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82" r:id="rId3"/>
    <p:sldId id="280" r:id="rId4"/>
    <p:sldId id="283" r:id="rId5"/>
    <p:sldId id="277" r:id="rId6"/>
    <p:sldId id="281" r:id="rId7"/>
    <p:sldId id="276" r:id="rId8"/>
    <p:sldId id="295" r:id="rId9"/>
    <p:sldId id="278" r:id="rId10"/>
    <p:sldId id="279" r:id="rId11"/>
    <p:sldId id="274" r:id="rId12"/>
    <p:sldId id="271" r:id="rId13"/>
    <p:sldId id="275" r:id="rId14"/>
    <p:sldId id="290" r:id="rId15"/>
    <p:sldId id="285" r:id="rId16"/>
    <p:sldId id="286" r:id="rId17"/>
    <p:sldId id="292" r:id="rId18"/>
    <p:sldId id="293" r:id="rId19"/>
    <p:sldId id="269" r:id="rId20"/>
    <p:sldId id="265" r:id="rId21"/>
    <p:sldId id="266" r:id="rId22"/>
    <p:sldId id="256" r:id="rId23"/>
    <p:sldId id="260" r:id="rId24"/>
    <p:sldId id="264" r:id="rId25"/>
    <p:sldId id="257" r:id="rId26"/>
    <p:sldId id="287" r:id="rId27"/>
    <p:sldId id="288" r:id="rId28"/>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p:cViewPr varScale="1">
        <p:scale>
          <a:sx n="98" d="100"/>
          <a:sy n="98" d="100"/>
        </p:scale>
        <p:origin x="51" y="49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40953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20826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56528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340223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408164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207985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70281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95546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370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418209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D8DDAA-DDDD-469A-B778-8828B655968F}" type="datetimeFigureOut">
              <a:rPr lang="en-US" smtClean="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92C71-A5E8-4692-BD19-3E9663F2A368}" type="slidenum">
              <a:rPr lang="en-US" smtClean="0"/>
              <a:t>‹#›</a:t>
            </a:fld>
            <a:endParaRPr lang="en-US" dirty="0"/>
          </a:p>
        </p:txBody>
      </p:sp>
    </p:spTree>
    <p:extLst>
      <p:ext uri="{BB962C8B-B14F-4D97-AF65-F5344CB8AC3E}">
        <p14:creationId xmlns:p14="http://schemas.microsoft.com/office/powerpoint/2010/main" val="2971615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8DDAA-DDDD-469A-B778-8828B655968F}" type="datetimeFigureOut">
              <a:rPr lang="en-US" smtClean="0"/>
              <a:t>8/27/2020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92C71-A5E8-4692-BD19-3E9663F2A368}" type="slidenum">
              <a:rPr lang="en-US" smtClean="0"/>
              <a:t>‹#›</a:t>
            </a:fld>
            <a:endParaRPr lang="en-US" dirty="0"/>
          </a:p>
        </p:txBody>
      </p:sp>
    </p:spTree>
    <p:extLst>
      <p:ext uri="{BB962C8B-B14F-4D97-AF65-F5344CB8AC3E}">
        <p14:creationId xmlns:p14="http://schemas.microsoft.com/office/powerpoint/2010/main" val="109155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cashiersoffice@csub.edu" TargetMode="External"/><Relationship Id="rId2" Type="http://schemas.openxmlformats.org/officeDocument/2006/relationships/hyperlink" Target="Cash%20Handling%20Training%20Annual%20Certification%20Form.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hyperlink" Target="https://www.csub.edu/forms/sta_fac/cat/cash/index.html" TargetMode="External"/><Relationship Id="rId2" Type="http://schemas.openxmlformats.org/officeDocument/2006/relationships/hyperlink" Target="https://csyou.calstate.edu/Policies/icsuam/Pages/Section-6000.aspx"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0276" y="847898"/>
            <a:ext cx="8892209" cy="3509963"/>
          </a:xfrm>
        </p:spPr>
        <p:txBody>
          <a:bodyPr>
            <a:noAutofit/>
          </a:bodyPr>
          <a:lstStyle/>
          <a:p>
            <a:r>
              <a:rPr lang="en-US" sz="16600" b="1" dirty="0">
                <a:solidFill>
                  <a:schemeClr val="accent1">
                    <a:lumMod val="75000"/>
                  </a:schemeClr>
                </a:solidFill>
                <a:latin typeface="Century Gothic" panose="020B0502020202020204" pitchFamily="34" charset="0"/>
              </a:rPr>
              <a:t>C</a:t>
            </a:r>
            <a:r>
              <a:rPr lang="en-US" sz="16600" b="1" dirty="0">
                <a:solidFill>
                  <a:schemeClr val="accent4">
                    <a:lumMod val="60000"/>
                    <a:lumOff val="40000"/>
                  </a:schemeClr>
                </a:solidFill>
                <a:latin typeface="Century Gothic" panose="020B0502020202020204" pitchFamily="34" charset="0"/>
              </a:rPr>
              <a:t>S</a:t>
            </a:r>
            <a:r>
              <a:rPr lang="en-US" sz="16600" b="1" dirty="0">
                <a:solidFill>
                  <a:schemeClr val="accent1">
                    <a:lumMod val="75000"/>
                  </a:schemeClr>
                </a:solidFill>
                <a:latin typeface="Century Gothic" panose="020B0502020202020204" pitchFamily="34" charset="0"/>
              </a:rPr>
              <a:t>U</a:t>
            </a:r>
            <a:r>
              <a:rPr lang="en-US" sz="16600" b="1" dirty="0">
                <a:solidFill>
                  <a:schemeClr val="accent4">
                    <a:lumMod val="60000"/>
                    <a:lumOff val="40000"/>
                  </a:schemeClr>
                </a:solidFill>
                <a:latin typeface="Century Gothic" panose="020B0502020202020204" pitchFamily="34" charset="0"/>
              </a:rPr>
              <a:t>B</a:t>
            </a:r>
            <a:r>
              <a:rPr lang="en-US" sz="16600" b="1" dirty="0">
                <a:solidFill>
                  <a:schemeClr val="accent1">
                    <a:lumMod val="75000"/>
                  </a:schemeClr>
                </a:solidFill>
                <a:latin typeface="Century Gothic" panose="020B0502020202020204" pitchFamily="34" charset="0"/>
              </a:rPr>
              <a:t> </a:t>
            </a:r>
            <a:br>
              <a:rPr lang="en-US" sz="8800" b="1" dirty="0">
                <a:solidFill>
                  <a:schemeClr val="accent1">
                    <a:lumMod val="75000"/>
                  </a:schemeClr>
                </a:solidFill>
                <a:latin typeface="Century Gothic" panose="020B0502020202020204" pitchFamily="34" charset="0"/>
              </a:rPr>
            </a:br>
            <a:r>
              <a:rPr lang="en-US" sz="5400" b="1" dirty="0">
                <a:solidFill>
                  <a:schemeClr val="accent1">
                    <a:lumMod val="75000"/>
                  </a:schemeClr>
                </a:solidFill>
                <a:latin typeface="Century Gothic" panose="020B0502020202020204" pitchFamily="34" charset="0"/>
              </a:rPr>
              <a:t>CASH HANDLING TRAINING CERTIFICATION</a:t>
            </a:r>
          </a:p>
        </p:txBody>
      </p:sp>
      <p:pic>
        <p:nvPicPr>
          <p:cNvPr id="2050"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8409" y="4532428"/>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12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Robbery Prevention and Safety</a:t>
            </a:r>
          </a:p>
        </p:txBody>
      </p:sp>
      <p:sp>
        <p:nvSpPr>
          <p:cNvPr id="3" name="Content Placeholder 2"/>
          <p:cNvSpPr>
            <a:spLocks noGrp="1"/>
          </p:cNvSpPr>
          <p:nvPr>
            <p:ph idx="1"/>
          </p:nvPr>
        </p:nvSpPr>
        <p:spPr>
          <a:xfrm>
            <a:off x="838200" y="1534680"/>
            <a:ext cx="10515600" cy="4351338"/>
          </a:xfrm>
        </p:spPr>
        <p:txBody>
          <a:bodyPr/>
          <a:lstStyle/>
          <a:p>
            <a:r>
              <a:rPr lang="en-US" dirty="0">
                <a:latin typeface="+mj-lt"/>
              </a:rPr>
              <a:t>Per CSU policy, if more than $2,500 in cash and cash equivalents is regularly on hand, a manual robbery alarm system or other appropriate measure must be installed for use to alert Campus Police or local law enforcement in the event of a robbery or other irregularity. </a:t>
            </a:r>
          </a:p>
          <a:p>
            <a:pPr marL="0" indent="0">
              <a:buNone/>
            </a:pPr>
            <a:endParaRPr lang="en-US" dirty="0">
              <a:latin typeface="+mj-lt"/>
            </a:endParaRPr>
          </a:p>
          <a:p>
            <a:r>
              <a:rPr lang="en-US" dirty="0">
                <a:latin typeface="+mj-lt"/>
              </a:rPr>
              <a:t>If more than $25,000 in cash and cash equivalents is stored overnight, an automated alarm system is required to alert Campus Police or local law enforcement if the storage area is entered after business hours. </a:t>
            </a:r>
          </a:p>
          <a:p>
            <a:endParaRPr lang="en-US" dirty="0"/>
          </a:p>
        </p:txBody>
      </p:sp>
      <p:pic>
        <p:nvPicPr>
          <p:cNvPr id="4" name="Picture 2" descr="Related image">
            <a:extLst>
              <a:ext uri="{FF2B5EF4-FFF2-40B4-BE49-F238E27FC236}">
                <a16:creationId xmlns:a16="http://schemas.microsoft.com/office/drawing/2014/main" id="{AE32A5C8-808D-4AB6-8944-E3A0970AF8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62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txBox="1">
            <a:spLocks noGrp="1"/>
          </p:cNvSpPr>
          <p:nvPr>
            <p:ph type="subTitle" idx="1"/>
          </p:nvPr>
        </p:nvSpPr>
        <p:spPr>
          <a:xfrm>
            <a:off x="3542304" y="2101341"/>
            <a:ext cx="3859033" cy="424732"/>
          </a:xfrm>
          <a:prstGeom prst="rect">
            <a:avLst/>
          </a:prstGeom>
          <a:noFill/>
        </p:spPr>
        <p:txBody>
          <a:bodyPr wrap="square" rtlCol="0">
            <a:spAutoFit/>
          </a:bodyPr>
          <a:lstStyle/>
          <a:p>
            <a:r>
              <a:rPr lang="en-US" b="1" dirty="0">
                <a:effectLst/>
              </a:rPr>
              <a:t>Policy Number:  6202.00 </a:t>
            </a:r>
            <a:endParaRPr lang="en-US" dirty="0"/>
          </a:p>
        </p:txBody>
      </p:sp>
      <p:sp>
        <p:nvSpPr>
          <p:cNvPr id="5" name="Title 1"/>
          <p:cNvSpPr>
            <a:spLocks noGrp="1"/>
          </p:cNvSpPr>
          <p:nvPr>
            <p:ph type="ctrTitle"/>
          </p:nvPr>
        </p:nvSpPr>
        <p:spPr>
          <a:xfrm>
            <a:off x="878659" y="986214"/>
            <a:ext cx="10140563" cy="992684"/>
          </a:xfrm>
        </p:spPr>
        <p:txBody>
          <a:bodyPr>
            <a:normAutofit/>
          </a:bodyPr>
          <a:lstStyle/>
          <a:p>
            <a:pPr algn="ctr"/>
            <a:r>
              <a:rPr lang="en-US" sz="5400" b="1" dirty="0">
                <a:solidFill>
                  <a:schemeClr val="accent1">
                    <a:lumMod val="75000"/>
                  </a:schemeClr>
                </a:solidFill>
                <a:effectLst/>
              </a:rPr>
              <a:t>Segregation of Cash Handling Duties</a:t>
            </a:r>
            <a:endParaRPr lang="en-US" sz="5400" dirty="0">
              <a:solidFill>
                <a:schemeClr val="accent1">
                  <a:lumMod val="75000"/>
                </a:schemeClr>
              </a:solidFill>
            </a:endParaRPr>
          </a:p>
        </p:txBody>
      </p:sp>
      <p:pic>
        <p:nvPicPr>
          <p:cNvPr id="6" name="Picture 2" descr="Related image">
            <a:extLst>
              <a:ext uri="{FF2B5EF4-FFF2-40B4-BE49-F238E27FC236}">
                <a16:creationId xmlns:a16="http://schemas.microsoft.com/office/drawing/2014/main" id="{2F7F59E7-D632-4CAE-9CC2-DC2D5643E6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97033" y="2870537"/>
            <a:ext cx="10158391" cy="1801215"/>
          </a:xfrm>
          <a:prstGeom prst="rect">
            <a:avLst/>
          </a:prstGeom>
        </p:spPr>
        <p:txBody>
          <a:bodyPr wrap="square">
            <a:spAutoFit/>
          </a:bodyPr>
          <a:lstStyle/>
          <a:p>
            <a:pPr fontAlgn="t"/>
            <a:r>
              <a:rPr lang="en-US" b="1" dirty="0"/>
              <a:t>Overview:</a:t>
            </a:r>
          </a:p>
          <a:p>
            <a:pPr fontAlgn="t"/>
            <a:r>
              <a:rPr lang="en-US" dirty="0"/>
              <a:t>Departments on campus must make </a:t>
            </a:r>
            <a:r>
              <a:rPr lang="en-US" b="1" dirty="0"/>
              <a:t>every effort </a:t>
            </a:r>
            <a:r>
              <a:rPr lang="en-US" dirty="0"/>
              <a:t>to ensure that key tasks (e.g. receipt, reconciliation, entering journal entries) shall be performed by different personnel. </a:t>
            </a:r>
          </a:p>
          <a:p>
            <a:pPr fontAlgn="t"/>
            <a:endParaRPr lang="en-US" dirty="0"/>
          </a:p>
          <a:p>
            <a:pPr fontAlgn="t"/>
            <a:r>
              <a:rPr lang="en-US" dirty="0"/>
              <a:t>Separation of duties </a:t>
            </a:r>
            <a:r>
              <a:rPr lang="en-US" b="1" u="sng" dirty="0"/>
              <a:t>must be </a:t>
            </a:r>
            <a:r>
              <a:rPr lang="en-US" dirty="0"/>
              <a:t>maintained when cash or cash equivalents are received and no single person should have complete control. </a:t>
            </a:r>
          </a:p>
        </p:txBody>
      </p:sp>
    </p:spTree>
    <p:extLst>
      <p:ext uri="{BB962C8B-B14F-4D97-AF65-F5344CB8AC3E}">
        <p14:creationId xmlns:p14="http://schemas.microsoft.com/office/powerpoint/2010/main" val="428867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705" y="249381"/>
            <a:ext cx="10515600" cy="864524"/>
          </a:xfrm>
        </p:spPr>
        <p:txBody>
          <a:bodyPr>
            <a:normAutofit fontScale="90000"/>
          </a:bodyPr>
          <a:lstStyle/>
          <a:p>
            <a:br>
              <a:rPr lang="en-US" dirty="0"/>
            </a:br>
            <a:r>
              <a:rPr lang="en-US" b="1" dirty="0"/>
              <a:t>Separation of duties requirements (continued):</a:t>
            </a:r>
            <a:br>
              <a:rPr lang="en-US" dirty="0"/>
            </a:br>
            <a:endParaRPr lang="en-US" dirty="0"/>
          </a:p>
        </p:txBody>
      </p:sp>
      <p:sp>
        <p:nvSpPr>
          <p:cNvPr id="3" name="Content Placeholder 2"/>
          <p:cNvSpPr>
            <a:spLocks noGrp="1"/>
          </p:cNvSpPr>
          <p:nvPr>
            <p:ph idx="1"/>
          </p:nvPr>
        </p:nvSpPr>
        <p:spPr>
          <a:xfrm>
            <a:off x="656705" y="1188720"/>
            <a:ext cx="10697095" cy="4821382"/>
          </a:xfrm>
        </p:spPr>
        <p:txBody>
          <a:bodyPr>
            <a:normAutofit fontScale="92500"/>
          </a:bodyPr>
          <a:lstStyle/>
          <a:p>
            <a:r>
              <a:rPr lang="en-US" dirty="0">
                <a:latin typeface="+mj-lt"/>
              </a:rPr>
              <a:t>The storage and inventory of blank receipt stock must be handled by someone other than a Cashier.</a:t>
            </a:r>
          </a:p>
          <a:p>
            <a:r>
              <a:rPr lang="en-US" dirty="0">
                <a:latin typeface="+mj-lt"/>
              </a:rPr>
              <a:t>The person collecting cash, issuing cash receipts, and preparing the departmental deposit must be someone other than the person performing the monthly review of the general ledger, the person maintaining accounts receivable records, or the person following up on collectibles.</a:t>
            </a:r>
          </a:p>
          <a:p>
            <a:r>
              <a:rPr lang="en-US" dirty="0">
                <a:latin typeface="+mj-lt"/>
              </a:rPr>
              <a:t>All payments accepted must have a numbered receipt issued to the customer.</a:t>
            </a:r>
          </a:p>
          <a:p>
            <a:r>
              <a:rPr lang="en-US" dirty="0">
                <a:latin typeface="+mj-lt"/>
              </a:rPr>
              <a:t>Deposit counts must be verified by a second person.</a:t>
            </a:r>
          </a:p>
          <a:p>
            <a:r>
              <a:rPr lang="en-US" dirty="0">
                <a:latin typeface="+mj-lt"/>
              </a:rPr>
              <a:t>All voids and refunds must be approved by a supervisor within</a:t>
            </a:r>
            <a:br>
              <a:rPr lang="en-US" dirty="0">
                <a:latin typeface="+mj-lt"/>
              </a:rPr>
            </a:br>
            <a:r>
              <a:rPr lang="en-US" dirty="0">
                <a:latin typeface="+mj-lt"/>
              </a:rPr>
              <a:t>the department. In case of an emergency and the supervisor is not available, main cashiering can be contacted for a void.</a:t>
            </a:r>
          </a:p>
          <a:p>
            <a:endParaRPr lang="en-US" dirty="0">
              <a:latin typeface="+mj-lt"/>
            </a:endParaRPr>
          </a:p>
          <a:p>
            <a:endParaRPr lang="en-US" dirty="0"/>
          </a:p>
          <a:p>
            <a:endParaRPr lang="en-US" dirty="0">
              <a:latin typeface="+mj-lt"/>
            </a:endParaRPr>
          </a:p>
          <a:p>
            <a:pPr>
              <a:buFont typeface="Wingdings" panose="05000000000000000000" pitchFamily="2" charset="2"/>
              <a:buChar char="Ø"/>
            </a:pPr>
            <a:endParaRPr lang="en-US" dirty="0"/>
          </a:p>
        </p:txBody>
      </p:sp>
      <p:pic>
        <p:nvPicPr>
          <p:cNvPr id="4" name="Picture 2" descr="Related image">
            <a:extLst>
              <a:ext uri="{FF2B5EF4-FFF2-40B4-BE49-F238E27FC236}">
                <a16:creationId xmlns:a16="http://schemas.microsoft.com/office/drawing/2014/main" id="{33BC5193-A1FE-4CDE-8FBF-E3B7095DBCE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69725" y="5407555"/>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129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4000" b="1" dirty="0"/>
              <a:t>Separation of duties requirements (continued):</a:t>
            </a:r>
          </a:p>
        </p:txBody>
      </p:sp>
      <p:sp>
        <p:nvSpPr>
          <p:cNvPr id="3" name="Content Placeholder 2"/>
          <p:cNvSpPr>
            <a:spLocks noGrp="1"/>
          </p:cNvSpPr>
          <p:nvPr>
            <p:ph idx="1"/>
          </p:nvPr>
        </p:nvSpPr>
        <p:spPr>
          <a:xfrm>
            <a:off x="838200" y="1122217"/>
            <a:ext cx="10515600" cy="4722236"/>
          </a:xfrm>
        </p:spPr>
        <p:txBody>
          <a:bodyPr>
            <a:normAutofit/>
          </a:bodyPr>
          <a:lstStyle/>
          <a:p>
            <a:pPr marL="0" indent="0">
              <a:buNone/>
            </a:pPr>
            <a:r>
              <a:rPr lang="en-US" b="1" dirty="0"/>
              <a:t>Individual accountability must be maintained and documented for all cash handling procedures: </a:t>
            </a:r>
            <a:br>
              <a:rPr lang="en-US" dirty="0"/>
            </a:br>
            <a:endParaRPr lang="en-US" dirty="0"/>
          </a:p>
          <a:p>
            <a:r>
              <a:rPr lang="en-US" dirty="0">
                <a:latin typeface="+mj-lt"/>
              </a:rPr>
              <a:t>Each Cashier must be assigned a unique user ID, login, password, and cash fund not accessible by or shared with other individuals. </a:t>
            </a:r>
          </a:p>
          <a:p>
            <a:r>
              <a:rPr lang="en-US" dirty="0">
                <a:latin typeface="+mj-lt"/>
              </a:rPr>
              <a:t>The Unit must provide a cash register drawer, a cash drawer insert or another secure cash receptacle to which only the cashier has access. </a:t>
            </a:r>
          </a:p>
          <a:p>
            <a:r>
              <a:rPr lang="en-US" dirty="0">
                <a:latin typeface="+mj-lt"/>
              </a:rPr>
              <a:t>An endorsement stamp or its mechanical equivalent will be used to restrictively endorse for deposit all cash equivalent instruments as soon as possible but no later than the close of business on the date of receipt. </a:t>
            </a:r>
          </a:p>
          <a:p>
            <a:endParaRPr lang="en-US" dirty="0"/>
          </a:p>
        </p:txBody>
      </p:sp>
      <p:pic>
        <p:nvPicPr>
          <p:cNvPr id="4" name="Picture 2" descr="Related image">
            <a:extLst>
              <a:ext uri="{FF2B5EF4-FFF2-40B4-BE49-F238E27FC236}">
                <a16:creationId xmlns:a16="http://schemas.microsoft.com/office/drawing/2014/main" id="{2F23D8D5-DA85-48F5-966E-B121648A47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60488" y="5492086"/>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29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719"/>
            <a:ext cx="10450484" cy="1325563"/>
          </a:xfrm>
        </p:spPr>
        <p:txBody>
          <a:bodyPr>
            <a:normAutofit/>
          </a:bodyPr>
          <a:lstStyle/>
          <a:p>
            <a:r>
              <a:rPr lang="en-US" sz="4000" b="1" dirty="0"/>
              <a:t>Separation of duties requirements (continued):</a:t>
            </a:r>
          </a:p>
        </p:txBody>
      </p:sp>
      <p:sp>
        <p:nvSpPr>
          <p:cNvPr id="3" name="Content Placeholder 2"/>
          <p:cNvSpPr>
            <a:spLocks noGrp="1"/>
          </p:cNvSpPr>
          <p:nvPr>
            <p:ph idx="1"/>
          </p:nvPr>
        </p:nvSpPr>
        <p:spPr>
          <a:xfrm>
            <a:off x="838200" y="1402282"/>
            <a:ext cx="10515600" cy="4351338"/>
          </a:xfrm>
        </p:spPr>
        <p:txBody>
          <a:bodyPr/>
          <a:lstStyle/>
          <a:p>
            <a:r>
              <a:rPr lang="en-US" dirty="0">
                <a:latin typeface="+mj-lt"/>
              </a:rPr>
              <a:t>Cashiers must lock all cash and cash equivalents in a drawer or other secure receptacle whenever leaving the immediate area.</a:t>
            </a:r>
          </a:p>
          <a:p>
            <a:r>
              <a:rPr lang="en-US" dirty="0">
                <a:latin typeface="+mj-lt"/>
              </a:rPr>
              <a:t>Mailed payments must be verified, processed by a separate individual, and restrictively endorsed for deposit or electronically deposited by the close of business on the date of receipt.</a:t>
            </a:r>
          </a:p>
          <a:p>
            <a:r>
              <a:rPr lang="en-US" dirty="0">
                <a:latin typeface="+mj-lt"/>
              </a:rPr>
              <a:t>All cash transfers must be documented and the documentation of accountability maintained by category (i.e., currency, checks and other forms of payment).</a:t>
            </a:r>
          </a:p>
          <a:p>
            <a:pPr marL="0" indent="0">
              <a:buNone/>
            </a:pPr>
            <a:r>
              <a:rPr lang="en-US" b="1" dirty="0">
                <a:solidFill>
                  <a:srgbClr val="FF0000"/>
                </a:solidFill>
                <a:latin typeface="+mj-lt"/>
              </a:rPr>
              <a:t>**Additionally, each department is required to have their own written back-up policy in the event the custodian is out of the office.</a:t>
            </a:r>
          </a:p>
          <a:p>
            <a:endParaRPr lang="en-US" dirty="0"/>
          </a:p>
        </p:txBody>
      </p:sp>
      <p:pic>
        <p:nvPicPr>
          <p:cNvPr id="4" name="Picture 2" descr="Related image">
            <a:extLst>
              <a:ext uri="{FF2B5EF4-FFF2-40B4-BE49-F238E27FC236}">
                <a16:creationId xmlns:a16="http://schemas.microsoft.com/office/drawing/2014/main" id="{2F23D8D5-DA85-48F5-966E-B121648A47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93986" y="523439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39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822" y="198147"/>
            <a:ext cx="10515600" cy="1325563"/>
          </a:xfrm>
        </p:spPr>
        <p:txBody>
          <a:bodyPr>
            <a:normAutofit fontScale="90000"/>
          </a:bodyPr>
          <a:lstStyle/>
          <a:p>
            <a:br>
              <a:rPr lang="en-US" dirty="0"/>
            </a:br>
            <a:r>
              <a:rPr lang="en-US" b="1" dirty="0"/>
              <a:t>Acceptance of Cash and Cash Equivalents </a:t>
            </a:r>
            <a:br>
              <a:rPr lang="en-US" dirty="0"/>
            </a:br>
            <a:endParaRPr lang="en-US" dirty="0"/>
          </a:p>
        </p:txBody>
      </p:sp>
      <p:sp>
        <p:nvSpPr>
          <p:cNvPr id="3" name="Content Placeholder 2"/>
          <p:cNvSpPr>
            <a:spLocks noGrp="1"/>
          </p:cNvSpPr>
          <p:nvPr>
            <p:ph idx="1"/>
          </p:nvPr>
        </p:nvSpPr>
        <p:spPr>
          <a:xfrm>
            <a:off x="721822" y="1434927"/>
            <a:ext cx="10515600" cy="4351338"/>
          </a:xfrm>
        </p:spPr>
        <p:txBody>
          <a:bodyPr>
            <a:normAutofit fontScale="77500" lnSpcReduction="20000"/>
          </a:bodyPr>
          <a:lstStyle/>
          <a:p>
            <a:pPr marL="0" indent="0">
              <a:buNone/>
            </a:pPr>
            <a:r>
              <a:rPr lang="en-US" dirty="0">
                <a:latin typeface="+mj-lt"/>
              </a:rPr>
              <a:t>Cash handling locations may accept U.S. currency, coins, and checks. All checks must be made payable to as follows: </a:t>
            </a:r>
          </a:p>
          <a:p>
            <a:pPr marL="0" indent="0">
              <a:buNone/>
            </a:pPr>
            <a:endParaRPr lang="en-US" dirty="0">
              <a:latin typeface="+mj-lt"/>
            </a:endParaRPr>
          </a:p>
          <a:p>
            <a:pPr marL="0" indent="0">
              <a:buNone/>
            </a:pPr>
            <a:r>
              <a:rPr lang="en-US" sz="2300" dirty="0">
                <a:latin typeface="+mj-lt"/>
              </a:rPr>
              <a:t>• California State University </a:t>
            </a:r>
          </a:p>
          <a:p>
            <a:pPr marL="0" indent="0">
              <a:buNone/>
            </a:pPr>
            <a:r>
              <a:rPr lang="en-US" sz="2300" dirty="0">
                <a:latin typeface="+mj-lt"/>
              </a:rPr>
              <a:t>• California State University, Bakersfield </a:t>
            </a:r>
          </a:p>
          <a:p>
            <a:pPr marL="0" indent="0">
              <a:buNone/>
            </a:pPr>
            <a:r>
              <a:rPr lang="en-US" sz="2300" dirty="0">
                <a:latin typeface="+mj-lt"/>
              </a:rPr>
              <a:t>• CSUB </a:t>
            </a:r>
          </a:p>
          <a:p>
            <a:pPr marL="0" indent="0">
              <a:buNone/>
            </a:pPr>
            <a:r>
              <a:rPr lang="en-US" sz="2300" dirty="0">
                <a:latin typeface="+mj-lt"/>
              </a:rPr>
              <a:t>• California State University, Bakersfield Foundation </a:t>
            </a:r>
          </a:p>
          <a:p>
            <a:pPr marL="0" indent="0">
              <a:buNone/>
            </a:pPr>
            <a:r>
              <a:rPr lang="it-IT" sz="2300" dirty="0">
                <a:latin typeface="+mj-lt"/>
              </a:rPr>
              <a:t>• California State University ASI, Inc. </a:t>
            </a:r>
          </a:p>
          <a:p>
            <a:pPr marL="0" indent="0">
              <a:buNone/>
            </a:pPr>
            <a:r>
              <a:rPr lang="en-US" sz="2300" dirty="0">
                <a:latin typeface="+mj-lt"/>
              </a:rPr>
              <a:t>• California State University Student Union </a:t>
            </a:r>
          </a:p>
          <a:p>
            <a:pPr marL="0" indent="0">
              <a:buNone/>
            </a:pPr>
            <a:r>
              <a:rPr lang="en-US" sz="2300" dirty="0">
                <a:latin typeface="+mj-lt"/>
              </a:rPr>
              <a:t>• California State University Student Rec </a:t>
            </a:r>
          </a:p>
          <a:p>
            <a:pPr marL="0" indent="0">
              <a:buNone/>
            </a:pPr>
            <a:endParaRPr lang="en-US" dirty="0">
              <a:latin typeface="+mj-lt"/>
            </a:endParaRPr>
          </a:p>
          <a:p>
            <a:pPr marL="0" indent="0">
              <a:buNone/>
            </a:pPr>
            <a:r>
              <a:rPr lang="en-US" dirty="0">
                <a:latin typeface="+mj-lt"/>
              </a:rPr>
              <a:t>All cash handling locations that accepts cash equivalents are required to have an official campus endorsement stamp. The main Cashiering location is responsible for ordering, issuing, and securing bank endorsement stamps on campus. </a:t>
            </a:r>
          </a:p>
        </p:txBody>
      </p:sp>
      <p:pic>
        <p:nvPicPr>
          <p:cNvPr id="4" name="Picture 2" descr="Related image">
            <a:extLst>
              <a:ext uri="{FF2B5EF4-FFF2-40B4-BE49-F238E27FC236}">
                <a16:creationId xmlns:a16="http://schemas.microsoft.com/office/drawing/2014/main" id="{7CDE1C2B-2290-4EE4-AAEF-70A2CC4EE01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930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822" y="1207826"/>
            <a:ext cx="10785463" cy="4943592"/>
          </a:xfrm>
        </p:spPr>
        <p:txBody>
          <a:bodyPr>
            <a:normAutofit fontScale="77500" lnSpcReduction="20000"/>
          </a:bodyPr>
          <a:lstStyle/>
          <a:p>
            <a:pPr marL="0" indent="0">
              <a:buNone/>
            </a:pPr>
            <a:r>
              <a:rPr lang="en-US" sz="2900" dirty="0">
                <a:latin typeface="+mj-lt"/>
              </a:rPr>
              <a:t>Checks accepted by the University must contain all legally required elements including: </a:t>
            </a:r>
          </a:p>
          <a:p>
            <a:pPr marL="0" indent="0">
              <a:buNone/>
            </a:pPr>
            <a:endParaRPr lang="en-US" sz="2900" dirty="0">
              <a:latin typeface="+mj-lt"/>
            </a:endParaRPr>
          </a:p>
          <a:p>
            <a:r>
              <a:rPr lang="en-US" sz="2900" b="1" dirty="0">
                <a:latin typeface="+mj-lt"/>
              </a:rPr>
              <a:t>Date: </a:t>
            </a:r>
            <a:r>
              <a:rPr lang="en-US" sz="2900" dirty="0">
                <a:latin typeface="+mj-lt"/>
              </a:rPr>
              <a:t>The date cannot be a postdated or stale dated. A postdated check is when the date on a check has not yet occurred. A stale dated check is one that is more than 6 months old. The FDIC does not obligate a bank to accept a check more than 6 months old. </a:t>
            </a:r>
          </a:p>
          <a:p>
            <a:pPr marL="0" indent="0">
              <a:buNone/>
            </a:pPr>
            <a:endParaRPr lang="en-US" sz="2900" dirty="0">
              <a:latin typeface="+mj-lt"/>
            </a:endParaRPr>
          </a:p>
          <a:p>
            <a:r>
              <a:rPr lang="en-US" sz="2900" b="1" dirty="0">
                <a:latin typeface="+mj-lt"/>
              </a:rPr>
              <a:t>Payee: </a:t>
            </a:r>
            <a:r>
              <a:rPr lang="en-US" sz="2900" dirty="0">
                <a:latin typeface="+mj-lt"/>
              </a:rPr>
              <a:t>This is the person, business, or organization in which the check is written. In this case, it would be the University. </a:t>
            </a:r>
          </a:p>
          <a:p>
            <a:pPr marL="0" indent="0">
              <a:buNone/>
            </a:pPr>
            <a:endParaRPr lang="en-US" sz="2900" dirty="0">
              <a:latin typeface="+mj-lt"/>
            </a:endParaRPr>
          </a:p>
          <a:p>
            <a:r>
              <a:rPr lang="en-US" sz="2900" b="1" dirty="0">
                <a:latin typeface="+mj-lt"/>
              </a:rPr>
              <a:t>Legal line: </a:t>
            </a:r>
            <a:r>
              <a:rPr lang="en-US" sz="2900" dirty="0">
                <a:latin typeface="+mj-lt"/>
              </a:rPr>
              <a:t>This is the section of the check in which the check dollar amount is in written word. This amount should agree to the numeric amount. </a:t>
            </a:r>
          </a:p>
          <a:p>
            <a:pPr marL="0" indent="0">
              <a:buNone/>
            </a:pPr>
            <a:endParaRPr lang="en-US" sz="2900" dirty="0">
              <a:latin typeface="+mj-lt"/>
            </a:endParaRPr>
          </a:p>
          <a:p>
            <a:r>
              <a:rPr lang="en-US" sz="2900" b="1" dirty="0">
                <a:latin typeface="+mj-lt"/>
              </a:rPr>
              <a:t>Signature: </a:t>
            </a:r>
            <a:r>
              <a:rPr lang="en-US" sz="2900" dirty="0">
                <a:latin typeface="+mj-lt"/>
              </a:rPr>
              <a:t>The person writing the check must sign. The check is not valid without a signature. </a:t>
            </a:r>
          </a:p>
          <a:p>
            <a:pPr marL="0" indent="0">
              <a:buNone/>
            </a:pPr>
            <a:endParaRPr lang="en-US" dirty="0"/>
          </a:p>
        </p:txBody>
      </p:sp>
      <p:pic>
        <p:nvPicPr>
          <p:cNvPr id="4" name="Picture 2" descr="Related image">
            <a:extLst>
              <a:ext uri="{FF2B5EF4-FFF2-40B4-BE49-F238E27FC236}">
                <a16:creationId xmlns:a16="http://schemas.microsoft.com/office/drawing/2014/main" id="{DDA9FA39-3962-4B7F-A7D8-716A48EFD4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9208" y="5350769"/>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721822" y="198147"/>
            <a:ext cx="10515600" cy="1325563"/>
          </a:xfrm>
        </p:spPr>
        <p:txBody>
          <a:bodyPr>
            <a:normAutofit fontScale="90000"/>
          </a:bodyPr>
          <a:lstStyle/>
          <a:p>
            <a:br>
              <a:rPr lang="en-US" dirty="0"/>
            </a:br>
            <a:r>
              <a:rPr lang="en-US" b="1" dirty="0"/>
              <a:t>Acceptance of Cash and Cash Equivalents </a:t>
            </a:r>
            <a:br>
              <a:rPr lang="en-US" dirty="0"/>
            </a:br>
            <a:endParaRPr lang="en-US" dirty="0"/>
          </a:p>
        </p:txBody>
      </p:sp>
    </p:spTree>
    <p:extLst>
      <p:ext uri="{BB962C8B-B14F-4D97-AF65-F5344CB8AC3E}">
        <p14:creationId xmlns:p14="http://schemas.microsoft.com/office/powerpoint/2010/main" val="1973776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71" y="0"/>
            <a:ext cx="10515600" cy="1325563"/>
          </a:xfrm>
        </p:spPr>
        <p:txBody>
          <a:bodyPr>
            <a:normAutofit/>
          </a:bodyPr>
          <a:lstStyle/>
          <a:p>
            <a:r>
              <a:rPr lang="en-US" sz="4000" b="1" dirty="0"/>
              <a:t>Depositing Cash and Checks (continued)</a:t>
            </a:r>
          </a:p>
        </p:txBody>
      </p:sp>
      <p:sp>
        <p:nvSpPr>
          <p:cNvPr id="3" name="Content Placeholder 2"/>
          <p:cNvSpPr>
            <a:spLocks noGrp="1"/>
          </p:cNvSpPr>
          <p:nvPr>
            <p:ph idx="1"/>
          </p:nvPr>
        </p:nvSpPr>
        <p:spPr>
          <a:xfrm>
            <a:off x="688571" y="1252047"/>
            <a:ext cx="10515600" cy="4351338"/>
          </a:xfrm>
        </p:spPr>
        <p:txBody>
          <a:bodyPr/>
          <a:lstStyle/>
          <a:p>
            <a:r>
              <a:rPr lang="en-US" dirty="0">
                <a:latin typeface="+mj-lt"/>
              </a:rPr>
              <a:t>All other cash handling locations must deposit to the main Cashiering locations in a timely manner, and at least within </a:t>
            </a:r>
            <a:r>
              <a:rPr lang="en-US" b="1" dirty="0">
                <a:latin typeface="+mj-lt"/>
              </a:rPr>
              <a:t>five (5) business days </a:t>
            </a:r>
            <a:r>
              <a:rPr lang="en-US" dirty="0">
                <a:latin typeface="+mj-lt"/>
              </a:rPr>
              <a:t>of receipt. Whenever cash exceeds </a:t>
            </a:r>
            <a:r>
              <a:rPr lang="en-US" b="1" dirty="0">
                <a:latin typeface="+mj-lt"/>
              </a:rPr>
              <a:t>$1,000 </a:t>
            </a:r>
            <a:r>
              <a:rPr lang="en-US" dirty="0">
                <a:latin typeface="+mj-lt"/>
              </a:rPr>
              <a:t>or cash and cash equivalents accumulatively exceeds </a:t>
            </a:r>
            <a:r>
              <a:rPr lang="en-US" b="1" dirty="0">
                <a:latin typeface="+mj-lt"/>
              </a:rPr>
              <a:t>$5,000</a:t>
            </a:r>
            <a:r>
              <a:rPr lang="en-US" dirty="0">
                <a:latin typeface="+mj-lt"/>
              </a:rPr>
              <a:t>, cash handling locations must deposit at the main Cashiering location.</a:t>
            </a:r>
          </a:p>
          <a:p>
            <a:endParaRPr lang="en-US" dirty="0">
              <a:latin typeface="+mj-lt"/>
            </a:endParaRPr>
          </a:p>
          <a:p>
            <a:r>
              <a:rPr lang="en-US" dirty="0">
                <a:latin typeface="+mj-lt"/>
              </a:rPr>
              <a:t>Cash handling locations have the responsibility of ensuring that deposits are balanced and recorded accurately. If cash handling locations are not cautious and errors regularly occur, cash handling privileges will be suspended or terminated. </a:t>
            </a:r>
            <a:endParaRPr lang="en-US" dirty="0"/>
          </a:p>
        </p:txBody>
      </p:sp>
      <p:pic>
        <p:nvPicPr>
          <p:cNvPr id="4" name="Picture 2" descr="Related image">
            <a:extLst>
              <a:ext uri="{FF2B5EF4-FFF2-40B4-BE49-F238E27FC236}">
                <a16:creationId xmlns:a16="http://schemas.microsoft.com/office/drawing/2014/main" id="{DDA9FA39-3962-4B7F-A7D8-716A48EFD4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459" y="5317519"/>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530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Cash Overages &amp; Shortages</a:t>
            </a:r>
            <a:br>
              <a:rPr lang="en-US" dirty="0"/>
            </a:br>
            <a:endParaRPr lang="en-US" dirty="0"/>
          </a:p>
        </p:txBody>
      </p:sp>
      <p:sp>
        <p:nvSpPr>
          <p:cNvPr id="3" name="Content Placeholder 2"/>
          <p:cNvSpPr>
            <a:spLocks noGrp="1"/>
          </p:cNvSpPr>
          <p:nvPr>
            <p:ph idx="1"/>
          </p:nvPr>
        </p:nvSpPr>
        <p:spPr>
          <a:xfrm>
            <a:off x="896389" y="1285298"/>
            <a:ext cx="10515600" cy="4351338"/>
          </a:xfrm>
        </p:spPr>
        <p:txBody>
          <a:bodyPr>
            <a:normAutofit fontScale="92500" lnSpcReduction="20000"/>
          </a:bodyPr>
          <a:lstStyle/>
          <a:p>
            <a:pPr marL="0" indent="0">
              <a:buNone/>
            </a:pPr>
            <a:r>
              <a:rPr lang="en-US" dirty="0">
                <a:latin typeface="+mj-lt"/>
              </a:rPr>
              <a:t>Cash overages and shortages occur when:</a:t>
            </a:r>
          </a:p>
          <a:p>
            <a:pPr marL="0" indent="0">
              <a:buNone/>
            </a:pPr>
            <a:endParaRPr lang="en-US" dirty="0">
              <a:latin typeface="+mj-lt"/>
            </a:endParaRPr>
          </a:p>
          <a:p>
            <a:pPr lvl="0"/>
            <a:r>
              <a:rPr lang="en-US" dirty="0">
                <a:latin typeface="+mj-lt"/>
              </a:rPr>
              <a:t>The incorrect change is given.</a:t>
            </a:r>
          </a:p>
          <a:p>
            <a:pPr lvl="0"/>
            <a:r>
              <a:rPr lang="en-US" dirty="0">
                <a:latin typeface="+mj-lt"/>
              </a:rPr>
              <a:t>Mixing money between drawers.</a:t>
            </a:r>
          </a:p>
          <a:p>
            <a:pPr lvl="0"/>
            <a:r>
              <a:rPr lang="en-US" dirty="0">
                <a:latin typeface="+mj-lt"/>
              </a:rPr>
              <a:t>Dishonesty exists.</a:t>
            </a:r>
          </a:p>
          <a:p>
            <a:pPr lvl="0"/>
            <a:r>
              <a:rPr lang="en-US" dirty="0">
                <a:latin typeface="+mj-lt"/>
              </a:rPr>
              <a:t>The incorrect payment amount is posted to the system.</a:t>
            </a:r>
          </a:p>
          <a:p>
            <a:pPr marL="0" indent="0">
              <a:buNone/>
            </a:pPr>
            <a:r>
              <a:rPr lang="en-US" dirty="0">
                <a:latin typeface="+mj-lt"/>
              </a:rPr>
              <a:t>Cash Overages should be credited to an overage account at the time of receipt. Repeated occurrences of overages and shortages may lead to revocation of cash handling privileges to the department.  </a:t>
            </a:r>
            <a:br>
              <a:rPr lang="en-US" dirty="0">
                <a:latin typeface="+mj-lt"/>
              </a:rPr>
            </a:br>
            <a:endParaRPr lang="en-US" dirty="0">
              <a:latin typeface="+mj-lt"/>
            </a:endParaRPr>
          </a:p>
          <a:p>
            <a:pPr marL="0" indent="0">
              <a:buNone/>
            </a:pPr>
            <a:r>
              <a:rPr lang="en-US" dirty="0">
                <a:latin typeface="+mj-lt"/>
              </a:rPr>
              <a:t>Counterfeit currency returned by the bank are recorded as a cash shortage and referred to campus University Police Department.</a:t>
            </a:r>
          </a:p>
        </p:txBody>
      </p:sp>
      <p:pic>
        <p:nvPicPr>
          <p:cNvPr id="4" name="Picture 2" descr="Related image">
            <a:extLst>
              <a:ext uri="{FF2B5EF4-FFF2-40B4-BE49-F238E27FC236}">
                <a16:creationId xmlns:a16="http://schemas.microsoft.com/office/drawing/2014/main" id="{E374FD27-B9F2-4055-B9C6-803D96AAB4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459" y="5317519"/>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585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1244" y="748580"/>
            <a:ext cx="9407236" cy="1099272"/>
          </a:xfrm>
        </p:spPr>
        <p:txBody>
          <a:bodyPr/>
          <a:lstStyle/>
          <a:p>
            <a:r>
              <a:rPr lang="en-US" b="1" dirty="0">
                <a:solidFill>
                  <a:schemeClr val="accent1">
                    <a:lumMod val="75000"/>
                  </a:schemeClr>
                </a:solidFill>
              </a:rPr>
              <a:t>Credit Card Policy</a:t>
            </a:r>
            <a:endParaRPr lang="en-US" dirty="0"/>
          </a:p>
        </p:txBody>
      </p:sp>
      <p:sp>
        <p:nvSpPr>
          <p:cNvPr id="4" name="Subtitle 3"/>
          <p:cNvSpPr txBox="1">
            <a:spLocks noGrp="1"/>
          </p:cNvSpPr>
          <p:nvPr>
            <p:ph type="subTitle" idx="1"/>
          </p:nvPr>
        </p:nvSpPr>
        <p:spPr>
          <a:xfrm>
            <a:off x="3965592" y="1847852"/>
            <a:ext cx="3859033" cy="424732"/>
          </a:xfrm>
          <a:prstGeom prst="rect">
            <a:avLst/>
          </a:prstGeom>
          <a:noFill/>
        </p:spPr>
        <p:txBody>
          <a:bodyPr wrap="square" rtlCol="0">
            <a:spAutoFit/>
          </a:bodyPr>
          <a:lstStyle/>
          <a:p>
            <a:r>
              <a:rPr lang="en-US" b="1" dirty="0">
                <a:effectLst/>
              </a:rPr>
              <a:t>Policy Number:  6340.00 </a:t>
            </a:r>
            <a:endParaRPr lang="en-US" dirty="0"/>
          </a:p>
        </p:txBody>
      </p:sp>
      <p:pic>
        <p:nvPicPr>
          <p:cNvPr id="5" name="Picture 2" descr="Related image">
            <a:extLst>
              <a:ext uri="{FF2B5EF4-FFF2-40B4-BE49-F238E27FC236}">
                <a16:creationId xmlns:a16="http://schemas.microsoft.com/office/drawing/2014/main" id="{DD647653-094E-436B-B0BD-DACAB1BEBC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197033" y="2870537"/>
            <a:ext cx="10158391" cy="1477328"/>
          </a:xfrm>
          <a:prstGeom prst="rect">
            <a:avLst/>
          </a:prstGeom>
        </p:spPr>
        <p:txBody>
          <a:bodyPr wrap="square">
            <a:spAutoFit/>
          </a:bodyPr>
          <a:lstStyle/>
          <a:p>
            <a:pPr fontAlgn="t"/>
            <a:r>
              <a:rPr lang="en-US" b="1" dirty="0"/>
              <a:t>Overview:</a:t>
            </a:r>
          </a:p>
          <a:p>
            <a:pPr fontAlgn="t"/>
            <a:endParaRPr lang="en-US" b="1" dirty="0"/>
          </a:p>
          <a:p>
            <a:pPr fontAlgn="t"/>
            <a:r>
              <a:rPr lang="en-US" dirty="0"/>
              <a:t>Credit card payments will only be accepted at approved locations, using an approved CSU merchant card processor. All individuals that handle and/or plan to handle credit cards </a:t>
            </a:r>
            <a:r>
              <a:rPr lang="en-US" b="1" u="sng" dirty="0"/>
              <a:t>must be</a:t>
            </a:r>
            <a:r>
              <a:rPr lang="en-US" dirty="0"/>
              <a:t> pre-approved and go through the proper procedures.</a:t>
            </a:r>
            <a:endParaRPr lang="en-US" b="1" dirty="0"/>
          </a:p>
        </p:txBody>
      </p:sp>
    </p:spTree>
    <p:extLst>
      <p:ext uri="{BB962C8B-B14F-4D97-AF65-F5344CB8AC3E}">
        <p14:creationId xmlns:p14="http://schemas.microsoft.com/office/powerpoint/2010/main" val="234631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lated image">
            <a:extLst>
              <a:ext uri="{FF2B5EF4-FFF2-40B4-BE49-F238E27FC236}">
                <a16:creationId xmlns:a16="http://schemas.microsoft.com/office/drawing/2014/main" id="{5BAF5832-9901-4C4B-B332-FE14946DDB1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000" b="1" dirty="0"/>
              <a:t>Cash Handling Training</a:t>
            </a:r>
          </a:p>
        </p:txBody>
      </p:sp>
      <p:sp>
        <p:nvSpPr>
          <p:cNvPr id="3" name="Content Placeholder 2"/>
          <p:cNvSpPr>
            <a:spLocks noGrp="1"/>
          </p:cNvSpPr>
          <p:nvPr>
            <p:ph idx="1"/>
          </p:nvPr>
        </p:nvSpPr>
        <p:spPr/>
        <p:txBody>
          <a:bodyPr/>
          <a:lstStyle/>
          <a:p>
            <a:pPr marL="0" indent="0">
              <a:buNone/>
            </a:pPr>
            <a:r>
              <a:rPr lang="en-US" dirty="0">
                <a:latin typeface="+mj-lt"/>
              </a:rPr>
              <a:t>The purpose of this training is to inform and provide resources for satellite cashiers and occasional cash handlers so that our campus can be in compliance with the CSU policies and procedures.</a:t>
            </a:r>
          </a:p>
          <a:p>
            <a:pPr marL="0" indent="0">
              <a:buNone/>
            </a:pPr>
            <a:endParaRPr lang="en-US" dirty="0"/>
          </a:p>
        </p:txBody>
      </p:sp>
    </p:spTree>
    <p:extLst>
      <p:ext uri="{BB962C8B-B14F-4D97-AF65-F5344CB8AC3E}">
        <p14:creationId xmlns:p14="http://schemas.microsoft.com/office/powerpoint/2010/main" val="1619159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6706" y="1280159"/>
            <a:ext cx="10746971" cy="5328459"/>
          </a:xfrm>
        </p:spPr>
        <p:txBody>
          <a:bodyPr>
            <a:normAutofit/>
          </a:bodyPr>
          <a:lstStyle/>
          <a:p>
            <a:pPr marL="0" indent="0" fontAlgn="t">
              <a:buNone/>
            </a:pPr>
            <a:r>
              <a:rPr lang="en-US" sz="2400" dirty="0">
                <a:latin typeface="+mj-lt"/>
              </a:rPr>
              <a:t>All individuals on campus that handle and/or plan to handle credit cards must:</a:t>
            </a:r>
          </a:p>
          <a:p>
            <a:pPr lvl="0" fontAlgn="t"/>
            <a:r>
              <a:rPr lang="en-US" sz="2400" dirty="0">
                <a:latin typeface="+mj-lt"/>
              </a:rPr>
              <a:t>Have a proper background check through Human Resources.</a:t>
            </a:r>
          </a:p>
          <a:p>
            <a:pPr lvl="0" fontAlgn="t"/>
            <a:r>
              <a:rPr lang="en-US" sz="2400" dirty="0">
                <a:latin typeface="+mj-lt"/>
              </a:rPr>
              <a:t>Complete PCI compliance training (this training can be requested by contacting the CSUB Helpdesk.)</a:t>
            </a:r>
          </a:p>
          <a:p>
            <a:pPr lvl="0" fontAlgn="t"/>
            <a:r>
              <a:rPr lang="en-US" sz="2400" dirty="0">
                <a:latin typeface="+mj-lt"/>
              </a:rPr>
              <a:t>Obtain user access and permission through main cashiering.</a:t>
            </a:r>
          </a:p>
          <a:p>
            <a:pPr lvl="0" fontAlgn="t"/>
            <a:endParaRPr lang="en-US" sz="2400" b="1" dirty="0">
              <a:latin typeface="+mj-lt"/>
            </a:endParaRPr>
          </a:p>
          <a:p>
            <a:pPr marL="0" indent="0" fontAlgn="t">
              <a:buNone/>
            </a:pPr>
            <a:r>
              <a:rPr lang="en-US" sz="2000" b="1" dirty="0">
                <a:solidFill>
                  <a:srgbClr val="FF0000"/>
                </a:solidFill>
                <a:latin typeface="+mj-lt"/>
              </a:rPr>
              <a:t>**The MPP of the location, department, or school, whether he/she handles credit cards or not, must complete all training and background checks required. Additionally, the MPP is responsible to contacting HR about any individuals that need to go through the proper background check.</a:t>
            </a:r>
          </a:p>
          <a:p>
            <a:pPr lvl="0" fontAlgn="t"/>
            <a:endParaRPr lang="en-US" b="1" dirty="0"/>
          </a:p>
          <a:p>
            <a:pPr marL="0" indent="0">
              <a:buNone/>
            </a:pPr>
            <a:endParaRPr lang="en-US" dirty="0"/>
          </a:p>
        </p:txBody>
      </p:sp>
      <p:pic>
        <p:nvPicPr>
          <p:cNvPr id="4" name="Picture 2" descr="Related image">
            <a:extLst>
              <a:ext uri="{FF2B5EF4-FFF2-40B4-BE49-F238E27FC236}">
                <a16:creationId xmlns:a16="http://schemas.microsoft.com/office/drawing/2014/main" id="{482E88D0-41B8-4EFC-82B2-148227701F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8197" y="5492086"/>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688571" y="0"/>
            <a:ext cx="10515600" cy="1325563"/>
          </a:xfrm>
        </p:spPr>
        <p:txBody>
          <a:bodyPr>
            <a:normAutofit/>
          </a:bodyPr>
          <a:lstStyle/>
          <a:p>
            <a:r>
              <a:rPr lang="en-US" b="1" dirty="0"/>
              <a:t>Credit Card Acceptance</a:t>
            </a:r>
          </a:p>
        </p:txBody>
      </p:sp>
    </p:spTree>
    <p:extLst>
      <p:ext uri="{BB962C8B-B14F-4D97-AF65-F5344CB8AC3E}">
        <p14:creationId xmlns:p14="http://schemas.microsoft.com/office/powerpoint/2010/main" val="999489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Additional Credit Card Policy Information</a:t>
            </a:r>
          </a:p>
        </p:txBody>
      </p:sp>
      <p:sp>
        <p:nvSpPr>
          <p:cNvPr id="3" name="Content Placeholder 2"/>
          <p:cNvSpPr>
            <a:spLocks noGrp="1"/>
          </p:cNvSpPr>
          <p:nvPr>
            <p:ph idx="1"/>
          </p:nvPr>
        </p:nvSpPr>
        <p:spPr>
          <a:xfrm>
            <a:off x="838200" y="1385050"/>
            <a:ext cx="10515600" cy="4716492"/>
          </a:xfrm>
        </p:spPr>
        <p:txBody>
          <a:bodyPr>
            <a:normAutofit lnSpcReduction="10000"/>
          </a:bodyPr>
          <a:lstStyle/>
          <a:p>
            <a:endParaRPr lang="en-US" dirty="0">
              <a:latin typeface="+mj-lt"/>
            </a:endParaRPr>
          </a:p>
          <a:p>
            <a:r>
              <a:rPr lang="en-US" sz="2400" dirty="0">
                <a:latin typeface="+mj-lt"/>
              </a:rPr>
              <a:t>The Student Financial Services Associate Controller is the main point of contact for credit cards inquiries. For approval to accept credit cards, departments must contact the main cashier’s office.</a:t>
            </a:r>
            <a:br>
              <a:rPr lang="en-US" sz="2400" dirty="0">
                <a:latin typeface="+mj-lt"/>
              </a:rPr>
            </a:br>
            <a:endParaRPr lang="en-US" sz="2400" dirty="0">
              <a:latin typeface="+mj-lt"/>
            </a:endParaRPr>
          </a:p>
          <a:p>
            <a:r>
              <a:rPr lang="en-US" sz="2400" dirty="0">
                <a:latin typeface="+mj-lt"/>
              </a:rPr>
              <a:t>California State University, Bakersfield does not accept credit cards at the Main Cashier’s location. In addition, satellite cashiers may not take credit card payments over the phone unless approved by the AVP of Business &amp; Administrative Services/Controller.</a:t>
            </a:r>
            <a:br>
              <a:rPr lang="en-US" sz="2400" dirty="0">
                <a:latin typeface="+mj-lt"/>
              </a:rPr>
            </a:br>
            <a:endParaRPr lang="en-US" sz="2400" dirty="0">
              <a:latin typeface="+mj-lt"/>
            </a:endParaRPr>
          </a:p>
          <a:p>
            <a:r>
              <a:rPr lang="en-US" sz="2400" dirty="0">
                <a:latin typeface="+mj-lt"/>
              </a:rPr>
              <a:t>The University will not accept payment by email or fax transmission.</a:t>
            </a:r>
          </a:p>
          <a:p>
            <a:pPr marL="0" indent="0">
              <a:buNone/>
            </a:pPr>
            <a:endParaRPr lang="en-US" sz="2400" dirty="0">
              <a:latin typeface="+mj-lt"/>
            </a:endParaRPr>
          </a:p>
          <a:p>
            <a:r>
              <a:rPr lang="en-US" sz="2400" dirty="0">
                <a:latin typeface="+mj-lt"/>
              </a:rPr>
              <a:t>All voids must be approved by a supervisor.</a:t>
            </a:r>
          </a:p>
          <a:p>
            <a:endParaRPr lang="en-US" dirty="0"/>
          </a:p>
          <a:p>
            <a:endParaRPr lang="en-US" dirty="0"/>
          </a:p>
        </p:txBody>
      </p:sp>
      <p:pic>
        <p:nvPicPr>
          <p:cNvPr id="4" name="Picture 2" descr="Related image">
            <a:extLst>
              <a:ext uri="{FF2B5EF4-FFF2-40B4-BE49-F238E27FC236}">
                <a16:creationId xmlns:a16="http://schemas.microsoft.com/office/drawing/2014/main" id="{8D01A43A-6687-4A40-BFED-718518D2452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407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0777" y="794264"/>
            <a:ext cx="10268989" cy="1032770"/>
          </a:xfrm>
        </p:spPr>
        <p:txBody>
          <a:bodyPr>
            <a:normAutofit/>
          </a:bodyPr>
          <a:lstStyle/>
          <a:p>
            <a:r>
              <a:rPr lang="en-US" sz="5400" b="1" dirty="0">
                <a:solidFill>
                  <a:schemeClr val="accent1">
                    <a:lumMod val="75000"/>
                  </a:schemeClr>
                </a:solidFill>
              </a:rPr>
              <a:t>Petty Cash Funds and Change Funds</a:t>
            </a:r>
            <a:endParaRPr lang="en-US" sz="5400" dirty="0"/>
          </a:p>
        </p:txBody>
      </p:sp>
      <p:sp>
        <p:nvSpPr>
          <p:cNvPr id="4" name="Subtitle 3"/>
          <p:cNvSpPr txBox="1">
            <a:spLocks noGrp="1"/>
          </p:cNvSpPr>
          <p:nvPr>
            <p:ph type="subTitle" idx="1"/>
          </p:nvPr>
        </p:nvSpPr>
        <p:spPr>
          <a:xfrm>
            <a:off x="3975290" y="1827034"/>
            <a:ext cx="3859033" cy="424732"/>
          </a:xfrm>
          <a:prstGeom prst="rect">
            <a:avLst/>
          </a:prstGeom>
          <a:noFill/>
        </p:spPr>
        <p:txBody>
          <a:bodyPr wrap="square" rtlCol="0">
            <a:spAutoFit/>
          </a:bodyPr>
          <a:lstStyle/>
          <a:p>
            <a:r>
              <a:rPr lang="en-US" b="1" dirty="0">
                <a:effectLst/>
              </a:rPr>
              <a:t>Policy Number:  6320.00 </a:t>
            </a:r>
            <a:endParaRPr lang="en-US" dirty="0"/>
          </a:p>
        </p:txBody>
      </p:sp>
      <p:pic>
        <p:nvPicPr>
          <p:cNvPr id="5" name="Picture 2" descr="Related image">
            <a:extLst>
              <a:ext uri="{FF2B5EF4-FFF2-40B4-BE49-F238E27FC236}">
                <a16:creationId xmlns:a16="http://schemas.microsoft.com/office/drawing/2014/main" id="{7BE60468-3BFA-40D2-85CE-563251BB4E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907472" y="3263727"/>
            <a:ext cx="10515600" cy="1798724"/>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mj-lt"/>
              </a:rPr>
              <a:t>Overview: </a:t>
            </a:r>
            <a:r>
              <a:rPr lang="en-US" dirty="0">
                <a:latin typeface="+mj-lt"/>
              </a:rPr>
              <a:t>Petty cash, change funds, and one-time change fund can be requested through the cashier’s office based on the department’s business need. </a:t>
            </a:r>
          </a:p>
          <a:p>
            <a:pPr algn="l"/>
            <a:r>
              <a:rPr lang="en-US" dirty="0">
                <a:latin typeface="+mj-lt"/>
              </a:rPr>
              <a:t>Forms and instructions are available in the cashier’s office.</a:t>
            </a:r>
          </a:p>
          <a:p>
            <a:pPr algn="l"/>
            <a:endParaRPr lang="en-US" dirty="0">
              <a:latin typeface="+mj-lt"/>
            </a:endParaRPr>
          </a:p>
          <a:p>
            <a:pPr algn="l"/>
            <a:r>
              <a:rPr lang="en-US" dirty="0">
                <a:latin typeface="+mj-lt"/>
              </a:rPr>
              <a:t>Please refer to CSUB Policy 100.1 – Cash Handling Policy - Section V. </a:t>
            </a:r>
          </a:p>
        </p:txBody>
      </p:sp>
    </p:spTree>
    <p:extLst>
      <p:ext uri="{BB962C8B-B14F-4D97-AF65-F5344CB8AC3E}">
        <p14:creationId xmlns:p14="http://schemas.microsoft.com/office/powerpoint/2010/main" val="3321549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60605"/>
            <a:ext cx="2763741" cy="874644"/>
          </a:xfrm>
        </p:spPr>
        <p:txBody>
          <a:bodyPr>
            <a:normAutofit/>
          </a:bodyPr>
          <a:lstStyle/>
          <a:p>
            <a:pPr fontAlgn="t"/>
            <a:endParaRPr lang="en-US" dirty="0">
              <a:effectLst/>
            </a:endParaRPr>
          </a:p>
          <a:p>
            <a:pPr marL="0" indent="0">
              <a:buNone/>
            </a:pPr>
            <a:endParaRPr lang="en-US" dirty="0"/>
          </a:p>
        </p:txBody>
      </p:sp>
      <p:sp>
        <p:nvSpPr>
          <p:cNvPr id="6" name="TextBox 5"/>
          <p:cNvSpPr txBox="1"/>
          <p:nvPr/>
        </p:nvSpPr>
        <p:spPr>
          <a:xfrm>
            <a:off x="2401293" y="2986753"/>
            <a:ext cx="6880529" cy="461665"/>
          </a:xfrm>
          <a:prstGeom prst="rect">
            <a:avLst/>
          </a:prstGeom>
          <a:noFill/>
        </p:spPr>
        <p:txBody>
          <a:bodyPr wrap="square" rtlCol="0">
            <a:spAutoFit/>
          </a:bodyPr>
          <a:lstStyle/>
          <a:p>
            <a:pPr algn="ctr" fontAlgn="t"/>
            <a:r>
              <a:rPr lang="en-US" sz="2400" dirty="0">
                <a:effectLst/>
              </a:rPr>
              <a:t> </a:t>
            </a:r>
          </a:p>
        </p:txBody>
      </p:sp>
      <p:sp>
        <p:nvSpPr>
          <p:cNvPr id="5" name="TextBox 4"/>
          <p:cNvSpPr txBox="1"/>
          <p:nvPr/>
        </p:nvSpPr>
        <p:spPr>
          <a:xfrm>
            <a:off x="609929" y="901748"/>
            <a:ext cx="10844917" cy="523220"/>
          </a:xfrm>
          <a:prstGeom prst="rect">
            <a:avLst/>
          </a:prstGeom>
          <a:noFill/>
        </p:spPr>
        <p:txBody>
          <a:bodyPr wrap="square" rtlCol="0">
            <a:spAutoFit/>
          </a:bodyPr>
          <a:lstStyle/>
          <a:p>
            <a:endParaRPr lang="en-US" sz="1400" b="1" dirty="0"/>
          </a:p>
          <a:p>
            <a:endParaRPr lang="en-US" sz="1400" dirty="0"/>
          </a:p>
        </p:txBody>
      </p:sp>
      <p:sp>
        <p:nvSpPr>
          <p:cNvPr id="9" name="Rectangle 8"/>
          <p:cNvSpPr/>
          <p:nvPr/>
        </p:nvSpPr>
        <p:spPr>
          <a:xfrm>
            <a:off x="612517" y="269085"/>
            <a:ext cx="10842329" cy="5896999"/>
          </a:xfrm>
          <a:prstGeom prst="rect">
            <a:avLst/>
          </a:prstGeom>
        </p:spPr>
        <p:txBody>
          <a:bodyPr wrap="square">
            <a:spAutoFit/>
          </a:bodyPr>
          <a:lstStyle/>
          <a:p>
            <a:r>
              <a:rPr lang="en-US" sz="4000" b="1" dirty="0">
                <a:latin typeface="+mj-lt"/>
              </a:rPr>
              <a:t>Petty Cash Change Fund Audits</a:t>
            </a:r>
          </a:p>
          <a:p>
            <a:endParaRPr lang="en-US" sz="4000" b="1" dirty="0">
              <a:latin typeface="+mj-lt"/>
            </a:endParaRPr>
          </a:p>
          <a:p>
            <a:r>
              <a:rPr lang="en-US" sz="2800" dirty="0">
                <a:latin typeface="+mj-lt"/>
              </a:rPr>
              <a:t>Unannounced audits of a PCC Fund shall be documented and done by someone other than the custodian or the custodian's supervisor. Unannounced audits shall be done conjointly by at least two CSU personnel at a minimum frequency as shown below. </a:t>
            </a:r>
            <a:endParaRPr lang="en-US" sz="4400" dirty="0">
              <a:latin typeface="+mj-lt"/>
            </a:endParaRPr>
          </a:p>
          <a:p>
            <a:endParaRPr lang="en-US" sz="2800" b="1" dirty="0">
              <a:latin typeface="+mj-lt"/>
            </a:endParaRPr>
          </a:p>
          <a:p>
            <a:pPr algn="ctr">
              <a:lnSpc>
                <a:spcPct val="130000"/>
              </a:lnSpc>
            </a:pPr>
            <a:r>
              <a:rPr lang="en-US" sz="2800" b="1" dirty="0">
                <a:latin typeface="+mj-lt"/>
              </a:rPr>
              <a:t> $200.00 or less-- ​Annually </a:t>
            </a:r>
          </a:p>
          <a:p>
            <a:pPr algn="ctr">
              <a:lnSpc>
                <a:spcPct val="130000"/>
              </a:lnSpc>
            </a:pPr>
            <a:r>
              <a:rPr lang="en-US" sz="2800" b="1" dirty="0">
                <a:latin typeface="+mj-lt"/>
              </a:rPr>
              <a:t>$200.01 to $500.00 ​-- Quarterly  </a:t>
            </a:r>
          </a:p>
          <a:p>
            <a:pPr algn="ctr">
              <a:lnSpc>
                <a:spcPct val="130000"/>
              </a:lnSpc>
            </a:pPr>
            <a:r>
              <a:rPr lang="en-US" sz="2800" b="1" dirty="0">
                <a:latin typeface="+mj-lt"/>
              </a:rPr>
              <a:t>$500.01 and more​-- Monthly </a:t>
            </a:r>
          </a:p>
          <a:p>
            <a:pPr algn="ctr"/>
            <a:endParaRPr lang="en-US" sz="1600" b="1" dirty="0">
              <a:latin typeface="+mj-lt"/>
            </a:endParaRPr>
          </a:p>
          <a:p>
            <a:pPr fontAlgn="t"/>
            <a:r>
              <a:rPr lang="en-US" sz="1600" dirty="0">
                <a:effectLst/>
                <a:latin typeface="+mj-lt"/>
              </a:rPr>
              <a:t>.</a:t>
            </a:r>
          </a:p>
          <a:p>
            <a:pPr algn="ctr"/>
            <a:endParaRPr lang="en-US" sz="1600" b="1" dirty="0"/>
          </a:p>
        </p:txBody>
      </p:sp>
      <p:pic>
        <p:nvPicPr>
          <p:cNvPr id="7" name="Picture 2" descr="Related image">
            <a:extLst>
              <a:ext uri="{FF2B5EF4-FFF2-40B4-BE49-F238E27FC236}">
                <a16:creationId xmlns:a16="http://schemas.microsoft.com/office/drawing/2014/main" id="{CB7F5A76-9EEC-4200-95C0-66EE05E327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765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a:bodyPr>
          <a:lstStyle/>
          <a:p>
            <a:pPr marL="0" indent="0">
              <a:buNone/>
            </a:pPr>
            <a:r>
              <a:rPr lang="en-US" sz="4000" b="1" dirty="0">
                <a:latin typeface="+mj-lt"/>
              </a:rPr>
              <a:t>Petty Cash Change Fund Security</a:t>
            </a:r>
          </a:p>
          <a:p>
            <a:pPr marL="0" indent="0">
              <a:buNone/>
            </a:pPr>
            <a:endParaRPr lang="en-US" b="1" dirty="0">
              <a:latin typeface="+mj-lt"/>
            </a:endParaRPr>
          </a:p>
          <a:p>
            <a:r>
              <a:rPr lang="en-US" sz="2400" dirty="0">
                <a:latin typeface="+mj-lt"/>
              </a:rPr>
              <a:t>When not in use, a PCC Fund's cash shall be placed in </a:t>
            </a:r>
            <a:r>
              <a:rPr lang="en-US" sz="2400" b="1" dirty="0">
                <a:latin typeface="+mj-lt"/>
              </a:rPr>
              <a:t>a safe or locked receptacle </a:t>
            </a:r>
            <a:r>
              <a:rPr lang="en-US" sz="2400" dirty="0">
                <a:latin typeface="+mj-lt"/>
              </a:rPr>
              <a:t>in a properly secured area with access by only authorized personnel. Petty Cash Funds and Change Funds shall be separately maintained and not commingled. The integrity of a PCC Fund shall be maintained at all times.</a:t>
            </a:r>
          </a:p>
          <a:p>
            <a:pPr marL="0" indent="0">
              <a:buNone/>
            </a:pPr>
            <a:endParaRPr lang="en-US" sz="2400" dirty="0">
              <a:latin typeface="+mj-lt"/>
            </a:endParaRPr>
          </a:p>
          <a:p>
            <a:r>
              <a:rPr lang="en-US" sz="2400" dirty="0">
                <a:latin typeface="+mj-lt"/>
              </a:rPr>
              <a:t>When a PCC Fund is no longer needed or upon separation or transfer of its PCC Fund Custodian, the PCC Fund shall be closed out, reconciled, and its cash re-deposited at the cashiering office. Transfer of a PCC Fund to another person is not authorized. A new documented request is required to re-establish a closed PCC Fund.</a:t>
            </a:r>
          </a:p>
          <a:p>
            <a:endParaRPr lang="en-US" dirty="0"/>
          </a:p>
        </p:txBody>
      </p:sp>
      <p:pic>
        <p:nvPicPr>
          <p:cNvPr id="4" name="Picture 2" descr="Related image">
            <a:extLst>
              <a:ext uri="{FF2B5EF4-FFF2-40B4-BE49-F238E27FC236}">
                <a16:creationId xmlns:a16="http://schemas.microsoft.com/office/drawing/2014/main" id="{46E91E9C-41C0-4CA7-B131-661EEC055E9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951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0143" y="402704"/>
            <a:ext cx="10515600" cy="6388794"/>
          </a:xfrm>
        </p:spPr>
        <p:txBody>
          <a:bodyPr>
            <a:normAutofit/>
          </a:bodyPr>
          <a:lstStyle/>
          <a:p>
            <a:pPr marL="0" indent="0" fontAlgn="t">
              <a:buNone/>
            </a:pPr>
            <a:r>
              <a:rPr lang="en-US" sz="4000" b="1" dirty="0">
                <a:latin typeface="+mj-lt"/>
              </a:rPr>
              <a:t>Change Fund Transaction Restrictions</a:t>
            </a:r>
          </a:p>
          <a:p>
            <a:pPr marL="0" indent="0" fontAlgn="t">
              <a:buNone/>
            </a:pPr>
            <a:r>
              <a:rPr lang="en-US" dirty="0">
                <a:latin typeface="+mj-lt"/>
              </a:rPr>
              <a:t>Cash handlers shall not exchange checks for currency to make change for each other's Change Fund. All change-making shall be done by a PCC Fund Custodian from the Change Fund's reserve.</a:t>
            </a:r>
            <a:endParaRPr lang="en-US" b="1" dirty="0">
              <a:effectLst/>
              <a:latin typeface="+mj-lt"/>
            </a:endParaRPr>
          </a:p>
          <a:p>
            <a:pPr marL="0" indent="0" fontAlgn="t">
              <a:buNone/>
            </a:pPr>
            <a:endParaRPr lang="en-US" b="1" dirty="0">
              <a:effectLst/>
              <a:latin typeface="+mj-lt"/>
            </a:endParaRPr>
          </a:p>
          <a:p>
            <a:pPr marL="0" indent="0" fontAlgn="t">
              <a:buNone/>
            </a:pPr>
            <a:r>
              <a:rPr lang="en-US" b="1" dirty="0">
                <a:effectLst/>
                <a:latin typeface="+mj-lt"/>
              </a:rPr>
              <a:t>Pe</a:t>
            </a:r>
            <a:r>
              <a:rPr lang="en-US" b="1" dirty="0">
                <a:latin typeface="+mj-lt"/>
              </a:rPr>
              <a:t>tty Cash Change Fund Theft</a:t>
            </a:r>
          </a:p>
          <a:p>
            <a:pPr marL="0" indent="0" fontAlgn="t">
              <a:buNone/>
            </a:pPr>
            <a:r>
              <a:rPr lang="en-US" sz="2400" dirty="0">
                <a:effectLst/>
                <a:latin typeface="+mj-lt"/>
              </a:rPr>
              <a:t>In the event of theft, Campus Police shall be notified immediately. A request should be submitted requesting reimbursement of a PCC Fund including at minimum the following:</a:t>
            </a:r>
          </a:p>
          <a:p>
            <a:pPr fontAlgn="t"/>
            <a:r>
              <a:rPr lang="en-US" sz="2400" dirty="0">
                <a:effectLst/>
                <a:latin typeface="+mj-lt"/>
              </a:rPr>
              <a:t>Date and time of theft</a:t>
            </a:r>
          </a:p>
          <a:p>
            <a:pPr fontAlgn="t"/>
            <a:r>
              <a:rPr lang="en-US" sz="2400" dirty="0">
                <a:effectLst/>
                <a:latin typeface="+mj-lt"/>
              </a:rPr>
              <a:t>Amount of theft</a:t>
            </a:r>
          </a:p>
          <a:p>
            <a:pPr fontAlgn="t"/>
            <a:r>
              <a:rPr lang="en-US" sz="2400" dirty="0">
                <a:effectLst/>
                <a:latin typeface="+mj-lt"/>
              </a:rPr>
              <a:t>Circumstances involved</a:t>
            </a:r>
          </a:p>
          <a:p>
            <a:pPr fontAlgn="t"/>
            <a:r>
              <a:rPr lang="en-US" sz="2400" dirty="0">
                <a:effectLst/>
                <a:latin typeface="+mj-lt"/>
              </a:rPr>
              <a:t>Copy of police report</a:t>
            </a:r>
          </a:p>
          <a:p>
            <a:pPr fontAlgn="t"/>
            <a:r>
              <a:rPr lang="en-US" sz="2400" dirty="0">
                <a:effectLst/>
                <a:latin typeface="+mj-lt"/>
              </a:rPr>
              <a:t>Prevention measures taken to mitigate future occurrences of theft</a:t>
            </a:r>
          </a:p>
          <a:p>
            <a:endParaRPr lang="en-US" dirty="0"/>
          </a:p>
        </p:txBody>
      </p:sp>
      <p:pic>
        <p:nvPicPr>
          <p:cNvPr id="4" name="Picture 2" descr="Related image">
            <a:extLst>
              <a:ext uri="{FF2B5EF4-FFF2-40B4-BE49-F238E27FC236}">
                <a16:creationId xmlns:a16="http://schemas.microsoft.com/office/drawing/2014/main" id="{1E47108E-560D-4AFD-AF51-2ACFEC97F1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571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032"/>
            <a:ext cx="12192000" cy="6297768"/>
          </a:xfrm>
        </p:spPr>
        <p:txBody>
          <a:bodyPr>
            <a:normAutofit/>
          </a:bodyPr>
          <a:lstStyle/>
          <a:p>
            <a:pPr algn="ctr"/>
            <a:r>
              <a:rPr lang="en-US" sz="4000" dirty="0"/>
              <a:t>Once you have read the PowerPoint, </a:t>
            </a:r>
            <a:br>
              <a:rPr lang="en-US" sz="4000" dirty="0"/>
            </a:br>
            <a:r>
              <a:rPr lang="en-US" sz="4000" dirty="0"/>
              <a:t>please complete the </a:t>
            </a:r>
            <a:br>
              <a:rPr lang="en-US" sz="4000" dirty="0"/>
            </a:br>
            <a:r>
              <a:rPr lang="en-US" sz="4000" b="1" dirty="0">
                <a:hlinkClick r:id="rId2" action="ppaction://hlinkfile"/>
              </a:rPr>
              <a:t>Cash Handling Training Annual Certification Form </a:t>
            </a:r>
            <a:br>
              <a:rPr lang="en-US" sz="4000" dirty="0"/>
            </a:br>
            <a:r>
              <a:rPr lang="en-US" sz="4000" dirty="0"/>
              <a:t>and submit it to Main Cashiering.</a:t>
            </a:r>
            <a:br>
              <a:rPr lang="en-US" sz="4000" dirty="0"/>
            </a:br>
            <a:br>
              <a:rPr lang="en-US" sz="4000" dirty="0"/>
            </a:br>
            <a:r>
              <a:rPr lang="en-US" sz="4000" dirty="0"/>
              <a:t>If you have any questions, please feel free to contact </a:t>
            </a:r>
            <a:br>
              <a:rPr lang="en-US" sz="4000" dirty="0"/>
            </a:br>
            <a:r>
              <a:rPr lang="en-US" sz="4000" dirty="0"/>
              <a:t>Main Cashiering</a:t>
            </a:r>
            <a:br>
              <a:rPr lang="en-US" sz="4000" dirty="0"/>
            </a:br>
            <a:r>
              <a:rPr lang="en-US" sz="4000" dirty="0"/>
              <a:t>p: 661-654-3222</a:t>
            </a:r>
            <a:br>
              <a:rPr lang="en-US" sz="4000" dirty="0"/>
            </a:br>
            <a:r>
              <a:rPr lang="en-US" sz="4000" dirty="0"/>
              <a:t>e: </a:t>
            </a:r>
            <a:r>
              <a:rPr lang="en-US" sz="4000" dirty="0">
                <a:hlinkClick r:id="rId3"/>
              </a:rPr>
              <a:t>cashiersoffice@csub.edu</a:t>
            </a:r>
            <a:r>
              <a:rPr lang="en-US" sz="4000" dirty="0"/>
              <a:t> </a:t>
            </a:r>
          </a:p>
        </p:txBody>
      </p:sp>
      <p:pic>
        <p:nvPicPr>
          <p:cNvPr id="4" name="Picture 2" descr="Related image">
            <a:extLst>
              <a:ext uri="{FF2B5EF4-FFF2-40B4-BE49-F238E27FC236}">
                <a16:creationId xmlns:a16="http://schemas.microsoft.com/office/drawing/2014/main" id="{8D01A43A-6687-4A40-BFED-718518D245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442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4068"/>
            <a:ext cx="10515600" cy="1325563"/>
          </a:xfrm>
        </p:spPr>
        <p:txBody>
          <a:bodyPr>
            <a:normAutofit fontScale="90000"/>
          </a:bodyPr>
          <a:lstStyle/>
          <a:p>
            <a:br>
              <a:rPr lang="en-US" sz="2800" dirty="0"/>
            </a:br>
            <a:br>
              <a:rPr lang="en-US" sz="2800" dirty="0"/>
            </a:br>
            <a:r>
              <a:rPr lang="en-US" sz="2800" dirty="0"/>
              <a:t>For additional information and resources, refer to…..</a:t>
            </a:r>
            <a:br>
              <a:rPr lang="en-US" sz="2800" dirty="0"/>
            </a:br>
            <a:br>
              <a:rPr lang="en-US" sz="2800" dirty="0"/>
            </a:br>
            <a:r>
              <a:rPr lang="en-US" sz="2800" dirty="0"/>
              <a:t>CSUB Cash Handling Policy 100.1 </a:t>
            </a:r>
            <a:br>
              <a:rPr lang="en-US" sz="2800" dirty="0"/>
            </a:br>
            <a:br>
              <a:rPr lang="en-US" sz="2800" dirty="0"/>
            </a:br>
            <a:r>
              <a:rPr lang="en-US" sz="2800" dirty="0">
                <a:hlinkClick r:id="rId2"/>
              </a:rPr>
              <a:t>https://csyou.calstate.edu/Policies/icsuam/Pages/Section-6000.aspx</a:t>
            </a:r>
            <a:br>
              <a:rPr lang="en-US" sz="2800" dirty="0"/>
            </a:br>
            <a:br>
              <a:rPr lang="en-US" sz="2800" dirty="0"/>
            </a:br>
            <a:br>
              <a:rPr lang="en-US" sz="2800" dirty="0"/>
            </a:br>
            <a:r>
              <a:rPr lang="en-US" sz="2800" dirty="0"/>
              <a:t>Cash Handling Application &amp; Forms are available at:</a:t>
            </a:r>
            <a:br>
              <a:rPr lang="en-US" sz="2800" dirty="0"/>
            </a:br>
            <a:r>
              <a:rPr lang="en-US" sz="2800" u="sng" dirty="0">
                <a:solidFill>
                  <a:schemeClr val="accent1">
                    <a:lumMod val="50000"/>
                  </a:schemeClr>
                </a:solidFill>
                <a:hlinkClick r:id="rId3"/>
              </a:rPr>
              <a:t>https://www.csub.edu/forms/sta_fac/cat/cash/index.html</a:t>
            </a:r>
            <a:br>
              <a:rPr lang="en-US" sz="2800" u="sng" dirty="0">
                <a:solidFill>
                  <a:schemeClr val="accent1">
                    <a:lumMod val="50000"/>
                  </a:schemeClr>
                </a:solidFill>
              </a:rPr>
            </a:br>
            <a:br>
              <a:rPr lang="en-US" sz="2800" u="sng" dirty="0">
                <a:solidFill>
                  <a:schemeClr val="accent1">
                    <a:lumMod val="50000"/>
                  </a:schemeClr>
                </a:solidFill>
              </a:rPr>
            </a:br>
            <a:endParaRPr lang="en-US" sz="2800" u="sng" dirty="0">
              <a:solidFill>
                <a:schemeClr val="accent1">
                  <a:lumMod val="50000"/>
                </a:schemeClr>
              </a:solidFill>
            </a:endParaRPr>
          </a:p>
        </p:txBody>
      </p:sp>
      <p:pic>
        <p:nvPicPr>
          <p:cNvPr id="4" name="Picture 2" descr="Related image">
            <a:extLst>
              <a:ext uri="{FF2B5EF4-FFF2-40B4-BE49-F238E27FC236}">
                <a16:creationId xmlns:a16="http://schemas.microsoft.com/office/drawing/2014/main" id="{8D01A43A-6687-4A40-BFED-718518D245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78114A58-C14E-4872-A3BC-DB7628A8DF04}"/>
              </a:ext>
            </a:extLst>
          </p:cNvPr>
          <p:cNvSpPr txBox="1">
            <a:spLocks/>
          </p:cNvSpPr>
          <p:nvPr/>
        </p:nvSpPr>
        <p:spPr>
          <a:xfrm>
            <a:off x="838200" y="365126"/>
            <a:ext cx="10515600" cy="7057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Additional Information</a:t>
            </a:r>
          </a:p>
        </p:txBody>
      </p:sp>
    </p:spTree>
    <p:extLst>
      <p:ext uri="{BB962C8B-B14F-4D97-AF65-F5344CB8AC3E}">
        <p14:creationId xmlns:p14="http://schemas.microsoft.com/office/powerpoint/2010/main" val="202131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011" y="52794"/>
            <a:ext cx="10515600" cy="1325563"/>
          </a:xfrm>
        </p:spPr>
        <p:txBody>
          <a:bodyPr>
            <a:normAutofit/>
          </a:bodyPr>
          <a:lstStyle/>
          <a:p>
            <a:r>
              <a:rPr lang="en-US" sz="4000" b="1" dirty="0"/>
              <a:t>Responsibilities of Cash Handling Locations</a:t>
            </a:r>
          </a:p>
        </p:txBody>
      </p:sp>
      <p:sp>
        <p:nvSpPr>
          <p:cNvPr id="3" name="Content Placeholder 2"/>
          <p:cNvSpPr>
            <a:spLocks noGrp="1"/>
          </p:cNvSpPr>
          <p:nvPr>
            <p:ph idx="1"/>
          </p:nvPr>
        </p:nvSpPr>
        <p:spPr>
          <a:xfrm>
            <a:off x="780011" y="1208051"/>
            <a:ext cx="10515600" cy="4351338"/>
          </a:xfrm>
        </p:spPr>
        <p:txBody>
          <a:bodyPr>
            <a:normAutofit fontScale="77500" lnSpcReduction="20000"/>
          </a:bodyPr>
          <a:lstStyle/>
          <a:p>
            <a:pPr marL="0" indent="0">
              <a:buNone/>
            </a:pPr>
            <a:r>
              <a:rPr lang="en-US" dirty="0">
                <a:latin typeface="+mj-lt"/>
              </a:rPr>
              <a:t>Prior to collecting cash/cash equivalents for goods or services, all departments, auxiliaries, and other entities/organizations, events, must be pre-approved by the University Controller.   To request authorization to collect payments, the following forms must be completed:</a:t>
            </a:r>
          </a:p>
          <a:p>
            <a:r>
              <a:rPr lang="en-US" dirty="0">
                <a:latin typeface="+mj-lt"/>
              </a:rPr>
              <a:t>Request to Establish/ Maintain Cashiering Collection Point form</a:t>
            </a:r>
          </a:p>
          <a:p>
            <a:r>
              <a:rPr lang="en-US" dirty="0">
                <a:latin typeface="+mj-lt"/>
              </a:rPr>
              <a:t>Cash Handling Annual Review Questionnaire Risk Assessment form</a:t>
            </a:r>
          </a:p>
          <a:p>
            <a:pPr marL="0" indent="0">
              <a:buNone/>
            </a:pPr>
            <a:endParaRPr lang="en-US" dirty="0">
              <a:latin typeface="+mj-lt"/>
            </a:endParaRPr>
          </a:p>
          <a:p>
            <a:pPr marL="0" indent="0">
              <a:buNone/>
            </a:pPr>
            <a:r>
              <a:rPr lang="en-US" dirty="0">
                <a:latin typeface="+mj-lt"/>
              </a:rPr>
              <a:t>Per </a:t>
            </a:r>
            <a:r>
              <a:rPr lang="en-US" b="1" dirty="0">
                <a:latin typeface="+mj-lt"/>
              </a:rPr>
              <a:t>ICSUAM 6201.00</a:t>
            </a:r>
            <a:r>
              <a:rPr lang="en-US" dirty="0">
                <a:latin typeface="+mj-lt"/>
              </a:rPr>
              <a:t>, “employees with direct access to, or control over, cash, checks, other cash equivalents, credit cards, and/or credit card account information are considered to hold Sensitive Positions and are subject to background checks in accordance with HR Coded Memo 2005-10 and/ or its successor policy.”   </a:t>
            </a:r>
          </a:p>
          <a:p>
            <a:pPr marL="0" indent="0">
              <a:buNone/>
            </a:pPr>
            <a:endParaRPr lang="en-US" dirty="0">
              <a:latin typeface="+mj-lt"/>
            </a:endParaRPr>
          </a:p>
          <a:p>
            <a:pPr marL="0" indent="0">
              <a:buNone/>
            </a:pPr>
            <a:r>
              <a:rPr lang="en-US" b="1" dirty="0">
                <a:solidFill>
                  <a:srgbClr val="FF0000"/>
                </a:solidFill>
                <a:latin typeface="+mj-lt"/>
              </a:rPr>
              <a:t>**Department management is responsible for contacting HR about obtaining the appropriate background and employment verification when hiring employees into cash handling related positions.  </a:t>
            </a:r>
          </a:p>
          <a:p>
            <a:pPr marL="0" indent="0">
              <a:buNone/>
            </a:pPr>
            <a:endParaRPr lang="en-US" dirty="0">
              <a:latin typeface="+mj-lt"/>
            </a:endParaRPr>
          </a:p>
          <a:p>
            <a:endParaRPr lang="en-US" dirty="0">
              <a:latin typeface="+mj-lt"/>
            </a:endParaRPr>
          </a:p>
          <a:p>
            <a:endParaRPr lang="en-US" dirty="0">
              <a:latin typeface="+mj-lt"/>
            </a:endParaRPr>
          </a:p>
          <a:p>
            <a:pPr>
              <a:buFont typeface="Wingdings" panose="05000000000000000000" pitchFamily="2" charset="2"/>
              <a:buChar char="Ø"/>
            </a:pPr>
            <a:endParaRPr lang="en-US" dirty="0"/>
          </a:p>
          <a:p>
            <a:endParaRPr lang="en-US" dirty="0"/>
          </a:p>
        </p:txBody>
      </p:sp>
      <p:pic>
        <p:nvPicPr>
          <p:cNvPr id="4" name="Picture 2" descr="Related image">
            <a:extLst>
              <a:ext uri="{FF2B5EF4-FFF2-40B4-BE49-F238E27FC236}">
                <a16:creationId xmlns:a16="http://schemas.microsoft.com/office/drawing/2014/main" id="{2F20054D-6F11-4E02-8DF2-EF67BADE34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614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2015"/>
            <a:ext cx="10392295" cy="623455"/>
          </a:xfrm>
        </p:spPr>
        <p:txBody>
          <a:bodyPr>
            <a:normAutofit fontScale="90000"/>
          </a:bodyPr>
          <a:lstStyle/>
          <a:p>
            <a:r>
              <a:rPr lang="en-US" b="1" dirty="0"/>
              <a:t>Training</a:t>
            </a:r>
          </a:p>
        </p:txBody>
      </p:sp>
      <p:sp>
        <p:nvSpPr>
          <p:cNvPr id="3" name="Content Placeholder 2"/>
          <p:cNvSpPr>
            <a:spLocks noGrp="1"/>
          </p:cNvSpPr>
          <p:nvPr>
            <p:ph idx="1"/>
          </p:nvPr>
        </p:nvSpPr>
        <p:spPr>
          <a:xfrm>
            <a:off x="838200" y="1235421"/>
            <a:ext cx="10515600" cy="4351338"/>
          </a:xfrm>
        </p:spPr>
        <p:txBody>
          <a:bodyPr>
            <a:normAutofit/>
          </a:bodyPr>
          <a:lstStyle/>
          <a:p>
            <a:pPr marL="0" indent="0">
              <a:buNone/>
            </a:pPr>
            <a:r>
              <a:rPr lang="en-US" dirty="0">
                <a:latin typeface="+mj-lt"/>
              </a:rPr>
              <a:t>Locations authorized for collecting cash must adhere to all applicable state, CSU, and University policies and procedures. Individuals involved in the cash handling process are responsible for the respective functions related to the approved location. </a:t>
            </a:r>
          </a:p>
          <a:p>
            <a:pPr marL="0" indent="0">
              <a:buNone/>
            </a:pPr>
            <a:endParaRPr lang="en-US" dirty="0">
              <a:latin typeface="+mj-lt"/>
            </a:endParaRPr>
          </a:p>
          <a:p>
            <a:pPr marL="0" indent="0">
              <a:buNone/>
            </a:pPr>
            <a:r>
              <a:rPr lang="en-US" dirty="0">
                <a:latin typeface="+mj-lt"/>
              </a:rPr>
              <a:t>Upon authorization of a cash handling location, training is required for all employees handling cash and/or supervising the function. After the initial training, an annual refresher training (in-person or on-line) is required for all employees handling cash and/or supervising the function.</a:t>
            </a:r>
          </a:p>
        </p:txBody>
      </p:sp>
      <p:pic>
        <p:nvPicPr>
          <p:cNvPr id="4" name="Picture 2" descr="Related image">
            <a:extLst>
              <a:ext uri="{FF2B5EF4-FFF2-40B4-BE49-F238E27FC236}">
                <a16:creationId xmlns:a16="http://schemas.microsoft.com/office/drawing/2014/main" id="{EEBB48D1-A788-435E-8C92-B0C31842AD7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50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lated image">
            <a:extLst>
              <a:ext uri="{FF2B5EF4-FFF2-40B4-BE49-F238E27FC236}">
                <a16:creationId xmlns:a16="http://schemas.microsoft.com/office/drawing/2014/main" id="{1C838AB9-CE4F-4EF8-9BB5-DDDDC5D640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42680" y="5492086"/>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40325" y="219699"/>
            <a:ext cx="10515600" cy="1325563"/>
          </a:xfrm>
        </p:spPr>
        <p:txBody>
          <a:bodyPr>
            <a:normAutofit/>
          </a:bodyPr>
          <a:lstStyle/>
          <a:p>
            <a:r>
              <a:rPr lang="en-US" sz="4000" b="1" dirty="0">
                <a:latin typeface="+mn-lt"/>
              </a:rPr>
              <a:t>Physical Security and Cash Handling Locations</a:t>
            </a:r>
          </a:p>
        </p:txBody>
      </p:sp>
      <p:sp>
        <p:nvSpPr>
          <p:cNvPr id="4" name="Content Placeholder 2"/>
          <p:cNvSpPr>
            <a:spLocks noGrp="1"/>
          </p:cNvSpPr>
          <p:nvPr>
            <p:ph idx="1"/>
          </p:nvPr>
        </p:nvSpPr>
        <p:spPr>
          <a:xfrm>
            <a:off x="626917" y="1757291"/>
            <a:ext cx="9876905" cy="1349837"/>
          </a:xfrm>
        </p:spPr>
        <p:txBody>
          <a:bodyPr>
            <a:normAutofit/>
          </a:bodyPr>
          <a:lstStyle/>
          <a:p>
            <a:pPr marL="0" indent="0">
              <a:buNone/>
            </a:pPr>
            <a:r>
              <a:rPr lang="en-US" dirty="0">
                <a:latin typeface="+mj-lt"/>
              </a:rPr>
              <a:t>Each individual who receives or has custody of University cash and cash equivalents will be held accountable for cash and cash equivalents under his or her control.  </a:t>
            </a:r>
          </a:p>
          <a:p>
            <a:pPr marL="0" indent="0">
              <a:buNone/>
            </a:pPr>
            <a:endParaRPr lang="en-US" dirty="0"/>
          </a:p>
          <a:p>
            <a:pPr marL="0" indent="0">
              <a:buNone/>
            </a:pPr>
            <a:endParaRPr lang="en-US" dirty="0"/>
          </a:p>
        </p:txBody>
      </p:sp>
      <p:sp>
        <p:nvSpPr>
          <p:cNvPr id="5" name="Rectangle 4"/>
          <p:cNvSpPr/>
          <p:nvPr/>
        </p:nvSpPr>
        <p:spPr>
          <a:xfrm>
            <a:off x="540325" y="3742464"/>
            <a:ext cx="11263745" cy="1815882"/>
          </a:xfrm>
          <a:prstGeom prst="rect">
            <a:avLst/>
          </a:prstGeom>
        </p:spPr>
        <p:txBody>
          <a:bodyPr wrap="square">
            <a:spAutoFit/>
          </a:bodyPr>
          <a:lstStyle/>
          <a:p>
            <a:r>
              <a:rPr lang="en-US" sz="2800" dirty="0">
                <a:latin typeface="+mj-lt"/>
              </a:rPr>
              <a:t>Any location involved with cash handling processes is subject to an unannounced cash count and verification of funds by Main Cashiering. Verification of cash balances must be performed in the presence of the employee with accountability of the funds.  The audit must be documented.</a:t>
            </a:r>
          </a:p>
        </p:txBody>
      </p:sp>
    </p:spTree>
    <p:extLst>
      <p:ext uri="{BB962C8B-B14F-4D97-AF65-F5344CB8AC3E}">
        <p14:creationId xmlns:p14="http://schemas.microsoft.com/office/powerpoint/2010/main" val="204779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9" y="1119600"/>
            <a:ext cx="10832869" cy="5996652"/>
          </a:xfrm>
        </p:spPr>
        <p:txBody>
          <a:bodyPr>
            <a:normAutofit/>
          </a:bodyPr>
          <a:lstStyle/>
          <a:p>
            <a:pPr marL="0" marR="0" indent="0">
              <a:spcBef>
                <a:spcPts val="0"/>
              </a:spcBef>
              <a:spcAft>
                <a:spcPts val="0"/>
              </a:spcAft>
              <a:buNone/>
            </a:pPr>
            <a:endParaRPr lang="en-US" dirty="0">
              <a:solidFill>
                <a:srgbClr val="000000"/>
              </a:solidFill>
              <a:latin typeface="Calibri Light" panose="020F0302020204030204" pitchFamily="34" charset="0"/>
              <a:ea typeface="Times New Roman" panose="02020603050405020304" pitchFamily="18" charset="0"/>
            </a:endParaRPr>
          </a:p>
          <a:p>
            <a:pPr marL="0" marR="0" indent="0">
              <a:spcBef>
                <a:spcPts val="0"/>
              </a:spcBef>
              <a:spcAft>
                <a:spcPts val="0"/>
              </a:spcAft>
              <a:buNone/>
            </a:pPr>
            <a:endParaRPr lang="en-US" dirty="0">
              <a:solidFill>
                <a:srgbClr val="000000"/>
              </a:solidFill>
              <a:latin typeface="Calibri Light" panose="020F0302020204030204" pitchFamily="34" charset="0"/>
              <a:ea typeface="Times New Roman" panose="02020603050405020304" pitchFamily="18" charset="0"/>
            </a:endParaRPr>
          </a:p>
          <a:p>
            <a:pPr marL="0" marR="0" indent="0">
              <a:spcBef>
                <a:spcPts val="0"/>
              </a:spcBef>
              <a:spcAft>
                <a:spcPts val="0"/>
              </a:spcAft>
              <a:buNone/>
            </a:pPr>
            <a:r>
              <a:rPr lang="en-US" dirty="0">
                <a:solidFill>
                  <a:srgbClr val="000000"/>
                </a:solidFill>
                <a:latin typeface="Calibri Light" panose="020F0302020204030204" pitchFamily="34" charset="0"/>
                <a:ea typeface="Times New Roman" panose="02020603050405020304" pitchFamily="18" charset="0"/>
              </a:rPr>
              <a:t>All forms of cash and cash equivalents must be physically secured using security systems, lockable receptacles, vaults, or safes. Generally, any amount of </a:t>
            </a:r>
            <a:r>
              <a:rPr lang="en-US" b="1" dirty="0">
                <a:solidFill>
                  <a:srgbClr val="000000"/>
                </a:solidFill>
                <a:latin typeface="Calibri Light" panose="020F0302020204030204" pitchFamily="34" charset="0"/>
                <a:ea typeface="Times New Roman" panose="02020603050405020304" pitchFamily="18" charset="0"/>
              </a:rPr>
              <a:t>cash that exceeds $1,000 </a:t>
            </a:r>
            <a:r>
              <a:rPr lang="en-US" dirty="0">
                <a:solidFill>
                  <a:srgbClr val="000000"/>
                </a:solidFill>
                <a:latin typeface="Calibri Light" panose="020F0302020204030204" pitchFamily="34" charset="0"/>
                <a:ea typeface="Times New Roman" panose="02020603050405020304" pitchFamily="18" charset="0"/>
              </a:rPr>
              <a:t>must be maintained in a vault or safe. </a:t>
            </a:r>
          </a:p>
          <a:p>
            <a:pPr marL="0" marR="0" indent="0">
              <a:spcBef>
                <a:spcPts val="0"/>
              </a:spcBef>
              <a:spcAft>
                <a:spcPts val="0"/>
              </a:spcAft>
              <a:buNone/>
            </a:pPr>
            <a:endParaRPr lang="en-US" dirty="0">
              <a:solidFill>
                <a:srgbClr val="000000"/>
              </a:solidFill>
              <a:latin typeface="Calibri Light" panose="020F0302020204030204" pitchFamily="34" charset="0"/>
              <a:ea typeface="Times New Roman" panose="02020603050405020304" pitchFamily="18" charset="0"/>
            </a:endParaRPr>
          </a:p>
          <a:p>
            <a:pPr marL="0" marR="0" indent="0">
              <a:spcBef>
                <a:spcPts val="0"/>
              </a:spcBef>
              <a:spcAft>
                <a:spcPts val="0"/>
              </a:spcAft>
              <a:buNone/>
            </a:pPr>
            <a:r>
              <a:rPr lang="en-US" dirty="0">
                <a:solidFill>
                  <a:srgbClr val="000000"/>
                </a:solidFill>
                <a:latin typeface="Calibri Light" panose="020F0302020204030204" pitchFamily="34" charset="0"/>
                <a:ea typeface="Times New Roman" panose="02020603050405020304" pitchFamily="18" charset="0"/>
              </a:rPr>
              <a:t>Amounts </a:t>
            </a:r>
            <a:r>
              <a:rPr lang="en-US" b="1" dirty="0">
                <a:solidFill>
                  <a:srgbClr val="000000"/>
                </a:solidFill>
                <a:latin typeface="Calibri Light" panose="020F0302020204030204" pitchFamily="34" charset="0"/>
                <a:ea typeface="Times New Roman" panose="02020603050405020304" pitchFamily="18" charset="0"/>
              </a:rPr>
              <a:t>under $1,000 </a:t>
            </a:r>
            <a:r>
              <a:rPr lang="en-US" dirty="0">
                <a:solidFill>
                  <a:srgbClr val="000000"/>
                </a:solidFill>
                <a:latin typeface="Calibri Light" panose="020F0302020204030204" pitchFamily="34" charset="0"/>
                <a:ea typeface="Times New Roman" panose="02020603050405020304" pitchFamily="18" charset="0"/>
              </a:rPr>
              <a:t>should be maintained in a lockable receptacle. </a:t>
            </a:r>
          </a:p>
          <a:p>
            <a:pPr marL="0" marR="0" indent="0">
              <a:spcBef>
                <a:spcPts val="0"/>
              </a:spcBef>
              <a:spcAft>
                <a:spcPts val="0"/>
              </a:spcAft>
              <a:buNone/>
            </a:pPr>
            <a:endParaRPr lang="en-US" dirty="0">
              <a:solidFill>
                <a:srgbClr val="000000"/>
              </a:solidFill>
              <a:latin typeface="Calibri Light" panose="020F0302020204030204" pitchFamily="34" charset="0"/>
              <a:ea typeface="Times New Roman" panose="02020603050405020304" pitchFamily="18" charset="0"/>
            </a:endParaRPr>
          </a:p>
          <a:p>
            <a:pPr marL="0" marR="0" indent="0">
              <a:spcBef>
                <a:spcPts val="0"/>
              </a:spcBef>
              <a:spcAft>
                <a:spcPts val="0"/>
              </a:spcAft>
              <a:buNone/>
            </a:pPr>
            <a:r>
              <a:rPr lang="en-US" dirty="0">
                <a:solidFill>
                  <a:srgbClr val="000000"/>
                </a:solidFill>
                <a:latin typeface="Calibri Light" panose="020F0302020204030204" pitchFamily="34" charset="0"/>
                <a:ea typeface="Times New Roman" panose="02020603050405020304" pitchFamily="18" charset="0"/>
              </a:rPr>
              <a:t>Cash and cash equivalents held by the Main Cashiering, satellite cashiering, or occasional cash handling unit must not be retained in desk drawers or standard file cabinets since they are easily accessible and provide no security or safeguarding of funds. </a:t>
            </a:r>
            <a:endParaRPr lang="en-US" dirty="0">
              <a:solidFill>
                <a:srgbClr val="000000"/>
              </a:solidFill>
              <a:latin typeface="Times New Roman" panose="02020603050405020304" pitchFamily="18" charset="0"/>
              <a:ea typeface="Times New Roman" panose="02020603050405020304" pitchFamily="18" charset="0"/>
            </a:endParaRPr>
          </a:p>
          <a:p>
            <a:endParaRPr lang="en-US" dirty="0"/>
          </a:p>
        </p:txBody>
      </p:sp>
      <p:pic>
        <p:nvPicPr>
          <p:cNvPr id="4" name="Picture 2" descr="Related image">
            <a:extLst>
              <a:ext uri="{FF2B5EF4-FFF2-40B4-BE49-F238E27FC236}">
                <a16:creationId xmlns:a16="http://schemas.microsoft.com/office/drawing/2014/main" id="{496E5335-4A56-4347-8817-B9C629677C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60368BB1-B77F-4097-93A5-16C1D7A4BB02}"/>
              </a:ext>
            </a:extLst>
          </p:cNvPr>
          <p:cNvSpPr>
            <a:spLocks noGrp="1"/>
          </p:cNvSpPr>
          <p:nvPr>
            <p:ph type="title"/>
          </p:nvPr>
        </p:nvSpPr>
        <p:spPr>
          <a:xfrm>
            <a:off x="914399" y="257314"/>
            <a:ext cx="11381508" cy="1325563"/>
          </a:xfrm>
        </p:spPr>
        <p:txBody>
          <a:bodyPr>
            <a:normAutofit/>
          </a:bodyPr>
          <a:lstStyle/>
          <a:p>
            <a:r>
              <a:rPr lang="en-US" sz="4000" b="1" dirty="0">
                <a:latin typeface="+mn-lt"/>
              </a:rPr>
              <a:t>Physical Security and Cash Handling Locations</a:t>
            </a:r>
          </a:p>
        </p:txBody>
      </p:sp>
    </p:spTree>
    <p:extLst>
      <p:ext uri="{BB962C8B-B14F-4D97-AF65-F5344CB8AC3E}">
        <p14:creationId xmlns:p14="http://schemas.microsoft.com/office/powerpoint/2010/main" val="7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165687662"/>
              </p:ext>
            </p:extLst>
          </p:nvPr>
        </p:nvGraphicFramePr>
        <p:xfrm>
          <a:off x="1014152" y="2595260"/>
          <a:ext cx="9950334" cy="2566946"/>
        </p:xfrm>
        <a:graphic>
          <a:graphicData uri="http://schemas.openxmlformats.org/drawingml/2006/table">
            <a:tbl>
              <a:tblPr>
                <a:tableStyleId>{5C22544A-7EE6-4342-B048-85BDC9FD1C3A}</a:tableStyleId>
              </a:tblPr>
              <a:tblGrid>
                <a:gridCol w="4975167">
                  <a:extLst>
                    <a:ext uri="{9D8B030D-6E8A-4147-A177-3AD203B41FA5}">
                      <a16:colId xmlns:a16="http://schemas.microsoft.com/office/drawing/2014/main" val="1403763845"/>
                    </a:ext>
                  </a:extLst>
                </a:gridCol>
                <a:gridCol w="4975167">
                  <a:extLst>
                    <a:ext uri="{9D8B030D-6E8A-4147-A177-3AD203B41FA5}">
                      <a16:colId xmlns:a16="http://schemas.microsoft.com/office/drawing/2014/main" val="2402728457"/>
                    </a:ext>
                  </a:extLst>
                </a:gridCol>
              </a:tblGrid>
              <a:tr h="367281">
                <a:tc>
                  <a:txBody>
                    <a:bodyPr/>
                    <a:lstStyle/>
                    <a:p>
                      <a:pPr marL="65405" marR="0" eaLnBrk="0" hangingPunct="0">
                        <a:lnSpc>
                          <a:spcPts val="1340"/>
                        </a:lnSpc>
                        <a:spcBef>
                          <a:spcPts val="0"/>
                        </a:spcBef>
                        <a:spcAft>
                          <a:spcPts val="0"/>
                        </a:spcAft>
                      </a:pPr>
                      <a:r>
                        <a:rPr lang="en-US" sz="1400" b="1" dirty="0">
                          <a:effectLst/>
                        </a:rPr>
                        <a:t>Amount</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65405" marR="0" eaLnBrk="0" hangingPunct="0">
                        <a:lnSpc>
                          <a:spcPts val="1340"/>
                        </a:lnSpc>
                        <a:spcBef>
                          <a:spcPts val="0"/>
                        </a:spcBef>
                        <a:spcAft>
                          <a:spcPts val="0"/>
                        </a:spcAft>
                      </a:pPr>
                      <a:r>
                        <a:rPr lang="en-US" sz="1400" b="1" dirty="0">
                          <a:effectLst/>
                        </a:rPr>
                        <a:t>Storage Requirement</a:t>
                      </a:r>
                      <a:endParaRPr lang="en-US"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3527900924"/>
                  </a:ext>
                </a:extLst>
              </a:tr>
              <a:tr h="367281">
                <a:tc>
                  <a:txBody>
                    <a:bodyPr/>
                    <a:lstStyle/>
                    <a:p>
                      <a:pPr marL="65405" marR="0" eaLnBrk="0" hangingPunct="0">
                        <a:lnSpc>
                          <a:spcPts val="1340"/>
                        </a:lnSpc>
                        <a:spcBef>
                          <a:spcPts val="0"/>
                        </a:spcBef>
                        <a:spcAft>
                          <a:spcPts val="0"/>
                        </a:spcAft>
                      </a:pPr>
                      <a:r>
                        <a:rPr lang="en-US" sz="1100" dirty="0">
                          <a:effectLst/>
                        </a:rPr>
                        <a:t>$1.00-$1,000.00</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65405" marR="0" eaLnBrk="0" hangingPunct="0">
                        <a:lnSpc>
                          <a:spcPts val="1340"/>
                        </a:lnSpc>
                        <a:spcBef>
                          <a:spcPts val="0"/>
                        </a:spcBef>
                        <a:spcAft>
                          <a:spcPts val="0"/>
                        </a:spcAft>
                      </a:pPr>
                      <a:r>
                        <a:rPr lang="en-US" sz="1100" dirty="0">
                          <a:effectLst/>
                        </a:rPr>
                        <a:t>Lockable receptacle</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2336504380"/>
                  </a:ext>
                </a:extLst>
              </a:tr>
              <a:tr h="367281">
                <a:tc>
                  <a:txBody>
                    <a:bodyPr/>
                    <a:lstStyle/>
                    <a:p>
                      <a:pPr marL="65405" marR="0" eaLnBrk="0" hangingPunct="0">
                        <a:lnSpc>
                          <a:spcPts val="1340"/>
                        </a:lnSpc>
                        <a:spcBef>
                          <a:spcPts val="0"/>
                        </a:spcBef>
                        <a:spcAft>
                          <a:spcPts val="0"/>
                        </a:spcAft>
                      </a:pPr>
                      <a:r>
                        <a:rPr lang="en-US" sz="1100" dirty="0">
                          <a:effectLst/>
                        </a:rPr>
                        <a:t>$1,001.00-$2,500.00</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65405" marR="0" eaLnBrk="0" hangingPunct="0">
                        <a:lnSpc>
                          <a:spcPts val="1340"/>
                        </a:lnSpc>
                        <a:spcBef>
                          <a:spcPts val="0"/>
                        </a:spcBef>
                        <a:spcAft>
                          <a:spcPts val="0"/>
                        </a:spcAft>
                      </a:pPr>
                      <a:r>
                        <a:rPr lang="en-US" sz="1100" dirty="0">
                          <a:effectLst/>
                        </a:rPr>
                        <a:t>Safe</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1229846421"/>
                  </a:ext>
                </a:extLst>
              </a:tr>
              <a:tr h="727860">
                <a:tc>
                  <a:txBody>
                    <a:bodyPr/>
                    <a:lstStyle/>
                    <a:p>
                      <a:pPr marL="65405" marR="0" eaLnBrk="0" hangingPunct="0">
                        <a:lnSpc>
                          <a:spcPts val="1340"/>
                        </a:lnSpc>
                        <a:spcBef>
                          <a:spcPts val="0"/>
                        </a:spcBef>
                        <a:spcAft>
                          <a:spcPts val="0"/>
                        </a:spcAft>
                      </a:pPr>
                      <a:r>
                        <a:rPr lang="en-US" sz="1100" dirty="0">
                          <a:effectLst/>
                        </a:rPr>
                        <a:t>$2,501.00-$25,000.00</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115570" marR="93345" indent="-10795" eaLnBrk="0" hangingPunct="0">
                        <a:lnSpc>
                          <a:spcPts val="1340"/>
                        </a:lnSpc>
                        <a:spcBef>
                          <a:spcPts val="0"/>
                        </a:spcBef>
                        <a:spcAft>
                          <a:spcPts val="0"/>
                        </a:spcAft>
                      </a:pPr>
                      <a:r>
                        <a:rPr lang="en-US" sz="1100" dirty="0">
                          <a:effectLst/>
                        </a:rPr>
                        <a:t>Steel-door safe, with a door thickness of not less than 1 inch and wall thickness of not less than ½</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3481779343"/>
                  </a:ext>
                </a:extLst>
              </a:tr>
              <a:tr h="367281">
                <a:tc>
                  <a:txBody>
                    <a:bodyPr/>
                    <a:lstStyle/>
                    <a:p>
                      <a:pPr marL="65405" marR="0" eaLnBrk="0" hangingPunct="0">
                        <a:lnSpc>
                          <a:spcPts val="1340"/>
                        </a:lnSpc>
                        <a:spcBef>
                          <a:spcPts val="0"/>
                        </a:spcBef>
                        <a:spcAft>
                          <a:spcPts val="0"/>
                        </a:spcAft>
                      </a:pPr>
                      <a:r>
                        <a:rPr lang="en-US" sz="1100" dirty="0">
                          <a:effectLst/>
                        </a:rPr>
                        <a:t>$25,001.00-$250,000.00</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65405" marR="0" eaLnBrk="0" hangingPunct="0">
                        <a:lnSpc>
                          <a:spcPts val="1340"/>
                        </a:lnSpc>
                        <a:spcBef>
                          <a:spcPts val="0"/>
                        </a:spcBef>
                        <a:spcAft>
                          <a:spcPts val="0"/>
                        </a:spcAft>
                      </a:pPr>
                      <a:r>
                        <a:rPr lang="en-US" sz="1100" dirty="0">
                          <a:effectLst/>
                        </a:rPr>
                        <a:t>Class TL-15 composite safe or better</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549988482"/>
                  </a:ext>
                </a:extLst>
              </a:tr>
              <a:tr h="369962">
                <a:tc>
                  <a:txBody>
                    <a:bodyPr/>
                    <a:lstStyle/>
                    <a:p>
                      <a:pPr marL="65405" marR="0" eaLnBrk="0" hangingPunct="0">
                        <a:lnSpc>
                          <a:spcPts val="1340"/>
                        </a:lnSpc>
                        <a:spcBef>
                          <a:spcPts val="0"/>
                        </a:spcBef>
                        <a:spcAft>
                          <a:spcPts val="0"/>
                        </a:spcAft>
                      </a:pPr>
                      <a:r>
                        <a:rPr lang="en-US" sz="1100" dirty="0">
                          <a:effectLst/>
                        </a:rPr>
                        <a:t>$250,001.00</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tc>
                  <a:txBody>
                    <a:bodyPr/>
                    <a:lstStyle/>
                    <a:p>
                      <a:pPr marL="65405" marR="0" eaLnBrk="0" hangingPunct="0">
                        <a:lnSpc>
                          <a:spcPts val="1340"/>
                        </a:lnSpc>
                        <a:spcBef>
                          <a:spcPts val="0"/>
                        </a:spcBef>
                        <a:spcAft>
                          <a:spcPts val="0"/>
                        </a:spcAft>
                      </a:pPr>
                      <a:r>
                        <a:rPr lang="en-US" sz="1100" dirty="0">
                          <a:effectLst/>
                        </a:rPr>
                        <a:t>Class TL-30 steel or better safe</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tc>
                <a:extLst>
                  <a:ext uri="{0D108BD9-81ED-4DB2-BD59-A6C34878D82A}">
                    <a16:rowId xmlns:a16="http://schemas.microsoft.com/office/drawing/2014/main" val="2702010547"/>
                  </a:ext>
                </a:extLst>
              </a:tr>
            </a:tbl>
          </a:graphicData>
        </a:graphic>
      </p:graphicFrame>
      <p:sp>
        <p:nvSpPr>
          <p:cNvPr id="10" name="TextBox 9"/>
          <p:cNvSpPr txBox="1"/>
          <p:nvPr/>
        </p:nvSpPr>
        <p:spPr>
          <a:xfrm>
            <a:off x="537905" y="303050"/>
            <a:ext cx="10565477" cy="1969770"/>
          </a:xfrm>
          <a:prstGeom prst="rect">
            <a:avLst/>
          </a:prstGeom>
          <a:noFill/>
        </p:spPr>
        <p:txBody>
          <a:bodyPr wrap="square" rtlCol="0">
            <a:spAutoFit/>
          </a:bodyPr>
          <a:lstStyle/>
          <a:p>
            <a:pPr lvl="0"/>
            <a:r>
              <a:rPr lang="en-US" sz="4000" b="1" dirty="0">
                <a:latin typeface="+mj-lt"/>
              </a:rPr>
              <a:t>Physical Security Standards</a:t>
            </a:r>
          </a:p>
          <a:p>
            <a:pPr lvl="0"/>
            <a:endParaRPr lang="en-US" dirty="0"/>
          </a:p>
          <a:p>
            <a:r>
              <a:rPr lang="en-US" sz="2000" dirty="0">
                <a:latin typeface="+mj-lt"/>
              </a:rPr>
              <a:t>Cash and cash equivalents must always be secured in a storage receptacle or burglarproof/fire resistant safe.  Requirements for lockable receptacles or burglarproof/fire resistant safes to store cash and cash equivalents are below:</a:t>
            </a:r>
          </a:p>
        </p:txBody>
      </p:sp>
      <p:pic>
        <p:nvPicPr>
          <p:cNvPr id="4" name="Picture 2" descr="Related image">
            <a:extLst>
              <a:ext uri="{FF2B5EF4-FFF2-40B4-BE49-F238E27FC236}">
                <a16:creationId xmlns:a16="http://schemas.microsoft.com/office/drawing/2014/main" id="{88E87D27-6C73-46BF-9930-AF259CD0B7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696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7905" y="319676"/>
            <a:ext cx="10565477" cy="984885"/>
          </a:xfrm>
          <a:prstGeom prst="rect">
            <a:avLst/>
          </a:prstGeom>
          <a:noFill/>
        </p:spPr>
        <p:txBody>
          <a:bodyPr wrap="square" rtlCol="0">
            <a:spAutoFit/>
          </a:bodyPr>
          <a:lstStyle/>
          <a:p>
            <a:pPr lvl="0"/>
            <a:r>
              <a:rPr lang="en-US" sz="4000" b="1" dirty="0">
                <a:latin typeface="+mj-lt"/>
              </a:rPr>
              <a:t>Vault/Safe </a:t>
            </a:r>
            <a:r>
              <a:rPr lang="en-US" sz="4000" b="1">
                <a:latin typeface="+mj-lt"/>
              </a:rPr>
              <a:t>Combination Requirements</a:t>
            </a:r>
            <a:endParaRPr lang="en-US" sz="4000" b="1" dirty="0">
              <a:latin typeface="+mj-lt"/>
            </a:endParaRPr>
          </a:p>
          <a:p>
            <a:pPr lvl="0"/>
            <a:endParaRPr lang="en-US" dirty="0"/>
          </a:p>
        </p:txBody>
      </p:sp>
      <p:pic>
        <p:nvPicPr>
          <p:cNvPr id="4" name="Picture 2" descr="Related image">
            <a:extLst>
              <a:ext uri="{FF2B5EF4-FFF2-40B4-BE49-F238E27FC236}">
                <a16:creationId xmlns:a16="http://schemas.microsoft.com/office/drawing/2014/main" id="{88E87D27-6C73-46BF-9930-AF259CD0B7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1252" y="5389082"/>
            <a:ext cx="1935941" cy="136591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7905" y="1189608"/>
            <a:ext cx="10576870" cy="1938992"/>
          </a:xfrm>
          <a:prstGeom prst="rect">
            <a:avLst/>
          </a:prstGeom>
          <a:noFill/>
        </p:spPr>
        <p:txBody>
          <a:bodyPr wrap="none" rtlCol="0">
            <a:spAutoFit/>
          </a:bodyPr>
          <a:lstStyle/>
          <a:p>
            <a:r>
              <a:rPr lang="en-US" sz="2400" dirty="0"/>
              <a:t>- Current documentation must be maintained showing authorized employees </a:t>
            </a:r>
            <a:br>
              <a:rPr lang="en-US" sz="2400" dirty="0"/>
            </a:br>
            <a:r>
              <a:rPr lang="en-US" sz="2400" dirty="0"/>
              <a:t>who have access to combinations and/or keys, including his/her date assigned.</a:t>
            </a:r>
            <a:br>
              <a:rPr lang="en-US" sz="2400" dirty="0"/>
            </a:br>
            <a:endParaRPr lang="en-US" sz="2400" dirty="0"/>
          </a:p>
          <a:p>
            <a:r>
              <a:rPr lang="en-US" sz="2400" dirty="0"/>
              <a:t>- Combinations must be changed when an employee leaves the Cash Handling Unit </a:t>
            </a:r>
            <a:br>
              <a:rPr lang="en-US" sz="2400" dirty="0"/>
            </a:br>
            <a:r>
              <a:rPr lang="en-US" sz="2400" dirty="0"/>
              <a:t>or on a three-year cycle and documented.</a:t>
            </a:r>
          </a:p>
        </p:txBody>
      </p:sp>
    </p:spTree>
    <p:extLst>
      <p:ext uri="{BB962C8B-B14F-4D97-AF65-F5344CB8AC3E}">
        <p14:creationId xmlns:p14="http://schemas.microsoft.com/office/powerpoint/2010/main" val="2184852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011" y="132369"/>
            <a:ext cx="10515600" cy="1325563"/>
          </a:xfrm>
        </p:spPr>
        <p:txBody>
          <a:bodyPr/>
          <a:lstStyle/>
          <a:p>
            <a:r>
              <a:rPr lang="en-US" sz="4000" b="1" dirty="0"/>
              <a:t>Transportation Standards</a:t>
            </a:r>
            <a:r>
              <a:rPr lang="en-US" b="1" dirty="0"/>
              <a:t>	</a:t>
            </a:r>
          </a:p>
        </p:txBody>
      </p:sp>
      <p:sp>
        <p:nvSpPr>
          <p:cNvPr id="3" name="Content Placeholder 2"/>
          <p:cNvSpPr>
            <a:spLocks noGrp="1"/>
          </p:cNvSpPr>
          <p:nvPr>
            <p:ph idx="1"/>
          </p:nvPr>
        </p:nvSpPr>
        <p:spPr>
          <a:xfrm>
            <a:off x="713509" y="1183182"/>
            <a:ext cx="10515600" cy="5009799"/>
          </a:xfrm>
        </p:spPr>
        <p:txBody>
          <a:bodyPr/>
          <a:lstStyle/>
          <a:p>
            <a:r>
              <a:rPr lang="en-US" dirty="0">
                <a:latin typeface="+mj-lt"/>
              </a:rPr>
              <a:t>Transportation of deposits must always be a high priority and should not conform to any regular schedule. </a:t>
            </a:r>
          </a:p>
          <a:p>
            <a:r>
              <a:rPr lang="en-US" dirty="0">
                <a:latin typeface="+mj-lt"/>
              </a:rPr>
              <a:t>Transporting deposits between Cash Handling Units or to the bank will be accomplished in a secure manner to protect the individuals, cash, and cash equivalents involved. </a:t>
            </a:r>
          </a:p>
          <a:p>
            <a:r>
              <a:rPr lang="en-US" dirty="0">
                <a:latin typeface="+mj-lt"/>
              </a:rPr>
              <a:t>Cash deposits must be hand‐carried by authorized campus employee to the Main Cashier. </a:t>
            </a:r>
          </a:p>
          <a:p>
            <a:r>
              <a:rPr lang="en-US" dirty="0">
                <a:latin typeface="+mj-lt"/>
              </a:rPr>
              <a:t>Cash Handling Units shall deposit to the Main Cashier and/or bank, whenever excess cash and cash equivalents accumulatively exceeds $5,000. Deposits meeting or exceeding these thresholds require a campus police escort of armored car. </a:t>
            </a:r>
          </a:p>
          <a:p>
            <a:pPr marL="0" indent="0">
              <a:buNone/>
            </a:pPr>
            <a:endParaRPr lang="en-US" dirty="0">
              <a:latin typeface="+mj-lt"/>
            </a:endParaRPr>
          </a:p>
          <a:p>
            <a:endParaRPr lang="en-US" dirty="0"/>
          </a:p>
        </p:txBody>
      </p:sp>
      <p:pic>
        <p:nvPicPr>
          <p:cNvPr id="4" name="Picture 2" descr="Related image">
            <a:extLst>
              <a:ext uri="{FF2B5EF4-FFF2-40B4-BE49-F238E27FC236}">
                <a16:creationId xmlns:a16="http://schemas.microsoft.com/office/drawing/2014/main" id="{9020C2EB-AAC7-4441-9889-37EDAB187F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5143" y="5426028"/>
            <a:ext cx="1935941" cy="136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478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30104</TotalTime>
  <Words>2436</Words>
  <Application>Microsoft Office PowerPoint</Application>
  <PresentationFormat>Widescreen</PresentationFormat>
  <Paragraphs>168</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Century Gothic</vt:lpstr>
      <vt:lpstr>Times New Roman</vt:lpstr>
      <vt:lpstr>Wingdings</vt:lpstr>
      <vt:lpstr>Office Theme</vt:lpstr>
      <vt:lpstr>CSUB  CASH HANDLING TRAINING CERTIFICATION</vt:lpstr>
      <vt:lpstr>Cash Handling Training</vt:lpstr>
      <vt:lpstr>Responsibilities of Cash Handling Locations</vt:lpstr>
      <vt:lpstr>Training</vt:lpstr>
      <vt:lpstr>Physical Security and Cash Handling Locations</vt:lpstr>
      <vt:lpstr>Physical Security and Cash Handling Locations</vt:lpstr>
      <vt:lpstr>PowerPoint Presentation</vt:lpstr>
      <vt:lpstr>PowerPoint Presentation</vt:lpstr>
      <vt:lpstr>Transportation Standards </vt:lpstr>
      <vt:lpstr>Robbery Prevention and Safety</vt:lpstr>
      <vt:lpstr>Segregation of Cash Handling Duties</vt:lpstr>
      <vt:lpstr> Separation of duties requirements (continued): </vt:lpstr>
      <vt:lpstr>Separation of duties requirements (continued):</vt:lpstr>
      <vt:lpstr>Separation of duties requirements (continued):</vt:lpstr>
      <vt:lpstr> Acceptance of Cash and Cash Equivalents  </vt:lpstr>
      <vt:lpstr> Acceptance of Cash and Cash Equivalents  </vt:lpstr>
      <vt:lpstr>Depositing Cash and Checks (continued)</vt:lpstr>
      <vt:lpstr>Cash Overages &amp; Shortages </vt:lpstr>
      <vt:lpstr>Credit Card Policy</vt:lpstr>
      <vt:lpstr>Credit Card Acceptance</vt:lpstr>
      <vt:lpstr>Additional Credit Card Policy Information</vt:lpstr>
      <vt:lpstr>Petty Cash Funds and Change Funds</vt:lpstr>
      <vt:lpstr>PowerPoint Presentation</vt:lpstr>
      <vt:lpstr>PowerPoint Presentation</vt:lpstr>
      <vt:lpstr>PowerPoint Presentation</vt:lpstr>
      <vt:lpstr>Once you have read the PowerPoint,  please complete the  Cash Handling Training Annual Certification Form  and submit it to Main Cashiering.  If you have any questions, please feel free to contact  Main Cashiering p: 661-654-3222 e: cashiersoffice@csub.edu </vt:lpstr>
      <vt:lpstr>  For additional information and resources, refer to…..  CSUB Cash Handling Policy 100.1   https://csyou.calstate.edu/Policies/icsuam/Pages/Section-6000.aspx   Cash Handling Application &amp; Forms are available at: https://www.csub.edu/forms/sta_fac/cat/cash/index.html  </vt:lpstr>
    </vt:vector>
  </TitlesOfParts>
  <Company>California State University, Bakersfield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Pulido</dc:creator>
  <cp:lastModifiedBy>Valeria R</cp:lastModifiedBy>
  <cp:revision>116</cp:revision>
  <cp:lastPrinted>2019-09-20T21:15:40Z</cp:lastPrinted>
  <dcterms:created xsi:type="dcterms:W3CDTF">2018-09-27T16:38:31Z</dcterms:created>
  <dcterms:modified xsi:type="dcterms:W3CDTF">2020-08-27T16:09:31Z</dcterms:modified>
</cp:coreProperties>
</file>