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82"/>
  </p:notesMasterIdLst>
  <p:handoutMasterIdLst>
    <p:handoutMasterId r:id="rId83"/>
  </p:handoutMasterIdLst>
  <p:sldIdLst>
    <p:sldId id="317" r:id="rId2"/>
    <p:sldId id="508" r:id="rId3"/>
    <p:sldId id="574" r:id="rId4"/>
    <p:sldId id="581" r:id="rId5"/>
    <p:sldId id="594" r:id="rId6"/>
    <p:sldId id="535" r:id="rId7"/>
    <p:sldId id="575" r:id="rId8"/>
    <p:sldId id="602" r:id="rId9"/>
    <p:sldId id="599" r:id="rId10"/>
    <p:sldId id="541" r:id="rId11"/>
    <p:sldId id="600" r:id="rId12"/>
    <p:sldId id="603" r:id="rId13"/>
    <p:sldId id="604" r:id="rId14"/>
    <p:sldId id="715" r:id="rId15"/>
    <p:sldId id="601" r:id="rId16"/>
    <p:sldId id="605" r:id="rId17"/>
    <p:sldId id="606" r:id="rId18"/>
    <p:sldId id="596" r:id="rId19"/>
    <p:sldId id="597" r:id="rId20"/>
    <p:sldId id="709" r:id="rId21"/>
    <p:sldId id="710" r:id="rId22"/>
    <p:sldId id="504" r:id="rId23"/>
    <p:sldId id="695" r:id="rId24"/>
    <p:sldId id="693" r:id="rId25"/>
    <p:sldId id="698" r:id="rId26"/>
    <p:sldId id="694" r:id="rId27"/>
    <p:sldId id="716" r:id="rId28"/>
    <p:sldId id="658" r:id="rId29"/>
    <p:sldId id="681" r:id="rId30"/>
    <p:sldId id="682" r:id="rId31"/>
    <p:sldId id="683" r:id="rId32"/>
    <p:sldId id="684" r:id="rId33"/>
    <p:sldId id="685" r:id="rId34"/>
    <p:sldId id="612" r:id="rId35"/>
    <p:sldId id="613" r:id="rId36"/>
    <p:sldId id="580" r:id="rId37"/>
    <p:sldId id="686" r:id="rId38"/>
    <p:sldId id="679" r:id="rId39"/>
    <p:sldId id="678" r:id="rId40"/>
    <p:sldId id="703" r:id="rId41"/>
    <p:sldId id="699" r:id="rId42"/>
    <p:sldId id="620" r:id="rId43"/>
    <p:sldId id="621" r:id="rId44"/>
    <p:sldId id="622" r:id="rId45"/>
    <p:sldId id="623" r:id="rId46"/>
    <p:sldId id="624" r:id="rId47"/>
    <p:sldId id="625" r:id="rId48"/>
    <p:sldId id="636" r:id="rId49"/>
    <p:sldId id="637" r:id="rId50"/>
    <p:sldId id="700" r:id="rId51"/>
    <p:sldId id="627" r:id="rId52"/>
    <p:sldId id="628" r:id="rId53"/>
    <p:sldId id="717" r:id="rId54"/>
    <p:sldId id="629" r:id="rId55"/>
    <p:sldId id="713" r:id="rId56"/>
    <p:sldId id="630" r:id="rId57"/>
    <p:sldId id="631" r:id="rId58"/>
    <p:sldId id="689" r:id="rId59"/>
    <p:sldId id="634" r:id="rId60"/>
    <p:sldId id="654" r:id="rId61"/>
    <p:sldId id="704" r:id="rId62"/>
    <p:sldId id="644" r:id="rId63"/>
    <p:sldId id="645" r:id="rId64"/>
    <p:sldId id="648" r:id="rId65"/>
    <p:sldId id="646" r:id="rId66"/>
    <p:sldId id="647" r:id="rId67"/>
    <p:sldId id="649" r:id="rId68"/>
    <p:sldId id="650" r:id="rId69"/>
    <p:sldId id="706" r:id="rId70"/>
    <p:sldId id="712" r:id="rId71"/>
    <p:sldId id="665" r:id="rId72"/>
    <p:sldId id="666" r:id="rId73"/>
    <p:sldId id="667" r:id="rId74"/>
    <p:sldId id="668" r:id="rId75"/>
    <p:sldId id="669" r:id="rId76"/>
    <p:sldId id="670" r:id="rId77"/>
    <p:sldId id="671" r:id="rId78"/>
    <p:sldId id="692" r:id="rId79"/>
    <p:sldId id="714" r:id="rId80"/>
    <p:sldId id="711" r:id="rId81"/>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sz="2000"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000"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FF"/>
    <a:srgbClr val="CCECFF"/>
    <a:srgbClr val="0099FF"/>
    <a:srgbClr val="0000CC"/>
    <a:srgbClr val="3333FF"/>
    <a:srgbClr val="FF0000"/>
    <a:srgbClr val="00D88B"/>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varScale="1">
        <p:scale>
          <a:sx n="114" d="100"/>
          <a:sy n="114" d="100"/>
        </p:scale>
        <p:origin x="10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604"/>
    </p:cViewPr>
  </p:sorterViewPr>
  <p:notesViewPr>
    <p:cSldViewPr>
      <p:cViewPr varScale="1">
        <p:scale>
          <a:sx n="61" d="100"/>
          <a:sy n="61" d="100"/>
        </p:scale>
        <p:origin x="-169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7AD6C69-18F6-4E11-A099-8467E3BB5D99}"/>
              </a:ext>
            </a:extLst>
          </p:cNvPr>
          <p:cNvSpPr>
            <a:spLocks noGrp="1" noChangeArrowheads="1"/>
          </p:cNvSpPr>
          <p:nvPr>
            <p:ph type="hdr" sz="quarter"/>
          </p:nvPr>
        </p:nvSpPr>
        <p:spPr bwMode="auto">
          <a:xfrm>
            <a:off x="0" y="0"/>
            <a:ext cx="3038161"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l" defTabSz="931008">
              <a:defRPr sz="1200">
                <a:solidFill>
                  <a:schemeClr val="bg1"/>
                </a:solidFill>
                <a:latin typeface="Comic Sans MS" pitchFamily="66" charset="0"/>
                <a:cs typeface="+mn-cs"/>
              </a:defRPr>
            </a:lvl1pPr>
          </a:lstStyle>
          <a:p>
            <a:pPr>
              <a:defRPr/>
            </a:pPr>
            <a:endParaRPr lang="en-US"/>
          </a:p>
        </p:txBody>
      </p:sp>
      <p:sp>
        <p:nvSpPr>
          <p:cNvPr id="27651" name="Rectangle 3">
            <a:extLst>
              <a:ext uri="{FF2B5EF4-FFF2-40B4-BE49-F238E27FC236}">
                <a16:creationId xmlns:a16="http://schemas.microsoft.com/office/drawing/2014/main" id="{C1FE2DED-53BB-4F98-BCF7-4ADFEAB83F96}"/>
              </a:ext>
            </a:extLst>
          </p:cNvPr>
          <p:cNvSpPr>
            <a:spLocks noGrp="1" noChangeArrowheads="1"/>
          </p:cNvSpPr>
          <p:nvPr>
            <p:ph type="dt" sz="quarter" idx="1"/>
          </p:nvPr>
        </p:nvSpPr>
        <p:spPr bwMode="auto">
          <a:xfrm>
            <a:off x="3972240" y="0"/>
            <a:ext cx="3038160"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solidFill>
                  <a:schemeClr val="bg1"/>
                </a:solidFill>
                <a:latin typeface="Comic Sans MS" pitchFamily="66" charset="0"/>
                <a:cs typeface="+mn-cs"/>
              </a:defRPr>
            </a:lvl1pPr>
          </a:lstStyle>
          <a:p>
            <a:pPr>
              <a:defRPr/>
            </a:pPr>
            <a:endParaRPr lang="en-US"/>
          </a:p>
        </p:txBody>
      </p:sp>
      <p:sp>
        <p:nvSpPr>
          <p:cNvPr id="27652" name="Rectangle 4">
            <a:extLst>
              <a:ext uri="{FF2B5EF4-FFF2-40B4-BE49-F238E27FC236}">
                <a16:creationId xmlns:a16="http://schemas.microsoft.com/office/drawing/2014/main" id="{927E0494-255A-49ED-AD10-EA5F94917F9D}"/>
              </a:ext>
            </a:extLst>
          </p:cNvPr>
          <p:cNvSpPr>
            <a:spLocks noGrp="1" noChangeArrowheads="1"/>
          </p:cNvSpPr>
          <p:nvPr>
            <p:ph type="ftr" sz="quarter" idx="2"/>
          </p:nvPr>
        </p:nvSpPr>
        <p:spPr bwMode="auto">
          <a:xfrm>
            <a:off x="0" y="8832221"/>
            <a:ext cx="3038161"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l" defTabSz="931008">
              <a:defRPr sz="1200">
                <a:solidFill>
                  <a:schemeClr val="bg1"/>
                </a:solidFill>
                <a:latin typeface="Comic Sans MS" pitchFamily="66" charset="0"/>
                <a:cs typeface="+mn-cs"/>
              </a:defRPr>
            </a:lvl1pPr>
          </a:lstStyle>
          <a:p>
            <a:pPr>
              <a:defRPr/>
            </a:pPr>
            <a:endParaRPr lang="en-US"/>
          </a:p>
        </p:txBody>
      </p:sp>
      <p:sp>
        <p:nvSpPr>
          <p:cNvPr id="27653" name="Rectangle 5">
            <a:extLst>
              <a:ext uri="{FF2B5EF4-FFF2-40B4-BE49-F238E27FC236}">
                <a16:creationId xmlns:a16="http://schemas.microsoft.com/office/drawing/2014/main" id="{61E48F5B-57F9-4A7D-BF33-57B9A88B49D0}"/>
              </a:ext>
            </a:extLst>
          </p:cNvPr>
          <p:cNvSpPr>
            <a:spLocks noGrp="1" noChangeArrowheads="1"/>
          </p:cNvSpPr>
          <p:nvPr>
            <p:ph type="sldNum" sz="quarter" idx="3"/>
          </p:nvPr>
        </p:nvSpPr>
        <p:spPr bwMode="auto">
          <a:xfrm>
            <a:off x="3972240" y="8832221"/>
            <a:ext cx="3038160"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solidFill>
                  <a:schemeClr val="bg1"/>
                </a:solidFill>
                <a:latin typeface="Comic Sans MS" panose="030F0702030302020204" pitchFamily="66" charset="0"/>
              </a:defRPr>
            </a:lvl1pPr>
          </a:lstStyle>
          <a:p>
            <a:pPr>
              <a:defRPr/>
            </a:pPr>
            <a:fld id="{314CFA2F-3FCE-4A6C-8EED-5C738C90BA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B96F56D-6CA2-4624-999E-67262A79BE2A}"/>
              </a:ext>
            </a:extLst>
          </p:cNvPr>
          <p:cNvSpPr>
            <a:spLocks noGrp="1" noChangeArrowheads="1"/>
          </p:cNvSpPr>
          <p:nvPr>
            <p:ph type="hdr" sz="quarter"/>
          </p:nvPr>
        </p:nvSpPr>
        <p:spPr bwMode="auto">
          <a:xfrm>
            <a:off x="0" y="0"/>
            <a:ext cx="3038161"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l" defTabSz="931008">
              <a:defRPr sz="1200">
                <a:solidFill>
                  <a:schemeClr val="bg1"/>
                </a:solidFill>
                <a:latin typeface="Comic Sans MS" pitchFamily="66" charset="0"/>
                <a:cs typeface="+mn-cs"/>
              </a:defRPr>
            </a:lvl1pPr>
          </a:lstStyle>
          <a:p>
            <a:pPr>
              <a:defRPr/>
            </a:pPr>
            <a:endParaRPr lang="en-US"/>
          </a:p>
        </p:txBody>
      </p:sp>
      <p:sp>
        <p:nvSpPr>
          <p:cNvPr id="29699" name="Rectangle 3">
            <a:extLst>
              <a:ext uri="{FF2B5EF4-FFF2-40B4-BE49-F238E27FC236}">
                <a16:creationId xmlns:a16="http://schemas.microsoft.com/office/drawing/2014/main" id="{0FF52F69-8A71-49BD-A204-AE4E08CB8845}"/>
              </a:ext>
            </a:extLst>
          </p:cNvPr>
          <p:cNvSpPr>
            <a:spLocks noGrp="1" noChangeArrowheads="1"/>
          </p:cNvSpPr>
          <p:nvPr>
            <p:ph type="dt" idx="1"/>
          </p:nvPr>
        </p:nvSpPr>
        <p:spPr bwMode="auto">
          <a:xfrm>
            <a:off x="3972240" y="0"/>
            <a:ext cx="3038160" cy="464180"/>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solidFill>
                  <a:schemeClr val="bg1"/>
                </a:solidFill>
                <a:latin typeface="Comic Sans MS" pitchFamily="66"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0275A8C9-07CB-430D-9B9C-A749EF06095A}"/>
              </a:ext>
            </a:extLst>
          </p:cNvPr>
          <p:cNvSpPr>
            <a:spLocks noGrp="1" noChangeArrowheads="1"/>
          </p:cNvSpPr>
          <p:nvPr>
            <p:ph type="body" sz="quarter" idx="3"/>
          </p:nvPr>
        </p:nvSpPr>
        <p:spPr bwMode="auto">
          <a:xfrm>
            <a:off x="934078" y="4416111"/>
            <a:ext cx="5142244" cy="4182419"/>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4F221173-BFC7-452C-8851-E8EFC0552118}"/>
              </a:ext>
            </a:extLst>
          </p:cNvPr>
          <p:cNvSpPr>
            <a:spLocks noGrp="1" noChangeArrowheads="1"/>
          </p:cNvSpPr>
          <p:nvPr>
            <p:ph type="ftr" sz="quarter" idx="4"/>
          </p:nvPr>
        </p:nvSpPr>
        <p:spPr bwMode="auto">
          <a:xfrm>
            <a:off x="0" y="8832221"/>
            <a:ext cx="3038161"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l" defTabSz="931008">
              <a:defRPr sz="1200">
                <a:solidFill>
                  <a:schemeClr val="bg1"/>
                </a:solidFill>
                <a:latin typeface="Comic Sans MS" pitchFamily="66" charset="0"/>
                <a:cs typeface="+mn-cs"/>
              </a:defRPr>
            </a:lvl1pPr>
          </a:lstStyle>
          <a:p>
            <a:pPr>
              <a:defRPr/>
            </a:pPr>
            <a:endParaRPr lang="en-US"/>
          </a:p>
        </p:txBody>
      </p:sp>
      <p:sp>
        <p:nvSpPr>
          <p:cNvPr id="29703" name="Rectangle 7">
            <a:extLst>
              <a:ext uri="{FF2B5EF4-FFF2-40B4-BE49-F238E27FC236}">
                <a16:creationId xmlns:a16="http://schemas.microsoft.com/office/drawing/2014/main" id="{EDC9F141-FFC5-4FD5-B407-96D09415A5B5}"/>
              </a:ext>
            </a:extLst>
          </p:cNvPr>
          <p:cNvSpPr>
            <a:spLocks noGrp="1" noChangeArrowheads="1"/>
          </p:cNvSpPr>
          <p:nvPr>
            <p:ph type="sldNum" sz="quarter" idx="5"/>
          </p:nvPr>
        </p:nvSpPr>
        <p:spPr bwMode="auto">
          <a:xfrm>
            <a:off x="3972240" y="8832221"/>
            <a:ext cx="3038160" cy="464180"/>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solidFill>
                  <a:schemeClr val="bg1"/>
                </a:solidFill>
                <a:latin typeface="Comic Sans MS" panose="030F0702030302020204" pitchFamily="66" charset="0"/>
              </a:defRPr>
            </a:lvl1pPr>
          </a:lstStyle>
          <a:p>
            <a:pPr>
              <a:defRPr/>
            </a:pPr>
            <a:fld id="{34051521-D76A-4AD3-BF11-1B6DEBF177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C0F16059-D3A7-4AA5-89A6-F71371D5411B}" type="slidenum">
              <a:rPr lang="en-US" altLang="en-US" sz="1200">
                <a:solidFill>
                  <a:schemeClr val="bg1"/>
                </a:solidFill>
                <a:latin typeface="Comic Sans MS" panose="030F0702030302020204" pitchFamily="66" charset="0"/>
              </a:rPr>
              <a:pPr/>
              <a:t>1</a:t>
            </a:fld>
            <a:endParaRPr lang="en-US" altLang="en-US" sz="1200">
              <a:solidFill>
                <a:schemeClr val="bg1"/>
              </a:solidFill>
              <a:latin typeface="Comic Sans MS" panose="030F0702030302020204" pitchFamily="66"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07467D2E-90C4-4A62-8857-1E7BE141BE7D}" type="slidenum">
              <a:rPr lang="en-US" altLang="en-US" sz="1200">
                <a:solidFill>
                  <a:schemeClr val="bg1"/>
                </a:solidFill>
                <a:latin typeface="Comic Sans MS" panose="030F0702030302020204" pitchFamily="66" charset="0"/>
              </a:rPr>
              <a:pPr/>
              <a:t>12</a:t>
            </a:fld>
            <a:endParaRPr lang="en-US" altLang="en-US" sz="1200">
              <a:solidFill>
                <a:schemeClr val="bg1"/>
              </a:solidFill>
              <a:latin typeface="Comic Sans MS" panose="030F0702030302020204" pitchFamily="66"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3B6CA6E1-2331-4CA5-BB93-8D4E47A14A13}" type="slidenum">
              <a:rPr lang="en-US" altLang="en-US" sz="1200">
                <a:solidFill>
                  <a:schemeClr val="bg1"/>
                </a:solidFill>
                <a:latin typeface="Comic Sans MS" panose="030F0702030302020204" pitchFamily="66" charset="0"/>
              </a:rPr>
              <a:pPr/>
              <a:t>13</a:t>
            </a:fld>
            <a:endParaRPr lang="en-US" altLang="en-US" sz="1200">
              <a:solidFill>
                <a:schemeClr val="bg1"/>
              </a:solidFill>
              <a:latin typeface="Comic Sans MS" panose="030F0702030302020204" pitchFamily="66"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88D1BD22-B165-409A-BF17-6D3A857B4F6A}" type="slidenum">
              <a:rPr lang="en-US" altLang="en-US" sz="1200">
                <a:solidFill>
                  <a:schemeClr val="bg1"/>
                </a:solidFill>
                <a:latin typeface="Comic Sans MS" panose="030F0702030302020204" pitchFamily="66" charset="0"/>
              </a:rPr>
              <a:pPr/>
              <a:t>15</a:t>
            </a:fld>
            <a:endParaRPr lang="en-US" altLang="en-US" sz="1200">
              <a:solidFill>
                <a:schemeClr val="bg1"/>
              </a:solidFill>
              <a:latin typeface="Comic Sans MS" panose="030F0702030302020204" pitchFamily="66" charset="0"/>
            </a:endParaRPr>
          </a:p>
        </p:txBody>
      </p:sp>
      <p:sp>
        <p:nvSpPr>
          <p:cNvPr id="30723"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4"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18</a:t>
            </a:r>
          </a:p>
        </p:txBody>
      </p:sp>
      <p:sp>
        <p:nvSpPr>
          <p:cNvPr id="30725"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6"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30727"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30728"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522A06-05E1-4ADF-9CF9-630172BE52F8}" type="slidenum">
              <a:rPr lang="en-US" altLang="en-US" smtClean="0"/>
              <a:pPr>
                <a:spcBef>
                  <a:spcPct val="0"/>
                </a:spcBef>
              </a:pPr>
              <a:t>18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1F61D539-384A-4AD6-9A9D-B067F496EDFB}" type="slidenum">
              <a:rPr lang="en-US" altLang="en-US" sz="1200">
                <a:solidFill>
                  <a:schemeClr val="bg1"/>
                </a:solidFill>
                <a:latin typeface="Comic Sans MS" panose="030F0702030302020204" pitchFamily="66" charset="0"/>
              </a:rPr>
              <a:pPr/>
              <a:t>22</a:t>
            </a:fld>
            <a:endParaRPr lang="en-US" altLang="en-US" sz="1200">
              <a:solidFill>
                <a:schemeClr val="bg1"/>
              </a:solidFill>
              <a:latin typeface="Comic Sans MS" panose="030F0702030302020204" pitchFamily="66"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03E008CA-80A9-4522-94F4-0E4B0551CACA}" type="slidenum">
              <a:rPr lang="en-US" altLang="en-US" sz="1200">
                <a:ea typeface="MS PGothic" panose="020B0600070205080204" pitchFamily="34" charset="-128"/>
              </a:rPr>
              <a:pPr/>
              <a:t>24</a:t>
            </a:fld>
            <a:endParaRPr lang="en-US" altLang="en-US" sz="1200">
              <a:ea typeface="MS PGothic" panose="020B0600070205080204"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7749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0F72176-8E5E-4DB2-8083-59A28CE8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5BA3B0-E13C-47C6-9FE4-0B3C63C47372}" type="slidenum">
              <a:rPr lang="en-US" altLang="en-US" smtClean="0"/>
              <a:pPr>
                <a:spcBef>
                  <a:spcPct val="0"/>
                </a:spcBef>
              </a:pPr>
              <a:t>27</a:t>
            </a:fld>
            <a:endParaRPr lang="en-US" altLang="en-US"/>
          </a:p>
        </p:txBody>
      </p:sp>
      <p:sp>
        <p:nvSpPr>
          <p:cNvPr id="21507" name="Rectangle 2">
            <a:extLst>
              <a:ext uri="{FF2B5EF4-FFF2-40B4-BE49-F238E27FC236}">
                <a16:creationId xmlns:a16="http://schemas.microsoft.com/office/drawing/2014/main" id="{3F28BA6A-4835-4F5D-9D5E-A253F1394E04}"/>
              </a:ext>
            </a:extLst>
          </p:cNvPr>
          <p:cNvSpPr>
            <a:spLocks noGrp="1" noRot="1" noChangeAspect="1" noChangeArrowheads="1" noTextEdit="1"/>
          </p:cNvSpPr>
          <p:nvPr>
            <p:ph type="sldImg"/>
          </p:nvPr>
        </p:nvSpPr>
        <p:spPr>
          <a:xfrm>
            <a:off x="1190625" y="704850"/>
            <a:ext cx="4629150" cy="3471863"/>
          </a:xfrm>
          <a:ln/>
        </p:spPr>
      </p:sp>
      <p:sp>
        <p:nvSpPr>
          <p:cNvPr id="21508" name="Rectangle 3">
            <a:extLst>
              <a:ext uri="{FF2B5EF4-FFF2-40B4-BE49-F238E27FC236}">
                <a16:creationId xmlns:a16="http://schemas.microsoft.com/office/drawing/2014/main" id="{830B6567-ADB2-410B-9A5F-CA14619D777E}"/>
              </a:ext>
            </a:extLst>
          </p:cNvPr>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7004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0F72176-8E5E-4DB2-8083-59A28CE8F7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5BA3B0-E13C-47C6-9FE4-0B3C63C47372}" type="slidenum">
              <a:rPr lang="en-US" altLang="en-US" smtClean="0"/>
              <a:pPr>
                <a:spcBef>
                  <a:spcPct val="0"/>
                </a:spcBef>
              </a:pPr>
              <a:t>28</a:t>
            </a:fld>
            <a:endParaRPr lang="en-US" altLang="en-US"/>
          </a:p>
        </p:txBody>
      </p:sp>
      <p:sp>
        <p:nvSpPr>
          <p:cNvPr id="21507" name="Rectangle 2">
            <a:extLst>
              <a:ext uri="{FF2B5EF4-FFF2-40B4-BE49-F238E27FC236}">
                <a16:creationId xmlns:a16="http://schemas.microsoft.com/office/drawing/2014/main" id="{3F28BA6A-4835-4F5D-9D5E-A253F1394E04}"/>
              </a:ext>
            </a:extLst>
          </p:cNvPr>
          <p:cNvSpPr>
            <a:spLocks noGrp="1" noRot="1" noChangeAspect="1" noChangeArrowheads="1" noTextEdit="1"/>
          </p:cNvSpPr>
          <p:nvPr>
            <p:ph type="sldImg"/>
          </p:nvPr>
        </p:nvSpPr>
        <p:spPr>
          <a:xfrm>
            <a:off x="1190625" y="704850"/>
            <a:ext cx="4629150" cy="3471863"/>
          </a:xfrm>
          <a:ln/>
        </p:spPr>
      </p:sp>
      <p:sp>
        <p:nvSpPr>
          <p:cNvPr id="21508" name="Rectangle 3">
            <a:extLst>
              <a:ext uri="{FF2B5EF4-FFF2-40B4-BE49-F238E27FC236}">
                <a16:creationId xmlns:a16="http://schemas.microsoft.com/office/drawing/2014/main" id="{830B6567-ADB2-410B-9A5F-CA14619D777E}"/>
              </a:ext>
            </a:extLst>
          </p:cNvPr>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96398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6A0BC983-4D1A-4F4E-8D01-A92062F11B7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9934" indent="-288436">
              <a:spcBef>
                <a:spcPct val="30000"/>
              </a:spcBef>
              <a:defRPr sz="1200">
                <a:solidFill>
                  <a:schemeClr val="tx1"/>
                </a:solidFill>
                <a:latin typeface="Times New Roman" panose="02020603050405020304" pitchFamily="18" charset="0"/>
              </a:defRPr>
            </a:lvl2pPr>
            <a:lvl3pPr marL="1153744" indent="-230749">
              <a:spcBef>
                <a:spcPct val="30000"/>
              </a:spcBef>
              <a:defRPr sz="1200">
                <a:solidFill>
                  <a:schemeClr val="tx1"/>
                </a:solidFill>
                <a:latin typeface="Times New Roman" panose="02020603050405020304" pitchFamily="18" charset="0"/>
              </a:defRPr>
            </a:lvl3pPr>
            <a:lvl4pPr marL="1615242" indent="-230749">
              <a:spcBef>
                <a:spcPct val="30000"/>
              </a:spcBef>
              <a:defRPr sz="1200">
                <a:solidFill>
                  <a:schemeClr val="tx1"/>
                </a:solidFill>
                <a:latin typeface="Times New Roman" panose="02020603050405020304" pitchFamily="18" charset="0"/>
              </a:defRPr>
            </a:lvl4pPr>
            <a:lvl5pPr marL="2076740" indent="-230749">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FF02F3-2382-4D97-9D06-95F6F913106D}" type="slidenum">
              <a:rPr lang="en-US" altLang="en-US"/>
              <a:pPr>
                <a:spcBef>
                  <a:spcPct val="0"/>
                </a:spcBef>
              </a:pPr>
              <a:t>29</a:t>
            </a:fld>
            <a:endParaRPr lang="en-US" altLang="en-US"/>
          </a:p>
        </p:txBody>
      </p:sp>
      <p:sp>
        <p:nvSpPr>
          <p:cNvPr id="8195" name="Rectangle 2">
            <a:extLst>
              <a:ext uri="{FF2B5EF4-FFF2-40B4-BE49-F238E27FC236}">
                <a16:creationId xmlns:a16="http://schemas.microsoft.com/office/drawing/2014/main" id="{CAFC2E8B-AFE5-4A63-8061-258A990019B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689335D9-3658-40DF-A48C-2AD5A50D0B9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05873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41A188F-23F4-4F48-9AB4-C8A696E860F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9934" indent="-288436">
              <a:spcBef>
                <a:spcPct val="30000"/>
              </a:spcBef>
              <a:defRPr sz="1200">
                <a:solidFill>
                  <a:schemeClr val="tx1"/>
                </a:solidFill>
                <a:latin typeface="Times New Roman" panose="02020603050405020304" pitchFamily="18" charset="0"/>
              </a:defRPr>
            </a:lvl2pPr>
            <a:lvl3pPr marL="1153744" indent="-230749">
              <a:spcBef>
                <a:spcPct val="30000"/>
              </a:spcBef>
              <a:defRPr sz="1200">
                <a:solidFill>
                  <a:schemeClr val="tx1"/>
                </a:solidFill>
                <a:latin typeface="Times New Roman" panose="02020603050405020304" pitchFamily="18" charset="0"/>
              </a:defRPr>
            </a:lvl3pPr>
            <a:lvl4pPr marL="1615242" indent="-230749">
              <a:spcBef>
                <a:spcPct val="30000"/>
              </a:spcBef>
              <a:defRPr sz="1200">
                <a:solidFill>
                  <a:schemeClr val="tx1"/>
                </a:solidFill>
                <a:latin typeface="Times New Roman" panose="02020603050405020304" pitchFamily="18" charset="0"/>
              </a:defRPr>
            </a:lvl4pPr>
            <a:lvl5pPr marL="2076740" indent="-230749">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3C6FD5-B029-408F-9611-D8F5BF118A4A}" type="slidenum">
              <a:rPr lang="en-US" altLang="en-US"/>
              <a:pPr>
                <a:spcBef>
                  <a:spcPct val="0"/>
                </a:spcBef>
              </a:pPr>
              <a:t>31</a:t>
            </a:fld>
            <a:endParaRPr lang="en-US" altLang="en-US"/>
          </a:p>
        </p:txBody>
      </p:sp>
      <p:sp>
        <p:nvSpPr>
          <p:cNvPr id="11267" name="Rectangle 2">
            <a:extLst>
              <a:ext uri="{FF2B5EF4-FFF2-40B4-BE49-F238E27FC236}">
                <a16:creationId xmlns:a16="http://schemas.microsoft.com/office/drawing/2014/main" id="{3D2A5C2E-8B40-4455-B46F-46F5D3D8107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2ECA58B4-78F0-43F2-93D6-99676AE6F62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674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516DCA54-BDAE-46A1-99DE-A1C4A3E08AE8}" type="slidenum">
              <a:rPr lang="en-US" altLang="en-US" sz="1200">
                <a:solidFill>
                  <a:schemeClr val="bg1"/>
                </a:solidFill>
                <a:latin typeface="Comic Sans MS" panose="030F0702030302020204" pitchFamily="66" charset="0"/>
              </a:rPr>
              <a:pPr/>
              <a:t>2</a:t>
            </a:fld>
            <a:endParaRPr lang="en-US" altLang="en-US" sz="1200">
              <a:solidFill>
                <a:schemeClr val="bg1"/>
              </a:solidFill>
              <a:latin typeface="Comic Sans MS" panose="030F0702030302020204" pitchFamily="66"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6FAD3AA-1754-4A18-A9A7-C93EF3329B5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9934" indent="-288436">
              <a:spcBef>
                <a:spcPct val="30000"/>
              </a:spcBef>
              <a:defRPr sz="1200">
                <a:solidFill>
                  <a:schemeClr val="tx1"/>
                </a:solidFill>
                <a:latin typeface="Times New Roman" panose="02020603050405020304" pitchFamily="18" charset="0"/>
              </a:defRPr>
            </a:lvl2pPr>
            <a:lvl3pPr marL="1153744" indent="-230749">
              <a:spcBef>
                <a:spcPct val="30000"/>
              </a:spcBef>
              <a:defRPr sz="1200">
                <a:solidFill>
                  <a:schemeClr val="tx1"/>
                </a:solidFill>
                <a:latin typeface="Times New Roman" panose="02020603050405020304" pitchFamily="18" charset="0"/>
              </a:defRPr>
            </a:lvl3pPr>
            <a:lvl4pPr marL="1615242" indent="-230749">
              <a:spcBef>
                <a:spcPct val="30000"/>
              </a:spcBef>
              <a:defRPr sz="1200">
                <a:solidFill>
                  <a:schemeClr val="tx1"/>
                </a:solidFill>
                <a:latin typeface="Times New Roman" panose="02020603050405020304" pitchFamily="18" charset="0"/>
              </a:defRPr>
            </a:lvl4pPr>
            <a:lvl5pPr marL="2076740" indent="-230749">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638CBB-856C-4AF8-A135-3983F1E32E17}" type="slidenum">
              <a:rPr lang="en-US" altLang="en-US"/>
              <a:pPr>
                <a:spcBef>
                  <a:spcPct val="0"/>
                </a:spcBef>
              </a:pPr>
              <a:t>33</a:t>
            </a:fld>
            <a:endParaRPr lang="en-US" altLang="en-US"/>
          </a:p>
        </p:txBody>
      </p:sp>
      <p:sp>
        <p:nvSpPr>
          <p:cNvPr id="14339" name="Rectangle 2">
            <a:extLst>
              <a:ext uri="{FF2B5EF4-FFF2-40B4-BE49-F238E27FC236}">
                <a16:creationId xmlns:a16="http://schemas.microsoft.com/office/drawing/2014/main" id="{8B93299A-5E7D-43A6-ADAE-9C26271048E2}"/>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15E98125-4F6B-454C-9390-97C563CB7A8B}"/>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80250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06956E06-45FA-4AB0-8C18-F8842952306E}" type="slidenum">
              <a:rPr lang="en-US" altLang="en-US" sz="1200">
                <a:solidFill>
                  <a:schemeClr val="bg1"/>
                </a:solidFill>
                <a:latin typeface="Comic Sans MS" panose="030F0702030302020204" pitchFamily="66" charset="0"/>
              </a:rPr>
              <a:pPr/>
              <a:t>36</a:t>
            </a:fld>
            <a:endParaRPr lang="en-US" altLang="en-US" sz="1200">
              <a:solidFill>
                <a:schemeClr val="bg1"/>
              </a:solidFill>
              <a:latin typeface="Comic Sans MS" panose="030F0702030302020204" pitchFamily="66"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EE214EF-BB9B-4B9C-B580-E70185308BE7}"/>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9934" indent="-288436">
              <a:spcBef>
                <a:spcPct val="30000"/>
              </a:spcBef>
              <a:defRPr sz="1200">
                <a:solidFill>
                  <a:schemeClr val="tx1"/>
                </a:solidFill>
                <a:latin typeface="Times New Roman" panose="02020603050405020304" pitchFamily="18" charset="0"/>
              </a:defRPr>
            </a:lvl2pPr>
            <a:lvl3pPr marL="1153744" indent="-230749">
              <a:spcBef>
                <a:spcPct val="30000"/>
              </a:spcBef>
              <a:defRPr sz="1200">
                <a:solidFill>
                  <a:schemeClr val="tx1"/>
                </a:solidFill>
                <a:latin typeface="Times New Roman" panose="02020603050405020304" pitchFamily="18" charset="0"/>
              </a:defRPr>
            </a:lvl3pPr>
            <a:lvl4pPr marL="1615242" indent="-230749">
              <a:spcBef>
                <a:spcPct val="30000"/>
              </a:spcBef>
              <a:defRPr sz="1200">
                <a:solidFill>
                  <a:schemeClr val="tx1"/>
                </a:solidFill>
                <a:latin typeface="Times New Roman" panose="02020603050405020304" pitchFamily="18" charset="0"/>
              </a:defRPr>
            </a:lvl4pPr>
            <a:lvl5pPr marL="2076740" indent="-230749">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4078C5-4114-4FD3-B3E2-EDAEFE52E84E}" type="slidenum">
              <a:rPr lang="en-US" altLang="en-US"/>
              <a:pPr>
                <a:spcBef>
                  <a:spcPct val="0"/>
                </a:spcBef>
              </a:pPr>
              <a:t>37</a:t>
            </a:fld>
            <a:endParaRPr lang="en-US" altLang="en-US"/>
          </a:p>
        </p:txBody>
      </p:sp>
      <p:sp>
        <p:nvSpPr>
          <p:cNvPr id="16387" name="Rectangle 2">
            <a:extLst>
              <a:ext uri="{FF2B5EF4-FFF2-40B4-BE49-F238E27FC236}">
                <a16:creationId xmlns:a16="http://schemas.microsoft.com/office/drawing/2014/main" id="{82971133-04A4-4827-A6D0-6D67FD4ED25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2E66FF40-DB08-44ED-B937-F96CADC95487}"/>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3505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A9E833B-5E47-42BD-8009-D4914A17F82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9934" indent="-288436" eaLnBrk="0" hangingPunct="0">
              <a:spcBef>
                <a:spcPct val="30000"/>
              </a:spcBef>
              <a:defRPr sz="1200">
                <a:solidFill>
                  <a:schemeClr val="tx1"/>
                </a:solidFill>
                <a:latin typeface="Times New Roman" panose="02020603050405020304" pitchFamily="18" charset="0"/>
              </a:defRPr>
            </a:lvl2pPr>
            <a:lvl3pPr marL="1153744" indent="-230749" eaLnBrk="0" hangingPunct="0">
              <a:spcBef>
                <a:spcPct val="30000"/>
              </a:spcBef>
              <a:defRPr sz="1200">
                <a:solidFill>
                  <a:schemeClr val="tx1"/>
                </a:solidFill>
                <a:latin typeface="Times New Roman" panose="02020603050405020304" pitchFamily="18" charset="0"/>
              </a:defRPr>
            </a:lvl3pPr>
            <a:lvl4pPr marL="1615242" indent="-230749" eaLnBrk="0" hangingPunct="0">
              <a:spcBef>
                <a:spcPct val="30000"/>
              </a:spcBef>
              <a:defRPr sz="1200">
                <a:solidFill>
                  <a:schemeClr val="tx1"/>
                </a:solidFill>
                <a:latin typeface="Times New Roman" panose="02020603050405020304" pitchFamily="18" charset="0"/>
              </a:defRPr>
            </a:lvl4pPr>
            <a:lvl5pPr marL="2076740" indent="-230749" eaLnBrk="0" hangingPunct="0">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81FC46-3CD2-44D5-BB21-B0B9FE1B5353}" type="slidenum">
              <a:rPr lang="en-US" altLang="en-US"/>
              <a:pPr eaLnBrk="1" hangingPunct="1">
                <a:spcBef>
                  <a:spcPct val="0"/>
                </a:spcBef>
              </a:pPr>
              <a:t>38</a:t>
            </a:fld>
            <a:endParaRPr lang="en-US" altLang="en-US"/>
          </a:p>
        </p:txBody>
      </p:sp>
      <p:sp>
        <p:nvSpPr>
          <p:cNvPr id="36867" name="Rectangle 2">
            <a:extLst>
              <a:ext uri="{FF2B5EF4-FFF2-40B4-BE49-F238E27FC236}">
                <a16:creationId xmlns:a16="http://schemas.microsoft.com/office/drawing/2014/main" id="{D41E1B19-84B3-4156-8F27-AB7591BB0D5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DA4399EC-993F-41C2-90BE-5D25C0EEFF7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0422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CB7B09C-FAB8-4D9E-BC4A-EA9FCD77E7E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9934" indent="-288436" eaLnBrk="0" hangingPunct="0">
              <a:spcBef>
                <a:spcPct val="30000"/>
              </a:spcBef>
              <a:defRPr sz="1200">
                <a:solidFill>
                  <a:schemeClr val="tx1"/>
                </a:solidFill>
                <a:latin typeface="Times New Roman" panose="02020603050405020304" pitchFamily="18" charset="0"/>
              </a:defRPr>
            </a:lvl2pPr>
            <a:lvl3pPr marL="1153744" indent="-230749" eaLnBrk="0" hangingPunct="0">
              <a:spcBef>
                <a:spcPct val="30000"/>
              </a:spcBef>
              <a:defRPr sz="1200">
                <a:solidFill>
                  <a:schemeClr val="tx1"/>
                </a:solidFill>
                <a:latin typeface="Times New Roman" panose="02020603050405020304" pitchFamily="18" charset="0"/>
              </a:defRPr>
            </a:lvl3pPr>
            <a:lvl4pPr marL="1615242" indent="-230749" eaLnBrk="0" hangingPunct="0">
              <a:spcBef>
                <a:spcPct val="30000"/>
              </a:spcBef>
              <a:defRPr sz="1200">
                <a:solidFill>
                  <a:schemeClr val="tx1"/>
                </a:solidFill>
                <a:latin typeface="Times New Roman" panose="02020603050405020304" pitchFamily="18" charset="0"/>
              </a:defRPr>
            </a:lvl4pPr>
            <a:lvl5pPr marL="2076740" indent="-230749" eaLnBrk="0" hangingPunct="0">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ED682A4-F5F4-48E4-B535-969CCCFE6275}" type="slidenum">
              <a:rPr lang="en-US" altLang="en-US"/>
              <a:pPr eaLnBrk="1" hangingPunct="1">
                <a:spcBef>
                  <a:spcPct val="0"/>
                </a:spcBef>
              </a:pPr>
              <a:t>39</a:t>
            </a:fld>
            <a:endParaRPr lang="en-US" altLang="en-US"/>
          </a:p>
        </p:txBody>
      </p:sp>
      <p:sp>
        <p:nvSpPr>
          <p:cNvPr id="35843" name="Rectangle 2">
            <a:extLst>
              <a:ext uri="{FF2B5EF4-FFF2-40B4-BE49-F238E27FC236}">
                <a16:creationId xmlns:a16="http://schemas.microsoft.com/office/drawing/2014/main" id="{6F31036E-EB63-47FF-9A87-0AA7CCF4958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91C87D7-72F5-4BD3-A2AE-D148C9446C61}"/>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68282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7413A0FE-5408-4803-B796-364BA1CD2F9E}" type="slidenum">
              <a:rPr lang="en-US" altLang="en-US" sz="1200">
                <a:latin typeface="Times New Roman" pitchFamily="18" charset="0"/>
              </a:rPr>
              <a:pPr eaLnBrk="1" hangingPunct="1"/>
              <a:t>40</a:t>
            </a:fld>
            <a:endParaRPr lang="en-US" altLang="en-US"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94823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0305F6-6587-4FB6-871E-926F9F78AE4F}" type="slidenum">
              <a:rPr lang="en-US" altLang="en-US" smtClean="0"/>
              <a:pPr>
                <a:spcBef>
                  <a:spcPct val="0"/>
                </a:spcBef>
              </a:pPr>
              <a:t>42</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1335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8DEEDED-DFA2-4606-8FE4-E508D695E7A6}" type="slidenum">
              <a:rPr lang="en-US" altLang="en-US" smtClean="0"/>
              <a:pPr>
                <a:spcBef>
                  <a:spcPct val="0"/>
                </a:spcBef>
              </a:pPr>
              <a:t>43</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0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004AF5-6E79-48DD-A23A-EFC10072D123}" type="slidenum">
              <a:rPr lang="en-US" altLang="en-US" smtClean="0"/>
              <a:pPr>
                <a:spcBef>
                  <a:spcPct val="0"/>
                </a:spcBef>
              </a:pPr>
              <a:t>44</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644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9ECB0E-05BF-4A98-AFE9-1428A2664D23}" type="slidenum">
              <a:rPr lang="en-US" altLang="en-US" smtClean="0">
                <a:cs typeface="Times New Roman" panose="02020603050405020304" pitchFamily="18" charset="0"/>
              </a:rPr>
              <a:pPr>
                <a:spcBef>
                  <a:spcPct val="0"/>
                </a:spcBef>
              </a:pPr>
              <a:t>45</a:t>
            </a:fld>
            <a:endParaRPr lang="en-US" altLang="en-US">
              <a:cs typeface="Times New Roman" panose="02020603050405020304"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913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8A4332AF-4311-44D4-B007-1FF5BFCA27C9}" type="slidenum">
              <a:rPr lang="en-US" altLang="en-US" sz="1200">
                <a:ea typeface="MS PGothic" panose="020B0600070205080204" pitchFamily="34" charset="-128"/>
              </a:rPr>
              <a:pPr/>
              <a:t>3</a:t>
            </a:fld>
            <a:endParaRPr lang="en-US" altLang="en-US" sz="1200">
              <a:ea typeface="MS PGothic" panose="020B0600070205080204" pitchFamily="34"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FCB99F-DD51-4FC9-BED3-1ECE1D1C8897}" type="slidenum">
              <a:rPr lang="en-US" altLang="en-US" smtClean="0"/>
              <a:pPr>
                <a:spcBef>
                  <a:spcPct val="0"/>
                </a:spcBef>
              </a:pPr>
              <a:t>46</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3147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8792714-E3B4-4456-A9BA-6AA4D6640C1D}" type="slidenum">
              <a:rPr lang="en-US" altLang="en-US" smtClean="0"/>
              <a:pPr>
                <a:spcBef>
                  <a:spcPct val="0"/>
                </a:spcBef>
              </a:pPr>
              <a:t>47</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61172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3F6680-E0C1-4AC8-9E38-3E1D7AB752AC}" type="slidenum">
              <a:rPr lang="en-US" altLang="en-US" smtClean="0">
                <a:cs typeface="Times New Roman" panose="02020603050405020304" pitchFamily="18" charset="0"/>
              </a:rPr>
              <a:pPr>
                <a:spcBef>
                  <a:spcPct val="0"/>
                </a:spcBef>
              </a:pPr>
              <a:t>48</a:t>
            </a:fld>
            <a:endParaRPr lang="en-US" altLang="en-US">
              <a:cs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4967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60C8F7-7C24-4A1D-BA2D-4E0DAD76FB03}" type="slidenum">
              <a:rPr lang="en-US" altLang="en-US" smtClean="0"/>
              <a:pPr>
                <a:spcBef>
                  <a:spcPct val="0"/>
                </a:spcBef>
              </a:pPr>
              <a:t>49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8880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527140-A148-428E-A055-265BB9AF9522}" type="slidenum">
              <a:rPr lang="en-US" altLang="en-US" smtClean="0"/>
              <a:pPr>
                <a:spcBef>
                  <a:spcPct val="0"/>
                </a:spcBef>
              </a:pPr>
              <a:t>51</a:t>
            </a:fld>
            <a:endParaRPr lang="en-US" altLang="en-US"/>
          </a:p>
        </p:txBody>
      </p:sp>
      <p:sp>
        <p:nvSpPr>
          <p:cNvPr id="23555" name="Rectangle 2"/>
          <p:cNvSpPr>
            <a:spLocks noChangeArrowheads="1"/>
          </p:cNvSpPr>
          <p:nvPr/>
        </p:nvSpPr>
        <p:spPr bwMode="auto">
          <a:xfrm>
            <a:off x="3972240" y="0"/>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3556" name="Rectangle 3"/>
          <p:cNvSpPr>
            <a:spLocks noChangeArrowheads="1"/>
          </p:cNvSpPr>
          <p:nvPr/>
        </p:nvSpPr>
        <p:spPr bwMode="auto">
          <a:xfrm>
            <a:off x="3972240" y="8832221"/>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97" tIns="45191" rIns="91997" bIns="45191" anchor="b"/>
          <a:lstStyle>
            <a:lvl1pPr defTabSz="920750">
              <a:spcBef>
                <a:spcPct val="30000"/>
              </a:spcBef>
              <a:defRPr sz="1200">
                <a:solidFill>
                  <a:schemeClr val="tx1"/>
                </a:solidFill>
                <a:latin typeface="Times New Roman" panose="02020603050405020304" pitchFamily="18" charset="0"/>
              </a:defRPr>
            </a:lvl1pPr>
            <a:lvl2pPr marL="742950" indent="-285750" defTabSz="920750">
              <a:spcBef>
                <a:spcPct val="30000"/>
              </a:spcBef>
              <a:defRPr sz="1200">
                <a:solidFill>
                  <a:schemeClr val="tx1"/>
                </a:solidFill>
                <a:latin typeface="Times New Roman" panose="02020603050405020304" pitchFamily="18" charset="0"/>
              </a:defRPr>
            </a:lvl2pPr>
            <a:lvl3pPr marL="1143000" indent="-228600" defTabSz="920750">
              <a:spcBef>
                <a:spcPct val="30000"/>
              </a:spcBef>
              <a:defRPr sz="1200">
                <a:solidFill>
                  <a:schemeClr val="tx1"/>
                </a:solidFill>
                <a:latin typeface="Times New Roman" panose="02020603050405020304" pitchFamily="18" charset="0"/>
              </a:defRPr>
            </a:lvl3pPr>
            <a:lvl4pPr marL="1600200" indent="-228600" defTabSz="920750">
              <a:spcBef>
                <a:spcPct val="30000"/>
              </a:spcBef>
              <a:defRPr sz="1200">
                <a:solidFill>
                  <a:schemeClr val="tx1"/>
                </a:solidFill>
                <a:latin typeface="Times New Roman" panose="02020603050405020304" pitchFamily="18" charset="0"/>
              </a:defRPr>
            </a:lvl4pPr>
            <a:lvl5pPr marL="2057400" indent="-228600" defTabSz="920750">
              <a:spcBef>
                <a:spcPct val="30000"/>
              </a:spcBef>
              <a:defRPr sz="1200">
                <a:solidFill>
                  <a:schemeClr val="tx1"/>
                </a:solidFill>
                <a:latin typeface="Times New Roman"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16</a:t>
            </a:r>
          </a:p>
        </p:txBody>
      </p:sp>
      <p:sp>
        <p:nvSpPr>
          <p:cNvPr id="23557" name="Rectangle 4"/>
          <p:cNvSpPr>
            <a:spLocks noChangeArrowheads="1"/>
          </p:cNvSpPr>
          <p:nvPr/>
        </p:nvSpPr>
        <p:spPr bwMode="auto">
          <a:xfrm>
            <a:off x="0" y="8832221"/>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3558" name="Rectangle 5"/>
          <p:cNvSpPr>
            <a:spLocks noChangeArrowheads="1"/>
          </p:cNvSpPr>
          <p:nvPr/>
        </p:nvSpPr>
        <p:spPr bwMode="auto">
          <a:xfrm>
            <a:off x="0" y="0"/>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3559" name="Rectangle 6"/>
          <p:cNvSpPr>
            <a:spLocks noGrp="1" noRot="1" noChangeAspect="1" noChangeArrowheads="1" noTextEdit="1"/>
          </p:cNvSpPr>
          <p:nvPr>
            <p:ph type="sldImg"/>
          </p:nvPr>
        </p:nvSpPr>
        <p:spPr>
          <a:xfrm>
            <a:off x="1190625" y="704850"/>
            <a:ext cx="4629150" cy="3471863"/>
          </a:xfrm>
          <a:ln w="12700" cap="flat"/>
        </p:spPr>
      </p:sp>
      <p:sp>
        <p:nvSpPr>
          <p:cNvPr id="2356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7" tIns="45191" rIns="91997" bIns="45191"/>
          <a:lstStyle/>
          <a:p>
            <a:pPr eaLnBrk="1" hangingPunct="1"/>
            <a:endParaRPr lang="en-US" altLang="en-US"/>
          </a:p>
        </p:txBody>
      </p:sp>
    </p:spTree>
    <p:extLst>
      <p:ext uri="{BB962C8B-B14F-4D97-AF65-F5344CB8AC3E}">
        <p14:creationId xmlns:p14="http://schemas.microsoft.com/office/powerpoint/2010/main" val="1125205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CBCFEC-F988-4FF3-A81E-9D305B121343}" type="slidenum">
              <a:rPr lang="en-US" altLang="en-US" smtClean="0"/>
              <a:pPr>
                <a:spcBef>
                  <a:spcPct val="0"/>
                </a:spcBef>
              </a:pPr>
              <a:t>52</a:t>
            </a:fld>
            <a:endParaRPr lang="en-US" altLang="en-US"/>
          </a:p>
        </p:txBody>
      </p:sp>
      <p:sp>
        <p:nvSpPr>
          <p:cNvPr id="25603" name="Rectangle 2"/>
          <p:cNvSpPr>
            <a:spLocks noChangeArrowheads="1"/>
          </p:cNvSpPr>
          <p:nvPr/>
        </p:nvSpPr>
        <p:spPr bwMode="auto">
          <a:xfrm>
            <a:off x="3972240" y="0"/>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5604" name="Rectangle 3"/>
          <p:cNvSpPr>
            <a:spLocks noChangeArrowheads="1"/>
          </p:cNvSpPr>
          <p:nvPr/>
        </p:nvSpPr>
        <p:spPr bwMode="auto">
          <a:xfrm>
            <a:off x="3972240" y="8832221"/>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997" tIns="45191" rIns="91997" bIns="45191" anchor="b"/>
          <a:lstStyle>
            <a:lvl1pPr defTabSz="920750">
              <a:spcBef>
                <a:spcPct val="30000"/>
              </a:spcBef>
              <a:defRPr sz="1200">
                <a:solidFill>
                  <a:schemeClr val="tx1"/>
                </a:solidFill>
                <a:latin typeface="Times New Roman" panose="02020603050405020304" pitchFamily="18" charset="0"/>
              </a:defRPr>
            </a:lvl1pPr>
            <a:lvl2pPr marL="742950" indent="-285750" defTabSz="920750">
              <a:spcBef>
                <a:spcPct val="30000"/>
              </a:spcBef>
              <a:defRPr sz="1200">
                <a:solidFill>
                  <a:schemeClr val="tx1"/>
                </a:solidFill>
                <a:latin typeface="Times New Roman" panose="02020603050405020304" pitchFamily="18" charset="0"/>
              </a:defRPr>
            </a:lvl2pPr>
            <a:lvl3pPr marL="1143000" indent="-228600" defTabSz="920750">
              <a:spcBef>
                <a:spcPct val="30000"/>
              </a:spcBef>
              <a:defRPr sz="1200">
                <a:solidFill>
                  <a:schemeClr val="tx1"/>
                </a:solidFill>
                <a:latin typeface="Times New Roman" panose="02020603050405020304" pitchFamily="18" charset="0"/>
              </a:defRPr>
            </a:lvl3pPr>
            <a:lvl4pPr marL="1600200" indent="-228600" defTabSz="920750">
              <a:spcBef>
                <a:spcPct val="30000"/>
              </a:spcBef>
              <a:defRPr sz="1200">
                <a:solidFill>
                  <a:schemeClr val="tx1"/>
                </a:solidFill>
                <a:latin typeface="Times New Roman" panose="02020603050405020304" pitchFamily="18" charset="0"/>
              </a:defRPr>
            </a:lvl4pPr>
            <a:lvl5pPr marL="2057400" indent="-228600" defTabSz="920750">
              <a:spcBef>
                <a:spcPct val="30000"/>
              </a:spcBef>
              <a:defRPr sz="1200">
                <a:solidFill>
                  <a:schemeClr val="tx1"/>
                </a:solidFill>
                <a:latin typeface="Times New Roman"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8</a:t>
            </a:r>
          </a:p>
        </p:txBody>
      </p:sp>
      <p:sp>
        <p:nvSpPr>
          <p:cNvPr id="25605" name="Rectangle 4"/>
          <p:cNvSpPr>
            <a:spLocks noChangeArrowheads="1"/>
          </p:cNvSpPr>
          <p:nvPr/>
        </p:nvSpPr>
        <p:spPr bwMode="auto">
          <a:xfrm>
            <a:off x="0" y="8832221"/>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5606" name="Rectangle 5"/>
          <p:cNvSpPr>
            <a:spLocks noChangeArrowheads="1"/>
          </p:cNvSpPr>
          <p:nvPr/>
        </p:nvSpPr>
        <p:spPr bwMode="auto">
          <a:xfrm>
            <a:off x="0" y="0"/>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endParaRPr lang="en-US" altLang="en-US" sz="2400"/>
          </a:p>
        </p:txBody>
      </p:sp>
      <p:sp>
        <p:nvSpPr>
          <p:cNvPr id="25607" name="Rectangle 6"/>
          <p:cNvSpPr>
            <a:spLocks noGrp="1" noRot="1" noChangeAspect="1" noChangeArrowheads="1" noTextEdit="1"/>
          </p:cNvSpPr>
          <p:nvPr>
            <p:ph type="sldImg"/>
          </p:nvPr>
        </p:nvSpPr>
        <p:spPr>
          <a:xfrm>
            <a:off x="1190625" y="704850"/>
            <a:ext cx="4629150" cy="3471863"/>
          </a:xfrm>
          <a:ln w="12700" cap="flat"/>
        </p:spPr>
      </p:sp>
      <p:sp>
        <p:nvSpPr>
          <p:cNvPr id="25608"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97" tIns="45191" rIns="91997" bIns="45191"/>
          <a:lstStyle/>
          <a:p>
            <a:pPr eaLnBrk="1" hangingPunct="1"/>
            <a:endParaRPr lang="en-US" altLang="en-US"/>
          </a:p>
        </p:txBody>
      </p:sp>
    </p:spTree>
    <p:extLst>
      <p:ext uri="{BB962C8B-B14F-4D97-AF65-F5344CB8AC3E}">
        <p14:creationId xmlns:p14="http://schemas.microsoft.com/office/powerpoint/2010/main" val="3371372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709E42-D777-4E33-9EC6-2580F6B6BFFF}" type="slidenum">
              <a:rPr lang="en-US" altLang="en-US" smtClean="0">
                <a:cs typeface="Arial" panose="020B0604020202020204" pitchFamily="34" charset="0"/>
              </a:rPr>
              <a:pPr>
                <a:spcBef>
                  <a:spcPct val="0"/>
                </a:spcBef>
              </a:pPr>
              <a:t>54</a:t>
            </a:fld>
            <a:endParaRPr lang="en-US" altLang="en-US">
              <a:cs typeface="Arial" panose="020B0604020202020204" pitchFamily="34" charset="0"/>
            </a:endParaRPr>
          </a:p>
        </p:txBody>
      </p:sp>
    </p:spTree>
    <p:extLst>
      <p:ext uri="{BB962C8B-B14F-4D97-AF65-F5344CB8AC3E}">
        <p14:creationId xmlns:p14="http://schemas.microsoft.com/office/powerpoint/2010/main" val="139536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3B342E-83AE-4A4A-BBBC-0F3C9CD77923}" type="slidenum">
              <a:rPr lang="en-US" altLang="en-US" smtClean="0">
                <a:cs typeface="Arial" panose="020B0604020202020204" pitchFamily="34" charset="0"/>
              </a:rPr>
              <a:pPr>
                <a:spcBef>
                  <a:spcPct val="0"/>
                </a:spcBef>
              </a:pPr>
              <a:t>56</a:t>
            </a:fld>
            <a:endParaRPr lang="en-US" altLang="en-US">
              <a:cs typeface="Arial" panose="020B0604020202020204" pitchFamily="34" charset="0"/>
            </a:endParaRPr>
          </a:p>
        </p:txBody>
      </p:sp>
    </p:spTree>
    <p:extLst>
      <p:ext uri="{BB962C8B-B14F-4D97-AF65-F5344CB8AC3E}">
        <p14:creationId xmlns:p14="http://schemas.microsoft.com/office/powerpoint/2010/main" val="970673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84F2AC9-261B-47E7-8EA6-8A7A7A6173D1}" type="slidenum">
              <a:rPr lang="en-US" altLang="en-US" smtClean="0">
                <a:cs typeface="Arial" panose="020B0604020202020204" pitchFamily="34" charset="0"/>
              </a:rPr>
              <a:pPr>
                <a:spcBef>
                  <a:spcPct val="0"/>
                </a:spcBef>
              </a:pPr>
              <a:t>57</a:t>
            </a:fld>
            <a:endParaRPr lang="en-US" altLang="en-US">
              <a:cs typeface="Arial" panose="020B0604020202020204" pitchFamily="34" charset="0"/>
            </a:endParaRPr>
          </a:p>
        </p:txBody>
      </p:sp>
    </p:spTree>
    <p:extLst>
      <p:ext uri="{BB962C8B-B14F-4D97-AF65-F5344CB8AC3E}">
        <p14:creationId xmlns:p14="http://schemas.microsoft.com/office/powerpoint/2010/main" val="276940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0BE8F5-D59D-408A-9DC2-5293EC692318}" type="slidenum">
              <a:rPr lang="en-US" altLang="en-US" smtClean="0"/>
              <a:pPr>
                <a:spcBef>
                  <a:spcPct val="0"/>
                </a:spcBef>
              </a:pPr>
              <a:t>59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0010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193FB93E-47B4-4205-BBE3-5973D0874275}" type="slidenum">
              <a:rPr lang="en-US" altLang="en-US" sz="1200">
                <a:solidFill>
                  <a:schemeClr val="bg1"/>
                </a:solidFill>
                <a:latin typeface="Comic Sans MS" panose="030F0702030302020204" pitchFamily="66" charset="0"/>
              </a:rPr>
              <a:pPr/>
              <a:t>6</a:t>
            </a:fld>
            <a:endParaRPr lang="en-US" altLang="en-US" sz="1200">
              <a:solidFill>
                <a:schemeClr val="bg1"/>
              </a:solidFill>
              <a:latin typeface="Comic Sans MS" panose="030F0702030302020204" pitchFamily="66" charset="0"/>
            </a:endParaRPr>
          </a:p>
        </p:txBody>
      </p:sp>
      <p:sp>
        <p:nvSpPr>
          <p:cNvPr id="16387"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6388"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7</a:t>
            </a:r>
          </a:p>
        </p:txBody>
      </p:sp>
      <p:sp>
        <p:nvSpPr>
          <p:cNvPr id="16389"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6390"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6391"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16392"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7A57B-8489-4F8C-BE4A-A20195284D90}" type="slidenum">
              <a:rPr lang="en-US" altLang="en-US" smtClean="0"/>
              <a:pPr>
                <a:spcBef>
                  <a:spcPct val="0"/>
                </a:spcBef>
              </a:pPr>
              <a:t>60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09563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CE1343-8955-44D5-B73C-A8B6489F44C1}" type="slidenum">
              <a:rPr lang="en-US" altLang="en-US" smtClean="0"/>
              <a:pPr>
                <a:spcBef>
                  <a:spcPct val="0"/>
                </a:spcBef>
              </a:pPr>
              <a:t>62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87171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BB455C-1856-408E-B59E-61A39B949190}" type="slidenum">
              <a:rPr lang="en-US" altLang="en-US" smtClean="0"/>
              <a:pPr>
                <a:spcBef>
                  <a:spcPct val="0"/>
                </a:spcBef>
              </a:pPr>
              <a:t>63</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11688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1104EDF-6906-4382-BD35-C48B8267D7B7}" type="slidenum">
              <a:rPr lang="en-US" altLang="en-US" smtClean="0"/>
              <a:pPr>
                <a:spcBef>
                  <a:spcPct val="0"/>
                </a:spcBef>
              </a:pPr>
              <a:t>64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76074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4F5B9FF-DC9F-4E97-9C0D-725FB92589C5}" type="slidenum">
              <a:rPr lang="en-US" altLang="en-US" smtClean="0"/>
              <a:pPr>
                <a:spcBef>
                  <a:spcPct val="0"/>
                </a:spcBef>
              </a:pPr>
              <a:t>66</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68533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BA967F-14B7-4E1E-877A-293D1D49673E}" type="slidenum">
              <a:rPr lang="en-US" altLang="en-US" smtClean="0"/>
              <a:pPr>
                <a:spcBef>
                  <a:spcPct val="0"/>
                </a:spcBef>
              </a:pPr>
              <a:t>67</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11075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405">
              <a:spcBef>
                <a:spcPct val="30000"/>
              </a:spcBef>
              <a:defRPr sz="1200">
                <a:solidFill>
                  <a:schemeClr val="tx1"/>
                </a:solidFill>
                <a:latin typeface="Times New Roman" panose="02020603050405020304" pitchFamily="18" charset="0"/>
              </a:defRPr>
            </a:lvl1pPr>
            <a:lvl2pPr marL="749934" indent="-288436" defTabSz="929405">
              <a:spcBef>
                <a:spcPct val="30000"/>
              </a:spcBef>
              <a:defRPr sz="1200">
                <a:solidFill>
                  <a:schemeClr val="tx1"/>
                </a:solidFill>
                <a:latin typeface="Times New Roman" panose="02020603050405020304" pitchFamily="18" charset="0"/>
              </a:defRPr>
            </a:lvl2pPr>
            <a:lvl3pPr marL="1153744" indent="-230749" defTabSz="929405">
              <a:spcBef>
                <a:spcPct val="30000"/>
              </a:spcBef>
              <a:defRPr sz="1200">
                <a:solidFill>
                  <a:schemeClr val="tx1"/>
                </a:solidFill>
                <a:latin typeface="Times New Roman" panose="02020603050405020304" pitchFamily="18" charset="0"/>
              </a:defRPr>
            </a:lvl3pPr>
            <a:lvl4pPr marL="1615242" indent="-230749" defTabSz="929405">
              <a:spcBef>
                <a:spcPct val="30000"/>
              </a:spcBef>
              <a:defRPr sz="1200">
                <a:solidFill>
                  <a:schemeClr val="tx1"/>
                </a:solidFill>
                <a:latin typeface="Times New Roman" panose="02020603050405020304" pitchFamily="18" charset="0"/>
              </a:defRPr>
            </a:lvl4pPr>
            <a:lvl5pPr marL="2076740" indent="-230749" defTabSz="929405">
              <a:spcBef>
                <a:spcPct val="30000"/>
              </a:spcBef>
              <a:defRPr sz="1200">
                <a:solidFill>
                  <a:schemeClr val="tx1"/>
                </a:solidFill>
                <a:latin typeface="Times New Roman" panose="02020603050405020304" pitchFamily="18" charset="0"/>
              </a:defRPr>
            </a:lvl5pPr>
            <a:lvl6pPr marL="2538237" indent="-230749" defTabSz="929405"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defTabSz="929405"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defTabSz="929405"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defTabSz="92940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91961B-8B03-4262-BAD2-9B095FBA9323}" type="slidenum">
              <a:rPr lang="en-US" altLang="en-US" smtClean="0"/>
              <a:pPr>
                <a:spcBef>
                  <a:spcPct val="0"/>
                </a:spcBef>
              </a:pPr>
              <a:t>68</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This is a M:M (many to many) optional relationship. Conceptually, it means that</a:t>
            </a:r>
          </a:p>
          <a:p>
            <a:pPr eaLnBrk="1" hangingPunct="1"/>
            <a:r>
              <a:rPr lang="en-US" altLang="en-US" sz="1000"/>
              <a:t>Again, not hard to visualize, but hard to implement. Most solutions of this situation involve creating a third "Associative Entity" to resolve the M:M into two 0:M relationships. This might be an entity called employee because it does link the person to the employer the person works for.</a:t>
            </a:r>
          </a:p>
          <a:p>
            <a:pPr eaLnBrk="1" hangingPunct="1"/>
            <a:endParaRPr lang="en-US" altLang="en-US"/>
          </a:p>
        </p:txBody>
      </p:sp>
    </p:spTree>
    <p:extLst>
      <p:ext uri="{BB962C8B-B14F-4D97-AF65-F5344CB8AC3E}">
        <p14:creationId xmlns:p14="http://schemas.microsoft.com/office/powerpoint/2010/main" val="717548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9B0A846-2C7D-4FE9-9A49-78E8C633733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9934" indent="-288436" eaLnBrk="0" hangingPunct="0">
              <a:spcBef>
                <a:spcPct val="30000"/>
              </a:spcBef>
              <a:defRPr sz="1200">
                <a:solidFill>
                  <a:schemeClr val="tx1"/>
                </a:solidFill>
                <a:latin typeface="Times New Roman" panose="02020603050405020304" pitchFamily="18" charset="0"/>
              </a:defRPr>
            </a:lvl2pPr>
            <a:lvl3pPr marL="1153744" indent="-230749" eaLnBrk="0" hangingPunct="0">
              <a:spcBef>
                <a:spcPct val="30000"/>
              </a:spcBef>
              <a:defRPr sz="1200">
                <a:solidFill>
                  <a:schemeClr val="tx1"/>
                </a:solidFill>
                <a:latin typeface="Times New Roman" panose="02020603050405020304" pitchFamily="18" charset="0"/>
              </a:defRPr>
            </a:lvl3pPr>
            <a:lvl4pPr marL="1615242" indent="-230749" eaLnBrk="0" hangingPunct="0">
              <a:spcBef>
                <a:spcPct val="30000"/>
              </a:spcBef>
              <a:defRPr sz="1200">
                <a:solidFill>
                  <a:schemeClr val="tx1"/>
                </a:solidFill>
                <a:latin typeface="Times New Roman" panose="02020603050405020304" pitchFamily="18" charset="0"/>
              </a:defRPr>
            </a:lvl4pPr>
            <a:lvl5pPr marL="2076740" indent="-230749" eaLnBrk="0" hangingPunct="0">
              <a:spcBef>
                <a:spcPct val="30000"/>
              </a:spcBef>
              <a:defRPr sz="1200">
                <a:solidFill>
                  <a:schemeClr val="tx1"/>
                </a:solidFill>
                <a:latin typeface="Times New Roman" panose="02020603050405020304" pitchFamily="18" charset="0"/>
              </a:defRPr>
            </a:lvl5pPr>
            <a:lvl6pPr marL="2538237" indent="-230749" eaLnBrk="0" fontAlgn="base" hangingPunct="0">
              <a:spcBef>
                <a:spcPct val="30000"/>
              </a:spcBef>
              <a:spcAft>
                <a:spcPct val="0"/>
              </a:spcAft>
              <a:defRPr sz="1200">
                <a:solidFill>
                  <a:schemeClr val="tx1"/>
                </a:solidFill>
                <a:latin typeface="Times New Roman" panose="02020603050405020304" pitchFamily="18" charset="0"/>
              </a:defRPr>
            </a:lvl6pPr>
            <a:lvl7pPr marL="2999735" indent="-230749" eaLnBrk="0" fontAlgn="base" hangingPunct="0">
              <a:spcBef>
                <a:spcPct val="30000"/>
              </a:spcBef>
              <a:spcAft>
                <a:spcPct val="0"/>
              </a:spcAft>
              <a:defRPr sz="1200">
                <a:solidFill>
                  <a:schemeClr val="tx1"/>
                </a:solidFill>
                <a:latin typeface="Times New Roman" panose="02020603050405020304" pitchFamily="18" charset="0"/>
              </a:defRPr>
            </a:lvl7pPr>
            <a:lvl8pPr marL="3461233" indent="-230749" eaLnBrk="0" fontAlgn="base" hangingPunct="0">
              <a:spcBef>
                <a:spcPct val="30000"/>
              </a:spcBef>
              <a:spcAft>
                <a:spcPct val="0"/>
              </a:spcAft>
              <a:defRPr sz="1200">
                <a:solidFill>
                  <a:schemeClr val="tx1"/>
                </a:solidFill>
                <a:latin typeface="Times New Roman" panose="02020603050405020304" pitchFamily="18" charset="0"/>
              </a:defRPr>
            </a:lvl8pPr>
            <a:lvl9pPr marL="3922730" indent="-230749"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0851750-526B-4E12-B10F-952FBA458F1D}" type="slidenum">
              <a:rPr lang="en-US" altLang="en-US"/>
              <a:pPr eaLnBrk="1" hangingPunct="1">
                <a:spcBef>
                  <a:spcPct val="0"/>
                </a:spcBef>
              </a:pPr>
              <a:t>69</a:t>
            </a:fld>
            <a:endParaRPr lang="en-US" altLang="en-US"/>
          </a:p>
        </p:txBody>
      </p:sp>
      <p:sp>
        <p:nvSpPr>
          <p:cNvPr id="39939" name="Rectangle 2">
            <a:extLst>
              <a:ext uri="{FF2B5EF4-FFF2-40B4-BE49-F238E27FC236}">
                <a16:creationId xmlns:a16="http://schemas.microsoft.com/office/drawing/2014/main" id="{EB00C2EB-FC6A-4EAD-8E26-A43C9931E93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ACAF991-F078-4202-AD61-8C83349251D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82955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63A42D2E-94CC-4CC1-A924-D3E136CC1CB6}" type="slidenum">
              <a:rPr lang="en-US" altLang="en-US" sz="1200">
                <a:solidFill>
                  <a:schemeClr val="bg1"/>
                </a:solidFill>
                <a:latin typeface="Comic Sans MS" panose="030F0702030302020204" pitchFamily="66" charset="0"/>
              </a:rPr>
              <a:pPr/>
              <a:t>71</a:t>
            </a:fld>
            <a:endParaRPr lang="en-US" altLang="en-US" sz="1200">
              <a:solidFill>
                <a:schemeClr val="bg1"/>
              </a:solidFill>
              <a:latin typeface="Comic Sans MS" panose="030F0702030302020204" pitchFamily="66" charset="0"/>
            </a:endParaRPr>
          </a:p>
        </p:txBody>
      </p:sp>
      <p:sp>
        <p:nvSpPr>
          <p:cNvPr id="48131"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48132"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18</a:t>
            </a:r>
          </a:p>
        </p:txBody>
      </p:sp>
      <p:sp>
        <p:nvSpPr>
          <p:cNvPr id="48133"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48134"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48135"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48136"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extLst>
      <p:ext uri="{BB962C8B-B14F-4D97-AF65-F5344CB8AC3E}">
        <p14:creationId xmlns:p14="http://schemas.microsoft.com/office/powerpoint/2010/main" val="1003367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1EB4E536-4BFF-4EE2-959F-105FA1C755D3}" type="slidenum">
              <a:rPr lang="en-US" altLang="en-US" sz="1200">
                <a:solidFill>
                  <a:schemeClr val="bg1"/>
                </a:solidFill>
                <a:latin typeface="Comic Sans MS" panose="030F0702030302020204" pitchFamily="66" charset="0"/>
              </a:rPr>
              <a:pPr/>
              <a:t>72</a:t>
            </a:fld>
            <a:endParaRPr lang="en-US" altLang="en-US" sz="1200">
              <a:solidFill>
                <a:schemeClr val="bg1"/>
              </a:solidFill>
              <a:latin typeface="Comic Sans MS" panose="030F0702030302020204" pitchFamily="66" charset="0"/>
            </a:endParaRPr>
          </a:p>
        </p:txBody>
      </p:sp>
      <p:sp>
        <p:nvSpPr>
          <p:cNvPr id="50179" name="Rectangle 2"/>
          <p:cNvSpPr>
            <a:spLocks noChangeArrowheads="1"/>
          </p:cNvSpPr>
          <p:nvPr/>
        </p:nvSpPr>
        <p:spPr bwMode="auto">
          <a:xfrm>
            <a:off x="3972240" y="0"/>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0180" name="Rectangle 3"/>
          <p:cNvSpPr>
            <a:spLocks noChangeArrowheads="1"/>
          </p:cNvSpPr>
          <p:nvPr/>
        </p:nvSpPr>
        <p:spPr bwMode="auto">
          <a:xfrm>
            <a:off x="3972240" y="8832221"/>
            <a:ext cx="3038160"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4" rIns="92207" bIns="45294" anchor="b"/>
          <a:lstStyle>
            <a:lvl1pPr defTabSz="922338">
              <a:defRPr sz="2000">
                <a:solidFill>
                  <a:schemeClr val="tx1"/>
                </a:solidFill>
                <a:latin typeface="Arial" panose="020B0604020202020204" pitchFamily="34" charset="0"/>
                <a:cs typeface="Times New Roman" panose="02020603050405020304" pitchFamily="18" charset="0"/>
              </a:defRPr>
            </a:lvl1pPr>
            <a:lvl2pPr marL="742950" indent="-285750" defTabSz="922338">
              <a:defRPr sz="2000">
                <a:solidFill>
                  <a:schemeClr val="tx1"/>
                </a:solidFill>
                <a:latin typeface="Arial" panose="020B0604020202020204" pitchFamily="34" charset="0"/>
                <a:cs typeface="Times New Roman" panose="02020603050405020304" pitchFamily="18" charset="0"/>
              </a:defRPr>
            </a:lvl2pPr>
            <a:lvl3pPr marL="1143000" indent="-228600" defTabSz="922338">
              <a:defRPr sz="2000">
                <a:solidFill>
                  <a:schemeClr val="tx1"/>
                </a:solidFill>
                <a:latin typeface="Arial" panose="020B0604020202020204" pitchFamily="34" charset="0"/>
                <a:cs typeface="Times New Roman" panose="02020603050405020304" pitchFamily="18" charset="0"/>
              </a:defRPr>
            </a:lvl3pPr>
            <a:lvl4pPr marL="1600200" indent="-228600" defTabSz="922338">
              <a:defRPr sz="2000">
                <a:solidFill>
                  <a:schemeClr val="tx1"/>
                </a:solidFill>
                <a:latin typeface="Arial" panose="020B0604020202020204" pitchFamily="34" charset="0"/>
                <a:cs typeface="Times New Roman" panose="02020603050405020304" pitchFamily="18" charset="0"/>
              </a:defRPr>
            </a:lvl4pPr>
            <a:lvl5pPr marL="2057400" indent="-228600" defTabSz="922338">
              <a:defRPr sz="2000">
                <a:solidFill>
                  <a:schemeClr val="tx1"/>
                </a:solidFill>
                <a:latin typeface="Arial" panose="020B0604020202020204" pitchFamily="34" charset="0"/>
                <a:cs typeface="Times New Roman" panose="02020603050405020304" pitchFamily="18" charset="0"/>
              </a:defRPr>
            </a:lvl5pPr>
            <a:lvl6pPr marL="25146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2233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200">
                <a:latin typeface="Times New Roman" panose="02020603050405020304" pitchFamily="18" charset="0"/>
              </a:rPr>
              <a:t>5</a:t>
            </a:r>
          </a:p>
        </p:txBody>
      </p:sp>
      <p:sp>
        <p:nvSpPr>
          <p:cNvPr id="50181" name="Rectangle 4"/>
          <p:cNvSpPr>
            <a:spLocks noChangeArrowheads="1"/>
          </p:cNvSpPr>
          <p:nvPr/>
        </p:nvSpPr>
        <p:spPr bwMode="auto">
          <a:xfrm>
            <a:off x="0" y="8832221"/>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0182" name="Rectangle 5"/>
          <p:cNvSpPr>
            <a:spLocks noChangeArrowheads="1"/>
          </p:cNvSpPr>
          <p:nvPr/>
        </p:nvSpPr>
        <p:spPr bwMode="auto">
          <a:xfrm>
            <a:off x="0" y="0"/>
            <a:ext cx="3038161"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0183" name="Rectangle 6"/>
          <p:cNvSpPr>
            <a:spLocks noGrp="1" noRot="1" noChangeAspect="1" noChangeArrowheads="1" noTextEdit="1"/>
          </p:cNvSpPr>
          <p:nvPr>
            <p:ph type="sldImg"/>
          </p:nvPr>
        </p:nvSpPr>
        <p:spPr>
          <a:xfrm>
            <a:off x="1189038" y="704850"/>
            <a:ext cx="4632325" cy="3473450"/>
          </a:xfrm>
          <a:ln w="12700" cap="flat"/>
        </p:spPr>
      </p:sp>
      <p:sp>
        <p:nvSpPr>
          <p:cNvPr id="5018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7" tIns="45294" rIns="92207" bIns="45294"/>
          <a:lstStyle/>
          <a:p>
            <a:endParaRPr lang="en-US" altLang="en-US"/>
          </a:p>
        </p:txBody>
      </p:sp>
    </p:spTree>
    <p:extLst>
      <p:ext uri="{BB962C8B-B14F-4D97-AF65-F5344CB8AC3E}">
        <p14:creationId xmlns:p14="http://schemas.microsoft.com/office/powerpoint/2010/main" val="7549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678B05A3-9199-4E83-94D2-FD5D6242DC9D}" type="slidenum">
              <a:rPr lang="en-US" altLang="en-US" sz="1200">
                <a:ea typeface="MS PGothic" panose="020B0600070205080204" pitchFamily="34" charset="-128"/>
              </a:rPr>
              <a:pPr/>
              <a:t>7</a:t>
            </a:fld>
            <a:endParaRPr lang="en-US" altLang="en-US" sz="1200">
              <a:ea typeface="MS PGothic"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2639F014-A805-4E18-AD20-115A97A74268}" type="slidenum">
              <a:rPr lang="en-US" altLang="en-US" sz="1200">
                <a:solidFill>
                  <a:schemeClr val="bg1"/>
                </a:solidFill>
                <a:latin typeface="Comic Sans MS" panose="030F0702030302020204" pitchFamily="66" charset="0"/>
              </a:rPr>
              <a:pPr/>
              <a:t>73</a:t>
            </a:fld>
            <a:endParaRPr lang="en-US" altLang="en-US" sz="1200">
              <a:solidFill>
                <a:schemeClr val="bg1"/>
              </a:solidFill>
              <a:latin typeface="Comic Sans MS" panose="030F0702030302020204" pitchFamily="66" charset="0"/>
            </a:endParaRPr>
          </a:p>
        </p:txBody>
      </p:sp>
      <p:sp>
        <p:nvSpPr>
          <p:cNvPr id="52227"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2228"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22</a:t>
            </a:r>
          </a:p>
        </p:txBody>
      </p:sp>
      <p:sp>
        <p:nvSpPr>
          <p:cNvPr id="52229"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2230"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2231"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52232"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extLst>
      <p:ext uri="{BB962C8B-B14F-4D97-AF65-F5344CB8AC3E}">
        <p14:creationId xmlns:p14="http://schemas.microsoft.com/office/powerpoint/2010/main" val="1896524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3E316976-0234-49E0-8A98-2437BC945DC8}" type="slidenum">
              <a:rPr lang="en-US" altLang="en-US" sz="1200">
                <a:solidFill>
                  <a:schemeClr val="bg1"/>
                </a:solidFill>
                <a:latin typeface="Comic Sans MS" panose="030F0702030302020204" pitchFamily="66" charset="0"/>
              </a:rPr>
              <a:pPr/>
              <a:t>74</a:t>
            </a:fld>
            <a:endParaRPr lang="en-US" altLang="en-US" sz="1200">
              <a:solidFill>
                <a:schemeClr val="bg1"/>
              </a:solidFill>
              <a:latin typeface="Comic Sans MS" panose="030F0702030302020204" pitchFamily="66" charset="0"/>
            </a:endParaRPr>
          </a:p>
        </p:txBody>
      </p:sp>
      <p:sp>
        <p:nvSpPr>
          <p:cNvPr id="54275"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4276"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22</a:t>
            </a:r>
          </a:p>
        </p:txBody>
      </p:sp>
      <p:sp>
        <p:nvSpPr>
          <p:cNvPr id="54277"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4278"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4279"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54280"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extLst>
      <p:ext uri="{BB962C8B-B14F-4D97-AF65-F5344CB8AC3E}">
        <p14:creationId xmlns:p14="http://schemas.microsoft.com/office/powerpoint/2010/main" val="369636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423D37DE-BDF7-4C21-8B6E-E371A4D9E16A}" type="slidenum">
              <a:rPr lang="en-US" altLang="en-US" sz="1200">
                <a:solidFill>
                  <a:schemeClr val="bg1"/>
                </a:solidFill>
                <a:latin typeface="Comic Sans MS" panose="030F0702030302020204" pitchFamily="66" charset="0"/>
              </a:rPr>
              <a:pPr/>
              <a:t>75</a:t>
            </a:fld>
            <a:endParaRPr lang="en-US" altLang="en-US" sz="1200">
              <a:solidFill>
                <a:schemeClr val="bg1"/>
              </a:solidFill>
              <a:latin typeface="Comic Sans MS" panose="030F0702030302020204" pitchFamily="66" charset="0"/>
            </a:endParaRPr>
          </a:p>
        </p:txBody>
      </p:sp>
      <p:sp>
        <p:nvSpPr>
          <p:cNvPr id="56323"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6324"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23</a:t>
            </a:r>
          </a:p>
        </p:txBody>
      </p:sp>
      <p:sp>
        <p:nvSpPr>
          <p:cNvPr id="56325"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6326"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6327"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56328"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extLst>
      <p:ext uri="{BB962C8B-B14F-4D97-AF65-F5344CB8AC3E}">
        <p14:creationId xmlns:p14="http://schemas.microsoft.com/office/powerpoint/2010/main" val="22761333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E60B4A1C-8879-4DF2-AD05-F50E02E4EBCF}" type="slidenum">
              <a:rPr lang="en-US" altLang="en-US" sz="1200">
                <a:solidFill>
                  <a:schemeClr val="bg1"/>
                </a:solidFill>
                <a:latin typeface="Comic Sans MS" panose="030F0702030302020204" pitchFamily="66" charset="0"/>
              </a:rPr>
              <a:pPr/>
              <a:t>76</a:t>
            </a:fld>
            <a:endParaRPr lang="en-US" altLang="en-US" sz="1200">
              <a:solidFill>
                <a:schemeClr val="bg1"/>
              </a:solidFill>
              <a:latin typeface="Comic Sans MS" panose="030F0702030302020204" pitchFamily="66" charset="0"/>
            </a:endParaRPr>
          </a:p>
        </p:txBody>
      </p:sp>
      <p:sp>
        <p:nvSpPr>
          <p:cNvPr id="58371"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2"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23</a:t>
            </a:r>
          </a:p>
        </p:txBody>
      </p:sp>
      <p:sp>
        <p:nvSpPr>
          <p:cNvPr id="58373"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4"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58375"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58376"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extLst>
      <p:ext uri="{BB962C8B-B14F-4D97-AF65-F5344CB8AC3E}">
        <p14:creationId xmlns:p14="http://schemas.microsoft.com/office/powerpoint/2010/main" val="438268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CACED294-DF77-4948-90AD-A0C3456131C0}" type="slidenum">
              <a:rPr lang="en-US" altLang="en-US" sz="1200">
                <a:solidFill>
                  <a:schemeClr val="bg1"/>
                </a:solidFill>
                <a:latin typeface="Comic Sans MS" panose="030F0702030302020204" pitchFamily="66" charset="0"/>
              </a:rPr>
              <a:pPr/>
              <a:t>77</a:t>
            </a:fld>
            <a:endParaRPr lang="en-US" altLang="en-US" sz="1200">
              <a:solidFill>
                <a:schemeClr val="bg1"/>
              </a:solidFill>
              <a:latin typeface="Comic Sans MS" panose="030F0702030302020204" pitchFamily="66"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455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601E3DC9-FC47-42C2-B90D-2AABCE8294CC}" type="slidenum">
              <a:rPr lang="en-US" altLang="en-US" sz="1200">
                <a:solidFill>
                  <a:schemeClr val="bg1"/>
                </a:solidFill>
                <a:latin typeface="Comic Sans MS" panose="030F0702030302020204" pitchFamily="66" charset="0"/>
              </a:rPr>
              <a:pPr/>
              <a:t>8</a:t>
            </a:fld>
            <a:endParaRPr lang="en-US" altLang="en-US" sz="1200">
              <a:solidFill>
                <a:schemeClr val="bg1"/>
              </a:solidFill>
              <a:latin typeface="Comic Sans MS" panose="030F0702030302020204" pitchFamily="66" charset="0"/>
            </a:endParaRPr>
          </a:p>
        </p:txBody>
      </p:sp>
      <p:sp>
        <p:nvSpPr>
          <p:cNvPr id="18435" name="Rectangle 2"/>
          <p:cNvSpPr>
            <a:spLocks noChangeArrowheads="1"/>
          </p:cNvSpPr>
          <p:nvPr/>
        </p:nvSpPr>
        <p:spPr bwMode="auto">
          <a:xfrm>
            <a:off x="3970635" y="0"/>
            <a:ext cx="3039766"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8436" name="Rectangle 3"/>
          <p:cNvSpPr>
            <a:spLocks noChangeArrowheads="1"/>
          </p:cNvSpPr>
          <p:nvPr/>
        </p:nvSpPr>
        <p:spPr bwMode="auto">
          <a:xfrm>
            <a:off x="3970635" y="8830620"/>
            <a:ext cx="3039766"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2" tIns="0" rIns="19412" bIns="0" anchor="b"/>
          <a:lstStyle>
            <a:lvl1pPr defTabSz="958850">
              <a:defRPr sz="2000">
                <a:solidFill>
                  <a:schemeClr val="tx1"/>
                </a:solidFill>
                <a:latin typeface="Arial" panose="020B0604020202020204" pitchFamily="34" charset="0"/>
                <a:cs typeface="Times New Roman" panose="02020603050405020304" pitchFamily="18" charset="0"/>
              </a:defRPr>
            </a:lvl1pPr>
            <a:lvl2pPr marL="742950" indent="-285750" defTabSz="958850">
              <a:defRPr sz="2000">
                <a:solidFill>
                  <a:schemeClr val="tx1"/>
                </a:solidFill>
                <a:latin typeface="Arial" panose="020B0604020202020204" pitchFamily="34" charset="0"/>
                <a:cs typeface="Times New Roman" panose="02020603050405020304" pitchFamily="18" charset="0"/>
              </a:defRPr>
            </a:lvl2pPr>
            <a:lvl3pPr marL="1143000" indent="-228600" defTabSz="958850">
              <a:defRPr sz="2000">
                <a:solidFill>
                  <a:schemeClr val="tx1"/>
                </a:solidFill>
                <a:latin typeface="Arial" panose="020B0604020202020204" pitchFamily="34" charset="0"/>
                <a:cs typeface="Times New Roman" panose="02020603050405020304" pitchFamily="18" charset="0"/>
              </a:defRPr>
            </a:lvl3pPr>
            <a:lvl4pPr marL="1600200" indent="-228600" defTabSz="958850">
              <a:defRPr sz="2000">
                <a:solidFill>
                  <a:schemeClr val="tx1"/>
                </a:solidFill>
                <a:latin typeface="Arial" panose="020B0604020202020204" pitchFamily="34" charset="0"/>
                <a:cs typeface="Times New Roman" panose="02020603050405020304" pitchFamily="18" charset="0"/>
              </a:defRPr>
            </a:lvl4pPr>
            <a:lvl5pPr marL="2057400" indent="-228600" defTabSz="958850">
              <a:defRPr sz="2000">
                <a:solidFill>
                  <a:schemeClr val="tx1"/>
                </a:solidFill>
                <a:latin typeface="Arial" panose="020B0604020202020204" pitchFamily="34" charset="0"/>
                <a:cs typeface="Times New Roman" panose="02020603050405020304" pitchFamily="18" charset="0"/>
              </a:defRPr>
            </a:lvl5pPr>
            <a:lvl6pPr marL="25146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defTabSz="95885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r"/>
            <a:r>
              <a:rPr lang="en-US" altLang="en-US" sz="1000" i="1">
                <a:latin typeface="Times New Roman" panose="02020603050405020304" pitchFamily="18" charset="0"/>
              </a:rPr>
              <a:t>7</a:t>
            </a:r>
          </a:p>
        </p:txBody>
      </p:sp>
      <p:sp>
        <p:nvSpPr>
          <p:cNvPr id="18437" name="Rectangle 4"/>
          <p:cNvSpPr>
            <a:spLocks noChangeArrowheads="1"/>
          </p:cNvSpPr>
          <p:nvPr/>
        </p:nvSpPr>
        <p:spPr bwMode="auto">
          <a:xfrm>
            <a:off x="0" y="8830620"/>
            <a:ext cx="3038161" cy="46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8438" name="Rectangle 5"/>
          <p:cNvSpPr>
            <a:spLocks noChangeArrowheads="1"/>
          </p:cNvSpPr>
          <p:nvPr/>
        </p:nvSpPr>
        <p:spPr bwMode="auto">
          <a:xfrm>
            <a:off x="0" y="0"/>
            <a:ext cx="3038161" cy="46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0" tIns="46150" rIns="92300" bIns="46150" anchor="ctr"/>
          <a:lstStyle>
            <a:lvl1pPr>
              <a:defRPr sz="2000">
                <a:solidFill>
                  <a:schemeClr val="tx1"/>
                </a:solidFill>
                <a:latin typeface="Arial" panose="020B0604020202020204" pitchFamily="34" charset="0"/>
                <a:cs typeface="Times New Roman" panose="02020603050405020304" pitchFamily="18" charset="0"/>
              </a:defRPr>
            </a:lvl1pPr>
            <a:lvl2pPr marL="742950" indent="-285750">
              <a:defRPr sz="2000">
                <a:solidFill>
                  <a:schemeClr val="tx1"/>
                </a:solidFill>
                <a:latin typeface="Arial" panose="020B0604020202020204" pitchFamily="34" charset="0"/>
                <a:cs typeface="Times New Roman" panose="02020603050405020304" pitchFamily="18" charset="0"/>
              </a:defRPr>
            </a:lvl2pPr>
            <a:lvl3pPr marL="1143000" indent="-228600">
              <a:defRPr sz="2000">
                <a:solidFill>
                  <a:schemeClr val="tx1"/>
                </a:solidFill>
                <a:latin typeface="Arial" panose="020B0604020202020204" pitchFamily="34" charset="0"/>
                <a:cs typeface="Times New Roman" panose="02020603050405020304" pitchFamily="18" charset="0"/>
              </a:defRPr>
            </a:lvl3pPr>
            <a:lvl4pPr marL="1600200" indent="-228600">
              <a:defRPr sz="2000">
                <a:solidFill>
                  <a:schemeClr val="tx1"/>
                </a:solidFill>
                <a:latin typeface="Arial" panose="020B0604020202020204" pitchFamily="34" charset="0"/>
                <a:cs typeface="Times New Roman" panose="02020603050405020304" pitchFamily="18" charset="0"/>
              </a:defRPr>
            </a:lvl4pPr>
            <a:lvl5pPr marL="2057400" indent="-228600">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pPr algn="ctr"/>
            <a:endParaRPr lang="en-US" altLang="en-US"/>
          </a:p>
        </p:txBody>
      </p:sp>
      <p:sp>
        <p:nvSpPr>
          <p:cNvPr id="18439" name="Rectangle 6"/>
          <p:cNvSpPr>
            <a:spLocks noGrp="1" noRot="1" noChangeAspect="1" noChangeArrowheads="1" noTextEdit="1"/>
          </p:cNvSpPr>
          <p:nvPr>
            <p:ph type="sldImg"/>
          </p:nvPr>
        </p:nvSpPr>
        <p:spPr>
          <a:xfrm>
            <a:off x="1189038" y="704850"/>
            <a:ext cx="4632325" cy="3473450"/>
          </a:xfrm>
          <a:ln w="12700" cap="flat">
            <a:solidFill>
              <a:schemeClr val="tx1"/>
            </a:solidFill>
          </a:ln>
        </p:spPr>
      </p:sp>
      <p:sp>
        <p:nvSpPr>
          <p:cNvPr id="18440" name="Rectangle 7"/>
          <p:cNvSpPr>
            <a:spLocks noGrp="1" noChangeArrowheads="1"/>
          </p:cNvSpPr>
          <p:nvPr>
            <p:ph type="body" idx="1"/>
          </p:nvPr>
        </p:nvSpPr>
        <p:spPr>
          <a:xfrm>
            <a:off x="934078" y="4414510"/>
            <a:ext cx="5140640" cy="41824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42" tIns="48529" rIns="95442" bIns="48529"/>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CA500524-8147-4259-A167-634CA37CAB03}" type="slidenum">
              <a:rPr lang="en-US" altLang="en-US" sz="1200">
                <a:solidFill>
                  <a:schemeClr val="bg1"/>
                </a:solidFill>
                <a:latin typeface="Comic Sans MS" panose="030F0702030302020204" pitchFamily="66" charset="0"/>
              </a:rPr>
              <a:pPr/>
              <a:t>9</a:t>
            </a:fld>
            <a:endParaRPr lang="en-US" altLang="en-US" sz="1200">
              <a:solidFill>
                <a:schemeClr val="bg1"/>
              </a:solidFill>
              <a:latin typeface="Comic Sans MS" panose="030F0702030302020204" pitchFamily="66"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9641CE06-276F-4D56-8514-7702623AD2E7}" type="slidenum">
              <a:rPr lang="en-US" altLang="en-US" sz="1200">
                <a:solidFill>
                  <a:schemeClr val="bg1"/>
                </a:solidFill>
                <a:latin typeface="Comic Sans MS" panose="030F0702030302020204" pitchFamily="66" charset="0"/>
              </a:rPr>
              <a:pPr/>
              <a:t>10</a:t>
            </a:fld>
            <a:endParaRPr lang="en-US" altLang="en-US" sz="1200">
              <a:solidFill>
                <a:schemeClr val="bg1"/>
              </a:solidFill>
              <a:latin typeface="Comic Sans MS" panose="030F0702030302020204" pitchFamily="66" charset="0"/>
            </a:endParaRPr>
          </a:p>
        </p:txBody>
      </p:sp>
      <p:sp>
        <p:nvSpPr>
          <p:cNvPr id="22531" name="Rectangle 2"/>
          <p:cNvSpPr>
            <a:spLocks noGrp="1" noRot="1" noChangeAspect="1" noChangeArrowheads="1" noTextEdit="1"/>
          </p:cNvSpPr>
          <p:nvPr>
            <p:ph type="sldImg"/>
          </p:nvPr>
        </p:nvSpPr>
        <p:spPr>
          <a:xfrm>
            <a:off x="1189038" y="703263"/>
            <a:ext cx="4633912" cy="3475037"/>
          </a:xfrm>
          <a:ln/>
        </p:spPr>
      </p:sp>
      <p:sp>
        <p:nvSpPr>
          <p:cNvPr id="22532" name="Rectangle 3"/>
          <p:cNvSpPr>
            <a:spLocks noGrp="1" noChangeArrowheads="1"/>
          </p:cNvSpPr>
          <p:nvPr>
            <p:ph type="body" idx="1"/>
          </p:nvPr>
        </p:nvSpPr>
        <p:spPr>
          <a:xfrm>
            <a:off x="934078" y="4414510"/>
            <a:ext cx="5142244" cy="4184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008">
              <a:defRPr sz="2000">
                <a:solidFill>
                  <a:schemeClr val="tx1"/>
                </a:solidFill>
                <a:latin typeface="Arial" panose="020B0604020202020204" pitchFamily="34" charset="0"/>
                <a:cs typeface="Times New Roman" panose="02020603050405020304" pitchFamily="18" charset="0"/>
              </a:defRPr>
            </a:lvl1pPr>
            <a:lvl2pPr marL="749934" indent="-288436" defTabSz="931008">
              <a:defRPr sz="2000">
                <a:solidFill>
                  <a:schemeClr val="tx1"/>
                </a:solidFill>
                <a:latin typeface="Arial" panose="020B0604020202020204" pitchFamily="34" charset="0"/>
                <a:cs typeface="Times New Roman" panose="02020603050405020304" pitchFamily="18" charset="0"/>
              </a:defRPr>
            </a:lvl2pPr>
            <a:lvl3pPr marL="1153744" indent="-230749" defTabSz="931008">
              <a:defRPr sz="2000">
                <a:solidFill>
                  <a:schemeClr val="tx1"/>
                </a:solidFill>
                <a:latin typeface="Arial" panose="020B0604020202020204" pitchFamily="34" charset="0"/>
                <a:cs typeface="Times New Roman" panose="02020603050405020304" pitchFamily="18" charset="0"/>
              </a:defRPr>
            </a:lvl3pPr>
            <a:lvl4pPr marL="1615242" indent="-230749" defTabSz="931008">
              <a:defRPr sz="2000">
                <a:solidFill>
                  <a:schemeClr val="tx1"/>
                </a:solidFill>
                <a:latin typeface="Arial" panose="020B0604020202020204" pitchFamily="34" charset="0"/>
                <a:cs typeface="Times New Roman" panose="02020603050405020304" pitchFamily="18" charset="0"/>
              </a:defRPr>
            </a:lvl4pPr>
            <a:lvl5pPr marL="2076740" indent="-230749" defTabSz="931008">
              <a:defRPr sz="2000">
                <a:solidFill>
                  <a:schemeClr val="tx1"/>
                </a:solidFill>
                <a:latin typeface="Arial" panose="020B0604020202020204" pitchFamily="34" charset="0"/>
                <a:cs typeface="Times New Roman" panose="02020603050405020304" pitchFamily="18" charset="0"/>
              </a:defRPr>
            </a:lvl5pPr>
            <a:lvl6pPr marL="2538237"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6pPr>
            <a:lvl7pPr marL="2999735"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7pPr>
            <a:lvl8pPr marL="3461233"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8pPr>
            <a:lvl9pPr marL="3922730" indent="-230749" defTabSz="931008" eaLnBrk="0" fontAlgn="base" hangingPunct="0">
              <a:spcBef>
                <a:spcPct val="0"/>
              </a:spcBef>
              <a:spcAft>
                <a:spcPct val="0"/>
              </a:spcAft>
              <a:defRPr sz="2000">
                <a:solidFill>
                  <a:schemeClr val="tx1"/>
                </a:solidFill>
                <a:latin typeface="Arial" panose="020B0604020202020204" pitchFamily="34" charset="0"/>
                <a:cs typeface="Times New Roman" panose="02020603050405020304" pitchFamily="18" charset="0"/>
              </a:defRPr>
            </a:lvl9pPr>
          </a:lstStyle>
          <a:p>
            <a:fld id="{F489DEC7-C4BE-4CDA-BFC0-D6334BF1DD2C}" type="slidenum">
              <a:rPr lang="en-US" altLang="en-US" sz="1200">
                <a:solidFill>
                  <a:schemeClr val="bg1"/>
                </a:solidFill>
                <a:latin typeface="Comic Sans MS" panose="030F0702030302020204" pitchFamily="66" charset="0"/>
              </a:rPr>
              <a:pPr/>
              <a:t>11</a:t>
            </a:fld>
            <a:endParaRPr lang="en-US" altLang="en-US" sz="1200">
              <a:solidFill>
                <a:schemeClr val="bg1"/>
              </a:solidFill>
              <a:latin typeface="Comic Sans MS" panose="030F0702030302020204" pitchFamily="66"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a:extLst>
                  <a:ext uri="{FF2B5EF4-FFF2-40B4-BE49-F238E27FC236}">
                    <a16:creationId xmlns:a16="http://schemas.microsoft.com/office/drawing/2014/main" id="{414C51B3-D0B1-4C31-99CF-3CC3F6DBD029}"/>
                  </a:ext>
                </a:extLst>
              </p:cNvPr>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sp>
            <p:nvSpPr>
              <p:cNvPr id="13" name="Rectangle 5">
                <a:extLst>
                  <a:ext uri="{FF2B5EF4-FFF2-40B4-BE49-F238E27FC236}">
                    <a16:creationId xmlns:a16="http://schemas.microsoft.com/office/drawing/2014/main" id="{EE424EEA-83E7-4B90-9520-E0D8D020B977}"/>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a:extLst>
                  <a:ext uri="{FF2B5EF4-FFF2-40B4-BE49-F238E27FC236}">
                    <a16:creationId xmlns:a16="http://schemas.microsoft.com/office/drawing/2014/main" id="{7A70D051-C64A-4D13-9479-E1199FAC8917}"/>
                  </a:ext>
                </a:extLst>
              </p:cNvPr>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sp>
            <p:nvSpPr>
              <p:cNvPr id="11" name="Rectangle 8">
                <a:extLst>
                  <a:ext uri="{FF2B5EF4-FFF2-40B4-BE49-F238E27FC236}">
                    <a16:creationId xmlns:a16="http://schemas.microsoft.com/office/drawing/2014/main" id="{5636DBB4-88A9-4909-8EF6-17F691BBB3BB}"/>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grpSp>
        <p:sp>
          <p:nvSpPr>
            <p:cNvPr id="7" name="Rectangle 9">
              <a:extLst>
                <a:ext uri="{FF2B5EF4-FFF2-40B4-BE49-F238E27FC236}">
                  <a16:creationId xmlns:a16="http://schemas.microsoft.com/office/drawing/2014/main" id="{63F5D6EC-A426-4B36-AEF3-7BA530E814C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sp>
          <p:nvSpPr>
            <p:cNvPr id="8" name="Rectangle 10">
              <a:extLst>
                <a:ext uri="{FF2B5EF4-FFF2-40B4-BE49-F238E27FC236}">
                  <a16:creationId xmlns:a16="http://schemas.microsoft.com/office/drawing/2014/main" id="{14F4E0B0-3B6C-453B-87AD-8CD0C22EB1CF}"/>
                </a:ext>
              </a:extLst>
            </p:cNvPr>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sp>
          <p:nvSpPr>
            <p:cNvPr id="9" name="Rectangle 11">
              <a:extLst>
                <a:ext uri="{FF2B5EF4-FFF2-40B4-BE49-F238E27FC236}">
                  <a16:creationId xmlns:a16="http://schemas.microsoft.com/office/drawing/2014/main" id="{E6427536-061F-4956-8C60-741EF1AA08DE}"/>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a:defRPr/>
              </a:pPr>
              <a:endParaRPr lang="en-US" altLang="en-US"/>
            </a:p>
          </p:txBody>
        </p:sp>
      </p:grpSp>
      <p:sp>
        <p:nvSpPr>
          <p:cNvPr id="32564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2564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a:extLst>
              <a:ext uri="{FF2B5EF4-FFF2-40B4-BE49-F238E27FC236}">
                <a16:creationId xmlns:a16="http://schemas.microsoft.com/office/drawing/2014/main" id="{F9775340-378B-45B8-9AE4-99E3ADA75118}"/>
              </a:ext>
            </a:extLst>
          </p:cNvPr>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400">
                <a:solidFill>
                  <a:schemeClr val="bg2"/>
                </a:solidFill>
                <a:latin typeface="+mn-lt"/>
                <a:cs typeface="+mn-cs"/>
              </a:defRPr>
            </a:lvl1pPr>
          </a:lstStyle>
          <a:p>
            <a:pPr>
              <a:defRPr/>
            </a:pPr>
            <a:endParaRPr lang="en-US"/>
          </a:p>
        </p:txBody>
      </p:sp>
      <p:sp>
        <p:nvSpPr>
          <p:cNvPr id="15" name="Rectangle 15">
            <a:extLst>
              <a:ext uri="{FF2B5EF4-FFF2-40B4-BE49-F238E27FC236}">
                <a16:creationId xmlns:a16="http://schemas.microsoft.com/office/drawing/2014/main" id="{E9B21021-8263-4891-95DA-D497C4CD60AA}"/>
              </a:ext>
            </a:extLst>
          </p:cNvPr>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cs typeface="+mn-cs"/>
              </a:defRPr>
            </a:lvl1pPr>
          </a:lstStyle>
          <a:p>
            <a:pPr>
              <a:defRPr/>
            </a:pPr>
            <a:endParaRPr lang="en-US"/>
          </a:p>
        </p:txBody>
      </p:sp>
      <p:sp>
        <p:nvSpPr>
          <p:cNvPr id="16" name="Rectangle 16">
            <a:extLst>
              <a:ext uri="{FF2B5EF4-FFF2-40B4-BE49-F238E27FC236}">
                <a16:creationId xmlns:a16="http://schemas.microsoft.com/office/drawing/2014/main" id="{551B596B-EDB1-456A-84E0-2DD7DDFBD0A3}"/>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4A47010-CE91-4020-A8F1-D6207F9B94A0}" type="slidenum">
              <a:rPr lang="en-US" altLang="en-US"/>
              <a:pPr>
                <a:defRPr/>
              </a:pPr>
              <a:t>‹#›</a:t>
            </a:fld>
            <a:endParaRPr lang="en-US" altLang="en-US"/>
          </a:p>
        </p:txBody>
      </p:sp>
    </p:spTree>
    <p:extLst>
      <p:ext uri="{BB962C8B-B14F-4D97-AF65-F5344CB8AC3E}">
        <p14:creationId xmlns:p14="http://schemas.microsoft.com/office/powerpoint/2010/main" val="307005315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33091A9D-1A95-4277-8E4B-CDD69CB0D4A1}" type="slidenum">
              <a:rPr lang="en-US" altLang="en-US"/>
              <a:pPr>
                <a:defRPr/>
              </a:pPr>
              <a:t>‹#›</a:t>
            </a:fld>
            <a:endParaRPr lang="en-US" altLang="en-US"/>
          </a:p>
        </p:txBody>
      </p:sp>
    </p:spTree>
    <p:extLst>
      <p:ext uri="{BB962C8B-B14F-4D97-AF65-F5344CB8AC3E}">
        <p14:creationId xmlns:p14="http://schemas.microsoft.com/office/powerpoint/2010/main" val="341221517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4863" y="609600"/>
            <a:ext cx="1989137" cy="5522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82688" y="609600"/>
            <a:ext cx="5819775"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E2E45B89-31B4-47BF-B60E-556D511FF5C0}" type="slidenum">
              <a:rPr lang="en-US" altLang="en-US"/>
              <a:pPr>
                <a:defRPr/>
              </a:pPr>
              <a:t>‹#›</a:t>
            </a:fld>
            <a:endParaRPr lang="en-US" altLang="en-US"/>
          </a:p>
        </p:txBody>
      </p:sp>
    </p:spTree>
    <p:extLst>
      <p:ext uri="{BB962C8B-B14F-4D97-AF65-F5344CB8AC3E}">
        <p14:creationId xmlns:p14="http://schemas.microsoft.com/office/powerpoint/2010/main" val="361020998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F59A4251-FAB4-42EE-BE6F-991F7A88B309}" type="slidenum">
              <a:rPr lang="en-US" altLang="en-US"/>
              <a:pPr>
                <a:defRPr/>
              </a:pPr>
              <a:t>‹#›</a:t>
            </a:fld>
            <a:endParaRPr lang="en-US" altLang="en-US"/>
          </a:p>
        </p:txBody>
      </p:sp>
    </p:spTree>
    <p:extLst>
      <p:ext uri="{BB962C8B-B14F-4D97-AF65-F5344CB8AC3E}">
        <p14:creationId xmlns:p14="http://schemas.microsoft.com/office/powerpoint/2010/main" val="8127041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C879EC34-2E6C-40E4-AB8F-46337F2FD0B0}" type="slidenum">
              <a:rPr lang="en-US" altLang="en-US"/>
              <a:pPr>
                <a:defRPr/>
              </a:pPr>
              <a:t>‹#›</a:t>
            </a:fld>
            <a:endParaRPr lang="en-US" altLang="en-US"/>
          </a:p>
        </p:txBody>
      </p:sp>
    </p:spTree>
    <p:extLst>
      <p:ext uri="{BB962C8B-B14F-4D97-AF65-F5344CB8AC3E}">
        <p14:creationId xmlns:p14="http://schemas.microsoft.com/office/powerpoint/2010/main" val="10651504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2FC6BE84-CAFC-4A02-91F1-2DFCDB28878D}" type="slidenum">
              <a:rPr lang="en-US" altLang="en-US"/>
              <a:pPr>
                <a:defRPr/>
              </a:pPr>
              <a:t>‹#›</a:t>
            </a:fld>
            <a:endParaRPr lang="en-US" altLang="en-US"/>
          </a:p>
        </p:txBody>
      </p:sp>
    </p:spTree>
    <p:extLst>
      <p:ext uri="{BB962C8B-B14F-4D97-AF65-F5344CB8AC3E}">
        <p14:creationId xmlns:p14="http://schemas.microsoft.com/office/powerpoint/2010/main" val="32302482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18D8DAA0-60E2-42A7-AB47-C184735AAA98}" type="slidenum">
              <a:rPr lang="en-US" altLang="en-US"/>
              <a:pPr>
                <a:defRPr/>
              </a:pPr>
              <a:t>‹#›</a:t>
            </a:fld>
            <a:endParaRPr lang="en-US" altLang="en-US"/>
          </a:p>
        </p:txBody>
      </p:sp>
    </p:spTree>
    <p:extLst>
      <p:ext uri="{BB962C8B-B14F-4D97-AF65-F5344CB8AC3E}">
        <p14:creationId xmlns:p14="http://schemas.microsoft.com/office/powerpoint/2010/main" val="18464869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AEEAC657-DD2F-4938-A3AF-F4ACE5A26F75}" type="slidenum">
              <a:rPr lang="en-US" altLang="en-US"/>
              <a:pPr>
                <a:defRPr/>
              </a:pPr>
              <a:t>‹#›</a:t>
            </a:fld>
            <a:endParaRPr lang="en-US" altLang="en-US"/>
          </a:p>
        </p:txBody>
      </p:sp>
    </p:spTree>
    <p:extLst>
      <p:ext uri="{BB962C8B-B14F-4D97-AF65-F5344CB8AC3E}">
        <p14:creationId xmlns:p14="http://schemas.microsoft.com/office/powerpoint/2010/main" val="32492882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19EDF3E4-F250-420D-8499-61F3A9B99036}" type="slidenum">
              <a:rPr lang="en-US" altLang="en-US"/>
              <a:pPr>
                <a:defRPr/>
              </a:pPr>
              <a:t>‹#›</a:t>
            </a:fld>
            <a:endParaRPr lang="en-US" altLang="en-US"/>
          </a:p>
        </p:txBody>
      </p:sp>
    </p:spTree>
    <p:extLst>
      <p:ext uri="{BB962C8B-B14F-4D97-AF65-F5344CB8AC3E}">
        <p14:creationId xmlns:p14="http://schemas.microsoft.com/office/powerpoint/2010/main" val="3270688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874C8D36-ECA3-4007-A6C9-CB6E20A45264}" type="slidenum">
              <a:rPr lang="en-US" altLang="en-US"/>
              <a:pPr>
                <a:defRPr/>
              </a:pPr>
              <a:t>‹#›</a:t>
            </a:fld>
            <a:endParaRPr lang="en-US" altLang="en-US"/>
          </a:p>
        </p:txBody>
      </p:sp>
    </p:spTree>
    <p:extLst>
      <p:ext uri="{BB962C8B-B14F-4D97-AF65-F5344CB8AC3E}">
        <p14:creationId xmlns:p14="http://schemas.microsoft.com/office/powerpoint/2010/main" val="4390886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C8298268-EAA3-44F3-B526-D09256E5F4F6}"/>
              </a:ext>
            </a:extLst>
          </p:cNvPr>
          <p:cNvSpPr>
            <a:spLocks noGrp="1" noChangeArrowheads="1"/>
          </p:cNvSpPr>
          <p:nvPr>
            <p:ph type="sldNum" sz="quarter" idx="10"/>
          </p:nvPr>
        </p:nvSpPr>
        <p:spPr>
          <a:ln/>
        </p:spPr>
        <p:txBody>
          <a:bodyPr/>
          <a:lstStyle>
            <a:lvl1pPr>
              <a:defRPr/>
            </a:lvl1pPr>
          </a:lstStyle>
          <a:p>
            <a:pPr>
              <a:defRPr/>
            </a:pPr>
            <a:fld id="{0FC17C84-B192-42E9-B2A3-717C2800B046}" type="slidenum">
              <a:rPr lang="en-US" altLang="en-US"/>
              <a:pPr>
                <a:defRPr/>
              </a:pPr>
              <a:t>‹#›</a:t>
            </a:fld>
            <a:endParaRPr lang="en-US" altLang="en-US"/>
          </a:p>
        </p:txBody>
      </p:sp>
    </p:spTree>
    <p:extLst>
      <p:ext uri="{BB962C8B-B14F-4D97-AF65-F5344CB8AC3E}">
        <p14:creationId xmlns:p14="http://schemas.microsoft.com/office/powerpoint/2010/main" val="24366001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5D7C3E-66E5-46ED-8E15-04331B905577}"/>
              </a:ext>
            </a:extLst>
          </p:cNvPr>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27" name="Rectangle 3">
            <a:extLst>
              <a:ext uri="{FF2B5EF4-FFF2-40B4-BE49-F238E27FC236}">
                <a16:creationId xmlns:a16="http://schemas.microsoft.com/office/drawing/2014/main" id="{79A8F702-8E09-4D9F-B50B-A012340F1E5C}"/>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28" name="Rectangle 4">
            <a:extLst>
              <a:ext uri="{FF2B5EF4-FFF2-40B4-BE49-F238E27FC236}">
                <a16:creationId xmlns:a16="http://schemas.microsoft.com/office/drawing/2014/main" id="{411948A1-7741-448B-B52F-951D610E7836}"/>
              </a:ext>
            </a:extLst>
          </p:cNvPr>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29" name="Rectangle 5">
            <a:extLst>
              <a:ext uri="{FF2B5EF4-FFF2-40B4-BE49-F238E27FC236}">
                <a16:creationId xmlns:a16="http://schemas.microsoft.com/office/drawing/2014/main" id="{5489CB80-A4EF-4E2E-AC0C-7CA093D664CB}"/>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30" name="Rectangle 6">
            <a:extLst>
              <a:ext uri="{FF2B5EF4-FFF2-40B4-BE49-F238E27FC236}">
                <a16:creationId xmlns:a16="http://schemas.microsoft.com/office/drawing/2014/main" id="{B5FA4D5D-C157-41A9-9319-5E679AAB210F}"/>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31" name="Rectangle 7">
            <a:extLst>
              <a:ext uri="{FF2B5EF4-FFF2-40B4-BE49-F238E27FC236}">
                <a16:creationId xmlns:a16="http://schemas.microsoft.com/office/drawing/2014/main" id="{A32E67A1-14F3-4E45-9EA3-CBC197E4899D}"/>
              </a:ext>
            </a:extLst>
          </p:cNvPr>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32" name="Rectangle 8">
            <a:extLst>
              <a:ext uri="{FF2B5EF4-FFF2-40B4-BE49-F238E27FC236}">
                <a16:creationId xmlns:a16="http://schemas.microsoft.com/office/drawing/2014/main" id="{E989CA0E-2DDB-4C18-A7D7-91D69C3BE9F6}"/>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lgn="ctr" eaLnBrk="1" hangingPunct="1">
              <a:defRPr/>
            </a:pPr>
            <a:endParaRPr kumimoji="1" lang="en-US" altLang="en-US" sz="2400">
              <a:latin typeface="Tahoma" pitchFamily="34" charset="0"/>
            </a:endParaRPr>
          </a:p>
        </p:txBody>
      </p:sp>
      <p:sp>
        <p:nvSpPr>
          <p:cNvPr id="1033" name="Rectangle 9"/>
          <p:cNvSpPr>
            <a:spLocks noGrp="1" noChangeArrowheads="1"/>
          </p:cNvSpPr>
          <p:nvPr>
            <p:ph type="title"/>
          </p:nvPr>
        </p:nvSpPr>
        <p:spPr bwMode="auto">
          <a:xfrm>
            <a:off x="1350963" y="609600"/>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4621" name="Rectangle 13">
            <a:extLst>
              <a:ext uri="{FF2B5EF4-FFF2-40B4-BE49-F238E27FC236}">
                <a16:creationId xmlns:a16="http://schemas.microsoft.com/office/drawing/2014/main" id="{C8298268-EAA3-44F3-B526-D09256E5F4F6}"/>
              </a:ext>
            </a:extLst>
          </p:cNvPr>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2"/>
                </a:solidFill>
                <a:latin typeface="Tahoma" panose="020B0604030504040204" pitchFamily="34" charset="0"/>
              </a:defRPr>
            </a:lvl1pPr>
          </a:lstStyle>
          <a:p>
            <a:pPr>
              <a:defRPr/>
            </a:pPr>
            <a:fld id="{04CE70B8-04E3-44B6-B8A7-6D0888AFD1B8}" type="slidenum">
              <a:rPr lang="en-US" altLang="en-US"/>
              <a:pPr>
                <a:defRPr/>
              </a:pPr>
              <a:t>‹#›</a:t>
            </a:fld>
            <a:endParaRPr lang="en-US" altLang="en-US"/>
          </a:p>
        </p:txBody>
      </p:sp>
      <p:sp>
        <p:nvSpPr>
          <p:cNvPr id="1036" name="Text Box 15">
            <a:extLst>
              <a:ext uri="{FF2B5EF4-FFF2-40B4-BE49-F238E27FC236}">
                <a16:creationId xmlns:a16="http://schemas.microsoft.com/office/drawing/2014/main" id="{71FD770A-EBBD-4FF8-B24B-BD921057AE02}"/>
              </a:ext>
            </a:extLst>
          </p:cNvPr>
          <p:cNvSpPr txBox="1">
            <a:spLocks noChangeArrowheads="1"/>
          </p:cNvSpPr>
          <p:nvPr userDrawn="1"/>
        </p:nvSpPr>
        <p:spPr bwMode="auto">
          <a:xfrm>
            <a:off x="7315200" y="457200"/>
            <a:ext cx="141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cs typeface="Times New Roman" pitchFamily="18" charset="0"/>
              </a:defRPr>
            </a:lvl1pPr>
            <a:lvl2pPr marL="742950" indent="-285750">
              <a:defRPr sz="2000">
                <a:solidFill>
                  <a:schemeClr val="tx1"/>
                </a:solidFill>
                <a:latin typeface="Arial" charset="0"/>
                <a:cs typeface="Times New Roman" pitchFamily="18" charset="0"/>
              </a:defRPr>
            </a:lvl2pPr>
            <a:lvl3pPr marL="1143000" indent="-228600">
              <a:defRPr sz="2000">
                <a:solidFill>
                  <a:schemeClr val="tx1"/>
                </a:solidFill>
                <a:latin typeface="Arial" charset="0"/>
                <a:cs typeface="Times New Roman" pitchFamily="18" charset="0"/>
              </a:defRPr>
            </a:lvl3pPr>
            <a:lvl4pPr marL="1600200" indent="-228600">
              <a:defRPr sz="2000">
                <a:solidFill>
                  <a:schemeClr val="tx1"/>
                </a:solidFill>
                <a:latin typeface="Arial" charset="0"/>
                <a:cs typeface="Times New Roman" pitchFamily="18" charset="0"/>
              </a:defRPr>
            </a:lvl4pPr>
            <a:lvl5pPr marL="2057400" indent="-228600">
              <a:defRPr sz="2000">
                <a:solidFill>
                  <a:schemeClr val="tx1"/>
                </a:solidFill>
                <a:latin typeface="Arial" charset="0"/>
                <a:cs typeface="Times New Roman" pitchFamily="18" charset="0"/>
              </a:defRPr>
            </a:lvl5pPr>
            <a:lvl6pPr marL="2514600" indent="-228600" algn="ctr" eaLnBrk="0" fontAlgn="base" hangingPunct="0">
              <a:spcBef>
                <a:spcPct val="0"/>
              </a:spcBef>
              <a:spcAft>
                <a:spcPct val="0"/>
              </a:spcAft>
              <a:defRPr sz="2000">
                <a:solidFill>
                  <a:schemeClr val="tx1"/>
                </a:solidFill>
                <a:latin typeface="Arial" charset="0"/>
                <a:cs typeface="Times New Roman" pitchFamily="18" charset="0"/>
              </a:defRPr>
            </a:lvl6pPr>
            <a:lvl7pPr marL="2971800" indent="-228600" algn="ctr" eaLnBrk="0" fontAlgn="base" hangingPunct="0">
              <a:spcBef>
                <a:spcPct val="0"/>
              </a:spcBef>
              <a:spcAft>
                <a:spcPct val="0"/>
              </a:spcAft>
              <a:defRPr sz="2000">
                <a:solidFill>
                  <a:schemeClr val="tx1"/>
                </a:solidFill>
                <a:latin typeface="Arial" charset="0"/>
                <a:cs typeface="Times New Roman" pitchFamily="18" charset="0"/>
              </a:defRPr>
            </a:lvl7pPr>
            <a:lvl8pPr marL="3429000" indent="-228600" algn="ctr" eaLnBrk="0" fontAlgn="base" hangingPunct="0">
              <a:spcBef>
                <a:spcPct val="0"/>
              </a:spcBef>
              <a:spcAft>
                <a:spcPct val="0"/>
              </a:spcAft>
              <a:defRPr sz="2000">
                <a:solidFill>
                  <a:schemeClr val="tx1"/>
                </a:solidFill>
                <a:latin typeface="Arial" charset="0"/>
                <a:cs typeface="Times New Roman" pitchFamily="18" charset="0"/>
              </a:defRPr>
            </a:lvl8pPr>
            <a:lvl9pPr marL="3886200" indent="-228600" algn="ctr" eaLnBrk="0" fontAlgn="base" hangingPunct="0">
              <a:spcBef>
                <a:spcPct val="0"/>
              </a:spcBef>
              <a:spcAft>
                <a:spcPct val="0"/>
              </a:spcAft>
              <a:defRPr sz="2000">
                <a:solidFill>
                  <a:schemeClr val="tx1"/>
                </a:solidFill>
                <a:latin typeface="Arial" charset="0"/>
                <a:cs typeface="Times New Roman" pitchFamily="18" charset="0"/>
              </a:defRPr>
            </a:lvl9pPr>
          </a:lstStyle>
          <a:p>
            <a:pPr>
              <a:defRPr/>
            </a:pPr>
            <a:r>
              <a:rPr lang="en-US" sz="2400">
                <a:solidFill>
                  <a:schemeClr val="bg1"/>
                </a:solidFill>
                <a:latin typeface="Comic Sans MS" pitchFamily="66" charset="0"/>
              </a:rPr>
              <a:t>Part # 2</a:t>
            </a:r>
          </a:p>
        </p:txBody>
      </p:sp>
    </p:spTree>
  </p:cSld>
  <p:clrMap bg1="lt1" tx1="dk1" bg2="lt2" tx2="dk2" accent1="accent1" accent2="accent2" accent3="accent3" accent4="accent4" accent5="accent5" accent6="accent6" hlink="hlink" folHlink="folHlink"/>
  <p:sldLayoutIdLst>
    <p:sldLayoutId id="2147484080"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omic Sans MS" pitchFamily="66" charset="0"/>
          <a:cs typeface="Times New Roman" pitchFamily="18" charset="0"/>
        </a:defRPr>
      </a:lvl2pPr>
      <a:lvl3pPr algn="l" rtl="0" eaLnBrk="0" fontAlgn="base" hangingPunct="0">
        <a:spcBef>
          <a:spcPct val="0"/>
        </a:spcBef>
        <a:spcAft>
          <a:spcPct val="0"/>
        </a:spcAft>
        <a:defRPr sz="4000">
          <a:solidFill>
            <a:schemeClr val="tx2"/>
          </a:solidFill>
          <a:latin typeface="Comic Sans MS" pitchFamily="66" charset="0"/>
          <a:cs typeface="Times New Roman" pitchFamily="18" charset="0"/>
        </a:defRPr>
      </a:lvl3pPr>
      <a:lvl4pPr algn="l" rtl="0" eaLnBrk="0" fontAlgn="base" hangingPunct="0">
        <a:spcBef>
          <a:spcPct val="0"/>
        </a:spcBef>
        <a:spcAft>
          <a:spcPct val="0"/>
        </a:spcAft>
        <a:defRPr sz="4000">
          <a:solidFill>
            <a:schemeClr val="tx2"/>
          </a:solidFill>
          <a:latin typeface="Comic Sans MS" pitchFamily="66" charset="0"/>
          <a:cs typeface="Times New Roman" pitchFamily="18" charset="0"/>
        </a:defRPr>
      </a:lvl4pPr>
      <a:lvl5pPr algn="l" rtl="0" eaLnBrk="0" fontAlgn="base" hangingPunct="0">
        <a:spcBef>
          <a:spcPct val="0"/>
        </a:spcBef>
        <a:spcAft>
          <a:spcPct val="0"/>
        </a:spcAft>
        <a:defRPr sz="4000">
          <a:solidFill>
            <a:schemeClr val="tx2"/>
          </a:solidFill>
          <a:latin typeface="Comic Sans MS" pitchFamily="66" charset="0"/>
          <a:cs typeface="Times New Roman" pitchFamily="18" charset="0"/>
        </a:defRPr>
      </a:lvl5pPr>
      <a:lvl6pPr marL="457200" algn="l" rtl="0" fontAlgn="base">
        <a:spcBef>
          <a:spcPct val="0"/>
        </a:spcBef>
        <a:spcAft>
          <a:spcPct val="0"/>
        </a:spcAft>
        <a:defRPr sz="4000">
          <a:solidFill>
            <a:schemeClr val="tx2"/>
          </a:solidFill>
          <a:latin typeface="Comic Sans MS" pitchFamily="66" charset="0"/>
          <a:cs typeface="Times New Roman" pitchFamily="18" charset="0"/>
        </a:defRPr>
      </a:lvl6pPr>
      <a:lvl7pPr marL="914400" algn="l" rtl="0" fontAlgn="base">
        <a:spcBef>
          <a:spcPct val="0"/>
        </a:spcBef>
        <a:spcAft>
          <a:spcPct val="0"/>
        </a:spcAft>
        <a:defRPr sz="4000">
          <a:solidFill>
            <a:schemeClr val="tx2"/>
          </a:solidFill>
          <a:latin typeface="Comic Sans MS" pitchFamily="66" charset="0"/>
          <a:cs typeface="Times New Roman" pitchFamily="18" charset="0"/>
        </a:defRPr>
      </a:lvl7pPr>
      <a:lvl8pPr marL="1371600" algn="l" rtl="0" fontAlgn="base">
        <a:spcBef>
          <a:spcPct val="0"/>
        </a:spcBef>
        <a:spcAft>
          <a:spcPct val="0"/>
        </a:spcAft>
        <a:defRPr sz="4000">
          <a:solidFill>
            <a:schemeClr val="tx2"/>
          </a:solidFill>
          <a:latin typeface="Comic Sans MS" pitchFamily="66" charset="0"/>
          <a:cs typeface="Times New Roman" pitchFamily="18" charset="0"/>
        </a:defRPr>
      </a:lvl8pPr>
      <a:lvl9pPr marL="1828800" algn="l" rtl="0" fontAlgn="base">
        <a:spcBef>
          <a:spcPct val="0"/>
        </a:spcBef>
        <a:spcAft>
          <a:spcPct val="0"/>
        </a:spcAft>
        <a:defRPr sz="4000">
          <a:solidFill>
            <a:schemeClr val="tx2"/>
          </a:solidFill>
          <a:latin typeface="Comic Sans MS" pitchFamily="66" charset="0"/>
          <a:cs typeface="Times New Roman" pitchFamily="18"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fQ-bRllhX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2.wmf"/><Relationship Id="rId4"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oracle.com/technetwork/developer-tools/datamodeler/overview/index.html" TargetMode="External"/><Relationship Id="rId2" Type="http://schemas.openxmlformats.org/officeDocument/2006/relationships/hyperlink" Target="https://www.sap.com/products/powerdesigner-data-modeling-tools.htm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youtube.com/watch?v=QpdhBUYk7K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1676400"/>
            <a:ext cx="7162800" cy="1371600"/>
          </a:xfrm>
        </p:spPr>
        <p:txBody>
          <a:bodyPr/>
          <a:lstStyle/>
          <a:p>
            <a:pPr algn="ctr" eaLnBrk="1" hangingPunct="1"/>
            <a:r>
              <a:rPr lang="en-US" altLang="en-US" sz="4400" dirty="0">
                <a:latin typeface="Tahoma" panose="020B0604030504040204" pitchFamily="34" charset="0"/>
              </a:rPr>
              <a:t>Data Modeling for </a:t>
            </a:r>
            <a:br>
              <a:rPr lang="en-US" altLang="en-US" sz="4400" dirty="0">
                <a:latin typeface="Tahoma" panose="020B0604030504040204" pitchFamily="34" charset="0"/>
              </a:rPr>
            </a:br>
            <a:r>
              <a:rPr lang="en-US" altLang="en-US" sz="4400" dirty="0">
                <a:latin typeface="Tahoma" panose="020B0604030504040204" pitchFamily="34" charset="0"/>
              </a:rPr>
              <a:t>Database Design </a:t>
            </a:r>
          </a:p>
        </p:txBody>
      </p:sp>
      <p:sp>
        <p:nvSpPr>
          <p:cNvPr id="5123" name="Rectangle 3"/>
          <p:cNvSpPr>
            <a:spLocks noGrp="1" noChangeArrowheads="1"/>
          </p:cNvSpPr>
          <p:nvPr>
            <p:ph type="subTitle" idx="1"/>
          </p:nvPr>
        </p:nvSpPr>
        <p:spPr>
          <a:xfrm>
            <a:off x="1066800" y="3505200"/>
            <a:ext cx="6400800" cy="2590800"/>
          </a:xfrm>
        </p:spPr>
        <p:txBody>
          <a:bodyPr/>
          <a:lstStyle/>
          <a:p>
            <a:pPr eaLnBrk="1" hangingPunct="1"/>
            <a:endParaRPr lang="en-US" altLang="en-US" sz="2400">
              <a:solidFill>
                <a:srgbClr val="0099CC"/>
              </a:solidFill>
            </a:endParaRPr>
          </a:p>
          <a:p>
            <a:pPr eaLnBrk="1" hangingPunct="1"/>
            <a:endParaRPr lang="en-US" altLang="en-US" sz="2400">
              <a:solidFill>
                <a:srgbClr val="0099CC"/>
              </a:solidFill>
            </a:endParaRPr>
          </a:p>
          <a:p>
            <a:pPr eaLnBrk="1" hangingPunct="1"/>
            <a:r>
              <a:rPr lang="en-US" altLang="en-US" sz="2800"/>
              <a:t>Yong Choi</a:t>
            </a:r>
          </a:p>
          <a:p>
            <a:pPr eaLnBrk="1" hangingPunct="1"/>
            <a:r>
              <a:rPr lang="en-US" altLang="en-US" sz="2800"/>
              <a:t>School of Business</a:t>
            </a:r>
          </a:p>
          <a:p>
            <a:pPr eaLnBrk="1" hangingPunct="1"/>
            <a:r>
              <a:rPr lang="en-US" altLang="en-US" sz="2800"/>
              <a:t>CSUB</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ED7584E1-9967-46DA-835B-10E400919DB9}" type="slidenum">
              <a:rPr lang="en-US" altLang="en-US" sz="1400" smtClean="0">
                <a:solidFill>
                  <a:schemeClr val="tx2"/>
                </a:solidFill>
              </a:rPr>
              <a:pPr>
                <a:spcBef>
                  <a:spcPct val="0"/>
                </a:spcBef>
                <a:buClrTx/>
                <a:buSzTx/>
                <a:buFontTx/>
                <a:buNone/>
              </a:pPr>
              <a:t>10</a:t>
            </a:fld>
            <a:endParaRPr lang="en-US" altLang="en-US" sz="1400">
              <a:solidFill>
                <a:schemeClr val="tx2"/>
              </a:solidFill>
            </a:endParaRPr>
          </a:p>
        </p:txBody>
      </p:sp>
      <p:sp>
        <p:nvSpPr>
          <p:cNvPr id="21507" name="Rectangle 2"/>
          <p:cNvSpPr>
            <a:spLocks noGrp="1" noChangeArrowheads="1"/>
          </p:cNvSpPr>
          <p:nvPr>
            <p:ph type="title"/>
          </p:nvPr>
        </p:nvSpPr>
        <p:spPr>
          <a:xfrm>
            <a:off x="1219200" y="914400"/>
            <a:ext cx="3608388" cy="838200"/>
          </a:xfrm>
          <a:noFill/>
        </p:spPr>
        <p:txBody>
          <a:bodyPr/>
          <a:lstStyle/>
          <a:p>
            <a:pPr eaLnBrk="1" hangingPunct="1"/>
            <a:r>
              <a:rPr lang="en-US" altLang="en-US" sz="3600">
                <a:latin typeface="Tahoma" panose="020B0604030504040204" pitchFamily="34" charset="0"/>
              </a:rPr>
              <a:t>Entity Instance</a:t>
            </a:r>
          </a:p>
        </p:txBody>
      </p:sp>
      <p:sp>
        <p:nvSpPr>
          <p:cNvPr id="21508" name="Rectangle 3"/>
          <p:cNvSpPr>
            <a:spLocks noGrp="1" noChangeArrowheads="1"/>
          </p:cNvSpPr>
          <p:nvPr>
            <p:ph type="body" idx="1"/>
          </p:nvPr>
        </p:nvSpPr>
        <p:spPr>
          <a:xfrm>
            <a:off x="865188" y="2041525"/>
            <a:ext cx="7924800" cy="473076"/>
          </a:xfrm>
        </p:spPr>
        <p:txBody>
          <a:bodyPr/>
          <a:lstStyle/>
          <a:p>
            <a:pPr eaLnBrk="1" hangingPunct="1">
              <a:lnSpc>
                <a:spcPct val="90000"/>
              </a:lnSpc>
              <a:buFont typeface="Wingdings" panose="05000000000000000000" pitchFamily="2" charset="2"/>
              <a:buNone/>
            </a:pPr>
            <a:r>
              <a:rPr lang="en-US" altLang="en-US" sz="2800" dirty="0">
                <a:solidFill>
                  <a:srgbClr val="C00000"/>
                </a:solidFill>
              </a:rPr>
              <a:t>A single occurrence of an entity (# of records). </a:t>
            </a:r>
          </a:p>
        </p:txBody>
      </p:sp>
      <p:graphicFrame>
        <p:nvGraphicFramePr>
          <p:cNvPr id="577578" name="Group 42">
            <a:extLst>
              <a:ext uri="{FF2B5EF4-FFF2-40B4-BE49-F238E27FC236}">
                <a16:creationId xmlns:a16="http://schemas.microsoft.com/office/drawing/2014/main" id="{9E1EA717-16C6-45D6-AF7C-BCEA2180C756}"/>
              </a:ext>
            </a:extLst>
          </p:cNvPr>
          <p:cNvGraphicFramePr>
            <a:graphicFrameLocks noGrp="1"/>
          </p:cNvGraphicFramePr>
          <p:nvPr/>
        </p:nvGraphicFramePr>
        <p:xfrm>
          <a:off x="3886200" y="2667000"/>
          <a:ext cx="4953000" cy="3783013"/>
        </p:xfrm>
        <a:graphic>
          <a:graphicData uri="http://schemas.openxmlformats.org/drawingml/2006/table">
            <a:tbl>
              <a:tblPr/>
              <a:tblGrid>
                <a:gridCol w="1630363">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tblGrid>
              <a:tr h="82294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accent1"/>
                          </a:solidFill>
                          <a:effectLst/>
                          <a:latin typeface="Tahoma" pitchFamily="34" charset="0"/>
                          <a:cs typeface="Times New Roman" pitchFamily="18" charset="0"/>
                        </a:rPr>
                        <a:t>Student ID</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a:ln>
                            <a:noFill/>
                          </a:ln>
                          <a:solidFill>
                            <a:schemeClr val="accent1"/>
                          </a:solidFill>
                          <a:effectLst/>
                          <a:latin typeface="Tahoma" pitchFamily="34" charset="0"/>
                          <a:cs typeface="Times New Roman" pitchFamily="18" charset="0"/>
                        </a:rPr>
                        <a:t>Last Name</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1" i="0" u="none" strike="noStrike" cap="none" normalizeH="0" baseline="0" dirty="0">
                          <a:ln>
                            <a:noFill/>
                          </a:ln>
                          <a:solidFill>
                            <a:schemeClr val="accent1"/>
                          </a:solidFill>
                          <a:effectLst/>
                          <a:latin typeface="Tahoma" pitchFamily="34" charset="0"/>
                          <a:cs typeface="Times New Roman" pitchFamily="18" charset="0"/>
                        </a:rPr>
                        <a:t>First Name</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0"/>
                  </a:ext>
                </a:extLst>
              </a:tr>
              <a:tr h="4920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2144</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Arnold</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Betty</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1"/>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3122</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Taylor</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John</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2"/>
                  </a:ext>
                </a:extLst>
              </a:tr>
              <a:tr h="49519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3843</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Simmons</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Lisa</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3"/>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9844</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Macy</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Bill</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4"/>
                  </a:ext>
                </a:extLst>
              </a:tr>
              <a:tr h="492022">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2837</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Leath</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Heather</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5"/>
                  </a:ext>
                </a:extLst>
              </a:tr>
              <a:tr h="49361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2293</a:t>
                      </a:r>
                    </a:p>
                  </a:txBody>
                  <a:tcPr marT="45711" marB="4571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a:ln>
                            <a:noFill/>
                          </a:ln>
                          <a:solidFill>
                            <a:schemeClr val="tx1"/>
                          </a:solidFill>
                          <a:effectLst/>
                          <a:latin typeface="Tahoma" pitchFamily="34" charset="0"/>
                          <a:cs typeface="Times New Roman" pitchFamily="18" charset="0"/>
                        </a:rPr>
                        <a:t>Wrench</a:t>
                      </a:r>
                    </a:p>
                  </a:txBody>
                  <a:tcPr marT="45711" marB="4571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a:ln>
                            <a:noFill/>
                          </a:ln>
                          <a:solidFill>
                            <a:schemeClr val="tx1"/>
                          </a:solidFill>
                          <a:effectLst/>
                          <a:latin typeface="Tahoma" pitchFamily="34" charset="0"/>
                          <a:cs typeface="Times New Roman" pitchFamily="18" charset="0"/>
                        </a:rPr>
                        <a:t>Tim</a:t>
                      </a:r>
                    </a:p>
                  </a:txBody>
                  <a:tcPr marT="45711" marB="4571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extLst>
                  <a:ext uri="{0D108BD9-81ED-4DB2-BD59-A6C34878D82A}">
                    <a16:rowId xmlns:a16="http://schemas.microsoft.com/office/drawing/2014/main" val="10006"/>
                  </a:ext>
                </a:extLst>
              </a:tr>
            </a:tbl>
          </a:graphicData>
        </a:graphic>
      </p:graphicFrame>
      <p:sp>
        <p:nvSpPr>
          <p:cNvPr id="21543" name="AutoShape 41"/>
          <p:cNvSpPr>
            <a:spLocks/>
          </p:cNvSpPr>
          <p:nvPr/>
        </p:nvSpPr>
        <p:spPr bwMode="auto">
          <a:xfrm>
            <a:off x="304800" y="2743200"/>
            <a:ext cx="2286000" cy="473075"/>
          </a:xfrm>
          <a:prstGeom prst="borderCallout2">
            <a:avLst>
              <a:gd name="adj1" fmla="val 24162"/>
              <a:gd name="adj2" fmla="val 103333"/>
              <a:gd name="adj3" fmla="val 24162"/>
              <a:gd name="adj4" fmla="val 128819"/>
              <a:gd name="adj5" fmla="val 17787"/>
              <a:gd name="adj6" fmla="val 155139"/>
            </a:avLst>
          </a:prstGeom>
          <a:solidFill>
            <a:srgbClr val="FEF0A2"/>
          </a:solidFill>
          <a:ln w="12700">
            <a:solidFill>
              <a:schemeClr val="tx1"/>
            </a:solidFill>
            <a:miter lim="800000"/>
            <a:headEnd type="none" w="sm" len="sm"/>
            <a:tailEnd type="none" w="sm" len="sm"/>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2400" b="1">
                <a:latin typeface="Times New Roman" panose="02020603050405020304" pitchFamily="18" charset="0"/>
              </a:rPr>
              <a:t>Entity: student</a:t>
            </a:r>
          </a:p>
        </p:txBody>
      </p:sp>
      <p:sp>
        <p:nvSpPr>
          <p:cNvPr id="21544" name="AutoShape 43"/>
          <p:cNvSpPr>
            <a:spLocks/>
          </p:cNvSpPr>
          <p:nvPr/>
        </p:nvSpPr>
        <p:spPr bwMode="auto">
          <a:xfrm>
            <a:off x="304801" y="4558506"/>
            <a:ext cx="2068512" cy="458788"/>
          </a:xfrm>
          <a:prstGeom prst="borderCallout2">
            <a:avLst>
              <a:gd name="adj1" fmla="val 24912"/>
              <a:gd name="adj2" fmla="val 105468"/>
              <a:gd name="adj3" fmla="val 19135"/>
              <a:gd name="adj4" fmla="val 99166"/>
              <a:gd name="adj5" fmla="val 26735"/>
              <a:gd name="adj6" fmla="val 100384"/>
            </a:avLst>
          </a:prstGeom>
          <a:solidFill>
            <a:srgbClr val="FEF0A2"/>
          </a:solidFill>
          <a:ln w="12700">
            <a:solidFill>
              <a:schemeClr val="tx1"/>
            </a:solidFill>
            <a:miter lim="800000"/>
            <a:headEnd type="none" w="sm" len="sm"/>
            <a:tailEnd type="none" w="sm" len="sm"/>
          </a:ln>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r>
              <a:rPr lang="en-US" altLang="en-US" sz="2400" b="1" dirty="0">
                <a:latin typeface="Times New Roman" panose="02020603050405020304" pitchFamily="18" charset="0"/>
              </a:rPr>
              <a:t>Six instances</a:t>
            </a:r>
          </a:p>
        </p:txBody>
      </p:sp>
      <p:sp>
        <p:nvSpPr>
          <p:cNvPr id="21545" name="Text Box 45"/>
          <p:cNvSpPr txBox="1">
            <a:spLocks noChangeArrowheads="1"/>
          </p:cNvSpPr>
          <p:nvPr/>
        </p:nvSpPr>
        <p:spPr bwMode="auto">
          <a:xfrm>
            <a:off x="6308725" y="2678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endParaRPr lang="en-US" altLang="en-US" sz="200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870D7E09-D1E0-4840-8500-EA0D43DEB7D8}" type="slidenum">
              <a:rPr lang="en-US" altLang="en-US" sz="1400" smtClean="0">
                <a:solidFill>
                  <a:schemeClr val="tx2"/>
                </a:solidFill>
              </a:rPr>
              <a:pPr>
                <a:spcBef>
                  <a:spcPct val="0"/>
                </a:spcBef>
                <a:buClrTx/>
                <a:buSzTx/>
                <a:buFontTx/>
                <a:buNone/>
              </a:pPr>
              <a:t>11</a:t>
            </a:fld>
            <a:endParaRPr lang="en-US" altLang="en-US" sz="1400">
              <a:solidFill>
                <a:schemeClr val="tx2"/>
              </a:solidFill>
            </a:endParaRPr>
          </a:p>
        </p:txBody>
      </p:sp>
      <p:sp>
        <p:nvSpPr>
          <p:cNvPr id="23555" name="Rectangle 2"/>
          <p:cNvSpPr>
            <a:spLocks noGrp="1" noChangeArrowheads="1"/>
          </p:cNvSpPr>
          <p:nvPr>
            <p:ph type="title"/>
          </p:nvPr>
        </p:nvSpPr>
        <p:spPr/>
        <p:txBody>
          <a:bodyPr/>
          <a:lstStyle/>
          <a:p>
            <a:pPr eaLnBrk="1" hangingPunct="1"/>
            <a:r>
              <a:rPr lang="en-US" altLang="en-US" dirty="0">
                <a:latin typeface="Tahoma" panose="020B0604030504040204" pitchFamily="34" charset="0"/>
              </a:rPr>
              <a:t>How to find attribute?</a:t>
            </a:r>
          </a:p>
        </p:txBody>
      </p:sp>
      <p:sp>
        <p:nvSpPr>
          <p:cNvPr id="23556" name="Rectangle 3"/>
          <p:cNvSpPr>
            <a:spLocks noGrp="1" noChangeArrowheads="1"/>
          </p:cNvSpPr>
          <p:nvPr>
            <p:ph type="body" idx="1"/>
          </p:nvPr>
        </p:nvSpPr>
        <p:spPr>
          <a:xfrm>
            <a:off x="685800" y="1981200"/>
            <a:ext cx="8001000" cy="3733800"/>
          </a:xfrm>
        </p:spPr>
        <p:txBody>
          <a:bodyPr/>
          <a:lstStyle/>
          <a:p>
            <a:pPr eaLnBrk="1" hangingPunct="1">
              <a:lnSpc>
                <a:spcPct val="90000"/>
              </a:lnSpc>
            </a:pPr>
            <a:r>
              <a:rPr lang="en-US" altLang="en-US" sz="2800" dirty="0"/>
              <a:t>Attribute: </a:t>
            </a:r>
          </a:p>
          <a:p>
            <a:pPr lvl="1" eaLnBrk="1" hangingPunct="1">
              <a:lnSpc>
                <a:spcPct val="90000"/>
              </a:lnSpc>
            </a:pPr>
            <a:r>
              <a:rPr lang="en-US" altLang="en-US" sz="2400" dirty="0"/>
              <a:t>Attributes are data objects that either identify or describe entities</a:t>
            </a:r>
            <a:r>
              <a:rPr lang="en-US" altLang="en-US" sz="2400" b="1" dirty="0"/>
              <a:t> </a:t>
            </a:r>
            <a:r>
              <a:rPr lang="en-US" altLang="en-US" sz="2400" dirty="0"/>
              <a:t>(property of an entity).</a:t>
            </a:r>
          </a:p>
          <a:p>
            <a:pPr lvl="1" eaLnBrk="1" hangingPunct="1">
              <a:lnSpc>
                <a:spcPct val="90000"/>
              </a:lnSpc>
            </a:pPr>
            <a:r>
              <a:rPr lang="en-US" altLang="en-US" sz="2400" dirty="0"/>
              <a:t>In other words, </a:t>
            </a:r>
            <a:r>
              <a:rPr lang="en-US" altLang="en-US" sz="2400" dirty="0">
                <a:solidFill>
                  <a:srgbClr val="0070C0"/>
                </a:solidFill>
              </a:rPr>
              <a:t>it is a descriptor whose values are associated with individual entities </a:t>
            </a:r>
            <a:r>
              <a:rPr lang="en-US" altLang="en-US" sz="2400" dirty="0"/>
              <a:t>of a specific entity type</a:t>
            </a:r>
          </a:p>
          <a:p>
            <a:pPr lvl="2" eaLnBrk="1" hangingPunct="1">
              <a:lnSpc>
                <a:spcPct val="90000"/>
              </a:lnSpc>
            </a:pPr>
            <a:r>
              <a:rPr lang="en-US" altLang="en-US" sz="2000" dirty="0"/>
              <a:t>The process for identifying attributes: </a:t>
            </a:r>
            <a:r>
              <a:rPr lang="en-US" altLang="en-US" sz="2000" u="sng" dirty="0"/>
              <a:t>look for names that appear to be descriptive noun phrases</a:t>
            </a:r>
            <a:r>
              <a:rPr lang="en-US" altLang="en-US" sz="2000" dirty="0"/>
              <a:t>.</a:t>
            </a:r>
          </a:p>
          <a:p>
            <a:pPr lvl="1" eaLnBrk="1" hangingPunct="1">
              <a:lnSpc>
                <a:spcPct val="90000"/>
              </a:lnSpc>
            </a:pPr>
            <a:endParaRPr lang="en-US" altLang="en-US" sz="24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47B8B15B-3B7C-459A-B521-5AF064BDF5FB}" type="slidenum">
              <a:rPr lang="en-US" altLang="en-US" sz="1400" smtClean="0">
                <a:solidFill>
                  <a:schemeClr val="tx2"/>
                </a:solidFill>
              </a:rPr>
              <a:pPr>
                <a:spcBef>
                  <a:spcPct val="0"/>
                </a:spcBef>
                <a:buClrTx/>
                <a:buSzTx/>
                <a:buFontTx/>
                <a:buNone/>
              </a:pPr>
              <a:t>12</a:t>
            </a:fld>
            <a:endParaRPr lang="en-US" altLang="en-US" sz="1400">
              <a:solidFill>
                <a:schemeClr val="tx2"/>
              </a:solidFill>
            </a:endParaRPr>
          </a:p>
        </p:txBody>
      </p:sp>
      <p:sp>
        <p:nvSpPr>
          <p:cNvPr id="25603" name="Rectangle 2"/>
          <p:cNvSpPr>
            <a:spLocks noGrp="1" noChangeArrowheads="1"/>
          </p:cNvSpPr>
          <p:nvPr>
            <p:ph type="title"/>
          </p:nvPr>
        </p:nvSpPr>
        <p:spPr/>
        <p:txBody>
          <a:bodyPr/>
          <a:lstStyle/>
          <a:p>
            <a:pPr eaLnBrk="1" hangingPunct="1"/>
            <a:r>
              <a:rPr lang="en-US" altLang="en-US" dirty="0">
                <a:latin typeface="Tahoma" panose="020B0604030504040204" pitchFamily="34" charset="0"/>
              </a:rPr>
              <a:t>How to find relationships?</a:t>
            </a:r>
          </a:p>
        </p:txBody>
      </p:sp>
      <p:sp>
        <p:nvSpPr>
          <p:cNvPr id="25604" name="Rectangle 3"/>
          <p:cNvSpPr>
            <a:spLocks noGrp="1" noChangeArrowheads="1"/>
          </p:cNvSpPr>
          <p:nvPr>
            <p:ph type="body" idx="1"/>
          </p:nvPr>
        </p:nvSpPr>
        <p:spPr>
          <a:xfrm>
            <a:off x="685800" y="1981200"/>
            <a:ext cx="8001000" cy="4038600"/>
          </a:xfrm>
        </p:spPr>
        <p:txBody>
          <a:bodyPr/>
          <a:lstStyle/>
          <a:p>
            <a:pPr eaLnBrk="1" hangingPunct="1">
              <a:lnSpc>
                <a:spcPct val="90000"/>
              </a:lnSpc>
            </a:pPr>
            <a:r>
              <a:rPr lang="en-US" altLang="en-US" dirty="0"/>
              <a:t>Relationship: </a:t>
            </a:r>
          </a:p>
          <a:p>
            <a:pPr lvl="1" eaLnBrk="1" hangingPunct="1">
              <a:lnSpc>
                <a:spcPct val="90000"/>
              </a:lnSpc>
            </a:pPr>
            <a:r>
              <a:rPr lang="en-US" altLang="en-US" dirty="0"/>
              <a:t>Relationships identify and describe associations between entities.</a:t>
            </a:r>
          </a:p>
          <a:p>
            <a:pPr lvl="1" eaLnBrk="1" hangingPunct="1">
              <a:lnSpc>
                <a:spcPct val="90000"/>
              </a:lnSpc>
            </a:pPr>
            <a:r>
              <a:rPr lang="en-US" altLang="en-US" dirty="0"/>
              <a:t>Typically, </a:t>
            </a:r>
            <a:r>
              <a:rPr lang="en-US" altLang="en-US" dirty="0">
                <a:solidFill>
                  <a:srgbClr val="0070C0"/>
                </a:solidFill>
              </a:rPr>
              <a:t>a relationship is indicated by a </a:t>
            </a:r>
            <a:r>
              <a:rPr lang="en-US" altLang="en-US" dirty="0">
                <a:solidFill>
                  <a:srgbClr val="FF0000"/>
                </a:solidFill>
              </a:rPr>
              <a:t>verb</a:t>
            </a:r>
            <a:r>
              <a:rPr lang="en-US" altLang="en-US" dirty="0">
                <a:solidFill>
                  <a:srgbClr val="0070C0"/>
                </a:solidFill>
              </a:rPr>
              <a:t> connecting two or more entities</a:t>
            </a:r>
            <a:r>
              <a:rPr lang="en-US" altLang="en-US" dirty="0"/>
              <a:t>. </a:t>
            </a:r>
          </a:p>
          <a:p>
            <a:pPr lvl="1" eaLnBrk="1" hangingPunct="1">
              <a:lnSpc>
                <a:spcPct val="90000"/>
              </a:lnSpc>
            </a:pPr>
            <a:r>
              <a:rPr lang="en-US" altLang="en-US" dirty="0"/>
              <a:t>Employees </a:t>
            </a:r>
            <a:r>
              <a:rPr lang="en-US" altLang="en-US" dirty="0">
                <a:solidFill>
                  <a:srgbClr val="FF0000"/>
                </a:solidFill>
              </a:rPr>
              <a:t>are assigned </a:t>
            </a:r>
            <a:r>
              <a:rPr lang="en-US" altLang="en-US" dirty="0"/>
              <a:t>to projects</a:t>
            </a:r>
          </a:p>
          <a:p>
            <a:pPr lvl="1" eaLnBrk="1" hangingPunct="1">
              <a:lnSpc>
                <a:spcPct val="90000"/>
              </a:lnSpc>
            </a:pPr>
            <a:r>
              <a:rPr lang="en-US" altLang="en-US" dirty="0"/>
              <a:t>Relationships should be classified in terms of cardinality. </a:t>
            </a:r>
          </a:p>
          <a:p>
            <a:pPr lvl="2" eaLnBrk="1" hangingPunct="1">
              <a:lnSpc>
                <a:spcPct val="90000"/>
              </a:lnSpc>
            </a:pPr>
            <a:r>
              <a:rPr lang="en-US" altLang="en-US" dirty="0"/>
              <a:t>One-to-one, one-to-many, etc.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71E2B2E1-45B9-4F86-9356-22E9EDA84496}" type="slidenum">
              <a:rPr lang="en-US" altLang="en-US" sz="1400" smtClean="0">
                <a:solidFill>
                  <a:schemeClr val="tx2"/>
                </a:solidFill>
              </a:rPr>
              <a:pPr>
                <a:spcBef>
                  <a:spcPct val="0"/>
                </a:spcBef>
                <a:buClrTx/>
                <a:buSzTx/>
                <a:buFontTx/>
                <a:buNone/>
              </a:pPr>
              <a:t>13</a:t>
            </a:fld>
            <a:endParaRPr lang="en-US" altLang="en-US" sz="1400">
              <a:solidFill>
                <a:schemeClr val="tx2"/>
              </a:solidFill>
            </a:endParaRPr>
          </a:p>
        </p:txBody>
      </p:sp>
      <p:sp>
        <p:nvSpPr>
          <p:cNvPr id="27651" name="Rectangle 2"/>
          <p:cNvSpPr>
            <a:spLocks noGrp="1" noChangeArrowheads="1"/>
          </p:cNvSpPr>
          <p:nvPr>
            <p:ph type="title"/>
          </p:nvPr>
        </p:nvSpPr>
        <p:spPr/>
        <p:txBody>
          <a:bodyPr/>
          <a:lstStyle/>
          <a:p>
            <a:pPr eaLnBrk="1" hangingPunct="1"/>
            <a:r>
              <a:rPr lang="en-US" altLang="en-US" dirty="0">
                <a:latin typeface="Tahoma" panose="020B0604030504040204" pitchFamily="34" charset="0"/>
              </a:rPr>
              <a:t>How to find cardinalities?</a:t>
            </a:r>
          </a:p>
        </p:txBody>
      </p:sp>
      <p:sp>
        <p:nvSpPr>
          <p:cNvPr id="27652" name="Rectangle 3"/>
          <p:cNvSpPr>
            <a:spLocks noGrp="1" noChangeArrowheads="1"/>
          </p:cNvSpPr>
          <p:nvPr>
            <p:ph type="body" idx="1"/>
          </p:nvPr>
        </p:nvSpPr>
        <p:spPr>
          <a:xfrm>
            <a:off x="685800" y="1981200"/>
            <a:ext cx="8153400" cy="3733800"/>
          </a:xfrm>
        </p:spPr>
        <p:txBody>
          <a:bodyPr/>
          <a:lstStyle/>
          <a:p>
            <a:pPr eaLnBrk="1" hangingPunct="1">
              <a:lnSpc>
                <a:spcPct val="90000"/>
              </a:lnSpc>
            </a:pPr>
            <a:r>
              <a:rPr lang="en-US" altLang="en-US" dirty="0"/>
              <a:t>Cardinality: </a:t>
            </a:r>
          </a:p>
          <a:p>
            <a:pPr lvl="1" eaLnBrk="1" hangingPunct="1">
              <a:lnSpc>
                <a:spcPct val="90000"/>
              </a:lnSpc>
            </a:pPr>
            <a:r>
              <a:rPr lang="en-US" altLang="en-US" dirty="0"/>
              <a:t>The cardinality is the number of occurrences in one entity which are associated to the number of occurrences in another entity.</a:t>
            </a:r>
          </a:p>
          <a:p>
            <a:pPr lvl="1" eaLnBrk="1" hangingPunct="1">
              <a:lnSpc>
                <a:spcPct val="90000"/>
              </a:lnSpc>
            </a:pPr>
            <a:r>
              <a:rPr lang="en-US" altLang="en-US" dirty="0"/>
              <a:t>Cardinalities of </a:t>
            </a:r>
            <a:r>
              <a:rPr lang="en-US" altLang="en-US"/>
              <a:t>Access ERD </a:t>
            </a:r>
            <a:r>
              <a:rPr lang="en-US" altLang="en-US" dirty="0"/>
              <a:t>(next slide)</a:t>
            </a:r>
          </a:p>
          <a:p>
            <a:pPr lvl="1" eaLnBrk="1" hangingPunct="1">
              <a:lnSpc>
                <a:spcPct val="90000"/>
              </a:lnSpc>
            </a:pPr>
            <a:r>
              <a:rPr lang="en-US" altLang="en-US" dirty="0"/>
              <a:t>There are three basic cardinalities: one-to-one (1:1), one-to-many (1:M), and many-to-many (M:N)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35CCB3F-080E-456D-9A0D-AB8A81ECA924}"/>
              </a:ext>
            </a:extLst>
          </p:cNvPr>
          <p:cNvSpPr>
            <a:spLocks noGrp="1"/>
          </p:cNvSpPr>
          <p:nvPr>
            <p:ph type="title"/>
          </p:nvPr>
        </p:nvSpPr>
        <p:spPr>
          <a:xfrm>
            <a:off x="1350963" y="609600"/>
            <a:ext cx="7335837" cy="1143000"/>
          </a:xfrm>
        </p:spPr>
        <p:txBody>
          <a:bodyPr/>
          <a:lstStyle/>
          <a:p>
            <a:pPr>
              <a:defRPr/>
            </a:pPr>
            <a:r>
              <a:rPr lang="en-US" altLang="en-US" sz="3600" dirty="0">
                <a:latin typeface="+mn-lt"/>
              </a:rPr>
              <a:t>Data Model by Access:</a:t>
            </a:r>
            <a:br>
              <a:rPr lang="en-US" altLang="en-US" sz="3600" dirty="0">
                <a:latin typeface="+mn-lt"/>
              </a:rPr>
            </a:br>
            <a:r>
              <a:rPr lang="en-US" altLang="en-US" sz="3600" dirty="0">
                <a:latin typeface="+mn-lt"/>
              </a:rPr>
              <a:t>Entity Relationship Diagram (ERD)</a:t>
            </a:r>
            <a:endParaRPr lang="en-US" sz="3600" dirty="0">
              <a:latin typeface="+mn-lt"/>
            </a:endParaRPr>
          </a:p>
        </p:txBody>
      </p:sp>
      <p:sp>
        <p:nvSpPr>
          <p:cNvPr id="1126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62A01A2-F8E7-43D1-9E27-94F990B4BDF7}" type="slidenum">
              <a:rPr lang="en-US" altLang="en-US" sz="1400" smtClean="0">
                <a:solidFill>
                  <a:schemeClr val="tx2"/>
                </a:solidFill>
              </a:rPr>
              <a:pPr>
                <a:spcBef>
                  <a:spcPct val="0"/>
                </a:spcBef>
                <a:buClrTx/>
                <a:buSzTx/>
                <a:buFontTx/>
                <a:buNone/>
              </a:pPr>
              <a:t>14</a:t>
            </a:fld>
            <a:endParaRPr lang="en-US" altLang="en-US" sz="1400">
              <a:solidFill>
                <a:schemeClr val="tx2"/>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521575" cy="46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72061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BF0F75ED-A5AC-4E4A-ACBE-ED62B603E4B4}" type="slidenum">
              <a:rPr lang="en-US" altLang="en-US" sz="1400" smtClean="0">
                <a:solidFill>
                  <a:schemeClr val="tx2"/>
                </a:solidFill>
              </a:rPr>
              <a:pPr>
                <a:spcBef>
                  <a:spcPct val="0"/>
                </a:spcBef>
                <a:buClrTx/>
                <a:buSzTx/>
                <a:buFontTx/>
                <a:buNone/>
              </a:pPr>
              <a:t>15</a:t>
            </a:fld>
            <a:endParaRPr lang="en-US" altLang="en-US" sz="1400">
              <a:solidFill>
                <a:schemeClr val="tx2"/>
              </a:solidFill>
            </a:endParaRPr>
          </a:p>
        </p:txBody>
      </p:sp>
      <p:sp>
        <p:nvSpPr>
          <p:cNvPr id="29699" name="Rectangle 2"/>
          <p:cNvSpPr>
            <a:spLocks noGrp="1" noChangeArrowheads="1"/>
          </p:cNvSpPr>
          <p:nvPr>
            <p:ph type="body" idx="1"/>
          </p:nvPr>
        </p:nvSpPr>
        <p:spPr>
          <a:xfrm>
            <a:off x="609600" y="2057400"/>
            <a:ext cx="8229600" cy="3505200"/>
          </a:xfrm>
          <a:noFill/>
        </p:spPr>
        <p:txBody>
          <a:bodyPr lIns="90488" tIns="44450" rIns="90488" bIns="44450"/>
          <a:lstStyle/>
          <a:p>
            <a:pPr eaLnBrk="1" hangingPunct="1">
              <a:lnSpc>
                <a:spcPct val="90000"/>
              </a:lnSpc>
              <a:buFont typeface="Wingdings" panose="05000000000000000000" pitchFamily="2" charset="2"/>
              <a:buNone/>
            </a:pPr>
            <a:r>
              <a:rPr lang="en-US" altLang="en-US" sz="2400" i="1" dirty="0"/>
              <a:t>“</a:t>
            </a:r>
            <a:r>
              <a:rPr lang="en-US" altLang="en-US" sz="2800" dirty="0"/>
              <a:t>attributes that uniquely identify entity instances”</a:t>
            </a:r>
          </a:p>
          <a:p>
            <a:pPr eaLnBrk="1" hangingPunct="1">
              <a:lnSpc>
                <a:spcPct val="90000"/>
              </a:lnSpc>
            </a:pPr>
            <a:r>
              <a:rPr lang="en-US" altLang="en-US" sz="2800" dirty="0"/>
              <a:t>Becomes a PK in RDS</a:t>
            </a:r>
          </a:p>
          <a:p>
            <a:pPr eaLnBrk="1" hangingPunct="1">
              <a:lnSpc>
                <a:spcPct val="90000"/>
              </a:lnSpc>
            </a:pPr>
            <a:r>
              <a:rPr lang="en-US" altLang="en-US" sz="2800" dirty="0">
                <a:solidFill>
                  <a:srgbClr val="FF0000"/>
                </a:solidFill>
              </a:rPr>
              <a:t>Composite identifiers</a:t>
            </a:r>
            <a:r>
              <a:rPr lang="en-US" altLang="en-US" sz="2800" dirty="0"/>
              <a:t> (composite PK) are identifiers that consist of two or more attributes</a:t>
            </a:r>
          </a:p>
          <a:p>
            <a:pPr eaLnBrk="1" hangingPunct="1">
              <a:lnSpc>
                <a:spcPct val="90000"/>
              </a:lnSpc>
            </a:pPr>
            <a:r>
              <a:rPr lang="en-US" altLang="en-US" sz="2800" dirty="0"/>
              <a:t>Identifiers are usually represented by </a:t>
            </a:r>
            <a:r>
              <a:rPr lang="en-US" altLang="en-US" sz="2800" b="1" dirty="0">
                <a:solidFill>
                  <a:srgbClr val="3333FF"/>
                </a:solidFill>
              </a:rPr>
              <a:t>underlying</a:t>
            </a:r>
            <a:r>
              <a:rPr lang="en-US" altLang="en-US" sz="2800" dirty="0"/>
              <a:t> the name of the attribute(s)</a:t>
            </a:r>
          </a:p>
          <a:p>
            <a:pPr lvl="1" eaLnBrk="1" hangingPunct="1">
              <a:lnSpc>
                <a:spcPct val="90000"/>
              </a:lnSpc>
            </a:pPr>
            <a:r>
              <a:rPr lang="en-US" altLang="en-US" sz="2400" dirty="0"/>
              <a:t>Employee (</a:t>
            </a:r>
            <a:r>
              <a:rPr lang="en-US" altLang="en-US" sz="2400" u="sng" dirty="0" err="1"/>
              <a:t>Employee_ID</a:t>
            </a:r>
            <a:r>
              <a:rPr lang="en-US" altLang="en-US" sz="2400" dirty="0"/>
              <a:t>), student (</a:t>
            </a:r>
            <a:r>
              <a:rPr lang="en-US" altLang="en-US" sz="2400" u="sng" dirty="0" err="1"/>
              <a:t>Student_ID</a:t>
            </a:r>
            <a:r>
              <a:rPr lang="en-US" altLang="en-US" sz="2000" dirty="0"/>
              <a:t>)</a:t>
            </a:r>
          </a:p>
        </p:txBody>
      </p:sp>
      <p:sp>
        <p:nvSpPr>
          <p:cNvPr id="29700" name="Rectangle 3"/>
          <p:cNvSpPr>
            <a:spLocks noGrp="1" noChangeArrowheads="1"/>
          </p:cNvSpPr>
          <p:nvPr>
            <p:ph type="title"/>
          </p:nvPr>
        </p:nvSpPr>
        <p:spPr>
          <a:xfrm>
            <a:off x="1371600" y="1143000"/>
            <a:ext cx="6934200" cy="685800"/>
          </a:xfrm>
          <a:effectLst>
            <a:outerShdw dist="17961" dir="2700000" algn="ctr" rotWithShape="0">
              <a:srgbClr val="5F5F5F"/>
            </a:outerShdw>
          </a:effectLst>
        </p:spPr>
        <p:txBody>
          <a:bodyPr lIns="90488" tIns="44450" rIns="90488" bIns="44450" anchor="ctr"/>
          <a:lstStyle/>
          <a:p>
            <a:pPr eaLnBrk="1" hangingPunct="1"/>
            <a:r>
              <a:rPr lang="en-US" altLang="en-US" dirty="0">
                <a:latin typeface="Tahoma" panose="020B0604030504040204" pitchFamily="34" charset="0"/>
                <a:ea typeface="Tahoma" panose="020B0604030504040204" pitchFamily="34" charset="0"/>
                <a:cs typeface="Tahoma" panose="020B0604030504040204" pitchFamily="34" charset="0"/>
              </a:rPr>
              <a:t>Identifier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FFF8-C4FC-4584-B836-3A8EB35E24AA}"/>
              </a:ext>
            </a:extLst>
          </p:cNvPr>
          <p:cNvSpPr>
            <a:spLocks noGrp="1"/>
          </p:cNvSpPr>
          <p:nvPr>
            <p:ph type="title"/>
          </p:nvPr>
        </p:nvSpPr>
        <p:spPr/>
        <p:txBody>
          <a:bodyPr/>
          <a:lstStyle/>
          <a:p>
            <a:pPr>
              <a:defRPr/>
            </a:pPr>
            <a:r>
              <a:rPr lang="en-US" dirty="0">
                <a:latin typeface="+mn-lt"/>
              </a:rPr>
              <a:t>Crow’s Foot Notation</a:t>
            </a:r>
          </a:p>
        </p:txBody>
      </p:sp>
      <p:sp>
        <p:nvSpPr>
          <p:cNvPr id="3" name="Content Placeholder 2">
            <a:extLst>
              <a:ext uri="{FF2B5EF4-FFF2-40B4-BE49-F238E27FC236}">
                <a16:creationId xmlns:a16="http://schemas.microsoft.com/office/drawing/2014/main" id="{57B91D4D-DA15-4590-9D48-060728A28848}"/>
              </a:ext>
            </a:extLst>
          </p:cNvPr>
          <p:cNvSpPr>
            <a:spLocks noGrp="1"/>
          </p:cNvSpPr>
          <p:nvPr>
            <p:ph idx="1"/>
          </p:nvPr>
        </p:nvSpPr>
        <p:spPr>
          <a:xfrm>
            <a:off x="868362" y="1895475"/>
            <a:ext cx="8047037" cy="4456834"/>
          </a:xfrm>
        </p:spPr>
        <p:txBody>
          <a:bodyPr/>
          <a:lstStyle/>
          <a:p>
            <a:pPr>
              <a:defRPr/>
            </a:pPr>
            <a:r>
              <a:rPr lang="en-US" sz="2800" dirty="0"/>
              <a:t>Known as IE (information engineering) notation</a:t>
            </a:r>
          </a:p>
          <a:p>
            <a:pPr lvl="1">
              <a:defRPr/>
            </a:pPr>
            <a:r>
              <a:rPr lang="en-US" sz="2400" dirty="0"/>
              <a:t>more intuitive than other notations </a:t>
            </a:r>
          </a:p>
          <a:p>
            <a:pPr>
              <a:defRPr/>
            </a:pPr>
            <a:r>
              <a:rPr lang="en-US" sz="2800" dirty="0"/>
              <a:t>Entity:</a:t>
            </a:r>
          </a:p>
          <a:p>
            <a:pPr lvl="1">
              <a:defRPr/>
            </a:pPr>
            <a:r>
              <a:rPr lang="en-US" sz="2400" dirty="0">
                <a:solidFill>
                  <a:srgbClr val="0070C0"/>
                </a:solidFill>
              </a:rPr>
              <a:t>Represented by a rectangle</a:t>
            </a:r>
            <a:r>
              <a:rPr lang="en-US" sz="2400" dirty="0"/>
              <a:t>, with its name on the top. </a:t>
            </a:r>
            <a:r>
              <a:rPr lang="en-US" sz="2400" dirty="0">
                <a:solidFill>
                  <a:srgbClr val="0070C0"/>
                </a:solidFill>
              </a:rPr>
              <a:t>The name is singular (entity) rather than plural </a:t>
            </a:r>
            <a:r>
              <a:rPr lang="en-US" sz="2400" dirty="0"/>
              <a:t>(entities).</a:t>
            </a:r>
          </a:p>
          <a:p>
            <a:pPr lvl="1">
              <a:defRPr/>
            </a:pPr>
            <a:r>
              <a:rPr lang="en-US" sz="2400" dirty="0"/>
              <a:t>Example: student, </a:t>
            </a:r>
          </a:p>
          <a:p>
            <a:pPr marL="457200" lvl="1" indent="0">
              <a:buNone/>
              <a:defRPr/>
            </a:pPr>
            <a:r>
              <a:rPr lang="en-US" sz="2400" dirty="0"/>
              <a:t>Customer, etc. </a:t>
            </a:r>
          </a:p>
          <a:p>
            <a:pPr lvl="1">
              <a:defRPr/>
            </a:pPr>
            <a:endParaRPr lang="en-US" sz="2400" dirty="0"/>
          </a:p>
          <a:p>
            <a:pPr marL="0" indent="0">
              <a:buFont typeface="Wingdings" panose="05000000000000000000" pitchFamily="2" charset="2"/>
              <a:buNone/>
              <a:defRPr/>
            </a:pPr>
            <a:r>
              <a:rPr lang="en-US" sz="2800" dirty="0"/>
              <a:t/>
            </a:r>
            <a:br>
              <a:rPr lang="en-US" sz="2800" dirty="0"/>
            </a:br>
            <a:endParaRPr lang="en-US" sz="2800" dirty="0"/>
          </a:p>
        </p:txBody>
      </p:sp>
      <p:sp>
        <p:nvSpPr>
          <p:cNvPr id="317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7E7B0CFE-D212-426B-907E-C2EDA7C028A8}" type="slidenum">
              <a:rPr lang="en-US" altLang="en-US" sz="1400" smtClean="0">
                <a:solidFill>
                  <a:schemeClr val="tx2"/>
                </a:solidFill>
              </a:rPr>
              <a:pPr>
                <a:spcBef>
                  <a:spcPct val="0"/>
                </a:spcBef>
                <a:buClrTx/>
                <a:buSzTx/>
                <a:buFontTx/>
                <a:buNone/>
              </a:pPr>
              <a:t>16</a:t>
            </a:fld>
            <a:endParaRPr lang="en-US" altLang="en-US" sz="1400">
              <a:solidFill>
                <a:schemeClr val="tx2"/>
              </a:solidFill>
            </a:endParaRPr>
          </a:p>
        </p:txBody>
      </p:sp>
      <p:pic>
        <p:nvPicPr>
          <p:cNvPr id="31749" name="Picture 2" descr="Entities in crow’s foot n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852" y="4152034"/>
            <a:ext cx="28956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56D0-7EEF-4ECD-A0EA-61243D8C96E0}"/>
              </a:ext>
            </a:extLst>
          </p:cNvPr>
          <p:cNvSpPr>
            <a:spLocks noGrp="1"/>
          </p:cNvSpPr>
          <p:nvPr>
            <p:ph type="title"/>
          </p:nvPr>
        </p:nvSpPr>
        <p:spPr/>
        <p:txBody>
          <a:bodyPr/>
          <a:lstStyle/>
          <a:p>
            <a:pPr>
              <a:defRPr/>
            </a:pPr>
            <a:r>
              <a:rPr lang="en-US" dirty="0">
                <a:latin typeface="+mn-lt"/>
              </a:rPr>
              <a:t>Attribute</a:t>
            </a:r>
          </a:p>
        </p:txBody>
      </p:sp>
      <p:sp>
        <p:nvSpPr>
          <p:cNvPr id="32771" name="Content Placeholder 2"/>
          <p:cNvSpPr>
            <a:spLocks noGrp="1" noChangeArrowheads="1"/>
          </p:cNvSpPr>
          <p:nvPr>
            <p:ph idx="1"/>
          </p:nvPr>
        </p:nvSpPr>
        <p:spPr>
          <a:xfrm>
            <a:off x="1219200" y="2017713"/>
            <a:ext cx="7772400" cy="4114800"/>
          </a:xfrm>
        </p:spPr>
        <p:txBody>
          <a:bodyPr/>
          <a:lstStyle/>
          <a:p>
            <a:r>
              <a:rPr lang="en-US" altLang="en-US" sz="2800" dirty="0"/>
              <a:t>Identifier(s) must be represented by </a:t>
            </a:r>
            <a:r>
              <a:rPr lang="en-US" altLang="en-US" sz="2800" dirty="0">
                <a:solidFill>
                  <a:srgbClr val="3333FF"/>
                </a:solidFill>
              </a:rPr>
              <a:t>underlying</a:t>
            </a:r>
            <a:r>
              <a:rPr lang="en-US" altLang="en-US" sz="2800" dirty="0"/>
              <a:t> the name of the attribute(s)</a:t>
            </a:r>
          </a:p>
          <a:p>
            <a:endParaRPr lang="en-US" altLang="en-US" dirty="0"/>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26B9B10-AC95-4410-94A1-C13DEB9511CB}" type="slidenum">
              <a:rPr lang="en-US" altLang="en-US" sz="1400" smtClean="0">
                <a:solidFill>
                  <a:schemeClr val="tx2"/>
                </a:solidFill>
              </a:rPr>
              <a:pPr>
                <a:spcBef>
                  <a:spcPct val="0"/>
                </a:spcBef>
                <a:buClrTx/>
                <a:buSzTx/>
                <a:buFontTx/>
                <a:buNone/>
              </a:pPr>
              <a:t>17</a:t>
            </a:fld>
            <a:endParaRPr lang="en-US" altLang="en-US" sz="1400">
              <a:solidFill>
                <a:schemeClr val="tx2"/>
              </a:solidFill>
            </a:endParaRPr>
          </a:p>
        </p:txBody>
      </p:sp>
      <p:pic>
        <p:nvPicPr>
          <p:cNvPr id="32773" name="Picture 4" descr="Attributes in crow’s foot no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550" y="2971800"/>
            <a:ext cx="5327650" cy="2989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374725B-0336-4411-9ACD-6B238A7AFDD7}"/>
              </a:ext>
            </a:extLst>
          </p:cNvPr>
          <p:cNvCxnSpPr/>
          <p:nvPr/>
        </p:nvCxnSpPr>
        <p:spPr bwMode="auto">
          <a:xfrm>
            <a:off x="2438400" y="4191000"/>
            <a:ext cx="1524000" cy="0"/>
          </a:xfrm>
          <a:prstGeom prst="line">
            <a:avLst/>
          </a:prstGeom>
          <a:ln>
            <a:solidFill>
              <a:srgbClr val="FF0000"/>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sp>
        <p:nvSpPr>
          <p:cNvPr id="32775" name="Oval 6"/>
          <p:cNvSpPr>
            <a:spLocks noChangeArrowheads="1"/>
          </p:cNvSpPr>
          <p:nvPr/>
        </p:nvSpPr>
        <p:spPr bwMode="auto">
          <a:xfrm>
            <a:off x="2286000" y="3810000"/>
            <a:ext cx="212725" cy="265113"/>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a:spcBef>
                <a:spcPct val="0"/>
              </a:spcBef>
              <a:buClrTx/>
              <a:buSzTx/>
              <a:buFontTx/>
              <a:buNone/>
            </a:pPr>
            <a:endParaRPr lang="en-US" altLang="en-US" sz="200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219200" y="846138"/>
            <a:ext cx="7772400" cy="914400"/>
          </a:xfrm>
        </p:spPr>
        <p:txBody>
          <a:bodyPr/>
          <a:lstStyle/>
          <a:p>
            <a:pPr eaLnBrk="1" hangingPunct="1"/>
            <a:r>
              <a:rPr lang="en-US" altLang="en-US" sz="3600" dirty="0">
                <a:latin typeface="Arial" panose="020B0604020202020204" pitchFamily="34" charset="0"/>
              </a:rPr>
              <a:t>Three Basic Cardinalities</a:t>
            </a:r>
          </a:p>
        </p:txBody>
      </p:sp>
      <p:sp>
        <p:nvSpPr>
          <p:cNvPr id="33795" name="Rectangle 3"/>
          <p:cNvSpPr>
            <a:spLocks noGrp="1" noChangeArrowheads="1"/>
          </p:cNvSpPr>
          <p:nvPr>
            <p:ph type="body" sz="half" idx="1"/>
          </p:nvPr>
        </p:nvSpPr>
        <p:spPr>
          <a:xfrm>
            <a:off x="1333500" y="1604169"/>
            <a:ext cx="7543800" cy="4572000"/>
          </a:xfrm>
        </p:spPr>
        <p:txBody>
          <a:bodyPr/>
          <a:lstStyle/>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1-to-1 relationship</a:t>
            </a:r>
          </a:p>
          <a:p>
            <a:pPr>
              <a:spcBef>
                <a:spcPct val="0"/>
              </a:spcBef>
              <a:buFontTx/>
              <a:buNone/>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1-to-M relationship</a:t>
            </a:r>
          </a:p>
          <a:p>
            <a:pPr>
              <a:spcBef>
                <a:spcPct val="0"/>
              </a:spcBef>
            </a:pPr>
            <a:endParaRPr lang="en-US" altLang="en-US" dirty="0">
              <a:latin typeface="Arial" panose="020B0604020202020204" pitchFamily="34" charset="0"/>
            </a:endParaRPr>
          </a:p>
          <a:p>
            <a:pPr>
              <a:spcBef>
                <a:spcPct val="0"/>
              </a:spcBef>
            </a:pPr>
            <a:endParaRPr lang="en-US" altLang="en-US" dirty="0">
              <a:latin typeface="Arial" panose="020B0604020202020204" pitchFamily="34" charset="0"/>
            </a:endParaRPr>
          </a:p>
          <a:p>
            <a:pPr>
              <a:spcBef>
                <a:spcPct val="0"/>
              </a:spcBef>
            </a:pPr>
            <a:r>
              <a:rPr lang="en-US" altLang="en-US" dirty="0">
                <a:latin typeface="Arial" panose="020B0604020202020204" pitchFamily="34" charset="0"/>
              </a:rPr>
              <a:t>M-to-N relationship</a:t>
            </a:r>
          </a:p>
          <a:p>
            <a:pPr>
              <a:spcBef>
                <a:spcPct val="0"/>
              </a:spcBef>
            </a:pPr>
            <a:endParaRPr lang="en-US" altLang="en-US" dirty="0">
              <a:latin typeface="Arial" panose="020B0604020202020204" pitchFamily="34" charset="0"/>
            </a:endParaRPr>
          </a:p>
          <a:p>
            <a:pPr>
              <a:spcBef>
                <a:spcPct val="0"/>
              </a:spcBef>
              <a:buFontTx/>
              <a:buNone/>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
        <p:nvSpPr>
          <p:cNvPr id="33796" name="Rectangle 5"/>
          <p:cNvSpPr>
            <a:spLocks noChangeArrowheads="1"/>
          </p:cNvSpPr>
          <p:nvPr/>
        </p:nvSpPr>
        <p:spPr bwMode="auto">
          <a:xfrm>
            <a:off x="3224213"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graphicFrame>
        <p:nvGraphicFramePr>
          <p:cNvPr id="33797" name="Object 6"/>
          <p:cNvGraphicFramePr>
            <a:graphicFrameLocks noChangeAspect="1"/>
          </p:cNvGraphicFramePr>
          <p:nvPr/>
        </p:nvGraphicFramePr>
        <p:xfrm>
          <a:off x="2095500" y="2490788"/>
          <a:ext cx="3581400" cy="442912"/>
        </p:xfrm>
        <a:graphic>
          <a:graphicData uri="http://schemas.openxmlformats.org/presentationml/2006/ole">
            <mc:AlternateContent xmlns:mc="http://schemas.openxmlformats.org/markup-compatibility/2006">
              <mc:Choice xmlns:v="urn:schemas-microsoft-com:vml" Requires="v">
                <p:oleObj spid="_x0000_s34540" name="Microsoft Drawing" r:id="rId4" imgW="2692400" imgH="330200" progId="MSDraw">
                  <p:embed/>
                </p:oleObj>
              </mc:Choice>
              <mc:Fallback>
                <p:oleObj name="Microsoft Drawing" r:id="rId4" imgW="2692400" imgH="330200" progId="MSDraw">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2490788"/>
                        <a:ext cx="3581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8" name="Object 7"/>
          <p:cNvGraphicFramePr>
            <a:graphicFrameLocks noChangeAspect="1"/>
          </p:cNvGraphicFramePr>
          <p:nvPr>
            <p:extLst>
              <p:ext uri="{D42A27DB-BD31-4B8C-83A1-F6EECF244321}">
                <p14:modId xmlns:p14="http://schemas.microsoft.com/office/powerpoint/2010/main" val="2279205382"/>
              </p:ext>
            </p:extLst>
          </p:nvPr>
        </p:nvGraphicFramePr>
        <p:xfrm>
          <a:off x="2057400" y="3817230"/>
          <a:ext cx="3657600" cy="452438"/>
        </p:xfrm>
        <a:graphic>
          <a:graphicData uri="http://schemas.openxmlformats.org/presentationml/2006/ole">
            <mc:AlternateContent xmlns:mc="http://schemas.openxmlformats.org/markup-compatibility/2006">
              <mc:Choice xmlns:v="urn:schemas-microsoft-com:vml" Requires="v">
                <p:oleObj spid="_x0000_s34541" r:id="rId6" imgW="2692400" imgH="330200" progId="MSDraw">
                  <p:embed/>
                </p:oleObj>
              </mc:Choice>
              <mc:Fallback>
                <p:oleObj r:id="rId6" imgW="2692400" imgH="330200" progId="MSDraw">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817230"/>
                        <a:ext cx="3657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799" name="Object 8"/>
          <p:cNvGraphicFramePr>
            <a:graphicFrameLocks noChangeAspect="1"/>
          </p:cNvGraphicFramePr>
          <p:nvPr>
            <p:extLst>
              <p:ext uri="{D42A27DB-BD31-4B8C-83A1-F6EECF244321}">
                <p14:modId xmlns:p14="http://schemas.microsoft.com/office/powerpoint/2010/main" val="4276189535"/>
              </p:ext>
            </p:extLst>
          </p:nvPr>
        </p:nvGraphicFramePr>
        <p:xfrm>
          <a:off x="2209800" y="5102312"/>
          <a:ext cx="3505200" cy="433388"/>
        </p:xfrm>
        <a:graphic>
          <a:graphicData uri="http://schemas.openxmlformats.org/presentationml/2006/ole">
            <mc:AlternateContent xmlns:mc="http://schemas.openxmlformats.org/markup-compatibility/2006">
              <mc:Choice xmlns:v="urn:schemas-microsoft-com:vml" Requires="v">
                <p:oleObj spid="_x0000_s34542" r:id="rId8" imgW="2692400" imgH="330200" progId="MSDraw">
                  <p:embed/>
                </p:oleObj>
              </mc:Choice>
              <mc:Fallback>
                <p:oleObj r:id="rId8" imgW="2692400" imgH="330200" progId="MSDraw">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5102312"/>
                        <a:ext cx="3505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800" name="Rectangle 9"/>
          <p:cNvSpPr>
            <a:spLocks noChangeArrowheads="1"/>
          </p:cNvSpPr>
          <p:nvPr/>
        </p:nvSpPr>
        <p:spPr bwMode="auto">
          <a:xfrm>
            <a:off x="387191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sp>
        <p:nvSpPr>
          <p:cNvPr id="33801" name="Rectangle 11"/>
          <p:cNvSpPr>
            <a:spLocks noChangeArrowheads="1"/>
          </p:cNvSpPr>
          <p:nvPr/>
        </p:nvSpPr>
        <p:spPr bwMode="auto">
          <a:xfrm>
            <a:off x="388620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endParaRPr lang="en-US" altLang="en-US" sz="2400">
              <a:latin typeface="Times New Roman" panose="02020603050405020304"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1066800" y="838200"/>
            <a:ext cx="7772400" cy="914400"/>
          </a:xfrm>
        </p:spPr>
        <p:txBody>
          <a:bodyPr/>
          <a:lstStyle/>
          <a:p>
            <a:r>
              <a:rPr lang="en-US" altLang="en-US" dirty="0">
                <a:latin typeface="Arial" panose="020B0604020202020204" pitchFamily="34" charset="0"/>
              </a:rPr>
              <a:t>Cardinality </a:t>
            </a:r>
            <a:r>
              <a:rPr lang="en-US" altLang="en-US" sz="2000" dirty="0" err="1">
                <a:latin typeface="Arial" panose="020B0604020202020204" pitchFamily="34" charset="0"/>
              </a:rPr>
              <a:t>con’t</a:t>
            </a:r>
            <a:r>
              <a:rPr lang="en-US" altLang="en-US" sz="2000" dirty="0">
                <a:latin typeface="Arial" panose="020B0604020202020204" pitchFamily="34" charset="0"/>
              </a:rPr>
              <a:t> </a:t>
            </a:r>
            <a:endParaRPr lang="en-US" altLang="en-US" dirty="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5410200"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29400" y="4876800"/>
            <a:ext cx="2371725" cy="1323439"/>
          </a:xfrm>
          <a:prstGeom prst="rect">
            <a:avLst/>
          </a:prstGeom>
          <a:noFill/>
          <a:ln>
            <a:solidFill>
              <a:schemeClr val="tx1"/>
            </a:solidFill>
          </a:ln>
        </p:spPr>
        <p:txBody>
          <a:bodyPr wrap="square" rtlCol="0">
            <a:spAutoFit/>
          </a:bodyPr>
          <a:lstStyle/>
          <a:p>
            <a:r>
              <a:rPr lang="en-US" dirty="0"/>
              <a:t>Identical concept of “Or” operator. If either of cardinality is satisfied, then ok</a:t>
            </a:r>
          </a:p>
        </p:txBody>
      </p:sp>
      <p:sp>
        <p:nvSpPr>
          <p:cNvPr id="3" name="Left Arrow 2"/>
          <p:cNvSpPr/>
          <p:nvPr/>
        </p:nvSpPr>
        <p:spPr bwMode="auto">
          <a:xfrm>
            <a:off x="6096000" y="5105400"/>
            <a:ext cx="533400" cy="76200"/>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Left Arrow 5"/>
          <p:cNvSpPr/>
          <p:nvPr/>
        </p:nvSpPr>
        <p:spPr bwMode="auto">
          <a:xfrm>
            <a:off x="6096000" y="5943600"/>
            <a:ext cx="533400" cy="76200"/>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7" name="TextBox 6"/>
          <p:cNvSpPr txBox="1"/>
          <p:nvPr/>
        </p:nvSpPr>
        <p:spPr>
          <a:xfrm>
            <a:off x="6629399" y="2864584"/>
            <a:ext cx="2371725" cy="1631216"/>
          </a:xfrm>
          <a:prstGeom prst="rect">
            <a:avLst/>
          </a:prstGeom>
          <a:noFill/>
          <a:ln>
            <a:solidFill>
              <a:schemeClr val="tx1"/>
            </a:solidFill>
          </a:ln>
        </p:spPr>
        <p:txBody>
          <a:bodyPr wrap="square" rtlCol="0">
            <a:spAutoFit/>
          </a:bodyPr>
          <a:lstStyle/>
          <a:p>
            <a:r>
              <a:rPr lang="en-US" dirty="0"/>
              <a:t>Missing mandatory cardinality will not be penalized for the data modeling test. </a:t>
            </a:r>
          </a:p>
        </p:txBody>
      </p:sp>
      <p:sp>
        <p:nvSpPr>
          <p:cNvPr id="8" name="Left Arrow 7"/>
          <p:cNvSpPr/>
          <p:nvPr/>
        </p:nvSpPr>
        <p:spPr bwMode="auto">
          <a:xfrm>
            <a:off x="6095999" y="3200400"/>
            <a:ext cx="533400" cy="76200"/>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Left Arrow 8"/>
          <p:cNvSpPr/>
          <p:nvPr/>
        </p:nvSpPr>
        <p:spPr bwMode="auto">
          <a:xfrm>
            <a:off x="6076948" y="4169300"/>
            <a:ext cx="533400" cy="76200"/>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85ACE309-90AB-41CC-BB0D-A42B84A772AC}" type="slidenum">
              <a:rPr lang="en-US" altLang="en-US" sz="1400" smtClean="0">
                <a:solidFill>
                  <a:schemeClr val="tx2"/>
                </a:solidFill>
              </a:rPr>
              <a:pPr>
                <a:spcBef>
                  <a:spcPct val="0"/>
                </a:spcBef>
                <a:buClrTx/>
                <a:buSzTx/>
                <a:buFontTx/>
                <a:buNone/>
              </a:pPr>
              <a:t>2</a:t>
            </a:fld>
            <a:endParaRPr lang="en-US" altLang="en-US" sz="1400">
              <a:solidFill>
                <a:schemeClr val="tx2"/>
              </a:solidFill>
            </a:endParaRPr>
          </a:p>
        </p:txBody>
      </p:sp>
      <p:sp>
        <p:nvSpPr>
          <p:cNvPr id="7171" name="Rectangle 2"/>
          <p:cNvSpPr>
            <a:spLocks noGrp="1" noChangeArrowheads="1"/>
          </p:cNvSpPr>
          <p:nvPr>
            <p:ph type="title"/>
          </p:nvPr>
        </p:nvSpPr>
        <p:spPr/>
        <p:txBody>
          <a:bodyPr/>
          <a:lstStyle/>
          <a:p>
            <a:pPr eaLnBrk="1" hangingPunct="1"/>
            <a:r>
              <a:rPr lang="en-US" altLang="en-US" sz="3600">
                <a:latin typeface="Tahoma" panose="020B0604030504040204" pitchFamily="34" charset="0"/>
              </a:rPr>
              <a:t>Study Objectives</a:t>
            </a:r>
          </a:p>
        </p:txBody>
      </p:sp>
      <p:sp>
        <p:nvSpPr>
          <p:cNvPr id="7172" name="Rectangle 3"/>
          <p:cNvSpPr>
            <a:spLocks noGrp="1" noChangeArrowheads="1"/>
          </p:cNvSpPr>
          <p:nvPr>
            <p:ph type="body" idx="1"/>
          </p:nvPr>
        </p:nvSpPr>
        <p:spPr>
          <a:xfrm>
            <a:off x="1182688" y="2017713"/>
            <a:ext cx="7504112" cy="4078287"/>
          </a:xfrm>
        </p:spPr>
        <p:txBody>
          <a:bodyPr/>
          <a:lstStyle/>
          <a:p>
            <a:pPr eaLnBrk="1" hangingPunct="1">
              <a:lnSpc>
                <a:spcPct val="90000"/>
              </a:lnSpc>
            </a:pPr>
            <a:r>
              <a:rPr lang="en-US" altLang="en-US" sz="2400" dirty="0"/>
              <a:t>Understand concepts of  data modeling and its purpose</a:t>
            </a:r>
          </a:p>
          <a:p>
            <a:pPr eaLnBrk="1" hangingPunct="1">
              <a:lnSpc>
                <a:spcPct val="90000"/>
              </a:lnSpc>
            </a:pPr>
            <a:r>
              <a:rPr lang="en-US" altLang="en-US" sz="2400" dirty="0"/>
              <a:t>Learn how relationships between entities are defined and refined, and how such relationships are incorporated into the database design process</a:t>
            </a:r>
          </a:p>
          <a:p>
            <a:pPr eaLnBrk="1" hangingPunct="1">
              <a:lnSpc>
                <a:spcPct val="90000"/>
              </a:lnSpc>
            </a:pPr>
            <a:r>
              <a:rPr lang="en-US" altLang="en-US" sz="2400" dirty="0"/>
              <a:t>Learn how ERD components affect database design and implementation</a:t>
            </a:r>
          </a:p>
          <a:p>
            <a:pPr eaLnBrk="1" hangingPunct="1">
              <a:lnSpc>
                <a:spcPct val="90000"/>
              </a:lnSpc>
            </a:pPr>
            <a:r>
              <a:rPr lang="en-US" altLang="en-US" sz="2400" dirty="0"/>
              <a:t>Learn how to interpret the modeling symbols</a:t>
            </a:r>
          </a:p>
          <a:p>
            <a:pPr eaLnBrk="1" hangingPunct="1">
              <a:lnSpc>
                <a:spcPct val="90000"/>
              </a:lnSpc>
            </a:pPr>
            <a:r>
              <a:rPr lang="en-US" altLang="en-US" sz="2400" dirty="0"/>
              <a:t>Learn how to define the business rules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Mandatory Relationship</a:t>
            </a:r>
          </a:p>
        </p:txBody>
      </p:sp>
      <p:sp>
        <p:nvSpPr>
          <p:cNvPr id="3" name="Content Placeholder 2"/>
          <p:cNvSpPr>
            <a:spLocks noGrp="1"/>
          </p:cNvSpPr>
          <p:nvPr>
            <p:ph idx="1"/>
          </p:nvPr>
        </p:nvSpPr>
        <p:spPr>
          <a:xfrm>
            <a:off x="609600" y="2017713"/>
            <a:ext cx="8345488" cy="4114800"/>
          </a:xfrm>
        </p:spPr>
        <p:txBody>
          <a:bodyPr/>
          <a:lstStyle/>
          <a:p>
            <a:r>
              <a:rPr lang="en-US" sz="2400" dirty="0"/>
              <a:t>At least one record (instance) of one table (entity) must participate in a relationship with another table. </a:t>
            </a:r>
          </a:p>
          <a:p>
            <a:r>
              <a:rPr lang="en-US" sz="2400" dirty="0"/>
              <a:t>Table A (Customer), Table B (Order)</a:t>
            </a:r>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20</a:t>
            </a:fld>
            <a:endParaRPr lang="en-US" altLang="en-US"/>
          </a:p>
        </p:txBody>
      </p:sp>
      <p:pic>
        <p:nvPicPr>
          <p:cNvPr id="5" name="Picture 4"/>
          <p:cNvPicPr>
            <a:picLocks noChangeAspect="1"/>
          </p:cNvPicPr>
          <p:nvPr/>
        </p:nvPicPr>
        <p:blipFill>
          <a:blip r:embed="rId2"/>
          <a:stretch>
            <a:fillRect/>
          </a:stretch>
        </p:blipFill>
        <p:spPr>
          <a:xfrm>
            <a:off x="2133600" y="3243262"/>
            <a:ext cx="4356869" cy="3081338"/>
          </a:xfrm>
          <a:prstGeom prst="rect">
            <a:avLst/>
          </a:prstGeom>
        </p:spPr>
      </p:pic>
    </p:spTree>
    <p:extLst>
      <p:ext uri="{BB962C8B-B14F-4D97-AF65-F5344CB8AC3E}">
        <p14:creationId xmlns:p14="http://schemas.microsoft.com/office/powerpoint/2010/main" val="38036100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Mandatory Relationship </a:t>
            </a:r>
            <a:r>
              <a:rPr lang="en-US" sz="2000" dirty="0" err="1">
                <a:latin typeface="+mn-lt"/>
              </a:rPr>
              <a:t>con’t</a:t>
            </a:r>
            <a:endParaRPr lang="en-US" sz="2000" dirty="0">
              <a:latin typeface="+mn-lt"/>
            </a:endParaRPr>
          </a:p>
        </p:txBody>
      </p:sp>
      <p:sp>
        <p:nvSpPr>
          <p:cNvPr id="3" name="Content Placeholder 2"/>
          <p:cNvSpPr>
            <a:spLocks noGrp="1"/>
          </p:cNvSpPr>
          <p:nvPr>
            <p:ph idx="1"/>
          </p:nvPr>
        </p:nvSpPr>
        <p:spPr>
          <a:xfrm>
            <a:off x="609600" y="2017713"/>
            <a:ext cx="8345488" cy="4114800"/>
          </a:xfrm>
        </p:spPr>
        <p:txBody>
          <a:bodyPr/>
          <a:lstStyle/>
          <a:p>
            <a:r>
              <a:rPr lang="en-US" sz="2800" dirty="0"/>
              <a:t>No order can exist in a database unless it has first been placed by a customer. </a:t>
            </a:r>
          </a:p>
          <a:p>
            <a:r>
              <a:rPr lang="en-US" sz="2800" dirty="0"/>
              <a:t>Therefore, at least one record must exist in the Customer table before any records can be added to the Order table.  </a:t>
            </a:r>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21</a:t>
            </a:fld>
            <a:endParaRPr lang="en-US" altLang="en-US"/>
          </a:p>
        </p:txBody>
      </p:sp>
      <p:sp>
        <p:nvSpPr>
          <p:cNvPr id="5" name="TextBox 4"/>
          <p:cNvSpPr txBox="1"/>
          <p:nvPr/>
        </p:nvSpPr>
        <p:spPr>
          <a:xfrm>
            <a:off x="344488" y="5522776"/>
            <a:ext cx="8610600" cy="461665"/>
          </a:xfrm>
          <a:prstGeom prst="rect">
            <a:avLst/>
          </a:prstGeom>
          <a:noFill/>
          <a:ln>
            <a:solidFill>
              <a:schemeClr val="tx1"/>
            </a:solidFill>
          </a:ln>
        </p:spPr>
        <p:txBody>
          <a:bodyPr wrap="square" rtlCol="0">
            <a:spAutoFit/>
          </a:bodyPr>
          <a:lstStyle/>
          <a:p>
            <a:r>
              <a:rPr lang="en-US" sz="1200" dirty="0"/>
              <a:t>Source: </a:t>
            </a:r>
          </a:p>
          <a:p>
            <a:r>
              <a:rPr lang="en-US" sz="1200" dirty="0"/>
              <a:t>https://www.relationaldbdesign.com/relational-database-design/module6/mandatory-optionalRelationship-participation.php</a:t>
            </a:r>
          </a:p>
        </p:txBody>
      </p:sp>
    </p:spTree>
    <p:extLst>
      <p:ext uri="{BB962C8B-B14F-4D97-AF65-F5344CB8AC3E}">
        <p14:creationId xmlns:p14="http://schemas.microsoft.com/office/powerpoint/2010/main" val="19425463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179DD8A4-337E-4622-9438-A04AAA53AB47}" type="slidenum">
              <a:rPr lang="en-US" altLang="en-US" sz="1400" smtClean="0">
                <a:solidFill>
                  <a:schemeClr val="tx2"/>
                </a:solidFill>
              </a:rPr>
              <a:pPr>
                <a:spcBef>
                  <a:spcPct val="0"/>
                </a:spcBef>
                <a:buClrTx/>
                <a:buSzTx/>
                <a:buFontTx/>
                <a:buNone/>
              </a:pPr>
              <a:t>22</a:t>
            </a:fld>
            <a:endParaRPr lang="en-US" altLang="en-US" sz="1400">
              <a:solidFill>
                <a:schemeClr val="tx2"/>
              </a:solidFill>
            </a:endParaRPr>
          </a:p>
        </p:txBody>
      </p:sp>
      <p:sp>
        <p:nvSpPr>
          <p:cNvPr id="36867" name="Rectangle 2"/>
          <p:cNvSpPr>
            <a:spLocks noGrp="1" noChangeArrowheads="1"/>
          </p:cNvSpPr>
          <p:nvPr>
            <p:ph type="title"/>
          </p:nvPr>
        </p:nvSpPr>
        <p:spPr>
          <a:xfrm>
            <a:off x="1143000" y="609600"/>
            <a:ext cx="7467600" cy="1143000"/>
          </a:xfrm>
        </p:spPr>
        <p:txBody>
          <a:bodyPr/>
          <a:lstStyle/>
          <a:p>
            <a:pPr eaLnBrk="1" hangingPunct="1"/>
            <a:r>
              <a:rPr lang="en-US" altLang="en-US" sz="3600" dirty="0">
                <a:latin typeface="Tahoma" panose="020B0604030504040204" pitchFamily="34" charset="0"/>
              </a:rPr>
              <a:t>Very Simple Data Model Example</a:t>
            </a:r>
          </a:p>
        </p:txBody>
      </p:sp>
      <p:pic>
        <p:nvPicPr>
          <p:cNvPr id="36868" name="Picture 6" descr="Entity Relationship No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13" y="1981200"/>
            <a:ext cx="68976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D2B335C8-C510-44B0-A6BE-36E556621C2D}"/>
              </a:ext>
            </a:extLst>
          </p:cNvPr>
          <p:cNvCxnSpPr>
            <a:cxnSpLocks/>
          </p:cNvCxnSpPr>
          <p:nvPr/>
        </p:nvCxnSpPr>
        <p:spPr bwMode="auto">
          <a:xfrm>
            <a:off x="2971800" y="3657600"/>
            <a:ext cx="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n-lt"/>
              </a:rPr>
              <a:t>ERD Development Procedure 1</a:t>
            </a:r>
            <a:endParaRPr lang="en-US" dirty="0">
              <a:latin typeface="+mn-lt"/>
            </a:endParaRPr>
          </a:p>
        </p:txBody>
      </p:sp>
      <p:sp>
        <p:nvSpPr>
          <p:cNvPr id="3" name="Content Placeholder 2"/>
          <p:cNvSpPr>
            <a:spLocks noGrp="1"/>
          </p:cNvSpPr>
          <p:nvPr>
            <p:ph idx="1"/>
          </p:nvPr>
        </p:nvSpPr>
        <p:spPr>
          <a:xfrm>
            <a:off x="762000" y="2017713"/>
            <a:ext cx="8193088" cy="4114800"/>
          </a:xfrm>
        </p:spPr>
        <p:txBody>
          <a:bodyPr/>
          <a:lstStyle/>
          <a:p>
            <a:r>
              <a:rPr lang="en-US" sz="2800" dirty="0"/>
              <a:t>Understand “Business Rules (BR)”</a:t>
            </a:r>
          </a:p>
          <a:p>
            <a:pPr lvl="1"/>
            <a:r>
              <a:rPr lang="en-US" sz="2400" dirty="0"/>
              <a:t>BR determine (or dictate) how the organization data should be managed and controlled. </a:t>
            </a:r>
          </a:p>
          <a:p>
            <a:r>
              <a:rPr lang="en-US" sz="2800" dirty="0"/>
              <a:t>Example of Business Rules</a:t>
            </a:r>
          </a:p>
          <a:p>
            <a:pPr lvl="1"/>
            <a:r>
              <a:rPr lang="en-US" sz="2400" dirty="0"/>
              <a:t>A student may register for a section of a course only if a student has successfully completed the prerequisites for the course.</a:t>
            </a:r>
          </a:p>
          <a:p>
            <a:pPr lvl="1"/>
            <a:r>
              <a:rPr lang="en-US" sz="2400" dirty="0"/>
              <a:t>A preferred member hotel customer can reserve more than one hotel room at once but a regular customer is allowed to reserve one room at a time.  </a:t>
            </a:r>
          </a:p>
          <a:p>
            <a:endParaRPr lang="en-US" sz="2800" dirty="0"/>
          </a:p>
          <a:p>
            <a:pPr marL="457200" lvl="1" indent="0">
              <a:buNone/>
            </a:pPr>
            <a:endParaRPr lang="en-US" altLang="en-US" sz="2400" dirty="0"/>
          </a:p>
          <a:p>
            <a:endParaRPr lang="en-US" sz="2000" dirty="0"/>
          </a:p>
          <a:p>
            <a:pPr lvl="1"/>
            <a:endParaRPr lang="en-US"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23</a:t>
            </a:fld>
            <a:endParaRPr lang="en-US" altLang="en-US"/>
          </a:p>
        </p:txBody>
      </p:sp>
    </p:spTree>
    <p:extLst>
      <p:ext uri="{BB962C8B-B14F-4D97-AF65-F5344CB8AC3E}">
        <p14:creationId xmlns:p14="http://schemas.microsoft.com/office/powerpoint/2010/main" val="1598918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a:extLst>
              <a:ext uri="{FF2B5EF4-FFF2-40B4-BE49-F238E27FC236}">
                <a16:creationId xmlns:a16="http://schemas.microsoft.com/office/drawing/2014/main" id="{782F2015-DBA0-446B-8E30-632F2335B127}"/>
              </a:ext>
            </a:extLst>
          </p:cNvPr>
          <p:cNvSpPr>
            <a:spLocks noGrp="1" noChangeArrowheads="1"/>
          </p:cNvSpPr>
          <p:nvPr>
            <p:ph type="title"/>
          </p:nvPr>
        </p:nvSpPr>
        <p:spPr>
          <a:xfrm>
            <a:off x="1066801" y="609600"/>
            <a:ext cx="7888287" cy="1143000"/>
          </a:xfrm>
        </p:spPr>
        <p:txBody>
          <a:bodyPr/>
          <a:lstStyle/>
          <a:p>
            <a:pPr>
              <a:defRPr/>
            </a:pPr>
            <a:r>
              <a:rPr lang="en-US" altLang="en-US" dirty="0">
                <a:latin typeface="+mn-lt"/>
              </a:rPr>
              <a:t>ERD Development Procedure 2</a:t>
            </a:r>
          </a:p>
        </p:txBody>
      </p:sp>
      <p:sp>
        <p:nvSpPr>
          <p:cNvPr id="44035" name="Rectangle 7"/>
          <p:cNvSpPr>
            <a:spLocks noGrp="1" noChangeArrowheads="1"/>
          </p:cNvSpPr>
          <p:nvPr>
            <p:ph type="body" idx="1"/>
          </p:nvPr>
        </p:nvSpPr>
        <p:spPr>
          <a:xfrm>
            <a:off x="838200" y="2017712"/>
            <a:ext cx="8116888" cy="4306887"/>
          </a:xfrm>
        </p:spPr>
        <p:txBody>
          <a:bodyPr/>
          <a:lstStyle/>
          <a:p>
            <a:r>
              <a:rPr lang="en-US" sz="2800" dirty="0"/>
              <a:t>Sources of Business Rules (every where…)</a:t>
            </a:r>
          </a:p>
          <a:p>
            <a:pPr lvl="1"/>
            <a:r>
              <a:rPr lang="en-US" sz="2400" dirty="0"/>
              <a:t>Organizational documents: business transactions, personal manuals, policies, contracts, annual report, Mktg brochures, technical instructions, etc.</a:t>
            </a:r>
          </a:p>
          <a:p>
            <a:pPr lvl="1"/>
            <a:r>
              <a:rPr lang="en-US" sz="2400" dirty="0"/>
              <a:t>Various business-related input by stakeholders (e.g., survey, interview note, meeting minutes, </a:t>
            </a:r>
            <a:r>
              <a:rPr lang="en-US" sz="2400" dirty="0" err="1"/>
              <a:t>etc</a:t>
            </a:r>
            <a:r>
              <a:rPr lang="en-US" sz="2400" dirty="0"/>
              <a:t>) </a:t>
            </a:r>
          </a:p>
          <a:p>
            <a:pPr lvl="1"/>
            <a:r>
              <a:rPr lang="en-US" altLang="en-US" sz="2400" dirty="0"/>
              <a:t>Site visitations and observations of work process or procedure</a:t>
            </a:r>
          </a:p>
          <a:p>
            <a:pPr lvl="1"/>
            <a:endParaRPr lang="en-US" altLang="en-US" sz="2400" dirty="0"/>
          </a:p>
        </p:txBody>
      </p:sp>
    </p:spTree>
    <p:extLst>
      <p:ext uri="{BB962C8B-B14F-4D97-AF65-F5344CB8AC3E}">
        <p14:creationId xmlns:p14="http://schemas.microsoft.com/office/powerpoint/2010/main" val="1226251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609600"/>
            <a:ext cx="7924800" cy="1143000"/>
          </a:xfrm>
        </p:spPr>
        <p:txBody>
          <a:bodyPr/>
          <a:lstStyle/>
          <a:p>
            <a:r>
              <a:rPr lang="en-US" dirty="0">
                <a:latin typeface="Arial" panose="020B0604020202020204" pitchFamily="34" charset="0"/>
                <a:cs typeface="Arial" panose="020B0604020202020204" pitchFamily="34" charset="0"/>
              </a:rPr>
              <a:t> </a:t>
            </a:r>
            <a:r>
              <a:rPr lang="en-US" dirty="0">
                <a:latin typeface="+mn-lt"/>
                <a:cs typeface="Arial" panose="020B0604020202020204" pitchFamily="34" charset="0"/>
              </a:rPr>
              <a:t>Benefits of BR</a:t>
            </a:r>
          </a:p>
        </p:txBody>
      </p:sp>
      <p:sp>
        <p:nvSpPr>
          <p:cNvPr id="3" name="Content Placeholder 2"/>
          <p:cNvSpPr>
            <a:spLocks noGrp="1"/>
          </p:cNvSpPr>
          <p:nvPr>
            <p:ph idx="1"/>
          </p:nvPr>
        </p:nvSpPr>
        <p:spPr>
          <a:xfrm>
            <a:off x="762000" y="2017713"/>
            <a:ext cx="8193088" cy="4114800"/>
          </a:xfrm>
        </p:spPr>
        <p:txBody>
          <a:bodyPr/>
          <a:lstStyle/>
          <a:p>
            <a:pPr eaLnBrk="1" hangingPunct="1">
              <a:spcBef>
                <a:spcPts val="600"/>
              </a:spcBef>
            </a:pPr>
            <a:r>
              <a:rPr lang="en-US" sz="2800" dirty="0">
                <a:latin typeface="Arial" panose="020B0604020202020204" pitchFamily="34" charset="0"/>
                <a:cs typeface="Arial" panose="020B0604020202020204" pitchFamily="34" charset="0"/>
              </a:rPr>
              <a:t>Allow us to understand business processes, the nature, role and scope of the data.</a:t>
            </a:r>
          </a:p>
          <a:p>
            <a:pPr eaLnBrk="1" hangingPunct="1">
              <a:spcBef>
                <a:spcPts val="600"/>
              </a:spcBef>
            </a:pPr>
            <a:r>
              <a:rPr lang="en-US" sz="2800" dirty="0">
                <a:latin typeface="Arial" panose="020B0604020202020204" pitchFamily="34" charset="0"/>
                <a:cs typeface="Arial" panose="020B0604020202020204" pitchFamily="34" charset="0"/>
              </a:rPr>
              <a:t>Allow us to develop relationship participation rules (cardinality) and constraints to create a correct data model.</a:t>
            </a:r>
          </a:p>
          <a:p>
            <a:pPr eaLnBrk="1" hangingPunct="1">
              <a:spcBef>
                <a:spcPts val="600"/>
              </a:spcBef>
            </a:pPr>
            <a:r>
              <a:rPr lang="en-US" sz="2800" b="1" dirty="0">
                <a:latin typeface="Arial" panose="020B0604020202020204" pitchFamily="34" charset="0"/>
                <a:cs typeface="Arial" panose="020B0604020202020204" pitchFamily="34" charset="0"/>
              </a:rPr>
              <a:t>Help standardize the company’s view of the data.  </a:t>
            </a:r>
          </a:p>
          <a:p>
            <a:pPr eaLnBrk="1" hangingPunct="1">
              <a:spcBef>
                <a:spcPts val="600"/>
              </a:spcBef>
            </a:pPr>
            <a:r>
              <a:rPr lang="en-US" sz="2800" dirty="0">
                <a:latin typeface="Arial" panose="020B0604020202020204" pitchFamily="34" charset="0"/>
                <a:cs typeface="Arial" panose="020B0604020202020204" pitchFamily="34" charset="0"/>
              </a:rPr>
              <a:t>A communication tool among stakeholders</a:t>
            </a:r>
            <a:endParaRPr lang="en-US" altLang="en-US" sz="2800" dirty="0">
              <a:solidFill>
                <a:srgbClr val="FF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25</a:t>
            </a:fld>
            <a:endParaRPr lang="en-US" altLang="en-US"/>
          </a:p>
        </p:txBody>
      </p:sp>
    </p:spTree>
    <p:extLst>
      <p:ext uri="{BB962C8B-B14F-4D97-AF65-F5344CB8AC3E}">
        <p14:creationId xmlns:p14="http://schemas.microsoft.com/office/powerpoint/2010/main" val="150810902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n-lt"/>
              </a:rPr>
              <a:t>ERD Development Procedure 3</a:t>
            </a:r>
            <a:endParaRPr lang="en-US" dirty="0">
              <a:latin typeface="+mn-lt"/>
            </a:endParaRPr>
          </a:p>
        </p:txBody>
      </p:sp>
      <p:sp>
        <p:nvSpPr>
          <p:cNvPr id="3" name="Content Placeholder 2"/>
          <p:cNvSpPr>
            <a:spLocks noGrp="1"/>
          </p:cNvSpPr>
          <p:nvPr>
            <p:ph idx="1"/>
          </p:nvPr>
        </p:nvSpPr>
        <p:spPr>
          <a:xfrm>
            <a:off x="762000" y="2017712"/>
            <a:ext cx="8153400" cy="4306888"/>
          </a:xfrm>
        </p:spPr>
        <p:txBody>
          <a:bodyPr/>
          <a:lstStyle/>
          <a:p>
            <a:r>
              <a:rPr lang="en-US" sz="2800" dirty="0"/>
              <a:t>Useful BR vs Useless BR</a:t>
            </a:r>
          </a:p>
          <a:p>
            <a:pPr lvl="1"/>
            <a:r>
              <a:rPr lang="en-US" sz="2000" dirty="0"/>
              <a:t>A valued customer qualifies for purchasing more than three products at once unless a customer has an over due account balance.</a:t>
            </a:r>
          </a:p>
          <a:p>
            <a:pPr lvl="1"/>
            <a:r>
              <a:rPr lang="en-US" sz="2000" dirty="0"/>
              <a:t>Friday is business casual dress day.</a:t>
            </a:r>
          </a:p>
          <a:p>
            <a:r>
              <a:rPr lang="en-US" sz="2800" dirty="0"/>
              <a:t>Iterative process……..</a:t>
            </a:r>
          </a:p>
          <a:p>
            <a:pPr lvl="1"/>
            <a:r>
              <a:rPr lang="en-US" sz="2000" dirty="0"/>
              <a:t>Move together</a:t>
            </a:r>
            <a:r>
              <a:rPr lang="en-US" sz="2000" dirty="0">
                <a:solidFill>
                  <a:srgbClr val="FF0000"/>
                </a:solidFill>
              </a:rPr>
              <a:t> until optimized….not finalized. </a:t>
            </a:r>
            <a:endParaRPr lang="en-US" sz="2000" dirty="0"/>
          </a:p>
          <a:p>
            <a:pPr lvl="2"/>
            <a:r>
              <a:rPr lang="en-US" sz="1600" dirty="0"/>
              <a:t>BR 1</a:t>
            </a:r>
            <a:r>
              <a:rPr lang="en-US" sz="1600" baseline="30000" dirty="0"/>
              <a:t>st</a:t>
            </a:r>
            <a:r>
              <a:rPr lang="en-US" sz="1600" dirty="0"/>
              <a:t>, 2</a:t>
            </a:r>
            <a:r>
              <a:rPr lang="en-US" sz="1600" baseline="30000" dirty="0"/>
              <a:t>nd</a:t>
            </a:r>
            <a:r>
              <a:rPr lang="en-US" sz="1600" dirty="0"/>
              <a:t> ,3</a:t>
            </a:r>
            <a:r>
              <a:rPr lang="en-US" sz="1600" baseline="30000" dirty="0"/>
              <a:t>rd</a:t>
            </a:r>
            <a:r>
              <a:rPr lang="en-US" sz="1600" dirty="0"/>
              <a:t> ,4</a:t>
            </a:r>
            <a:r>
              <a:rPr lang="en-US" sz="1600" baseline="30000" dirty="0"/>
              <a:t>th</a:t>
            </a:r>
            <a:r>
              <a:rPr lang="en-US" sz="1600" dirty="0"/>
              <a:t>…….</a:t>
            </a:r>
            <a:r>
              <a:rPr lang="en-US" sz="1600" baseline="30000" dirty="0"/>
              <a:t> </a:t>
            </a:r>
          </a:p>
          <a:p>
            <a:pPr lvl="2"/>
            <a:r>
              <a:rPr lang="en-US" sz="1600" dirty="0"/>
              <a:t>ERD 1</a:t>
            </a:r>
            <a:r>
              <a:rPr lang="en-US" sz="1600" baseline="30000" dirty="0"/>
              <a:t>st</a:t>
            </a:r>
            <a:r>
              <a:rPr lang="en-US" sz="1600" dirty="0"/>
              <a:t>, 2</a:t>
            </a:r>
            <a:r>
              <a:rPr lang="en-US" sz="1600" baseline="30000" dirty="0"/>
              <a:t>nd</a:t>
            </a:r>
            <a:r>
              <a:rPr lang="en-US" sz="1600" dirty="0"/>
              <a:t> ,3</a:t>
            </a:r>
            <a:r>
              <a:rPr lang="en-US" sz="1600" baseline="30000" dirty="0"/>
              <a:t>rd</a:t>
            </a:r>
            <a:r>
              <a:rPr lang="en-US" sz="1600" dirty="0"/>
              <a:t> ,4</a:t>
            </a:r>
            <a:r>
              <a:rPr lang="en-US" sz="1600" baseline="30000" dirty="0"/>
              <a:t>th</a:t>
            </a:r>
            <a:r>
              <a:rPr lang="en-US" sz="1600" dirty="0"/>
              <a:t>……</a:t>
            </a:r>
          </a:p>
          <a:p>
            <a:r>
              <a:rPr lang="en-US" sz="2800" dirty="0"/>
              <a:t>Will not be concerned with “Mandatory” cardinality (no penalty!)</a:t>
            </a:r>
          </a:p>
          <a:p>
            <a:endParaRPr lang="en-US" sz="2800" dirty="0"/>
          </a:p>
          <a:p>
            <a:endParaRPr lang="en-US"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26</a:t>
            </a:fld>
            <a:endParaRPr lang="en-US" altLang="en-US"/>
          </a:p>
        </p:txBody>
      </p:sp>
    </p:spTree>
    <p:extLst>
      <p:ext uri="{BB962C8B-B14F-4D97-AF65-F5344CB8AC3E}">
        <p14:creationId xmlns:p14="http://schemas.microsoft.com/office/powerpoint/2010/main" val="199494504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DF3B5FF-B3D6-4F7F-AF3D-5FA7A4DA6364}"/>
              </a:ext>
            </a:extLst>
          </p:cNvPr>
          <p:cNvSpPr>
            <a:spLocks noGrp="1" noChangeArrowheads="1"/>
          </p:cNvSpPr>
          <p:nvPr>
            <p:ph type="title"/>
          </p:nvPr>
        </p:nvSpPr>
        <p:spPr>
          <a:xfrm>
            <a:off x="1066800" y="897835"/>
            <a:ext cx="7239000" cy="762000"/>
          </a:xfrm>
        </p:spPr>
        <p:txBody>
          <a:bodyPr/>
          <a:lstStyle/>
          <a:p>
            <a:pPr eaLnBrk="1" hangingPunct="1"/>
            <a:r>
              <a:rPr lang="en-US" altLang="en-US" dirty="0">
                <a:latin typeface="+mn-lt"/>
              </a:rPr>
              <a:t>Example of ERD and BR 1 </a:t>
            </a:r>
          </a:p>
        </p:txBody>
      </p:sp>
      <p:sp>
        <p:nvSpPr>
          <p:cNvPr id="53251" name="Rectangle 3">
            <a:extLst>
              <a:ext uri="{FF2B5EF4-FFF2-40B4-BE49-F238E27FC236}">
                <a16:creationId xmlns:a16="http://schemas.microsoft.com/office/drawing/2014/main" id="{DEEB90BD-A546-4E18-85E7-C4AB5E8EAD39}"/>
              </a:ext>
            </a:extLst>
          </p:cNvPr>
          <p:cNvSpPr>
            <a:spLocks noGrp="1" noChangeArrowheads="1"/>
          </p:cNvSpPr>
          <p:nvPr>
            <p:ph type="body" idx="1"/>
          </p:nvPr>
        </p:nvSpPr>
        <p:spPr>
          <a:xfrm>
            <a:off x="914400" y="1905000"/>
            <a:ext cx="8153400" cy="4419600"/>
          </a:xfrm>
        </p:spPr>
        <p:txBody>
          <a:bodyPr/>
          <a:lstStyle/>
          <a:p>
            <a:r>
              <a:rPr lang="en-US" sz="2800" dirty="0"/>
              <a:t>Every student must be treated equally according </a:t>
            </a:r>
            <a:r>
              <a:rPr lang="en-US" sz="2800"/>
              <a:t>our US Federal Government</a:t>
            </a:r>
            <a:r>
              <a:rPr lang="en-US" sz="2800" dirty="0"/>
              <a:t>. That is, each full or part time student must be allowed to be enrolled in curriculums equally. Therefore, each curriculum should be available to all of our registered students.</a:t>
            </a:r>
          </a:p>
          <a:p>
            <a:r>
              <a:rPr lang="en-US" sz="2800" dirty="0"/>
              <a:t>Two entities (</a:t>
            </a:r>
            <a:r>
              <a:rPr lang="en-US" sz="2400" dirty="0"/>
              <a:t>Student, Curriculum), </a:t>
            </a:r>
            <a:r>
              <a:rPr lang="en-US" sz="2800" dirty="0"/>
              <a:t>Relationship, and cardinality</a:t>
            </a:r>
          </a:p>
          <a:p>
            <a:endParaRPr lang="en-US" sz="2800" dirty="0"/>
          </a:p>
        </p:txBody>
      </p:sp>
    </p:spTree>
    <p:extLst>
      <p:ext uri="{BB962C8B-B14F-4D97-AF65-F5344CB8AC3E}">
        <p14:creationId xmlns:p14="http://schemas.microsoft.com/office/powerpoint/2010/main" val="29975748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DF3B5FF-B3D6-4F7F-AF3D-5FA7A4DA6364}"/>
              </a:ext>
            </a:extLst>
          </p:cNvPr>
          <p:cNvSpPr>
            <a:spLocks noGrp="1" noChangeArrowheads="1"/>
          </p:cNvSpPr>
          <p:nvPr>
            <p:ph type="title"/>
          </p:nvPr>
        </p:nvSpPr>
        <p:spPr>
          <a:xfrm>
            <a:off x="1066800" y="897835"/>
            <a:ext cx="7239000" cy="762000"/>
          </a:xfrm>
        </p:spPr>
        <p:txBody>
          <a:bodyPr/>
          <a:lstStyle/>
          <a:p>
            <a:pPr eaLnBrk="1" hangingPunct="1"/>
            <a:r>
              <a:rPr lang="en-US" altLang="en-US" dirty="0">
                <a:latin typeface="+mn-lt"/>
              </a:rPr>
              <a:t>Example of ERD and BR 2</a:t>
            </a:r>
          </a:p>
        </p:txBody>
      </p:sp>
      <p:sp>
        <p:nvSpPr>
          <p:cNvPr id="53251" name="Rectangle 3">
            <a:extLst>
              <a:ext uri="{FF2B5EF4-FFF2-40B4-BE49-F238E27FC236}">
                <a16:creationId xmlns:a16="http://schemas.microsoft.com/office/drawing/2014/main" id="{DEEB90BD-A546-4E18-85E7-C4AB5E8EAD39}"/>
              </a:ext>
            </a:extLst>
          </p:cNvPr>
          <p:cNvSpPr>
            <a:spLocks noGrp="1" noChangeArrowheads="1"/>
          </p:cNvSpPr>
          <p:nvPr>
            <p:ph type="body" idx="1"/>
          </p:nvPr>
        </p:nvSpPr>
        <p:spPr>
          <a:xfrm>
            <a:off x="914400" y="1905000"/>
            <a:ext cx="8001000" cy="4419600"/>
          </a:xfrm>
        </p:spPr>
        <p:txBody>
          <a:bodyPr/>
          <a:lstStyle/>
          <a:p>
            <a:pPr eaLnBrk="1" hangingPunct="1">
              <a:defRPr/>
            </a:pPr>
            <a:r>
              <a:rPr lang="en-US" sz="2400" b="1" dirty="0">
                <a:latin typeface="Arial" pitchFamily="34" charset="0"/>
              </a:rPr>
              <a:t>Official (optimized) Business Rule: </a:t>
            </a:r>
            <a:r>
              <a:rPr lang="en-US" sz="2400" b="1" dirty="0">
                <a:solidFill>
                  <a:srgbClr val="FF0000"/>
                </a:solidFill>
                <a:latin typeface="Arial" pitchFamily="34" charset="0"/>
              </a:rPr>
              <a:t>bi-directional </a:t>
            </a:r>
          </a:p>
          <a:p>
            <a:pPr eaLnBrk="1" hangingPunct="1">
              <a:defRPr/>
            </a:pPr>
            <a:r>
              <a:rPr lang="en-US" sz="2400" dirty="0">
                <a:solidFill>
                  <a:srgbClr val="0070C0"/>
                </a:solidFill>
                <a:latin typeface="Arial" pitchFamily="34" charset="0"/>
              </a:rPr>
              <a:t>A student has to be enrolled in many curriculums </a:t>
            </a:r>
            <a:r>
              <a:rPr lang="en-US" sz="2400" dirty="0">
                <a:latin typeface="Arial" pitchFamily="34" charset="0"/>
              </a:rPr>
              <a:t>(cardinality: student to Curriculum). </a:t>
            </a:r>
            <a:r>
              <a:rPr lang="en-US" sz="2400" dirty="0">
                <a:solidFill>
                  <a:srgbClr val="0070C0"/>
                </a:solidFill>
                <a:latin typeface="Arial" pitchFamily="34" charset="0"/>
              </a:rPr>
              <a:t>Each curriculum might be studied by many students</a:t>
            </a:r>
            <a:r>
              <a:rPr lang="en-US" sz="2400" dirty="0">
                <a:latin typeface="Arial" pitchFamily="34" charset="0"/>
              </a:rPr>
              <a:t> (cardinality: Curriculum to student).</a:t>
            </a:r>
          </a:p>
          <a:p>
            <a:pPr eaLnBrk="1" hangingPunct="1">
              <a:defRPr/>
            </a:pPr>
            <a:r>
              <a:rPr lang="en-US" sz="2400" dirty="0">
                <a:solidFill>
                  <a:srgbClr val="C00000"/>
                </a:solidFill>
                <a:latin typeface="Arial" pitchFamily="34" charset="0"/>
              </a:rPr>
              <a:t>Whenever possible, Active &amp; Passive for differentiation of bi-directional BR</a:t>
            </a:r>
          </a:p>
          <a:p>
            <a:pPr lvl="2" eaLnBrk="1" hangingPunct="1">
              <a:defRPr/>
            </a:pPr>
            <a:endParaRPr lang="en-US" sz="2000" dirty="0">
              <a:latin typeface="Arial" pitchFamily="34" charset="0"/>
            </a:endParaRPr>
          </a:p>
        </p:txBody>
      </p:sp>
      <p:pic>
        <p:nvPicPr>
          <p:cNvPr id="20484" name="Picture 4">
            <a:extLst>
              <a:ext uri="{FF2B5EF4-FFF2-40B4-BE49-F238E27FC236}">
                <a16:creationId xmlns:a16="http://schemas.microsoft.com/office/drawing/2014/main" id="{A9C781C4-BB0D-4A0E-949A-3BFB21FA5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648200"/>
            <a:ext cx="7620000"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4230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32A9286A-1296-44BA-8746-EAF3D489CE8F}"/>
              </a:ext>
            </a:extLst>
          </p:cNvPr>
          <p:cNvSpPr>
            <a:spLocks noGrp="1" noChangeArrowheads="1"/>
          </p:cNvSpPr>
          <p:nvPr>
            <p:ph type="title"/>
          </p:nvPr>
        </p:nvSpPr>
        <p:spPr>
          <a:xfrm>
            <a:off x="1143000" y="647700"/>
            <a:ext cx="7793038" cy="1143000"/>
          </a:xfrm>
        </p:spPr>
        <p:txBody>
          <a:bodyPr/>
          <a:lstStyle/>
          <a:p>
            <a:pPr eaLnBrk="1" hangingPunct="1"/>
            <a:r>
              <a:rPr lang="en-US" altLang="en-US" dirty="0">
                <a:latin typeface="+mn-lt"/>
              </a:rPr>
              <a:t>Example 1 </a:t>
            </a:r>
          </a:p>
        </p:txBody>
      </p:sp>
      <p:sp>
        <p:nvSpPr>
          <p:cNvPr id="7171" name="Rectangle 1027">
            <a:extLst>
              <a:ext uri="{FF2B5EF4-FFF2-40B4-BE49-F238E27FC236}">
                <a16:creationId xmlns:a16="http://schemas.microsoft.com/office/drawing/2014/main" id="{75CFD2EF-035C-478D-9D0C-B52CF005B325}"/>
              </a:ext>
            </a:extLst>
          </p:cNvPr>
          <p:cNvSpPr>
            <a:spLocks noGrp="1" noChangeArrowheads="1"/>
          </p:cNvSpPr>
          <p:nvPr>
            <p:ph type="body" idx="1"/>
          </p:nvPr>
        </p:nvSpPr>
        <p:spPr>
          <a:xfrm>
            <a:off x="1177925" y="1870075"/>
            <a:ext cx="7772400" cy="4114800"/>
          </a:xfrm>
        </p:spPr>
        <p:txBody>
          <a:bodyPr/>
          <a:lstStyle/>
          <a:p>
            <a:pPr marL="533400" indent="-533400" eaLnBrk="1" hangingPunct="1"/>
            <a:r>
              <a:rPr lang="en-US" altLang="en-US" sz="2800" dirty="0">
                <a:solidFill>
                  <a:srgbClr val="FF0000"/>
                </a:solidFill>
                <a:latin typeface="Arial" panose="020B0604020202020204" pitchFamily="34" charset="0"/>
              </a:rPr>
              <a:t>No Attributes!</a:t>
            </a:r>
          </a:p>
          <a:p>
            <a:pPr marL="533400" indent="-533400" eaLnBrk="1" hangingPunct="1"/>
            <a:r>
              <a:rPr lang="en-US" altLang="en-US" sz="2800" dirty="0">
                <a:latin typeface="Arial" panose="020B0604020202020204" pitchFamily="34" charset="0"/>
              </a:rPr>
              <a:t>A department (</a:t>
            </a:r>
            <a:r>
              <a:rPr lang="en-US" altLang="en-US" sz="2800" dirty="0">
                <a:solidFill>
                  <a:srgbClr val="C00000"/>
                </a:solidFill>
                <a:latin typeface="Arial" panose="020B0604020202020204" pitchFamily="34" charset="0"/>
              </a:rPr>
              <a:t>must, may</a:t>
            </a:r>
            <a:r>
              <a:rPr lang="en-US" altLang="en-US" sz="2800" dirty="0">
                <a:latin typeface="Arial" panose="020B0604020202020204" pitchFamily="34" charset="0"/>
              </a:rPr>
              <a:t>) </a:t>
            </a:r>
            <a:r>
              <a:rPr lang="en-US" altLang="ko-KR" sz="2800" dirty="0">
                <a:latin typeface="Arial" panose="020B0604020202020204" pitchFamily="34" charset="0"/>
                <a:ea typeface="굴림" panose="020B0600000101010101" pitchFamily="34" charset="-127"/>
              </a:rPr>
              <a:t>hires</a:t>
            </a:r>
            <a:r>
              <a:rPr lang="en-US" altLang="en-US" sz="2800" dirty="0">
                <a:latin typeface="Arial" panose="020B0604020202020204" pitchFamily="34" charset="0"/>
              </a:rPr>
              <a:t> many </a:t>
            </a:r>
            <a:r>
              <a:rPr lang="en-US" altLang="ko-KR" sz="2800" dirty="0">
                <a:latin typeface="Arial" panose="020B0604020202020204" pitchFamily="34" charset="0"/>
                <a:ea typeface="굴림" panose="020B0600000101010101" pitchFamily="34" charset="-127"/>
              </a:rPr>
              <a:t>employees</a:t>
            </a:r>
            <a:r>
              <a:rPr lang="en-US" altLang="en-US" sz="2800" dirty="0">
                <a:latin typeface="Arial" panose="020B0604020202020204" pitchFamily="34" charset="0"/>
              </a:rPr>
              <a:t>. An </a:t>
            </a:r>
            <a:r>
              <a:rPr lang="en-US" altLang="ko-KR" sz="2800" dirty="0">
                <a:latin typeface="Arial" panose="020B0604020202020204" pitchFamily="34" charset="0"/>
                <a:ea typeface="굴림" panose="020B0600000101010101" pitchFamily="34" charset="-127"/>
              </a:rPr>
              <a:t>employee (</a:t>
            </a:r>
            <a:r>
              <a:rPr lang="en-US" altLang="ko-KR" sz="2800" dirty="0">
                <a:solidFill>
                  <a:srgbClr val="C00000"/>
                </a:solidFill>
                <a:latin typeface="Arial" panose="020B0604020202020204" pitchFamily="34" charset="0"/>
                <a:ea typeface="굴림" panose="020B0600000101010101" pitchFamily="34" charset="-127"/>
              </a:rPr>
              <a:t>must be, can be</a:t>
            </a:r>
            <a:r>
              <a:rPr lang="en-US" altLang="ko-KR" sz="2800" dirty="0">
                <a:latin typeface="Arial" panose="020B0604020202020204" pitchFamily="34" charset="0"/>
                <a:ea typeface="굴림" panose="020B0600000101010101" pitchFamily="34" charset="-127"/>
              </a:rPr>
              <a:t>)</a:t>
            </a:r>
            <a:r>
              <a:rPr lang="en-US" altLang="en-US" sz="2800" dirty="0">
                <a:latin typeface="Arial" panose="020B0604020202020204" pitchFamily="34" charset="0"/>
              </a:rPr>
              <a:t> is </a:t>
            </a:r>
            <a:r>
              <a:rPr lang="en-US" altLang="ko-KR" sz="2800" dirty="0">
                <a:latin typeface="Arial" panose="020B0604020202020204" pitchFamily="34" charset="0"/>
                <a:ea typeface="굴림" panose="020B0600000101010101" pitchFamily="34" charset="-127"/>
              </a:rPr>
              <a:t>hired</a:t>
            </a:r>
            <a:r>
              <a:rPr lang="en-US" altLang="en-US" sz="2800" dirty="0">
                <a:latin typeface="Arial" panose="020B0604020202020204" pitchFamily="34" charset="0"/>
              </a:rPr>
              <a:t> by one department. </a:t>
            </a:r>
          </a:p>
          <a:p>
            <a:pPr marL="457200" lvl="1" indent="0" eaLnBrk="1" hangingPunct="1">
              <a:buFont typeface="Wingdings" panose="05000000000000000000" pitchFamily="2" charset="2"/>
              <a:buNone/>
            </a:pPr>
            <a:endParaRPr lang="en-US" altLang="en-US" dirty="0">
              <a:latin typeface="Arial" panose="020B0604020202020204" pitchFamily="34" charset="0"/>
            </a:endParaRPr>
          </a:p>
          <a:p>
            <a:pPr marL="533400" indent="-533400" eaLnBrk="1" hangingPunct="1"/>
            <a:endParaRPr lang="en-US" altLang="en-US" dirty="0">
              <a:latin typeface="Arial" panose="020B0604020202020204" pitchFamily="34" charset="0"/>
            </a:endParaRPr>
          </a:p>
          <a:p>
            <a:pPr marL="533400" indent="-533400" eaLnBrk="1" hangingPunct="1"/>
            <a:endParaRPr lang="en-US" altLang="en-US" dirty="0">
              <a:latin typeface="Arial" panose="020B0604020202020204" pitchFamily="34" charset="0"/>
            </a:endParaRPr>
          </a:p>
        </p:txBody>
      </p:sp>
      <p:pic>
        <p:nvPicPr>
          <p:cNvPr id="7172" name="Picture 7" descr="https://documents.lucidchart.com/documents/38a9cc7b-8fbb-4764-af73-e588079b1624/pages/0_0?a=159&amp;x=291&amp;y=131&amp;w=638&amp;h=194&amp;store=1&amp;accept=image%2F*&amp;auth=LCA%203169aa16a1251defbae7ca7b10589e3b2cd27f31-ts%3D1519981869">
            <a:extLst>
              <a:ext uri="{FF2B5EF4-FFF2-40B4-BE49-F238E27FC236}">
                <a16:creationId xmlns:a16="http://schemas.microsoft.com/office/drawing/2014/main" id="{F43C6BED-C26B-4F9A-8549-61FCD6BCC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490" y="3768449"/>
            <a:ext cx="7048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7573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21254FA-53E7-4856-974D-365CB8FB5332}"/>
              </a:ext>
            </a:extLst>
          </p:cNvPr>
          <p:cNvSpPr>
            <a:spLocks noGrp="1" noChangeArrowheads="1"/>
          </p:cNvSpPr>
          <p:nvPr>
            <p:ph type="title"/>
          </p:nvPr>
        </p:nvSpPr>
        <p:spPr/>
        <p:txBody>
          <a:bodyPr/>
          <a:lstStyle/>
          <a:p>
            <a:pPr>
              <a:defRPr/>
            </a:pPr>
            <a:r>
              <a:rPr lang="en-US" sz="3600" dirty="0">
                <a:latin typeface="+mn-lt"/>
              </a:rPr>
              <a:t>Data Model</a:t>
            </a:r>
          </a:p>
        </p:txBody>
      </p:sp>
      <p:sp>
        <p:nvSpPr>
          <p:cNvPr id="9219" name="Rectangle 5"/>
          <p:cNvSpPr>
            <a:spLocks noGrp="1" noChangeArrowheads="1"/>
          </p:cNvSpPr>
          <p:nvPr>
            <p:ph type="body" idx="1"/>
          </p:nvPr>
        </p:nvSpPr>
        <p:spPr>
          <a:xfrm>
            <a:off x="914400" y="1905000"/>
            <a:ext cx="7467600" cy="4343400"/>
          </a:xfrm>
        </p:spPr>
        <p:txBody>
          <a:bodyPr/>
          <a:lstStyle/>
          <a:p>
            <a:r>
              <a:rPr lang="en-US" altLang="en-US" sz="2800" b="1" dirty="0">
                <a:solidFill>
                  <a:srgbClr val="C00000"/>
                </a:solidFill>
              </a:rPr>
              <a:t>Read chapter 2 at least few times…</a:t>
            </a:r>
          </a:p>
          <a:p>
            <a:r>
              <a:rPr lang="en-US" altLang="en-US" sz="2800" dirty="0"/>
              <a:t>Model: an </a:t>
            </a:r>
            <a:r>
              <a:rPr lang="en-US" altLang="en-US" sz="2800" dirty="0">
                <a:solidFill>
                  <a:srgbClr val="0070C0"/>
                </a:solidFill>
              </a:rPr>
              <a:t>abstraction of a real-world </a:t>
            </a:r>
            <a:r>
              <a:rPr lang="en-US" altLang="en-US" sz="2800" dirty="0"/>
              <a:t>object or event</a:t>
            </a:r>
          </a:p>
          <a:p>
            <a:pPr lvl="1"/>
            <a:r>
              <a:rPr lang="en-US" altLang="en-US" sz="2400" dirty="0"/>
              <a:t>Useful in understanding complexities of the real-world environment</a:t>
            </a:r>
          </a:p>
          <a:p>
            <a:r>
              <a:rPr lang="en-US" altLang="en-US" sz="2800" dirty="0"/>
              <a:t>Data model </a:t>
            </a:r>
          </a:p>
          <a:p>
            <a:pPr lvl="1"/>
            <a:r>
              <a:rPr lang="en-US" altLang="en-US" sz="2400" dirty="0">
                <a:solidFill>
                  <a:srgbClr val="0070C0"/>
                </a:solidFill>
              </a:rPr>
              <a:t>A diagram (ERD) </a:t>
            </a:r>
            <a:r>
              <a:rPr lang="en-US" altLang="en-US" sz="2400" dirty="0"/>
              <a:t>that displays a set of tables and the relationships between them</a:t>
            </a:r>
          </a:p>
          <a:p>
            <a:pPr lvl="1"/>
            <a:r>
              <a:rPr lang="en-US" altLang="en-US" sz="2400" dirty="0">
                <a:solidFill>
                  <a:srgbClr val="0070C0"/>
                </a:solidFill>
              </a:rPr>
              <a:t>Next Slide: </a:t>
            </a:r>
            <a:r>
              <a:rPr lang="en-US" altLang="en-US" sz="2400" dirty="0"/>
              <a:t>“Restaurant” Access data model</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5B42309-A6B8-4DF4-A00D-22AFBFEB98A3}"/>
              </a:ext>
            </a:extLst>
          </p:cNvPr>
          <p:cNvSpPr>
            <a:spLocks noGrp="1" noChangeArrowheads="1"/>
          </p:cNvSpPr>
          <p:nvPr>
            <p:ph type="title"/>
          </p:nvPr>
        </p:nvSpPr>
        <p:spPr/>
        <p:txBody>
          <a:bodyPr/>
          <a:lstStyle/>
          <a:p>
            <a:r>
              <a:rPr lang="en-US" altLang="en-US" dirty="0">
                <a:latin typeface="+mn-lt"/>
              </a:rPr>
              <a:t>Example 2</a:t>
            </a:r>
          </a:p>
        </p:txBody>
      </p:sp>
      <p:sp>
        <p:nvSpPr>
          <p:cNvPr id="3" name="Content Placeholder 2">
            <a:extLst>
              <a:ext uri="{FF2B5EF4-FFF2-40B4-BE49-F238E27FC236}">
                <a16:creationId xmlns:a16="http://schemas.microsoft.com/office/drawing/2014/main" id="{E2BDF78C-C856-41EB-B1FD-584B5E2F9515}"/>
              </a:ext>
            </a:extLst>
          </p:cNvPr>
          <p:cNvSpPr>
            <a:spLocks noGrp="1"/>
          </p:cNvSpPr>
          <p:nvPr>
            <p:ph idx="1"/>
          </p:nvPr>
        </p:nvSpPr>
        <p:spPr/>
        <p:txBody>
          <a:bodyPr/>
          <a:lstStyle/>
          <a:p>
            <a:pPr marL="533400" indent="-533400" eaLnBrk="1" hangingPunct="1">
              <a:defRPr/>
            </a:pPr>
            <a:r>
              <a:rPr lang="en-US" altLang="en-US" sz="2800" dirty="0">
                <a:solidFill>
                  <a:srgbClr val="FF0000"/>
                </a:solidFill>
                <a:latin typeface="Arial" panose="020B0604020202020204" pitchFamily="34" charset="0"/>
              </a:rPr>
              <a:t>No Attributes!</a:t>
            </a:r>
          </a:p>
          <a:p>
            <a:pPr marL="533400" indent="-533400" eaLnBrk="1" hangingPunct="1">
              <a:defRPr/>
            </a:pPr>
            <a:r>
              <a:rPr lang="en-US" altLang="en-US" sz="2800" dirty="0">
                <a:latin typeface="Arial" panose="020B0604020202020204" pitchFamily="34" charset="0"/>
              </a:rPr>
              <a:t>A manager manages one department. A department must be managed by at least one manager. </a:t>
            </a:r>
          </a:p>
          <a:p>
            <a:pPr marL="0" indent="0">
              <a:buFont typeface="Wingdings" panose="05000000000000000000" pitchFamily="2" charset="2"/>
              <a:buNone/>
              <a:defRPr/>
            </a:pPr>
            <a:endParaRPr lang="en-US" dirty="0"/>
          </a:p>
          <a:p>
            <a:pPr marL="0" indent="0">
              <a:buFont typeface="Wingdings" panose="05000000000000000000" pitchFamily="2" charset="2"/>
              <a:buNone/>
              <a:defRPr/>
            </a:pPr>
            <a:endParaRPr lang="en-US" dirty="0"/>
          </a:p>
        </p:txBody>
      </p:sp>
      <p:pic>
        <p:nvPicPr>
          <p:cNvPr id="9220" name="Picture 2" descr="https://documents.lucidchart.com/documents/38a9cc7b-8fbb-4764-af73-e588079b1624/pages/0_0?a=201&amp;x=352&amp;y=131&amp;w=627&amp;h=194&amp;store=1&amp;accept=image%2F*&amp;auth=LCA%20a7429dd5a4cd79fe67b4eb93c6a1deafb4c04db7-ts%3D1519981869">
            <a:extLst>
              <a:ext uri="{FF2B5EF4-FFF2-40B4-BE49-F238E27FC236}">
                <a16:creationId xmlns:a16="http://schemas.microsoft.com/office/drawing/2014/main" id="{BB8FBB70-269E-405F-BBE7-5FB3BC316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192" y="3902835"/>
            <a:ext cx="7162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8454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4C4FFD4-78A4-42CA-9B97-E5087D18F9D8}"/>
              </a:ext>
            </a:extLst>
          </p:cNvPr>
          <p:cNvSpPr>
            <a:spLocks noGrp="1" noChangeArrowheads="1"/>
          </p:cNvSpPr>
          <p:nvPr>
            <p:ph type="title"/>
          </p:nvPr>
        </p:nvSpPr>
        <p:spPr/>
        <p:txBody>
          <a:bodyPr/>
          <a:lstStyle/>
          <a:p>
            <a:pPr eaLnBrk="1" hangingPunct="1"/>
            <a:r>
              <a:rPr lang="en-US" altLang="en-US" dirty="0">
                <a:latin typeface="+mn-lt"/>
              </a:rPr>
              <a:t>Example 3</a:t>
            </a:r>
          </a:p>
        </p:txBody>
      </p:sp>
      <p:sp>
        <p:nvSpPr>
          <p:cNvPr id="5123" name="Rectangle 3">
            <a:extLst>
              <a:ext uri="{FF2B5EF4-FFF2-40B4-BE49-F238E27FC236}">
                <a16:creationId xmlns:a16="http://schemas.microsoft.com/office/drawing/2014/main" id="{78296F58-174E-4E5D-AFC4-FAF90807EFFB}"/>
              </a:ext>
            </a:extLst>
          </p:cNvPr>
          <p:cNvSpPr>
            <a:spLocks noGrp="1" noChangeArrowheads="1"/>
          </p:cNvSpPr>
          <p:nvPr>
            <p:ph type="body" idx="1"/>
          </p:nvPr>
        </p:nvSpPr>
        <p:spPr>
          <a:xfrm>
            <a:off x="1157288" y="2017713"/>
            <a:ext cx="7772400" cy="4114800"/>
          </a:xfrm>
        </p:spPr>
        <p:txBody>
          <a:bodyPr/>
          <a:lstStyle/>
          <a:p>
            <a:pPr eaLnBrk="1" hangingPunct="1">
              <a:defRPr/>
            </a:pPr>
            <a:r>
              <a:rPr lang="en-US" altLang="en-US" sz="2800" dirty="0">
                <a:solidFill>
                  <a:srgbClr val="FF0000"/>
                </a:solidFill>
                <a:latin typeface="Arial" panose="020B0604020202020204" pitchFamily="34" charset="0"/>
              </a:rPr>
              <a:t>No Attributes!</a:t>
            </a:r>
          </a:p>
          <a:p>
            <a:pPr eaLnBrk="1" hangingPunct="1">
              <a:defRPr/>
            </a:pPr>
            <a:r>
              <a:rPr lang="en-US" altLang="en-US" sz="2800" dirty="0">
                <a:latin typeface="Arial" panose="020B0604020202020204" pitchFamily="34" charset="0"/>
              </a:rPr>
              <a:t>An author (</a:t>
            </a:r>
            <a:r>
              <a:rPr lang="en-US" altLang="en-US" sz="2800" dirty="0">
                <a:solidFill>
                  <a:srgbClr val="FF0000"/>
                </a:solidFill>
                <a:latin typeface="Arial" panose="020B0604020202020204" pitchFamily="34" charset="0"/>
              </a:rPr>
              <a:t>must, may</a:t>
            </a:r>
            <a:r>
              <a:rPr lang="en-US" altLang="en-US" sz="2800" dirty="0">
                <a:latin typeface="Arial" panose="020B0604020202020204" pitchFamily="34" charset="0"/>
              </a:rPr>
              <a:t>) writes many books. A book is (</a:t>
            </a:r>
            <a:r>
              <a:rPr lang="en-US" altLang="en-US" sz="2800" dirty="0">
                <a:solidFill>
                  <a:srgbClr val="FF0000"/>
                </a:solidFill>
                <a:latin typeface="Arial" panose="020B0604020202020204" pitchFamily="34" charset="0"/>
              </a:rPr>
              <a:t>might be</a:t>
            </a:r>
            <a:r>
              <a:rPr lang="en-US" altLang="en-US" sz="2800" dirty="0">
                <a:latin typeface="Arial" panose="020B0604020202020204" pitchFamily="34" charset="0"/>
              </a:rPr>
              <a:t>) written by many authors. </a:t>
            </a:r>
          </a:p>
          <a:p>
            <a:pPr marL="457200" lvl="1" indent="0" eaLnBrk="1" hangingPunct="1">
              <a:buFont typeface="Wingdings" panose="05000000000000000000" pitchFamily="2" charset="2"/>
              <a:buNone/>
              <a:defRPr/>
            </a:pPr>
            <a:endParaRPr lang="en-US" altLang="en-US" dirty="0">
              <a:latin typeface="Arial" panose="020B0604020202020204" pitchFamily="34" charset="0"/>
            </a:endParaRPr>
          </a:p>
          <a:p>
            <a:pPr marL="457200" lvl="1" indent="0" eaLnBrk="1" hangingPunct="1">
              <a:buFont typeface="Wingdings" panose="05000000000000000000" pitchFamily="2" charset="2"/>
              <a:buNone/>
              <a:defRPr/>
            </a:pPr>
            <a:endParaRPr lang="en-US" altLang="en-US" dirty="0">
              <a:latin typeface="Arial" panose="020B0604020202020204" pitchFamily="34" charset="0"/>
            </a:endParaRPr>
          </a:p>
          <a:p>
            <a:pPr marL="457200" lvl="1" indent="0" eaLnBrk="1" hangingPunct="1">
              <a:buFont typeface="Wingdings" panose="05000000000000000000" pitchFamily="2" charset="2"/>
              <a:buNone/>
              <a:defRPr/>
            </a:pPr>
            <a:endParaRPr lang="en-US" altLang="en-US" dirty="0">
              <a:latin typeface="Arial" panose="020B0604020202020204" pitchFamily="34" charset="0"/>
            </a:endParaRPr>
          </a:p>
          <a:p>
            <a:pPr marL="457200" lvl="1" indent="0" eaLnBrk="1" hangingPunct="1">
              <a:buFont typeface="Wingdings" panose="05000000000000000000" pitchFamily="2" charset="2"/>
              <a:buNone/>
              <a:defRPr/>
            </a:pPr>
            <a:endParaRPr lang="en-US" altLang="en-US" dirty="0">
              <a:latin typeface="Arial" panose="020B0604020202020204" pitchFamily="34" charset="0"/>
            </a:endParaRPr>
          </a:p>
          <a:p>
            <a:pPr lvl="1" eaLnBrk="1" hangingPunct="1">
              <a:defRPr/>
            </a:pPr>
            <a:endParaRPr lang="en-US" altLang="en-US" dirty="0">
              <a:latin typeface="Arial" panose="020B0604020202020204" pitchFamily="34" charset="0"/>
            </a:endParaRPr>
          </a:p>
        </p:txBody>
      </p:sp>
      <p:pic>
        <p:nvPicPr>
          <p:cNvPr id="10244" name="Picture 5" descr="https://documents.lucidchart.com/documents/38a9cc7b-8fbb-4764-af73-e588079b1624/pages/0_0?a=234&amp;x=352&amp;y=131&amp;w=627&amp;h=194&amp;store=1&amp;accept=image%2F*&amp;auth=LCA%201b0deb8446a646d2bf274b2d67c8059a96dc6752-ts%3D1519981869">
            <a:extLst>
              <a:ext uri="{FF2B5EF4-FFF2-40B4-BE49-F238E27FC236}">
                <a16:creationId xmlns:a16="http://schemas.microsoft.com/office/drawing/2014/main" id="{52BCA16E-1B22-4E76-AB7E-EB3B42111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56" y="3733800"/>
            <a:ext cx="66690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9420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5D364FE-87FC-48DC-A4D3-8A302EEA6A2B}"/>
              </a:ext>
            </a:extLst>
          </p:cNvPr>
          <p:cNvSpPr>
            <a:spLocks noGrp="1" noChangeArrowheads="1"/>
          </p:cNvSpPr>
          <p:nvPr>
            <p:ph type="title"/>
          </p:nvPr>
        </p:nvSpPr>
        <p:spPr/>
        <p:txBody>
          <a:bodyPr/>
          <a:lstStyle/>
          <a:p>
            <a:r>
              <a:rPr lang="en-US" altLang="en-US" dirty="0">
                <a:latin typeface="+mn-lt"/>
              </a:rPr>
              <a:t>Practice 1</a:t>
            </a:r>
          </a:p>
        </p:txBody>
      </p:sp>
      <p:sp>
        <p:nvSpPr>
          <p:cNvPr id="3" name="Content Placeholder 2">
            <a:extLst>
              <a:ext uri="{FF2B5EF4-FFF2-40B4-BE49-F238E27FC236}">
                <a16:creationId xmlns:a16="http://schemas.microsoft.com/office/drawing/2014/main" id="{C47E26B9-362D-4450-833A-E26D754E9128}"/>
              </a:ext>
            </a:extLst>
          </p:cNvPr>
          <p:cNvSpPr>
            <a:spLocks noGrp="1"/>
          </p:cNvSpPr>
          <p:nvPr>
            <p:ph idx="1"/>
          </p:nvPr>
        </p:nvSpPr>
        <p:spPr/>
        <p:txBody>
          <a:bodyPr/>
          <a:lstStyle/>
          <a:p>
            <a:pPr eaLnBrk="1" hangingPunct="1">
              <a:defRPr/>
            </a:pPr>
            <a:r>
              <a:rPr lang="en-US" altLang="en-US" dirty="0">
                <a:solidFill>
                  <a:srgbClr val="FF0000"/>
                </a:solidFill>
                <a:latin typeface="Arial" panose="020B0604020202020204" pitchFamily="34" charset="0"/>
              </a:rPr>
              <a:t>No Attributes!</a:t>
            </a:r>
          </a:p>
          <a:p>
            <a:pPr eaLnBrk="1" hangingPunct="1">
              <a:defRPr/>
            </a:pPr>
            <a:r>
              <a:rPr lang="en-US" altLang="en-US" dirty="0">
                <a:latin typeface="Arial" panose="020B0604020202020204" pitchFamily="34" charset="0"/>
              </a:rPr>
              <a:t>A customer (</a:t>
            </a:r>
            <a:r>
              <a:rPr lang="en-US" altLang="en-US" dirty="0">
                <a:solidFill>
                  <a:srgbClr val="C00000"/>
                </a:solidFill>
                <a:latin typeface="Arial" panose="020B0604020202020204" pitchFamily="34" charset="0"/>
              </a:rPr>
              <a:t>can</a:t>
            </a:r>
            <a:r>
              <a:rPr lang="en-US" altLang="en-US" dirty="0">
                <a:latin typeface="Arial" panose="020B0604020202020204" pitchFamily="34" charset="0"/>
              </a:rPr>
              <a:t>) orders multiple products. Each product must be ordered by one customer </a:t>
            </a:r>
          </a:p>
          <a:p>
            <a:pPr marL="0" indent="0">
              <a:buFont typeface="Wingdings" panose="05000000000000000000" pitchFamily="2" charset="2"/>
              <a:buNone/>
              <a:defRPr/>
            </a:pPr>
            <a:endParaRPr lang="en-US" dirty="0"/>
          </a:p>
        </p:txBody>
      </p:sp>
    </p:spTree>
    <p:extLst>
      <p:ext uri="{BB962C8B-B14F-4D97-AF65-F5344CB8AC3E}">
        <p14:creationId xmlns:p14="http://schemas.microsoft.com/office/powerpoint/2010/main" val="205080024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676CC57-B848-46E3-8854-D2A88AADECF6}"/>
              </a:ext>
            </a:extLst>
          </p:cNvPr>
          <p:cNvSpPr>
            <a:spLocks noGrp="1" noChangeArrowheads="1"/>
          </p:cNvSpPr>
          <p:nvPr>
            <p:ph type="title"/>
          </p:nvPr>
        </p:nvSpPr>
        <p:spPr/>
        <p:txBody>
          <a:bodyPr/>
          <a:lstStyle/>
          <a:p>
            <a:pPr eaLnBrk="1" hangingPunct="1"/>
            <a:r>
              <a:rPr lang="en-US" altLang="en-US" dirty="0">
                <a:latin typeface="+mn-lt"/>
              </a:rPr>
              <a:t>Practice 2</a:t>
            </a:r>
          </a:p>
        </p:txBody>
      </p:sp>
      <p:sp>
        <p:nvSpPr>
          <p:cNvPr id="6147" name="Rectangle 3">
            <a:extLst>
              <a:ext uri="{FF2B5EF4-FFF2-40B4-BE49-F238E27FC236}">
                <a16:creationId xmlns:a16="http://schemas.microsoft.com/office/drawing/2014/main" id="{0A42ACEF-D667-4042-A308-C4D238BCF452}"/>
              </a:ext>
            </a:extLst>
          </p:cNvPr>
          <p:cNvSpPr>
            <a:spLocks noGrp="1" noChangeArrowheads="1"/>
          </p:cNvSpPr>
          <p:nvPr>
            <p:ph type="body" idx="1"/>
          </p:nvPr>
        </p:nvSpPr>
        <p:spPr/>
        <p:txBody>
          <a:bodyPr/>
          <a:lstStyle/>
          <a:p>
            <a:pPr eaLnBrk="1" hangingPunct="1">
              <a:defRPr/>
            </a:pPr>
            <a:r>
              <a:rPr lang="en-US" altLang="en-US" dirty="0">
                <a:solidFill>
                  <a:srgbClr val="FF0000"/>
                </a:solidFill>
                <a:latin typeface="Arial" panose="020B0604020202020204" pitchFamily="34" charset="0"/>
              </a:rPr>
              <a:t>No Attributes!</a:t>
            </a:r>
          </a:p>
          <a:p>
            <a:pPr eaLnBrk="1" hangingPunct="1">
              <a:defRPr/>
            </a:pPr>
            <a:r>
              <a:rPr lang="en-US" altLang="en-US" dirty="0">
                <a:latin typeface="Arial" panose="020B0604020202020204" pitchFamily="34" charset="0"/>
              </a:rPr>
              <a:t>A faculty may teach multiple courses. A course must be taught by </a:t>
            </a:r>
            <a:r>
              <a:rPr lang="en-US" altLang="en-US" dirty="0">
                <a:solidFill>
                  <a:srgbClr val="C00000"/>
                </a:solidFill>
                <a:latin typeface="Arial" panose="020B0604020202020204" pitchFamily="34" charset="0"/>
              </a:rPr>
              <a:t>exactly</a:t>
            </a:r>
            <a:r>
              <a:rPr lang="en-US" altLang="en-US" dirty="0">
                <a:latin typeface="Arial" panose="020B0604020202020204" pitchFamily="34" charset="0"/>
              </a:rPr>
              <a:t> one faculty. </a:t>
            </a:r>
          </a:p>
          <a:p>
            <a:pPr marL="0" indent="0" eaLnBrk="1" hangingPunct="1">
              <a:buFont typeface="Wingdings" panose="05000000000000000000" pitchFamily="2" charset="2"/>
              <a:buNone/>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416165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7D4D0-FF65-4944-B5DD-1C0D60A39F24}"/>
              </a:ext>
            </a:extLst>
          </p:cNvPr>
          <p:cNvSpPr>
            <a:spLocks noGrp="1"/>
          </p:cNvSpPr>
          <p:nvPr>
            <p:ph type="title"/>
          </p:nvPr>
        </p:nvSpPr>
        <p:spPr/>
        <p:txBody>
          <a:bodyPr/>
          <a:lstStyle/>
          <a:p>
            <a:pPr>
              <a:defRPr/>
            </a:pPr>
            <a:r>
              <a:rPr lang="en-US" dirty="0">
                <a:latin typeface="+mn-lt"/>
              </a:rPr>
              <a:t>Example 4 </a:t>
            </a:r>
            <a:r>
              <a:rPr lang="en-US" sz="2000" dirty="0">
                <a:solidFill>
                  <a:srgbClr val="C00000"/>
                </a:solidFill>
                <a:latin typeface="+mn-lt"/>
              </a:rPr>
              <a:t>(</a:t>
            </a:r>
            <a:r>
              <a:rPr lang="en-US" altLang="en-US" sz="2000" dirty="0">
                <a:solidFill>
                  <a:srgbClr val="C00000"/>
                </a:solidFill>
                <a:latin typeface="Arial" panose="020B0604020202020204" pitchFamily="34" charset="0"/>
              </a:rPr>
              <a:t>No Attributes)</a:t>
            </a:r>
            <a:endParaRPr lang="en-US" sz="2000" dirty="0">
              <a:solidFill>
                <a:srgbClr val="C00000"/>
              </a:solidFill>
              <a:latin typeface="+mn-lt"/>
            </a:endParaRPr>
          </a:p>
        </p:txBody>
      </p:sp>
      <p:sp>
        <p:nvSpPr>
          <p:cNvPr id="40963" name="Content Placeholder 2"/>
          <p:cNvSpPr>
            <a:spLocks noGrp="1" noChangeArrowheads="1"/>
          </p:cNvSpPr>
          <p:nvPr>
            <p:ph idx="1"/>
          </p:nvPr>
        </p:nvSpPr>
        <p:spPr>
          <a:xfrm>
            <a:off x="457200" y="1981200"/>
            <a:ext cx="4267200" cy="4114800"/>
          </a:xfrm>
        </p:spPr>
        <p:txBody>
          <a:bodyPr/>
          <a:lstStyle/>
          <a:p>
            <a:r>
              <a:rPr lang="en-US" altLang="en-US" sz="2000" dirty="0"/>
              <a:t>Finalized (or optimized) business rules must be bi-directional. </a:t>
            </a:r>
          </a:p>
          <a:p>
            <a:pPr lvl="1"/>
            <a:r>
              <a:rPr lang="en-US" altLang="en-US" sz="1600" dirty="0"/>
              <a:t>Draft: one sentence</a:t>
            </a:r>
          </a:p>
          <a:p>
            <a:pPr lvl="1"/>
            <a:r>
              <a:rPr lang="en-US" altLang="en-US" sz="1600" dirty="0"/>
              <a:t>Finalized: two sentences</a:t>
            </a:r>
          </a:p>
          <a:p>
            <a:r>
              <a:rPr lang="en-US" altLang="en-US" sz="2000" dirty="0"/>
              <a:t>A professor must advise many students </a:t>
            </a:r>
            <a:r>
              <a:rPr lang="en-US" altLang="en-US" sz="2000" dirty="0">
                <a:solidFill>
                  <a:srgbClr val="0099FF"/>
                </a:solidFill>
              </a:rPr>
              <a:t>(professor to student). </a:t>
            </a:r>
            <a:r>
              <a:rPr lang="en-US" altLang="en-US" sz="2000" dirty="0"/>
              <a:t>Each student has to be advised by one professor </a:t>
            </a:r>
            <a:r>
              <a:rPr lang="en-US" altLang="en-US" sz="2000" dirty="0">
                <a:solidFill>
                  <a:srgbClr val="0099FF"/>
                </a:solidFill>
              </a:rPr>
              <a:t>(student to professor)</a:t>
            </a:r>
            <a:r>
              <a:rPr lang="en-US" altLang="en-US" sz="2000" dirty="0"/>
              <a:t>.</a:t>
            </a:r>
          </a:p>
          <a:p>
            <a:r>
              <a:rPr lang="en-US" altLang="en-US" sz="2000" dirty="0"/>
              <a:t>A professor must teach many classes. Each class must be taught by one professor. </a:t>
            </a:r>
            <a:r>
              <a:rPr lang="en-US" altLang="en-US" sz="2000" dirty="0">
                <a:solidFill>
                  <a:srgbClr val="0099FF"/>
                </a:solidFill>
              </a:rPr>
              <a:t> </a:t>
            </a:r>
            <a:endParaRPr lang="en-US" altLang="en-US" sz="2000" dirty="0"/>
          </a:p>
        </p:txBody>
      </p:sp>
      <p:sp>
        <p:nvSpPr>
          <p:cNvPr id="409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88AC33C8-525D-49A2-B370-F8996BF05008}" type="slidenum">
              <a:rPr lang="en-US" altLang="en-US" sz="1400" smtClean="0">
                <a:solidFill>
                  <a:schemeClr val="tx2"/>
                </a:solidFill>
              </a:rPr>
              <a:pPr>
                <a:spcBef>
                  <a:spcPct val="0"/>
                </a:spcBef>
                <a:buClrTx/>
                <a:buSzTx/>
                <a:buFontTx/>
                <a:buNone/>
              </a:pPr>
              <a:t>34</a:t>
            </a:fld>
            <a:endParaRPr lang="en-US" altLang="en-US" sz="1400">
              <a:solidFill>
                <a:schemeClr val="tx2"/>
              </a:solidFill>
            </a:endParaRPr>
          </a:p>
        </p:txBody>
      </p:sp>
      <p:pic>
        <p:nvPicPr>
          <p:cNvPr id="40965" name="Picture 28" descr="FigP2-22-The-Crow's-Foot-ERD-for-Problem-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81200"/>
            <a:ext cx="38830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90600" y="685800"/>
            <a:ext cx="7793038" cy="1143000"/>
          </a:xfrm>
        </p:spPr>
        <p:txBody>
          <a:bodyPr/>
          <a:lstStyle/>
          <a:p>
            <a:r>
              <a:rPr lang="en-US" altLang="en-US" dirty="0">
                <a:latin typeface="+mn-lt"/>
                <a:cs typeface="Arial" panose="020B0604020202020204" pitchFamily="34" charset="0"/>
              </a:rPr>
              <a:t>Practice 3 </a:t>
            </a:r>
            <a:r>
              <a:rPr lang="en-US" sz="2000" dirty="0">
                <a:solidFill>
                  <a:srgbClr val="C00000"/>
                </a:solidFill>
              </a:rPr>
              <a:t>(</a:t>
            </a:r>
            <a:r>
              <a:rPr lang="en-US" altLang="en-US" sz="2000" dirty="0">
                <a:solidFill>
                  <a:srgbClr val="C00000"/>
                </a:solidFill>
                <a:latin typeface="Arial" panose="020B0604020202020204" pitchFamily="34" charset="0"/>
              </a:rPr>
              <a:t>No Attributes)</a:t>
            </a:r>
            <a:endParaRPr lang="en-US" altLang="en-US" sz="2000" dirty="0">
              <a:latin typeface="+mn-lt"/>
              <a:cs typeface="Arial" panose="020B0604020202020204" pitchFamily="34" charset="0"/>
            </a:endParaRPr>
          </a:p>
        </p:txBody>
      </p:sp>
      <p:sp>
        <p:nvSpPr>
          <p:cNvPr id="46083" name="Content Placeholder 2"/>
          <p:cNvSpPr>
            <a:spLocks noGrp="1" noChangeArrowheads="1"/>
          </p:cNvSpPr>
          <p:nvPr>
            <p:ph idx="1"/>
          </p:nvPr>
        </p:nvSpPr>
        <p:spPr>
          <a:xfrm>
            <a:off x="762000" y="2209800"/>
            <a:ext cx="8021638" cy="3810000"/>
          </a:xfrm>
        </p:spPr>
        <p:txBody>
          <a:bodyPr/>
          <a:lstStyle/>
          <a:p>
            <a:r>
              <a:rPr lang="en-US" altLang="en-US" sz="2800" dirty="0"/>
              <a:t>A sales representative must write many invoices. Each invoice should be written by one sales representative. Each department must have only one sales representative. Each sales representative is assigned to many departments. A customer may have many invoices. Each invoice must be generated for only one customer.</a:t>
            </a:r>
          </a:p>
        </p:txBody>
      </p:sp>
      <p:sp>
        <p:nvSpPr>
          <p:cNvPr id="460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ACC7B06-5E2D-475D-9434-912F1FC242E3}" type="slidenum">
              <a:rPr lang="en-US" altLang="en-US" sz="1400" smtClean="0">
                <a:solidFill>
                  <a:schemeClr val="tx2"/>
                </a:solidFill>
              </a:rPr>
              <a:pPr>
                <a:spcBef>
                  <a:spcPct val="0"/>
                </a:spcBef>
                <a:buClrTx/>
                <a:buSzTx/>
                <a:buFontTx/>
                <a:buNone/>
              </a:pPr>
              <a:t>35</a:t>
            </a:fld>
            <a:endParaRPr lang="en-US" altLang="en-US" sz="1400">
              <a:solidFill>
                <a:schemeClr val="tx2"/>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4800" y="228600"/>
            <a:ext cx="8229600" cy="838200"/>
          </a:xfrm>
          <a:noFill/>
        </p:spPr>
        <p:txBody>
          <a:bodyPr lIns="92075" tIns="46038" rIns="92075" bIns="46038" anchor="ctr"/>
          <a:lstStyle/>
          <a:p>
            <a:pPr eaLnBrk="1" hangingPunct="1">
              <a:buClr>
                <a:schemeClr val="tx1"/>
              </a:buClr>
            </a:pPr>
            <a:r>
              <a:rPr lang="en-US" altLang="en-US" sz="3200" dirty="0">
                <a:latin typeface="Tahoma" panose="020B0604030504040204" pitchFamily="34" charset="0"/>
              </a:rPr>
              <a:t>Data Model by Peter Chen’ </a:t>
            </a:r>
            <a:r>
              <a:rPr lang="en-US" altLang="en-US" sz="3200" dirty="0">
                <a:solidFill>
                  <a:srgbClr val="FF0000"/>
                </a:solidFill>
                <a:latin typeface="Tahoma" panose="020B0604030504040204" pitchFamily="34" charset="0"/>
              </a:rPr>
              <a:t>Original Notation</a:t>
            </a:r>
          </a:p>
        </p:txBody>
      </p:sp>
      <p:pic>
        <p:nvPicPr>
          <p:cNvPr id="3891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8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05200" y="3352800"/>
            <a:ext cx="228600" cy="400110"/>
          </a:xfrm>
          <a:prstGeom prst="rect">
            <a:avLst/>
          </a:prstGeom>
          <a:noFill/>
        </p:spPr>
        <p:txBody>
          <a:bodyPr wrap="square" rtlCol="0">
            <a:spAutoFit/>
          </a:bodyPr>
          <a:lstStyle/>
          <a:p>
            <a:r>
              <a:rPr lang="en-US" dirty="0"/>
              <a:t>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9D1F15D-CB4D-4F8A-807E-D8C82C799696}"/>
              </a:ext>
            </a:extLst>
          </p:cNvPr>
          <p:cNvSpPr>
            <a:spLocks noGrp="1" noChangeArrowheads="1"/>
          </p:cNvSpPr>
          <p:nvPr>
            <p:ph type="title"/>
          </p:nvPr>
        </p:nvSpPr>
        <p:spPr>
          <a:xfrm>
            <a:off x="1350963" y="609600"/>
            <a:ext cx="7488237" cy="1143000"/>
          </a:xfrm>
        </p:spPr>
        <p:txBody>
          <a:bodyPr/>
          <a:lstStyle/>
          <a:p>
            <a:pPr marL="342900" indent="-342900" eaLnBrk="1" hangingPunct="1"/>
            <a:r>
              <a:rPr lang="en-US" altLang="en-US" dirty="0">
                <a:latin typeface="+mn-lt"/>
                <a:cs typeface="Times New Roman" panose="02020603050405020304" pitchFamily="18" charset="0"/>
              </a:rPr>
              <a:t>Eliminate unnecessary information </a:t>
            </a:r>
            <a:r>
              <a:rPr lang="en-US" sz="2000" dirty="0">
                <a:solidFill>
                  <a:srgbClr val="C00000"/>
                </a:solidFill>
              </a:rPr>
              <a:t>(</a:t>
            </a:r>
            <a:r>
              <a:rPr lang="en-US" altLang="en-US" sz="2000" dirty="0">
                <a:solidFill>
                  <a:srgbClr val="C00000"/>
                </a:solidFill>
                <a:latin typeface="Arial" panose="020B0604020202020204" pitchFamily="34" charset="0"/>
              </a:rPr>
              <a:t>No Attributes)</a:t>
            </a:r>
            <a:endParaRPr lang="en-US" altLang="en-US" sz="2000" dirty="0">
              <a:latin typeface="+mn-lt"/>
              <a:cs typeface="Times New Roman" panose="02020603050405020304" pitchFamily="18" charset="0"/>
            </a:endParaRPr>
          </a:p>
        </p:txBody>
      </p:sp>
      <p:sp>
        <p:nvSpPr>
          <p:cNvPr id="15363" name="Rectangle 3">
            <a:extLst>
              <a:ext uri="{FF2B5EF4-FFF2-40B4-BE49-F238E27FC236}">
                <a16:creationId xmlns:a16="http://schemas.microsoft.com/office/drawing/2014/main" id="{BA88C16C-0BA0-49D4-AF75-ACF4A29060CA}"/>
              </a:ext>
            </a:extLst>
          </p:cNvPr>
          <p:cNvSpPr>
            <a:spLocks noGrp="1" noChangeArrowheads="1"/>
          </p:cNvSpPr>
          <p:nvPr>
            <p:ph type="body" idx="1"/>
          </p:nvPr>
        </p:nvSpPr>
        <p:spPr>
          <a:xfrm>
            <a:off x="1182688" y="2017712"/>
            <a:ext cx="7772400" cy="4535487"/>
          </a:xfrm>
        </p:spPr>
        <p:txBody>
          <a:bodyPr/>
          <a:lstStyle/>
          <a:p>
            <a:pPr eaLnBrk="1" hangingPunct="1"/>
            <a:r>
              <a:rPr lang="en-US" altLang="en-US" sz="2400" dirty="0">
                <a:latin typeface="Arial" panose="020B0604020202020204" pitchFamily="34" charset="0"/>
                <a:cs typeface="Times New Roman" panose="02020603050405020304" pitchFamily="18" charset="0"/>
              </a:rPr>
              <a:t>Each California State University campus should have a sufficient number of professors for teaching various courses. </a:t>
            </a:r>
            <a:r>
              <a:rPr lang="en-US" altLang="en-US" sz="2400" dirty="0">
                <a:solidFill>
                  <a:srgbClr val="00B050"/>
                </a:solidFill>
                <a:latin typeface="Arial" panose="020B0604020202020204" pitchFamily="34" charset="0"/>
                <a:cs typeface="Times New Roman" panose="02020603050405020304" pitchFamily="18" charset="0"/>
              </a:rPr>
              <a:t>Each department must have at least one professor </a:t>
            </a:r>
            <a:r>
              <a:rPr lang="en-US" altLang="en-US" sz="2400" dirty="0">
                <a:latin typeface="Arial" panose="020B0604020202020204" pitchFamily="34" charset="0"/>
                <a:cs typeface="Times New Roman" panose="02020603050405020304" pitchFamily="18" charset="0"/>
              </a:rPr>
              <a:t>on each CSU campus. In some cases, </a:t>
            </a:r>
            <a:r>
              <a:rPr lang="en-US" altLang="en-US" sz="2400" dirty="0">
                <a:solidFill>
                  <a:srgbClr val="00B050"/>
                </a:solidFill>
                <a:latin typeface="Arial" panose="020B0604020202020204" pitchFamily="34" charset="0"/>
                <a:cs typeface="Times New Roman" panose="02020603050405020304" pitchFamily="18" charset="0"/>
              </a:rPr>
              <a:t>a professor can be assigned to a department at all.  </a:t>
            </a:r>
          </a:p>
          <a:p>
            <a:pPr eaLnBrk="1" hangingPunct="1"/>
            <a:endParaRPr lang="en-US" altLang="en-US" dirty="0">
              <a:latin typeface="Arial" panose="020B0604020202020204" pitchFamily="34" charset="0"/>
            </a:endParaRPr>
          </a:p>
        </p:txBody>
      </p:sp>
      <p:pic>
        <p:nvPicPr>
          <p:cNvPr id="15364" name="Picture 5" descr="https://documents.lucidchart.com/documents/38a9cc7b-8fbb-4764-af73-e588079b1624/pages/0_0?a=345&amp;x=352&amp;y=131&amp;w=627&amp;h=194&amp;store=1&amp;accept=image%2F*&amp;auth=LCA%200f2608fca0b84975c4fc050fd02e4fb5127045d0-ts%3D1519981869">
            <a:extLst>
              <a:ext uri="{FF2B5EF4-FFF2-40B4-BE49-F238E27FC236}">
                <a16:creationId xmlns:a16="http://schemas.microsoft.com/office/drawing/2014/main" id="{CE9DD15A-2EDE-43B2-BB31-8FEFFEB5D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963" y="4308492"/>
            <a:ext cx="66294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4570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B49D1DF-57FC-48D1-8708-BC5FAACF7180}"/>
              </a:ext>
            </a:extLst>
          </p:cNvPr>
          <p:cNvSpPr>
            <a:spLocks noGrp="1" noChangeArrowheads="1"/>
          </p:cNvSpPr>
          <p:nvPr>
            <p:ph type="title"/>
          </p:nvPr>
        </p:nvSpPr>
        <p:spPr>
          <a:xfrm>
            <a:off x="1350963" y="609600"/>
            <a:ext cx="7488237" cy="1143000"/>
          </a:xfrm>
        </p:spPr>
        <p:txBody>
          <a:bodyPr/>
          <a:lstStyle/>
          <a:p>
            <a:pPr eaLnBrk="1" hangingPunct="1"/>
            <a:r>
              <a:rPr lang="en-US" altLang="en-US" dirty="0">
                <a:latin typeface="+mn-lt"/>
                <a:cs typeface="Times New Roman" panose="02020603050405020304" pitchFamily="18" charset="0"/>
              </a:rPr>
              <a:t>Practice 4</a:t>
            </a:r>
            <a:endParaRPr lang="en-US" altLang="en-US" dirty="0">
              <a:latin typeface="+mn-lt"/>
            </a:endParaRPr>
          </a:p>
        </p:txBody>
      </p:sp>
      <p:sp>
        <p:nvSpPr>
          <p:cNvPr id="10243" name="Rectangle 3">
            <a:extLst>
              <a:ext uri="{FF2B5EF4-FFF2-40B4-BE49-F238E27FC236}">
                <a16:creationId xmlns:a16="http://schemas.microsoft.com/office/drawing/2014/main" id="{B3772650-D7E1-4DCC-BA50-A4644C8D0ACA}"/>
              </a:ext>
            </a:extLst>
          </p:cNvPr>
          <p:cNvSpPr>
            <a:spLocks noGrp="1" noChangeArrowheads="1"/>
          </p:cNvSpPr>
          <p:nvPr>
            <p:ph type="body" idx="1"/>
          </p:nvPr>
        </p:nvSpPr>
        <p:spPr>
          <a:xfrm>
            <a:off x="1182688" y="2017713"/>
            <a:ext cx="7772400" cy="3544887"/>
          </a:xfrm>
        </p:spPr>
        <p:txBody>
          <a:bodyPr/>
          <a:lstStyle/>
          <a:p>
            <a:pPr eaLnBrk="1" hangingPunct="1"/>
            <a:r>
              <a:rPr lang="en-US" altLang="en-US" sz="2400" dirty="0">
                <a:latin typeface="Arial" panose="020B0604020202020204" pitchFamily="34" charset="0"/>
                <a:cs typeface="Times New Roman" panose="02020603050405020304" pitchFamily="18" charset="0"/>
              </a:rPr>
              <a:t>According to the policy of</a:t>
            </a:r>
            <a:r>
              <a:rPr lang="en-US" altLang="en-US" sz="2400" dirty="0">
                <a:latin typeface="Arial" panose="020B0604020202020204" pitchFamily="34" charset="0"/>
                <a:ea typeface="굴림" panose="020B0600000101010101" pitchFamily="34" charset="-127"/>
                <a:cs typeface="Times New Roman" panose="02020603050405020304" pitchFamily="18" charset="0"/>
              </a:rPr>
              <a:t> Mercy</a:t>
            </a:r>
            <a:r>
              <a:rPr lang="en-US" altLang="en-US" sz="2400" dirty="0">
                <a:latin typeface="Arial" panose="020B0604020202020204" pitchFamily="34" charset="0"/>
                <a:cs typeface="Times New Roman" panose="02020603050405020304" pitchFamily="18" charset="0"/>
              </a:rPr>
              <a:t> Hospital, a patient should have a patient </a:t>
            </a:r>
            <a:r>
              <a:rPr lang="en-US" altLang="ko-KR" sz="2400" dirty="0">
                <a:latin typeface="Arial" panose="020B0604020202020204" pitchFamily="34" charset="0"/>
                <a:ea typeface="굴림" panose="020B0600000101010101" pitchFamily="34" charset="-127"/>
              </a:rPr>
              <a:t>record</a:t>
            </a:r>
            <a:r>
              <a:rPr lang="en-US" altLang="en-US" sz="2400" dirty="0">
                <a:latin typeface="Arial" panose="020B0604020202020204" pitchFamily="34" charset="0"/>
                <a:cs typeface="Times New Roman" panose="02020603050405020304" pitchFamily="18" charset="0"/>
              </a:rPr>
              <a:t>. Specifically, each patient </a:t>
            </a:r>
            <a:r>
              <a:rPr lang="en-US" altLang="ko-KR" sz="2400" dirty="0">
                <a:latin typeface="Arial" panose="020B0604020202020204" pitchFamily="34" charset="0"/>
                <a:ea typeface="굴림" panose="020B0600000101010101" pitchFamily="34" charset="-127"/>
              </a:rPr>
              <a:t>may have o</a:t>
            </a:r>
            <a:r>
              <a:rPr lang="en-US" altLang="en-US" sz="2400" dirty="0">
                <a:latin typeface="Arial" panose="020B0604020202020204" pitchFamily="34" charset="0"/>
                <a:cs typeface="Times New Roman" panose="02020603050405020304" pitchFamily="18" charset="0"/>
              </a:rPr>
              <a:t>ne or more records.</a:t>
            </a:r>
            <a:r>
              <a:rPr lang="en-US" altLang="ko-KR" sz="2400" dirty="0">
                <a:latin typeface="Arial" panose="020B0604020202020204" pitchFamily="34" charset="0"/>
                <a:ea typeface="굴림" panose="020B0600000101010101" pitchFamily="34" charset="-127"/>
              </a:rPr>
              <a:t> </a:t>
            </a:r>
            <a:r>
              <a:rPr lang="en-US" altLang="en-US" sz="2400" dirty="0">
                <a:latin typeface="Arial" panose="020B0604020202020204" pitchFamily="34" charset="0"/>
                <a:cs typeface="Times New Roman" panose="02020603050405020304" pitchFamily="18" charset="0"/>
              </a:rPr>
              <a:t>Each patient record can be assigned to one patient.</a:t>
            </a:r>
          </a:p>
          <a:p>
            <a:pPr eaLnBrk="1" hangingPunct="1">
              <a:buFont typeface="Wingdings" panose="05000000000000000000" pitchFamily="2" charset="2"/>
              <a:buNone/>
            </a:pPr>
            <a:r>
              <a:rPr lang="en-US" altLang="en-US" dirty="0">
                <a:latin typeface="Arial" panose="020B0604020202020204" pitchFamily="34" charset="0"/>
                <a:cs typeface="Times New Roman" panose="02020603050405020304" pitchFamily="18" charset="0"/>
              </a:rPr>
              <a:t> </a:t>
            </a:r>
          </a:p>
        </p:txBody>
      </p:sp>
    </p:spTree>
    <p:extLst>
      <p:ext uri="{BB962C8B-B14F-4D97-AF65-F5344CB8AC3E}">
        <p14:creationId xmlns:p14="http://schemas.microsoft.com/office/powerpoint/2010/main" val="40412737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86A4B95-8511-4E07-8366-E7BA63FDEB19}"/>
              </a:ext>
            </a:extLst>
          </p:cNvPr>
          <p:cNvSpPr>
            <a:spLocks noGrp="1" noChangeArrowheads="1"/>
          </p:cNvSpPr>
          <p:nvPr>
            <p:ph type="title"/>
          </p:nvPr>
        </p:nvSpPr>
        <p:spPr>
          <a:xfrm>
            <a:off x="1350963" y="609600"/>
            <a:ext cx="7488237" cy="1143000"/>
          </a:xfrm>
        </p:spPr>
        <p:txBody>
          <a:bodyPr/>
          <a:lstStyle/>
          <a:p>
            <a:pPr eaLnBrk="1" hangingPunct="1">
              <a:lnSpc>
                <a:spcPct val="90000"/>
              </a:lnSpc>
            </a:pPr>
            <a:r>
              <a:rPr lang="en-US" altLang="en-US" dirty="0">
                <a:latin typeface="+mn-lt"/>
                <a:cs typeface="Times New Roman" panose="02020603050405020304" pitchFamily="18" charset="0"/>
              </a:rPr>
              <a:t>Practice 5 </a:t>
            </a:r>
          </a:p>
        </p:txBody>
      </p:sp>
      <p:sp>
        <p:nvSpPr>
          <p:cNvPr id="9219" name="Rectangle 3">
            <a:extLst>
              <a:ext uri="{FF2B5EF4-FFF2-40B4-BE49-F238E27FC236}">
                <a16:creationId xmlns:a16="http://schemas.microsoft.com/office/drawing/2014/main" id="{A3683F48-7A15-456B-AE29-6CE4494ADC18}"/>
              </a:ext>
            </a:extLst>
          </p:cNvPr>
          <p:cNvSpPr>
            <a:spLocks noGrp="1" noChangeArrowheads="1"/>
          </p:cNvSpPr>
          <p:nvPr>
            <p:ph type="body" idx="1"/>
          </p:nvPr>
        </p:nvSpPr>
        <p:spPr/>
        <p:txBody>
          <a:bodyPr/>
          <a:lstStyle/>
          <a:p>
            <a:pPr eaLnBrk="1" hangingPunct="1">
              <a:lnSpc>
                <a:spcPct val="90000"/>
              </a:lnSpc>
            </a:pPr>
            <a:r>
              <a:rPr lang="en-US" altLang="en-US" sz="2400" dirty="0">
                <a:latin typeface="Arial" panose="020B0604020202020204" pitchFamily="34" charset="0"/>
                <a:cs typeface="Times New Roman" panose="02020603050405020304" pitchFamily="18" charset="0"/>
              </a:rPr>
              <a:t>The California State University has changed the course schedule policy based upon feedback from professors and students. According to the changed policy, each course may have exactly one or more sections, or may not have a section at all. However, each section must be assigned to one course.  </a:t>
            </a:r>
          </a:p>
          <a:p>
            <a:pPr marL="0" indent="0" eaLnBrk="1" hangingPunct="1">
              <a:lnSpc>
                <a:spcPct val="90000"/>
              </a:lnSpc>
              <a:buNone/>
            </a:pPr>
            <a:endParaRPr lang="en-US" altLang="en-US" sz="24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470177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35CCB3F-080E-456D-9A0D-AB8A81ECA924}"/>
              </a:ext>
            </a:extLst>
          </p:cNvPr>
          <p:cNvSpPr>
            <a:spLocks noGrp="1"/>
          </p:cNvSpPr>
          <p:nvPr>
            <p:ph type="title"/>
          </p:nvPr>
        </p:nvSpPr>
        <p:spPr>
          <a:xfrm>
            <a:off x="1350963" y="609600"/>
            <a:ext cx="7335837" cy="1143000"/>
          </a:xfrm>
        </p:spPr>
        <p:txBody>
          <a:bodyPr/>
          <a:lstStyle/>
          <a:p>
            <a:pPr>
              <a:defRPr/>
            </a:pPr>
            <a:r>
              <a:rPr lang="en-US" altLang="en-US" sz="3600" dirty="0">
                <a:latin typeface="+mn-lt"/>
              </a:rPr>
              <a:t>Data Model by Access:</a:t>
            </a:r>
            <a:br>
              <a:rPr lang="en-US" altLang="en-US" sz="3600" dirty="0">
                <a:latin typeface="+mn-lt"/>
              </a:rPr>
            </a:br>
            <a:r>
              <a:rPr lang="en-US" altLang="en-US" sz="3600" dirty="0">
                <a:latin typeface="+mn-lt"/>
              </a:rPr>
              <a:t>Entity Relationship Diagram (ERD)</a:t>
            </a:r>
            <a:endParaRPr lang="en-US" sz="3600" dirty="0">
              <a:latin typeface="+mn-lt"/>
            </a:endParaRPr>
          </a:p>
        </p:txBody>
      </p:sp>
      <p:sp>
        <p:nvSpPr>
          <p:cNvPr id="11267"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62A01A2-F8E7-43D1-9E27-94F990B4BDF7}" type="slidenum">
              <a:rPr lang="en-US" altLang="en-US" sz="1400" smtClean="0">
                <a:solidFill>
                  <a:schemeClr val="tx2"/>
                </a:solidFill>
              </a:rPr>
              <a:pPr>
                <a:spcBef>
                  <a:spcPct val="0"/>
                </a:spcBef>
                <a:buClrTx/>
                <a:buSzTx/>
                <a:buFontTx/>
                <a:buNone/>
              </a:pPr>
              <a:t>4</a:t>
            </a:fld>
            <a:endParaRPr lang="en-US" altLang="en-US" sz="1400">
              <a:solidFill>
                <a:schemeClr val="tx2"/>
              </a:solidFill>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7521575" cy="468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a:latin typeface="+mn-lt"/>
                <a:cs typeface="Times New Roman" panose="02020603050405020304" pitchFamily="18" charset="0"/>
              </a:rPr>
              <a:t>Practice 6</a:t>
            </a:r>
            <a:endParaRPr lang="en-US" altLang="en-US" dirty="0">
              <a:latin typeface="+mn-lt"/>
            </a:endParaRPr>
          </a:p>
        </p:txBody>
      </p:sp>
      <p:sp>
        <p:nvSpPr>
          <p:cNvPr id="12291" name="Rectangle 3"/>
          <p:cNvSpPr>
            <a:spLocks noGrp="1" noChangeArrowheads="1"/>
          </p:cNvSpPr>
          <p:nvPr>
            <p:ph type="body" idx="1"/>
          </p:nvPr>
        </p:nvSpPr>
        <p:spPr/>
        <p:txBody>
          <a:bodyPr/>
          <a:lstStyle/>
          <a:p>
            <a:pPr eaLnBrk="1" hangingPunct="1"/>
            <a:r>
              <a:rPr lang="en-US" altLang="en-US" sz="2400" dirty="0">
                <a:latin typeface="Arial" charset="0"/>
                <a:cs typeface="Times New Roman" pitchFamily="18" charset="0"/>
              </a:rPr>
              <a:t>CSUB is the only 4 years comprehensive university in Kern County. Each class offered by CSUB may be taught by several professors. A particular class may always uses the same classroom. Because classes may held  at different times or on different evenings, it is possible that each classroom is used by many different classes. </a:t>
            </a:r>
            <a:r>
              <a:rPr lang="en-US" altLang="ko-KR" sz="2400" dirty="0">
                <a:latin typeface="Arial" charset="0"/>
                <a:ea typeface="굴림" pitchFamily="34" charset="-127"/>
                <a:cs typeface="Times New Roman" pitchFamily="18" charset="0"/>
              </a:rPr>
              <a:t>By the way, </a:t>
            </a:r>
            <a:r>
              <a:rPr lang="en-US" altLang="en-US" sz="2400" dirty="0">
                <a:latin typeface="Arial" charset="0"/>
                <a:cs typeface="Times New Roman" pitchFamily="18" charset="0"/>
              </a:rPr>
              <a:t>A professor </a:t>
            </a:r>
            <a:r>
              <a:rPr lang="en-US" altLang="ko-KR" sz="2400" dirty="0">
                <a:latin typeface="Arial" charset="0"/>
                <a:ea typeface="굴림" pitchFamily="34" charset="-127"/>
              </a:rPr>
              <a:t>can</a:t>
            </a:r>
            <a:r>
              <a:rPr lang="en-US" altLang="en-US" sz="2400" dirty="0">
                <a:latin typeface="Arial" charset="0"/>
                <a:cs typeface="Times New Roman" pitchFamily="18" charset="0"/>
              </a:rPr>
              <a:t> teach several classes. </a:t>
            </a:r>
          </a:p>
        </p:txBody>
      </p:sp>
    </p:spTree>
    <p:extLst>
      <p:ext uri="{BB962C8B-B14F-4D97-AF65-F5344CB8AC3E}">
        <p14:creationId xmlns:p14="http://schemas.microsoft.com/office/powerpoint/2010/main" val="258028682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ERD Development Simulation</a:t>
            </a:r>
          </a:p>
        </p:txBody>
      </p:sp>
      <p:sp>
        <p:nvSpPr>
          <p:cNvPr id="3" name="Content Placeholder 2"/>
          <p:cNvSpPr>
            <a:spLocks noGrp="1"/>
          </p:cNvSpPr>
          <p:nvPr>
            <p:ph idx="1"/>
          </p:nvPr>
        </p:nvSpPr>
        <p:spPr/>
        <p:txBody>
          <a:bodyPr/>
          <a:lstStyle/>
          <a:p>
            <a:r>
              <a:rPr lang="en-US" sz="2800" dirty="0"/>
              <a:t>Using the original notation by Peter Chen</a:t>
            </a:r>
          </a:p>
          <a:p>
            <a:pPr lvl="1"/>
            <a:r>
              <a:rPr lang="en-US" sz="2400" dirty="0">
                <a:solidFill>
                  <a:srgbClr val="0099FF"/>
                </a:solidFill>
              </a:rPr>
              <a:t>Some still prefer to use the original notation</a:t>
            </a:r>
          </a:p>
          <a:p>
            <a:r>
              <a:rPr lang="en-US" sz="2800" dirty="0"/>
              <a:t>Assume that draft BRs have been generated.</a:t>
            </a:r>
          </a:p>
          <a:p>
            <a:pPr marL="914400" lvl="1" indent="-514350">
              <a:buFont typeface="+mj-lt"/>
              <a:buAutoNum type="arabicPeriod"/>
            </a:pPr>
            <a:r>
              <a:rPr lang="en-US" sz="2400" dirty="0"/>
              <a:t>Entity</a:t>
            </a:r>
          </a:p>
          <a:p>
            <a:pPr marL="914400" lvl="1" indent="-514350">
              <a:buFont typeface="+mj-lt"/>
              <a:buAutoNum type="arabicPeriod"/>
            </a:pPr>
            <a:r>
              <a:rPr lang="en-US" sz="2400" dirty="0"/>
              <a:t>Attributes (as well as identifier)</a:t>
            </a:r>
          </a:p>
          <a:p>
            <a:pPr marL="914400" lvl="1" indent="-514350">
              <a:buFont typeface="+mj-lt"/>
              <a:buAutoNum type="arabicPeriod"/>
            </a:pPr>
            <a:r>
              <a:rPr lang="en-US" sz="2400" dirty="0"/>
              <a:t>Relationship</a:t>
            </a:r>
          </a:p>
          <a:p>
            <a:pPr marL="914400" lvl="1" indent="-514350">
              <a:buFont typeface="+mj-lt"/>
              <a:buAutoNum type="arabicPeriod"/>
            </a:pPr>
            <a:r>
              <a:rPr lang="en-US" sz="2400" dirty="0"/>
              <a:t>Cardinality</a:t>
            </a:r>
          </a:p>
          <a:p>
            <a:pPr marL="914400" lvl="1" indent="-514350">
              <a:buFont typeface="+mj-lt"/>
              <a:buAutoNum type="arabicPeriod"/>
            </a:pPr>
            <a:endParaRPr lang="en-US" sz="2400" dirty="0"/>
          </a:p>
          <a:p>
            <a:pPr marL="914400" lvl="1" indent="-514350">
              <a:buFont typeface="+mj-lt"/>
              <a:buAutoNum type="arabicPeriod"/>
            </a:pPr>
            <a:endParaRPr lang="en-US" sz="2400"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41</a:t>
            </a:fld>
            <a:endParaRPr lang="en-US" altLang="en-US"/>
          </a:p>
        </p:txBody>
      </p:sp>
    </p:spTree>
    <p:extLst>
      <p:ext uri="{BB962C8B-B14F-4D97-AF65-F5344CB8AC3E}">
        <p14:creationId xmlns:p14="http://schemas.microsoft.com/office/powerpoint/2010/main" val="27722318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1219200"/>
            <a:ext cx="6781800" cy="533400"/>
          </a:xfrm>
        </p:spPr>
        <p:txBody>
          <a:bodyPr/>
          <a:lstStyle/>
          <a:p>
            <a:pPr eaLnBrk="1" hangingPunct="1"/>
            <a:r>
              <a:rPr lang="en-US" altLang="en-US" sz="2800" dirty="0">
                <a:solidFill>
                  <a:srgbClr val="CC0000"/>
                </a:solidFill>
                <a:latin typeface="Arial" panose="020B0604020202020204" pitchFamily="34" charset="0"/>
              </a:rPr>
              <a:t>Entities???</a:t>
            </a:r>
          </a:p>
        </p:txBody>
      </p:sp>
      <p:sp>
        <p:nvSpPr>
          <p:cNvPr id="115715" name="Rectangle 3">
            <a:extLst>
              <a:ext uri="{FF2B5EF4-FFF2-40B4-BE49-F238E27FC236}">
                <a16:creationId xmlns:a16="http://schemas.microsoft.com/office/drawing/2014/main" id="{035DC529-05A6-4E4C-92F5-074CF444BC0D}"/>
              </a:ext>
            </a:extLst>
          </p:cNvPr>
          <p:cNvSpPr>
            <a:spLocks noGrp="1" noChangeArrowheads="1"/>
          </p:cNvSpPr>
          <p:nvPr>
            <p:ph type="body" idx="1"/>
          </p:nvPr>
        </p:nvSpPr>
        <p:spPr>
          <a:xfrm>
            <a:off x="762000" y="1905000"/>
            <a:ext cx="8001000" cy="3962400"/>
          </a:xfrm>
        </p:spPr>
        <p:txBody>
          <a:bodyPr/>
          <a:lstStyle/>
          <a:p>
            <a:pPr marL="0" indent="0" algn="just" eaLnBrk="1" hangingPunct="1">
              <a:defRPr/>
            </a:pPr>
            <a:r>
              <a:rPr lang="en-US" sz="2400" dirty="0">
                <a:solidFill>
                  <a:srgbClr val="0099FF"/>
                </a:solidFill>
                <a:latin typeface="Arial" pitchFamily="34" charset="0"/>
              </a:rPr>
              <a:t>Original Data Model Notation Used (Peter Chen)</a:t>
            </a:r>
          </a:p>
          <a:p>
            <a:pPr marL="0" indent="0" algn="just" eaLnBrk="1" hangingPunct="1">
              <a:buFontTx/>
              <a:buNone/>
              <a:defRPr/>
            </a:pPr>
            <a:endParaRPr lang="en-US" sz="2400" b="1" u="sng" dirty="0">
              <a:latin typeface="Arial" pitchFamily="34" charset="0"/>
            </a:endParaRPr>
          </a:p>
          <a:p>
            <a:pPr marL="0" indent="0" algn="just" eaLnBrk="1" hangingPunct="1">
              <a:buFontTx/>
              <a:buNone/>
              <a:defRPr/>
            </a:pPr>
            <a:r>
              <a:rPr lang="en-US" sz="2400" b="1" u="sng" dirty="0">
                <a:latin typeface="Arial" pitchFamily="34" charset="0"/>
              </a:rPr>
              <a:t>ANG Laboratory</a:t>
            </a:r>
            <a:r>
              <a:rPr lang="en-US" sz="2400" dirty="0">
                <a:latin typeface="Arial" pitchFamily="34" charset="0"/>
              </a:rPr>
              <a:t> has several </a:t>
            </a:r>
            <a:r>
              <a:rPr lang="en-US" sz="2400" b="1" u="sng" dirty="0">
                <a:solidFill>
                  <a:schemeClr val="accent2">
                    <a:lumMod val="75000"/>
                  </a:schemeClr>
                </a:solidFill>
                <a:latin typeface="Arial" pitchFamily="34" charset="0"/>
              </a:rPr>
              <a:t>chemist</a:t>
            </a:r>
            <a:r>
              <a:rPr lang="en-US" sz="2400" dirty="0">
                <a:latin typeface="Arial" pitchFamily="34" charset="0"/>
              </a:rPr>
              <a:t>s who work on one or more </a:t>
            </a:r>
            <a:r>
              <a:rPr lang="en-US" sz="2400" b="1" u="sng" dirty="0">
                <a:solidFill>
                  <a:srgbClr val="FF0000"/>
                </a:solidFill>
                <a:latin typeface="Arial" pitchFamily="34" charset="0"/>
              </a:rPr>
              <a:t>project</a:t>
            </a:r>
            <a:r>
              <a:rPr lang="en-US" sz="2400" dirty="0">
                <a:latin typeface="Arial" pitchFamily="34" charset="0"/>
              </a:rPr>
              <a:t>s. Chemists also may use certain kinds of </a:t>
            </a:r>
            <a:r>
              <a:rPr lang="en-US" sz="2400" b="1" u="sng" dirty="0">
                <a:solidFill>
                  <a:schemeClr val="accent1">
                    <a:lumMod val="75000"/>
                  </a:schemeClr>
                </a:solidFill>
                <a:latin typeface="Arial" pitchFamily="34" charset="0"/>
              </a:rPr>
              <a:t>equipment</a:t>
            </a:r>
            <a:r>
              <a:rPr lang="en-US" sz="2400" dirty="0">
                <a:latin typeface="Arial" pitchFamily="34" charset="0"/>
              </a:rPr>
              <a:t> on each project. The </a:t>
            </a:r>
            <a:r>
              <a:rPr lang="en-US" sz="2400" b="1" u="sng" dirty="0">
                <a:latin typeface="Arial" pitchFamily="34" charset="0"/>
              </a:rPr>
              <a:t>organization</a:t>
            </a:r>
            <a:r>
              <a:rPr lang="en-US" sz="2400" dirty="0">
                <a:latin typeface="Arial" pitchFamily="34" charset="0"/>
              </a:rPr>
              <a:t> would like to store the chemist’s employee identification number, his/her name, up to three phone numbers, his/her project identification number and the date on which the project started. Every piece of equipment, the chemist uses, has a serial number and a cost. </a:t>
            </a:r>
          </a:p>
        </p:txBody>
      </p:sp>
    </p:spTree>
    <p:extLst>
      <p:ext uri="{BB962C8B-B14F-4D97-AF65-F5344CB8AC3E}">
        <p14:creationId xmlns:p14="http://schemas.microsoft.com/office/powerpoint/2010/main" val="2421326251"/>
      </p:ext>
    </p:extLst>
  </p:cSld>
  <p:clrMapOvr>
    <a:masterClrMapping/>
  </p:clrMapOvr>
  <p:transition>
    <p:pull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457200"/>
            <a:ext cx="7772400" cy="1143000"/>
          </a:xfrm>
        </p:spPr>
        <p:txBody>
          <a:bodyPr/>
          <a:lstStyle/>
          <a:p>
            <a:pPr eaLnBrk="1" hangingPunct="1"/>
            <a:r>
              <a:rPr lang="en-US" altLang="en-US" sz="3200" b="1" i="1">
                <a:solidFill>
                  <a:srgbClr val="FF0000"/>
                </a:solidFill>
                <a:latin typeface="Arial" panose="020B0604020202020204" pitchFamily="34" charset="0"/>
              </a:rPr>
              <a:t>Entities</a:t>
            </a:r>
          </a:p>
        </p:txBody>
      </p:sp>
      <p:sp>
        <p:nvSpPr>
          <p:cNvPr id="10243" name="Rectangle 3"/>
          <p:cNvSpPr>
            <a:spLocks noChangeArrowheads="1"/>
          </p:cNvSpPr>
          <p:nvPr/>
        </p:nvSpPr>
        <p:spPr bwMode="auto">
          <a:xfrm>
            <a:off x="685800" y="38100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chemeClr val="folHlink"/>
                </a:solidFill>
                <a:latin typeface="Comic Sans MS" panose="030F0702030302020204" pitchFamily="66" charset="0"/>
              </a:rPr>
              <a:t>Chemist</a:t>
            </a:r>
          </a:p>
        </p:txBody>
      </p:sp>
      <p:sp>
        <p:nvSpPr>
          <p:cNvPr id="10244" name="Rectangle 4"/>
          <p:cNvSpPr>
            <a:spLocks noChangeArrowheads="1"/>
          </p:cNvSpPr>
          <p:nvPr/>
        </p:nvSpPr>
        <p:spPr bwMode="auto">
          <a:xfrm>
            <a:off x="6096000" y="25146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FF0000"/>
                </a:solidFill>
                <a:latin typeface="Comic Sans MS" panose="030F0702030302020204" pitchFamily="66" charset="0"/>
              </a:rPr>
              <a:t>Project</a:t>
            </a:r>
          </a:p>
        </p:txBody>
      </p:sp>
      <p:sp>
        <p:nvSpPr>
          <p:cNvPr id="10245" name="Rectangle 5"/>
          <p:cNvSpPr>
            <a:spLocks noChangeArrowheads="1"/>
          </p:cNvSpPr>
          <p:nvPr/>
        </p:nvSpPr>
        <p:spPr bwMode="auto">
          <a:xfrm>
            <a:off x="4191000" y="48768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chemeClr val="accent1"/>
                </a:solidFill>
                <a:latin typeface="Comic Sans MS" panose="030F0702030302020204" pitchFamily="66" charset="0"/>
              </a:rPr>
              <a:t>Equipment</a:t>
            </a:r>
          </a:p>
        </p:txBody>
      </p:sp>
    </p:spTree>
    <p:extLst>
      <p:ext uri="{BB962C8B-B14F-4D97-AF65-F5344CB8AC3E}">
        <p14:creationId xmlns:p14="http://schemas.microsoft.com/office/powerpoint/2010/main" val="387521895"/>
      </p:ext>
    </p:extLst>
  </p:cSld>
  <p:clrMapOvr>
    <a:masterClrMapping/>
  </p:clrMapOvr>
  <p:transition>
    <p:pull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609600"/>
            <a:ext cx="6781800" cy="1143000"/>
          </a:xfrm>
        </p:spPr>
        <p:txBody>
          <a:bodyPr/>
          <a:lstStyle/>
          <a:p>
            <a:pPr eaLnBrk="1" hangingPunct="1"/>
            <a:r>
              <a:rPr lang="en-US" altLang="en-US" sz="2800" dirty="0">
                <a:solidFill>
                  <a:srgbClr val="CC0000"/>
                </a:solidFill>
                <a:latin typeface="Arial" panose="020B0604020202020204" pitchFamily="34" charset="0"/>
              </a:rPr>
              <a:t>Entities’ Attributes???</a:t>
            </a:r>
          </a:p>
        </p:txBody>
      </p:sp>
      <p:sp>
        <p:nvSpPr>
          <p:cNvPr id="12291" name="Rectangle 3"/>
          <p:cNvSpPr>
            <a:spLocks noGrp="1" noChangeArrowheads="1"/>
          </p:cNvSpPr>
          <p:nvPr>
            <p:ph type="body" idx="1"/>
          </p:nvPr>
        </p:nvSpPr>
        <p:spPr>
          <a:xfrm>
            <a:off x="762000" y="1981200"/>
            <a:ext cx="8305800" cy="4495800"/>
          </a:xfrm>
        </p:spPr>
        <p:txBody>
          <a:bodyPr/>
          <a:lstStyle/>
          <a:p>
            <a:pPr marL="0" indent="0" algn="just" eaLnBrk="1" hangingPunct="1">
              <a:buFontTx/>
              <a:buNone/>
            </a:pPr>
            <a:r>
              <a:rPr lang="en-US" altLang="en-US" sz="2400" dirty="0">
                <a:latin typeface="Arial" panose="020B0604020202020204" pitchFamily="34" charset="0"/>
              </a:rPr>
              <a:t>ANG Laboratory has several chemists who work on one or more projects. Chemists also may use certain kinds of equipment on each project. The organization would like to store the </a:t>
            </a:r>
            <a:r>
              <a:rPr lang="en-US" altLang="en-US" sz="2400" u="sng" dirty="0">
                <a:solidFill>
                  <a:srgbClr val="0000FF"/>
                </a:solidFill>
                <a:latin typeface="Arial" panose="020B0604020202020204" pitchFamily="34" charset="0"/>
              </a:rPr>
              <a:t>chemist’s </a:t>
            </a:r>
            <a:r>
              <a:rPr lang="en-US" altLang="en-US" sz="2400" dirty="0">
                <a:solidFill>
                  <a:srgbClr val="0000FF"/>
                </a:solidFill>
                <a:latin typeface="Arial" panose="020B0604020202020204" pitchFamily="34" charset="0"/>
              </a:rPr>
              <a:t>employee identification number, his/her name, up to three phone numbers</a:t>
            </a:r>
            <a:r>
              <a:rPr lang="en-US" altLang="en-US" sz="2400" dirty="0">
                <a:latin typeface="Arial" panose="020B0604020202020204" pitchFamily="34" charset="0"/>
              </a:rPr>
              <a:t>, his/her </a:t>
            </a:r>
            <a:r>
              <a:rPr lang="en-US" altLang="en-US" sz="2400" u="sng" dirty="0">
                <a:solidFill>
                  <a:srgbClr val="FF0000"/>
                </a:solidFill>
                <a:latin typeface="Arial" panose="020B0604020202020204" pitchFamily="34" charset="0"/>
              </a:rPr>
              <a:t>project</a:t>
            </a:r>
            <a:r>
              <a:rPr lang="en-US" altLang="en-US" sz="2400" dirty="0">
                <a:solidFill>
                  <a:srgbClr val="FF0000"/>
                </a:solidFill>
                <a:latin typeface="Arial" panose="020B0604020202020204" pitchFamily="34" charset="0"/>
              </a:rPr>
              <a:t> identification number and the date on which the project started</a:t>
            </a:r>
            <a:r>
              <a:rPr lang="en-US" altLang="en-US" sz="2400" dirty="0">
                <a:latin typeface="Arial" panose="020B0604020202020204" pitchFamily="34" charset="0"/>
              </a:rPr>
              <a:t>. Every piece of </a:t>
            </a:r>
            <a:r>
              <a:rPr lang="en-US" altLang="en-US" sz="2400" u="sng" dirty="0">
                <a:solidFill>
                  <a:schemeClr val="accent1"/>
                </a:solidFill>
                <a:latin typeface="Arial" panose="020B0604020202020204" pitchFamily="34" charset="0"/>
              </a:rPr>
              <a:t>equipment</a:t>
            </a:r>
            <a:r>
              <a:rPr lang="en-US" altLang="en-US" sz="2400" dirty="0">
                <a:latin typeface="Arial" panose="020B0604020202020204" pitchFamily="34" charset="0"/>
              </a:rPr>
              <a:t>, the chemist uses, </a:t>
            </a:r>
            <a:r>
              <a:rPr lang="en-US" altLang="en-US" sz="2400" dirty="0">
                <a:solidFill>
                  <a:schemeClr val="accent1"/>
                </a:solidFill>
                <a:latin typeface="Arial" panose="020B0604020202020204" pitchFamily="34" charset="0"/>
              </a:rPr>
              <a:t>has a serial number and a cost</a:t>
            </a:r>
            <a:r>
              <a:rPr lang="en-US" altLang="en-US" sz="2400" dirty="0">
                <a:latin typeface="Arial" panose="020B0604020202020204" pitchFamily="34" charset="0"/>
              </a:rPr>
              <a:t>. </a:t>
            </a:r>
          </a:p>
        </p:txBody>
      </p:sp>
    </p:spTree>
    <p:extLst>
      <p:ext uri="{BB962C8B-B14F-4D97-AF65-F5344CB8AC3E}">
        <p14:creationId xmlns:p14="http://schemas.microsoft.com/office/powerpoint/2010/main" val="1838962025"/>
      </p:ext>
    </p:extLst>
  </p:cSld>
  <p:clrMapOvr>
    <a:masterClrMapping/>
  </p:clrMapOvr>
  <p:transition>
    <p:pull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705D3A29-5375-4C35-9D43-B3E64A83BD70}" type="slidenum">
              <a:rPr lang="en-US" altLang="en-US" sz="1400" smtClean="0"/>
              <a:pPr algn="l">
                <a:spcBef>
                  <a:spcPct val="0"/>
                </a:spcBef>
                <a:buFontTx/>
                <a:buNone/>
              </a:pPr>
              <a:t>45</a:t>
            </a:fld>
            <a:endParaRPr lang="en-US" altLang="en-US" sz="1400"/>
          </a:p>
        </p:txBody>
      </p:sp>
      <p:sp>
        <p:nvSpPr>
          <p:cNvPr id="14339" name="Rectangle 2"/>
          <p:cNvSpPr>
            <a:spLocks noGrp="1" noChangeArrowheads="1"/>
          </p:cNvSpPr>
          <p:nvPr>
            <p:ph type="title"/>
          </p:nvPr>
        </p:nvSpPr>
        <p:spPr>
          <a:xfrm>
            <a:off x="990600" y="457200"/>
            <a:ext cx="7772400" cy="1143000"/>
          </a:xfrm>
        </p:spPr>
        <p:txBody>
          <a:bodyPr/>
          <a:lstStyle/>
          <a:p>
            <a:pPr eaLnBrk="1" hangingPunct="1"/>
            <a:r>
              <a:rPr lang="en-US" altLang="ko-KR" dirty="0">
                <a:solidFill>
                  <a:srgbClr val="FF0000"/>
                </a:solidFill>
                <a:latin typeface="Tahoma" panose="020B0604030504040204" pitchFamily="34" charset="0"/>
                <a:ea typeface="Gulim" panose="020B0600000101010101" pitchFamily="34" charset="-127"/>
              </a:rPr>
              <a:t>e</a:t>
            </a:r>
            <a:r>
              <a:rPr lang="en-US" altLang="en-US" dirty="0">
                <a:solidFill>
                  <a:srgbClr val="FF0000"/>
                </a:solidFill>
                <a:latin typeface="Tahoma" panose="020B0604030504040204" pitchFamily="34" charset="0"/>
              </a:rPr>
              <a:t>ntities</a:t>
            </a:r>
            <a:r>
              <a:rPr lang="en-US" altLang="ko-KR" dirty="0">
                <a:solidFill>
                  <a:srgbClr val="FF0000"/>
                </a:solidFill>
                <a:latin typeface="Tahoma" panose="020B0604030504040204" pitchFamily="34" charset="0"/>
                <a:ea typeface="Gulim" panose="020B0600000101010101" pitchFamily="34" charset="-127"/>
              </a:rPr>
              <a:t>, a</a:t>
            </a:r>
            <a:r>
              <a:rPr lang="en-US" altLang="en-US" dirty="0">
                <a:solidFill>
                  <a:srgbClr val="FF0000"/>
                </a:solidFill>
                <a:latin typeface="Tahoma" panose="020B0604030504040204" pitchFamily="34" charset="0"/>
              </a:rPr>
              <a:t>ttributes</a:t>
            </a:r>
            <a:r>
              <a:rPr lang="en-US" altLang="ko-KR" dirty="0">
                <a:solidFill>
                  <a:srgbClr val="FF0000"/>
                </a:solidFill>
                <a:latin typeface="Tahoma" panose="020B0604030504040204" pitchFamily="34" charset="0"/>
                <a:ea typeface="Gulim" panose="020B0600000101010101" pitchFamily="34" charset="-127"/>
              </a:rPr>
              <a:t> and identifiers</a:t>
            </a:r>
            <a:endParaRPr lang="en-US" altLang="en-US" dirty="0">
              <a:solidFill>
                <a:srgbClr val="FF0000"/>
              </a:solidFill>
              <a:latin typeface="Tahoma" panose="020B0604030504040204" pitchFamily="34" charset="0"/>
            </a:endParaRPr>
          </a:p>
        </p:txBody>
      </p:sp>
      <p:grpSp>
        <p:nvGrpSpPr>
          <p:cNvPr id="14340" name="Group 26"/>
          <p:cNvGrpSpPr>
            <a:grpSpLocks/>
          </p:cNvGrpSpPr>
          <p:nvPr/>
        </p:nvGrpSpPr>
        <p:grpSpPr bwMode="auto">
          <a:xfrm>
            <a:off x="4876800" y="2286000"/>
            <a:ext cx="2209800" cy="1295400"/>
            <a:chOff x="3792" y="1152"/>
            <a:chExt cx="1392" cy="816"/>
          </a:xfrm>
        </p:grpSpPr>
        <p:sp>
          <p:nvSpPr>
            <p:cNvPr id="14358" name="Rectangle 9"/>
            <p:cNvSpPr>
              <a:spLocks noChangeArrowheads="1"/>
            </p:cNvSpPr>
            <p:nvPr/>
          </p:nvSpPr>
          <p:spPr bwMode="auto">
            <a:xfrm>
              <a:off x="3840" y="1584"/>
              <a:ext cx="1104"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latin typeface="Comic Sans MS" panose="030F0702030302020204" pitchFamily="66" charset="0"/>
                </a:rPr>
                <a:t>Project</a:t>
              </a:r>
            </a:p>
          </p:txBody>
        </p:sp>
        <p:sp>
          <p:nvSpPr>
            <p:cNvPr id="14359" name="Line 10"/>
            <p:cNvSpPr>
              <a:spLocks noChangeShapeType="1"/>
            </p:cNvSpPr>
            <p:nvPr/>
          </p:nvSpPr>
          <p:spPr bwMode="auto">
            <a:xfrm flipV="1">
              <a:off x="4080" y="1344"/>
              <a:ext cx="1"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Oval 11"/>
            <p:cNvSpPr>
              <a:spLocks noChangeArrowheads="1"/>
            </p:cNvSpPr>
            <p:nvPr/>
          </p:nvSpPr>
          <p:spPr bwMode="auto">
            <a:xfrm>
              <a:off x="3792" y="1200"/>
              <a:ext cx="624" cy="19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61" name="Text Box 12"/>
            <p:cNvSpPr txBox="1">
              <a:spLocks noChangeArrowheads="1"/>
            </p:cNvSpPr>
            <p:nvPr/>
          </p:nvSpPr>
          <p:spPr bwMode="auto">
            <a:xfrm>
              <a:off x="3888" y="1200"/>
              <a:ext cx="38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u="sng">
                  <a:latin typeface="Comic Sans MS" panose="030F0702030302020204" pitchFamily="66" charset="0"/>
                </a:rPr>
                <a:t>Proj#</a:t>
              </a:r>
            </a:p>
          </p:txBody>
        </p:sp>
        <p:sp>
          <p:nvSpPr>
            <p:cNvPr id="14362" name="Line 13"/>
            <p:cNvSpPr>
              <a:spLocks noChangeShapeType="1"/>
            </p:cNvSpPr>
            <p:nvPr/>
          </p:nvSpPr>
          <p:spPr bwMode="auto">
            <a:xfrm flipV="1">
              <a:off x="4800" y="1277"/>
              <a:ext cx="1" cy="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3" name="Oval 14"/>
            <p:cNvSpPr>
              <a:spLocks noChangeArrowheads="1"/>
            </p:cNvSpPr>
            <p:nvPr/>
          </p:nvSpPr>
          <p:spPr bwMode="auto">
            <a:xfrm>
              <a:off x="4560" y="1152"/>
              <a:ext cx="624" cy="14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64" name="Text Box 15"/>
            <p:cNvSpPr txBox="1">
              <a:spLocks noChangeArrowheads="1"/>
            </p:cNvSpPr>
            <p:nvPr/>
          </p:nvSpPr>
          <p:spPr bwMode="auto">
            <a:xfrm>
              <a:off x="4608" y="1152"/>
              <a:ext cx="5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Comic Sans MS" panose="030F0702030302020204" pitchFamily="66" charset="0"/>
                </a:rPr>
                <a:t>Start-Date</a:t>
              </a:r>
            </a:p>
          </p:txBody>
        </p:sp>
      </p:grpSp>
      <p:grpSp>
        <p:nvGrpSpPr>
          <p:cNvPr id="14341" name="Group 25"/>
          <p:cNvGrpSpPr>
            <a:grpSpLocks/>
          </p:cNvGrpSpPr>
          <p:nvPr/>
        </p:nvGrpSpPr>
        <p:grpSpPr bwMode="auto">
          <a:xfrm>
            <a:off x="1219200" y="2133600"/>
            <a:ext cx="2286000" cy="1524000"/>
            <a:chOff x="336" y="1824"/>
            <a:chExt cx="1440" cy="960"/>
          </a:xfrm>
        </p:grpSpPr>
        <p:sp>
          <p:nvSpPr>
            <p:cNvPr id="14350" name="Rectangle 3"/>
            <p:cNvSpPr>
              <a:spLocks noChangeArrowheads="1"/>
            </p:cNvSpPr>
            <p:nvPr/>
          </p:nvSpPr>
          <p:spPr bwMode="auto">
            <a:xfrm>
              <a:off x="432" y="2400"/>
              <a:ext cx="1104"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folHlink"/>
                  </a:solidFill>
                  <a:latin typeface="Comic Sans MS" panose="030F0702030302020204" pitchFamily="66" charset="0"/>
                </a:rPr>
                <a:t>Chemist</a:t>
              </a:r>
            </a:p>
          </p:txBody>
        </p:sp>
        <p:sp>
          <p:nvSpPr>
            <p:cNvPr id="14351" name="Line 4"/>
            <p:cNvSpPr>
              <a:spLocks noChangeShapeType="1"/>
            </p:cNvSpPr>
            <p:nvPr/>
          </p:nvSpPr>
          <p:spPr bwMode="auto">
            <a:xfrm flipV="1">
              <a:off x="672" y="2160"/>
              <a:ext cx="1"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5"/>
            <p:cNvSpPr>
              <a:spLocks noChangeShapeType="1"/>
            </p:cNvSpPr>
            <p:nvPr/>
          </p:nvSpPr>
          <p:spPr bwMode="auto">
            <a:xfrm flipV="1">
              <a:off x="1392" y="2093"/>
              <a:ext cx="1" cy="3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Oval 6"/>
            <p:cNvSpPr>
              <a:spLocks noChangeArrowheads="1"/>
            </p:cNvSpPr>
            <p:nvPr/>
          </p:nvSpPr>
          <p:spPr bwMode="auto">
            <a:xfrm>
              <a:off x="1056" y="1824"/>
              <a:ext cx="720" cy="2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54" name="Text Box 7"/>
            <p:cNvSpPr txBox="1">
              <a:spLocks noChangeArrowheads="1"/>
            </p:cNvSpPr>
            <p:nvPr/>
          </p:nvSpPr>
          <p:spPr bwMode="auto">
            <a:xfrm>
              <a:off x="1248" y="1920"/>
              <a:ext cx="39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Comic Sans MS" panose="030F0702030302020204" pitchFamily="66" charset="0"/>
                </a:rPr>
                <a:t>Phone#</a:t>
              </a:r>
            </a:p>
          </p:txBody>
        </p:sp>
        <p:sp>
          <p:nvSpPr>
            <p:cNvPr id="14355" name="Oval 8"/>
            <p:cNvSpPr>
              <a:spLocks noChangeArrowheads="1"/>
            </p:cNvSpPr>
            <p:nvPr/>
          </p:nvSpPr>
          <p:spPr bwMode="auto">
            <a:xfrm>
              <a:off x="1104" y="1872"/>
              <a:ext cx="624" cy="21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56" name="Oval 20"/>
            <p:cNvSpPr>
              <a:spLocks noChangeArrowheads="1"/>
            </p:cNvSpPr>
            <p:nvPr/>
          </p:nvSpPr>
          <p:spPr bwMode="auto">
            <a:xfrm>
              <a:off x="336" y="1920"/>
              <a:ext cx="624"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57" name="Text Box 21"/>
            <p:cNvSpPr txBox="1">
              <a:spLocks noChangeArrowheads="1"/>
            </p:cNvSpPr>
            <p:nvPr/>
          </p:nvSpPr>
          <p:spPr bwMode="auto">
            <a:xfrm>
              <a:off x="480" y="1968"/>
              <a:ext cx="38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u="sng">
                  <a:latin typeface="Comic Sans MS" panose="030F0702030302020204" pitchFamily="66" charset="0"/>
                </a:rPr>
                <a:t>Emp#</a:t>
              </a:r>
            </a:p>
          </p:txBody>
        </p:sp>
      </p:grpSp>
      <p:grpSp>
        <p:nvGrpSpPr>
          <p:cNvPr id="14342" name="Group 27"/>
          <p:cNvGrpSpPr>
            <a:grpSpLocks/>
          </p:cNvGrpSpPr>
          <p:nvPr/>
        </p:nvGrpSpPr>
        <p:grpSpPr bwMode="auto">
          <a:xfrm>
            <a:off x="2438400" y="3962400"/>
            <a:ext cx="3581400" cy="762000"/>
            <a:chOff x="2640" y="2976"/>
            <a:chExt cx="2256" cy="480"/>
          </a:xfrm>
        </p:grpSpPr>
        <p:sp>
          <p:nvSpPr>
            <p:cNvPr id="14343" name="Rectangle 16"/>
            <p:cNvSpPr>
              <a:spLocks noChangeArrowheads="1"/>
            </p:cNvSpPr>
            <p:nvPr/>
          </p:nvSpPr>
          <p:spPr bwMode="auto">
            <a:xfrm>
              <a:off x="2640" y="3072"/>
              <a:ext cx="1104" cy="3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accent1"/>
                  </a:solidFill>
                  <a:latin typeface="Comic Sans MS" panose="030F0702030302020204" pitchFamily="66" charset="0"/>
                </a:rPr>
                <a:t>Equipment</a:t>
              </a:r>
            </a:p>
          </p:txBody>
        </p:sp>
        <p:sp>
          <p:nvSpPr>
            <p:cNvPr id="14344" name="Line 17"/>
            <p:cNvSpPr>
              <a:spLocks noChangeShapeType="1"/>
            </p:cNvSpPr>
            <p:nvPr/>
          </p:nvSpPr>
          <p:spPr bwMode="auto">
            <a:xfrm flipV="1">
              <a:off x="3744" y="3120"/>
              <a:ext cx="52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8"/>
            <p:cNvSpPr>
              <a:spLocks noChangeShapeType="1"/>
            </p:cNvSpPr>
            <p:nvPr/>
          </p:nvSpPr>
          <p:spPr bwMode="auto">
            <a:xfrm flipV="1">
              <a:off x="3744" y="3360"/>
              <a:ext cx="529"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Oval 19"/>
            <p:cNvSpPr>
              <a:spLocks noChangeArrowheads="1"/>
            </p:cNvSpPr>
            <p:nvPr/>
          </p:nvSpPr>
          <p:spPr bwMode="auto">
            <a:xfrm>
              <a:off x="4272" y="3264"/>
              <a:ext cx="624" cy="19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47" name="Oval 22"/>
            <p:cNvSpPr>
              <a:spLocks noChangeArrowheads="1"/>
            </p:cNvSpPr>
            <p:nvPr/>
          </p:nvSpPr>
          <p:spPr bwMode="auto">
            <a:xfrm>
              <a:off x="4272" y="2976"/>
              <a:ext cx="624" cy="24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4348" name="Text Box 23"/>
            <p:cNvSpPr txBox="1">
              <a:spLocks noChangeArrowheads="1"/>
            </p:cNvSpPr>
            <p:nvPr/>
          </p:nvSpPr>
          <p:spPr bwMode="auto">
            <a:xfrm>
              <a:off x="4416" y="3024"/>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200" u="sng">
                  <a:latin typeface="Comic Sans MS" panose="030F0702030302020204" pitchFamily="66" charset="0"/>
                </a:rPr>
                <a:t>Serial#</a:t>
              </a:r>
            </a:p>
          </p:txBody>
        </p:sp>
        <p:sp>
          <p:nvSpPr>
            <p:cNvPr id="14349" name="Text Box 24"/>
            <p:cNvSpPr txBox="1">
              <a:spLocks noChangeArrowheads="1"/>
            </p:cNvSpPr>
            <p:nvPr/>
          </p:nvSpPr>
          <p:spPr bwMode="auto">
            <a:xfrm>
              <a:off x="4416" y="3264"/>
              <a:ext cx="2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000">
                  <a:latin typeface="Comic Sans MS" panose="030F0702030302020204" pitchFamily="66" charset="0"/>
                </a:rPr>
                <a:t>cost</a:t>
              </a:r>
            </a:p>
          </p:txBody>
        </p:sp>
      </p:grpSp>
    </p:spTree>
    <p:extLst>
      <p:ext uri="{BB962C8B-B14F-4D97-AF65-F5344CB8AC3E}">
        <p14:creationId xmlns:p14="http://schemas.microsoft.com/office/powerpoint/2010/main" val="35333684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8543" y="609600"/>
            <a:ext cx="8839200" cy="1143000"/>
          </a:xfrm>
        </p:spPr>
        <p:txBody>
          <a:bodyPr/>
          <a:lstStyle/>
          <a:p>
            <a:pPr eaLnBrk="1" hangingPunct="1"/>
            <a:r>
              <a:rPr lang="en-US" altLang="en-US" sz="2800" dirty="0">
                <a:solidFill>
                  <a:srgbClr val="CC0000"/>
                </a:solidFill>
                <a:latin typeface="Arial" panose="020B0604020202020204" pitchFamily="34" charset="0"/>
              </a:rPr>
              <a:t>Relationships ???</a:t>
            </a:r>
          </a:p>
        </p:txBody>
      </p:sp>
      <p:sp>
        <p:nvSpPr>
          <p:cNvPr id="16387" name="Rectangle 3"/>
          <p:cNvSpPr>
            <a:spLocks noGrp="1" noChangeArrowheads="1"/>
          </p:cNvSpPr>
          <p:nvPr>
            <p:ph type="body" idx="1"/>
          </p:nvPr>
        </p:nvSpPr>
        <p:spPr>
          <a:xfrm>
            <a:off x="914400" y="1828800"/>
            <a:ext cx="7772400" cy="4648200"/>
          </a:xfrm>
        </p:spPr>
        <p:txBody>
          <a:bodyPr/>
          <a:lstStyle/>
          <a:p>
            <a:pPr marL="0" indent="0" algn="just" eaLnBrk="1" hangingPunct="1">
              <a:buFontTx/>
              <a:buNone/>
            </a:pPr>
            <a:r>
              <a:rPr lang="en-US" altLang="en-US" sz="2000" dirty="0">
                <a:latin typeface="Arial" panose="020B0604020202020204" pitchFamily="34" charset="0"/>
              </a:rPr>
              <a:t>ANG Laboratory has several chemists who </a:t>
            </a:r>
            <a:r>
              <a:rPr lang="en-US" altLang="en-US" sz="2000" b="1" u="sng" dirty="0">
                <a:solidFill>
                  <a:srgbClr val="0000FF"/>
                </a:solidFill>
                <a:latin typeface="Arial" panose="020B0604020202020204" pitchFamily="34" charset="0"/>
              </a:rPr>
              <a:t>work on</a:t>
            </a:r>
            <a:r>
              <a:rPr lang="en-US" altLang="en-US" sz="2000" b="1" dirty="0">
                <a:latin typeface="Arial" panose="020B0604020202020204" pitchFamily="34" charset="0"/>
              </a:rPr>
              <a:t> </a:t>
            </a:r>
            <a:r>
              <a:rPr lang="en-US" altLang="en-US" sz="2000" dirty="0">
                <a:latin typeface="Arial" panose="020B0604020202020204" pitchFamily="34" charset="0"/>
              </a:rPr>
              <a:t>one or more projects. Chemists also may </a:t>
            </a:r>
            <a:r>
              <a:rPr lang="en-US" altLang="en-US" sz="2000" b="1" u="sng" dirty="0">
                <a:solidFill>
                  <a:srgbClr val="008000"/>
                </a:solidFill>
                <a:latin typeface="Arial" panose="020B0604020202020204" pitchFamily="34" charset="0"/>
              </a:rPr>
              <a:t>use</a:t>
            </a:r>
            <a:r>
              <a:rPr lang="en-US" altLang="en-US" sz="2000" dirty="0">
                <a:latin typeface="Arial" panose="020B0604020202020204" pitchFamily="34" charset="0"/>
              </a:rPr>
              <a:t> certain kinds of equipment on each project. The organization would like to store the chemist’s employee identification number, his/her name, up to three phone numbers, his/her project identification number and the date on which the project started. Every piece of equipment, the chemist uses, has a serial number and a cost. </a:t>
            </a:r>
          </a:p>
        </p:txBody>
      </p:sp>
    </p:spTree>
    <p:extLst>
      <p:ext uri="{BB962C8B-B14F-4D97-AF65-F5344CB8AC3E}">
        <p14:creationId xmlns:p14="http://schemas.microsoft.com/office/powerpoint/2010/main" val="1747913755"/>
      </p:ext>
    </p:extLst>
  </p:cSld>
  <p:clrMapOvr>
    <a:masterClrMapping/>
  </p:clrMapOvr>
  <p:transition>
    <p:pull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533400"/>
            <a:ext cx="7772400" cy="1143000"/>
          </a:xfrm>
        </p:spPr>
        <p:txBody>
          <a:bodyPr/>
          <a:lstStyle/>
          <a:p>
            <a:pPr eaLnBrk="1" hangingPunct="1"/>
            <a:r>
              <a:rPr lang="en-US" altLang="en-US" sz="3200" b="1" i="1">
                <a:solidFill>
                  <a:srgbClr val="FF0000"/>
                </a:solidFill>
                <a:latin typeface="Arial" panose="020B0604020202020204" pitchFamily="34" charset="0"/>
              </a:rPr>
              <a:t>Entities/Relationships</a:t>
            </a:r>
            <a:br>
              <a:rPr lang="en-US" altLang="en-US" sz="3200" b="1" i="1">
                <a:solidFill>
                  <a:srgbClr val="FF0000"/>
                </a:solidFill>
                <a:latin typeface="Arial" panose="020B0604020202020204" pitchFamily="34" charset="0"/>
              </a:rPr>
            </a:br>
            <a:r>
              <a:rPr lang="en-US" altLang="en-US" sz="3200" b="1" i="1">
                <a:solidFill>
                  <a:srgbClr val="FF0000"/>
                </a:solidFill>
                <a:latin typeface="Arial" panose="020B0604020202020204" pitchFamily="34" charset="0"/>
              </a:rPr>
              <a:t>&amp; their Attributes</a:t>
            </a:r>
          </a:p>
        </p:txBody>
      </p:sp>
      <p:sp>
        <p:nvSpPr>
          <p:cNvPr id="18435" name="Rectangle 3"/>
          <p:cNvSpPr>
            <a:spLocks noChangeArrowheads="1"/>
          </p:cNvSpPr>
          <p:nvPr/>
        </p:nvSpPr>
        <p:spPr bwMode="auto">
          <a:xfrm>
            <a:off x="685800" y="38100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chemeClr val="folHlink"/>
                </a:solidFill>
                <a:latin typeface="Comic Sans MS" panose="030F0702030302020204" pitchFamily="66" charset="0"/>
              </a:rPr>
              <a:t>Chemist</a:t>
            </a:r>
          </a:p>
        </p:txBody>
      </p:sp>
      <p:sp>
        <p:nvSpPr>
          <p:cNvPr id="18436" name="Line 4"/>
          <p:cNvSpPr>
            <a:spLocks noChangeShapeType="1"/>
          </p:cNvSpPr>
          <p:nvPr/>
        </p:nvSpPr>
        <p:spPr bwMode="auto">
          <a:xfrm flipV="1">
            <a:off x="1066800" y="34290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5"/>
          <p:cNvSpPr>
            <a:spLocks noChangeShapeType="1"/>
          </p:cNvSpPr>
          <p:nvPr/>
        </p:nvSpPr>
        <p:spPr bwMode="auto">
          <a:xfrm flipV="1">
            <a:off x="2209800" y="3322638"/>
            <a:ext cx="1588" cy="487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Oval 6"/>
          <p:cNvSpPr>
            <a:spLocks noChangeArrowheads="1"/>
          </p:cNvSpPr>
          <p:nvPr/>
        </p:nvSpPr>
        <p:spPr bwMode="auto">
          <a:xfrm>
            <a:off x="1676400" y="2895600"/>
            <a:ext cx="11430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39" name="Text Box 7"/>
          <p:cNvSpPr txBox="1">
            <a:spLocks noChangeArrowheads="1"/>
          </p:cNvSpPr>
          <p:nvPr/>
        </p:nvSpPr>
        <p:spPr bwMode="auto">
          <a:xfrm>
            <a:off x="1981200" y="3048000"/>
            <a:ext cx="633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Phone#</a:t>
            </a:r>
          </a:p>
        </p:txBody>
      </p:sp>
      <p:sp>
        <p:nvSpPr>
          <p:cNvPr id="18440" name="Oval 8"/>
          <p:cNvSpPr>
            <a:spLocks noChangeArrowheads="1"/>
          </p:cNvSpPr>
          <p:nvPr/>
        </p:nvSpPr>
        <p:spPr bwMode="auto">
          <a:xfrm>
            <a:off x="1752600" y="2971800"/>
            <a:ext cx="990600" cy="3349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41" name="Rectangle 9"/>
          <p:cNvSpPr>
            <a:spLocks noChangeArrowheads="1"/>
          </p:cNvSpPr>
          <p:nvPr/>
        </p:nvSpPr>
        <p:spPr bwMode="auto">
          <a:xfrm>
            <a:off x="6096000" y="25146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FF0000"/>
                </a:solidFill>
                <a:latin typeface="Comic Sans MS" panose="030F0702030302020204" pitchFamily="66" charset="0"/>
              </a:rPr>
              <a:t>Project</a:t>
            </a:r>
          </a:p>
        </p:txBody>
      </p:sp>
      <p:sp>
        <p:nvSpPr>
          <p:cNvPr id="18442" name="Line 10"/>
          <p:cNvSpPr>
            <a:spLocks noChangeShapeType="1"/>
          </p:cNvSpPr>
          <p:nvPr/>
        </p:nvSpPr>
        <p:spPr bwMode="auto">
          <a:xfrm flipV="1">
            <a:off x="6477000" y="21336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Oval 11"/>
          <p:cNvSpPr>
            <a:spLocks noChangeArrowheads="1"/>
          </p:cNvSpPr>
          <p:nvPr/>
        </p:nvSpPr>
        <p:spPr bwMode="auto">
          <a:xfrm>
            <a:off x="6019800" y="1905000"/>
            <a:ext cx="9906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44" name="Text Box 12"/>
          <p:cNvSpPr txBox="1">
            <a:spLocks noChangeArrowheads="1"/>
          </p:cNvSpPr>
          <p:nvPr/>
        </p:nvSpPr>
        <p:spPr bwMode="auto">
          <a:xfrm>
            <a:off x="6172200" y="1905000"/>
            <a:ext cx="606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Proj#</a:t>
            </a:r>
          </a:p>
        </p:txBody>
      </p:sp>
      <p:sp>
        <p:nvSpPr>
          <p:cNvPr id="18445" name="Line 13"/>
          <p:cNvSpPr>
            <a:spLocks noChangeShapeType="1"/>
          </p:cNvSpPr>
          <p:nvPr/>
        </p:nvSpPr>
        <p:spPr bwMode="auto">
          <a:xfrm flipV="1">
            <a:off x="7620000" y="2027238"/>
            <a:ext cx="1588" cy="487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Oval 14"/>
          <p:cNvSpPr>
            <a:spLocks noChangeArrowheads="1"/>
          </p:cNvSpPr>
          <p:nvPr/>
        </p:nvSpPr>
        <p:spPr bwMode="auto">
          <a:xfrm>
            <a:off x="7239000" y="1828800"/>
            <a:ext cx="990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47" name="Text Box 15"/>
          <p:cNvSpPr txBox="1">
            <a:spLocks noChangeArrowheads="1"/>
          </p:cNvSpPr>
          <p:nvPr/>
        </p:nvSpPr>
        <p:spPr bwMode="auto">
          <a:xfrm>
            <a:off x="7315200" y="1828800"/>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Start-Date</a:t>
            </a:r>
          </a:p>
        </p:txBody>
      </p:sp>
      <p:sp>
        <p:nvSpPr>
          <p:cNvPr id="18448" name="Rectangle 16"/>
          <p:cNvSpPr>
            <a:spLocks noChangeArrowheads="1"/>
          </p:cNvSpPr>
          <p:nvPr/>
        </p:nvSpPr>
        <p:spPr bwMode="auto">
          <a:xfrm>
            <a:off x="4191000" y="48768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chemeClr val="accent1"/>
                </a:solidFill>
                <a:latin typeface="Comic Sans MS" panose="030F0702030302020204" pitchFamily="66" charset="0"/>
              </a:rPr>
              <a:t>Equipment</a:t>
            </a:r>
          </a:p>
        </p:txBody>
      </p:sp>
      <p:sp>
        <p:nvSpPr>
          <p:cNvPr id="18449" name="Line 17"/>
          <p:cNvSpPr>
            <a:spLocks noChangeShapeType="1"/>
          </p:cNvSpPr>
          <p:nvPr/>
        </p:nvSpPr>
        <p:spPr bwMode="auto">
          <a:xfrm flipV="1">
            <a:off x="5943600" y="4953000"/>
            <a:ext cx="838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flipV="1">
            <a:off x="5943600" y="5334000"/>
            <a:ext cx="8397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Oval 19"/>
          <p:cNvSpPr>
            <a:spLocks noChangeArrowheads="1"/>
          </p:cNvSpPr>
          <p:nvPr/>
        </p:nvSpPr>
        <p:spPr bwMode="auto">
          <a:xfrm>
            <a:off x="6781800" y="5181600"/>
            <a:ext cx="9906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52" name="AutoShape 20"/>
          <p:cNvSpPr>
            <a:spLocks noChangeArrowheads="1"/>
          </p:cNvSpPr>
          <p:nvPr/>
        </p:nvSpPr>
        <p:spPr bwMode="auto">
          <a:xfrm>
            <a:off x="3505200" y="2133600"/>
            <a:ext cx="19050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00FF00"/>
                </a:solidFill>
                <a:latin typeface="Comic Sans MS" panose="030F0702030302020204" pitchFamily="66" charset="0"/>
              </a:rPr>
              <a:t>Works-On</a:t>
            </a:r>
            <a:endParaRPr lang="en-US" altLang="en-US" sz="2000" b="1">
              <a:solidFill>
                <a:srgbClr val="00FF00"/>
              </a:solidFill>
              <a:latin typeface="Comic Sans MS" panose="030F0702030302020204" pitchFamily="66" charset="0"/>
            </a:endParaRPr>
          </a:p>
        </p:txBody>
      </p:sp>
      <p:sp>
        <p:nvSpPr>
          <p:cNvPr id="18453" name="AutoShape 21"/>
          <p:cNvSpPr>
            <a:spLocks noChangeArrowheads="1"/>
          </p:cNvSpPr>
          <p:nvPr/>
        </p:nvSpPr>
        <p:spPr bwMode="auto">
          <a:xfrm>
            <a:off x="1371600" y="4648200"/>
            <a:ext cx="19050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FF9900"/>
                </a:solidFill>
                <a:latin typeface="Comic Sans MS" panose="030F0702030302020204" pitchFamily="66" charset="0"/>
              </a:rPr>
              <a:t>Uses</a:t>
            </a:r>
            <a:endParaRPr lang="en-US" altLang="en-US" sz="2000" b="1">
              <a:solidFill>
                <a:srgbClr val="FF9900"/>
              </a:solidFill>
              <a:latin typeface="Comic Sans MS" panose="030F0702030302020204" pitchFamily="66" charset="0"/>
            </a:endParaRPr>
          </a:p>
        </p:txBody>
      </p:sp>
      <p:sp>
        <p:nvSpPr>
          <p:cNvPr id="18454" name="Line 22"/>
          <p:cNvSpPr>
            <a:spLocks noChangeShapeType="1"/>
          </p:cNvSpPr>
          <p:nvPr/>
        </p:nvSpPr>
        <p:spPr bwMode="auto">
          <a:xfrm flipV="1">
            <a:off x="4648200" y="3429000"/>
            <a:ext cx="8397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Oval 23"/>
          <p:cNvSpPr>
            <a:spLocks noChangeArrowheads="1"/>
          </p:cNvSpPr>
          <p:nvPr/>
        </p:nvSpPr>
        <p:spPr bwMode="auto">
          <a:xfrm>
            <a:off x="5486400" y="3276600"/>
            <a:ext cx="11430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58" name="Line 26"/>
          <p:cNvSpPr>
            <a:spLocks noChangeShapeType="1"/>
          </p:cNvSpPr>
          <p:nvPr/>
        </p:nvSpPr>
        <p:spPr bwMode="auto">
          <a:xfrm>
            <a:off x="5410200" y="2895600"/>
            <a:ext cx="6858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7"/>
          <p:cNvSpPr>
            <a:spLocks noChangeShapeType="1"/>
          </p:cNvSpPr>
          <p:nvPr/>
        </p:nvSpPr>
        <p:spPr bwMode="auto">
          <a:xfrm flipH="1">
            <a:off x="3276600" y="2895600"/>
            <a:ext cx="2286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8"/>
          <p:cNvSpPr>
            <a:spLocks noChangeShapeType="1"/>
          </p:cNvSpPr>
          <p:nvPr/>
        </p:nvSpPr>
        <p:spPr bwMode="auto">
          <a:xfrm>
            <a:off x="3276600" y="2895600"/>
            <a:ext cx="1588" cy="11430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29"/>
          <p:cNvSpPr>
            <a:spLocks noChangeShapeType="1"/>
          </p:cNvSpPr>
          <p:nvPr/>
        </p:nvSpPr>
        <p:spPr bwMode="auto">
          <a:xfrm flipH="1">
            <a:off x="2438400" y="4038600"/>
            <a:ext cx="8382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0"/>
          <p:cNvSpPr>
            <a:spLocks noChangeShapeType="1"/>
          </p:cNvSpPr>
          <p:nvPr/>
        </p:nvSpPr>
        <p:spPr bwMode="auto">
          <a:xfrm>
            <a:off x="914400" y="4419600"/>
            <a:ext cx="1588"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1"/>
          <p:cNvSpPr>
            <a:spLocks noChangeShapeType="1"/>
          </p:cNvSpPr>
          <p:nvPr/>
        </p:nvSpPr>
        <p:spPr bwMode="auto">
          <a:xfrm>
            <a:off x="914400" y="5334000"/>
            <a:ext cx="457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2"/>
          <p:cNvSpPr>
            <a:spLocks noChangeShapeType="1"/>
          </p:cNvSpPr>
          <p:nvPr/>
        </p:nvSpPr>
        <p:spPr bwMode="auto">
          <a:xfrm>
            <a:off x="3276600" y="5334000"/>
            <a:ext cx="9144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Oval 33"/>
          <p:cNvSpPr>
            <a:spLocks noChangeArrowheads="1"/>
          </p:cNvSpPr>
          <p:nvPr/>
        </p:nvSpPr>
        <p:spPr bwMode="auto">
          <a:xfrm>
            <a:off x="533400" y="3048000"/>
            <a:ext cx="9906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66" name="Text Box 34"/>
          <p:cNvSpPr txBox="1">
            <a:spLocks noChangeArrowheads="1"/>
          </p:cNvSpPr>
          <p:nvPr/>
        </p:nvSpPr>
        <p:spPr bwMode="auto">
          <a:xfrm>
            <a:off x="762000" y="3124200"/>
            <a:ext cx="608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Emp#</a:t>
            </a:r>
          </a:p>
        </p:txBody>
      </p:sp>
      <p:sp>
        <p:nvSpPr>
          <p:cNvPr id="18467" name="Oval 35"/>
          <p:cNvSpPr>
            <a:spLocks noChangeArrowheads="1"/>
          </p:cNvSpPr>
          <p:nvPr/>
        </p:nvSpPr>
        <p:spPr bwMode="auto">
          <a:xfrm>
            <a:off x="6781800" y="4724400"/>
            <a:ext cx="9906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18468" name="Text Box 36"/>
          <p:cNvSpPr txBox="1">
            <a:spLocks noChangeArrowheads="1"/>
          </p:cNvSpPr>
          <p:nvPr/>
        </p:nvSpPr>
        <p:spPr bwMode="auto">
          <a:xfrm>
            <a:off x="7010400" y="4800600"/>
            <a:ext cx="738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Serial#</a:t>
            </a:r>
          </a:p>
        </p:txBody>
      </p:sp>
      <p:sp>
        <p:nvSpPr>
          <p:cNvPr id="18469" name="Text Box 37"/>
          <p:cNvSpPr txBox="1">
            <a:spLocks noChangeArrowheads="1"/>
          </p:cNvSpPr>
          <p:nvPr/>
        </p:nvSpPr>
        <p:spPr bwMode="auto">
          <a:xfrm>
            <a:off x="7010400" y="5181600"/>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cost</a:t>
            </a:r>
          </a:p>
        </p:txBody>
      </p:sp>
      <p:sp>
        <p:nvSpPr>
          <p:cNvPr id="2" name="TextBox 1"/>
          <p:cNvSpPr txBox="1"/>
          <p:nvPr/>
        </p:nvSpPr>
        <p:spPr>
          <a:xfrm>
            <a:off x="5491716" y="3198591"/>
            <a:ext cx="1366284" cy="56356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4724400" y="3398838"/>
            <a:ext cx="914400" cy="4001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23931621"/>
      </p:ext>
    </p:extLst>
  </p:cSld>
  <p:clrMapOvr>
    <a:masterClrMapping/>
  </p:clrMapOvr>
  <p:transition>
    <p:pull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4294967295"/>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fld id="{92E935BF-7AD4-4D4A-BC50-901C874A5987}" type="slidenum">
              <a:rPr lang="en-US" altLang="en-US" sz="1400" smtClean="0"/>
              <a:pPr algn="l">
                <a:spcBef>
                  <a:spcPct val="0"/>
                </a:spcBef>
                <a:buFontTx/>
                <a:buNone/>
              </a:pPr>
              <a:t>48</a:t>
            </a:fld>
            <a:endParaRPr lang="en-US" altLang="en-US" sz="1400"/>
          </a:p>
        </p:txBody>
      </p:sp>
      <p:sp>
        <p:nvSpPr>
          <p:cNvPr id="38915" name="Rectangle 2"/>
          <p:cNvSpPr>
            <a:spLocks noGrp="1" noChangeArrowheads="1"/>
          </p:cNvSpPr>
          <p:nvPr>
            <p:ph type="title"/>
          </p:nvPr>
        </p:nvSpPr>
        <p:spPr>
          <a:xfrm>
            <a:off x="1143000" y="533400"/>
            <a:ext cx="7620000" cy="1143000"/>
          </a:xfrm>
        </p:spPr>
        <p:txBody>
          <a:bodyPr/>
          <a:lstStyle/>
          <a:p>
            <a:pPr eaLnBrk="1" hangingPunct="1"/>
            <a:r>
              <a:rPr lang="en-US" altLang="en-US">
                <a:latin typeface="Arial" panose="020B0604020202020204" pitchFamily="34" charset="0"/>
              </a:rPr>
              <a:t>Cardinality</a:t>
            </a:r>
            <a:endParaRPr lang="en-US" altLang="en-US" i="1">
              <a:solidFill>
                <a:schemeClr val="hlink"/>
              </a:solidFill>
              <a:latin typeface="Tahoma" panose="020B0604030504040204" pitchFamily="34" charset="0"/>
            </a:endParaRPr>
          </a:p>
        </p:txBody>
      </p:sp>
      <p:sp>
        <p:nvSpPr>
          <p:cNvPr id="38916" name="Rectangle 3"/>
          <p:cNvSpPr>
            <a:spLocks noGrp="1" noChangeArrowheads="1"/>
          </p:cNvSpPr>
          <p:nvPr>
            <p:ph type="body" idx="1"/>
          </p:nvPr>
        </p:nvSpPr>
        <p:spPr>
          <a:xfrm>
            <a:off x="685800" y="2057400"/>
            <a:ext cx="8153400" cy="3810000"/>
          </a:xfrm>
        </p:spPr>
        <p:txBody>
          <a:bodyPr/>
          <a:lstStyle/>
          <a:p>
            <a:pPr marL="0" indent="0" algn="just" eaLnBrk="1" hangingPunct="1">
              <a:buFont typeface="Wingdings" panose="05000000000000000000" pitchFamily="2" charset="2"/>
              <a:buNone/>
            </a:pPr>
            <a:r>
              <a:rPr lang="en-US" altLang="en-US" sz="2000" dirty="0">
                <a:latin typeface="Arial" panose="020B0604020202020204" pitchFamily="34" charset="0"/>
                <a:cs typeface="Arial" panose="020B0604020202020204" pitchFamily="34" charset="0"/>
              </a:rPr>
              <a:t>The organization would like to store the date the chemist was assigned to the project and the date an equipment item was assigned to a particular chemist working on a particular project. </a:t>
            </a:r>
            <a:r>
              <a:rPr lang="en-US" altLang="en-US" sz="2000" dirty="0">
                <a:solidFill>
                  <a:srgbClr val="FF0000"/>
                </a:solidFill>
                <a:latin typeface="Arial" panose="020B0604020202020204" pitchFamily="34" charset="0"/>
                <a:cs typeface="Arial" panose="020B0604020202020204" pitchFamily="34" charset="0"/>
              </a:rPr>
              <a:t>A chemist must be assigned at least to one project and one (or more) equipment.</a:t>
            </a:r>
            <a:r>
              <a:rPr lang="en-US" altLang="en-US" sz="2000" dirty="0">
                <a:latin typeface="Arial" panose="020B0604020202020204" pitchFamily="34" charset="0"/>
                <a:cs typeface="Arial" panose="020B0604020202020204" pitchFamily="34" charset="0"/>
              </a:rPr>
              <a:t> </a:t>
            </a:r>
            <a:r>
              <a:rPr lang="en-US" altLang="en-US" sz="2000" dirty="0">
                <a:solidFill>
                  <a:srgbClr val="FF0000"/>
                </a:solidFill>
                <a:latin typeface="Arial" panose="020B0604020202020204" pitchFamily="34" charset="0"/>
                <a:cs typeface="Arial" panose="020B0604020202020204" pitchFamily="34" charset="0"/>
              </a:rPr>
              <a:t>Projects and each equipment must be managed by only one chemist. A project need not be assigned an equipment and vice versa.</a:t>
            </a:r>
          </a:p>
        </p:txBody>
      </p:sp>
    </p:spTree>
    <p:extLst>
      <p:ext uri="{BB962C8B-B14F-4D97-AF65-F5344CB8AC3E}">
        <p14:creationId xmlns:p14="http://schemas.microsoft.com/office/powerpoint/2010/main" val="272698316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573180"/>
            <a:ext cx="7734300" cy="1143000"/>
          </a:xfrm>
        </p:spPr>
        <p:txBody>
          <a:bodyPr/>
          <a:lstStyle/>
          <a:p>
            <a:pPr eaLnBrk="1" hangingPunct="1"/>
            <a:r>
              <a:rPr lang="en-US" altLang="en-US" sz="3600" dirty="0">
                <a:latin typeface="+mn-lt"/>
              </a:rPr>
              <a:t>Complete ER Diagram using the Original Notation</a:t>
            </a:r>
          </a:p>
        </p:txBody>
      </p:sp>
      <p:sp>
        <p:nvSpPr>
          <p:cNvPr id="40963" name="Rectangle 3"/>
          <p:cNvSpPr>
            <a:spLocks noChangeArrowheads="1"/>
          </p:cNvSpPr>
          <p:nvPr/>
        </p:nvSpPr>
        <p:spPr bwMode="auto">
          <a:xfrm>
            <a:off x="685800" y="38100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chemeClr val="folHlink"/>
                </a:solidFill>
                <a:latin typeface="Comic Sans MS" panose="030F0702030302020204" pitchFamily="66" charset="0"/>
              </a:rPr>
              <a:t>Chemist</a:t>
            </a:r>
          </a:p>
        </p:txBody>
      </p:sp>
      <p:sp>
        <p:nvSpPr>
          <p:cNvPr id="40964" name="Line 4"/>
          <p:cNvSpPr>
            <a:spLocks noChangeShapeType="1"/>
          </p:cNvSpPr>
          <p:nvPr/>
        </p:nvSpPr>
        <p:spPr bwMode="auto">
          <a:xfrm flipV="1">
            <a:off x="1066800" y="34290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Line 5"/>
          <p:cNvSpPr>
            <a:spLocks noChangeShapeType="1"/>
          </p:cNvSpPr>
          <p:nvPr/>
        </p:nvSpPr>
        <p:spPr bwMode="auto">
          <a:xfrm flipV="1">
            <a:off x="2209800" y="3322638"/>
            <a:ext cx="1588" cy="487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Oval 6"/>
          <p:cNvSpPr>
            <a:spLocks noChangeArrowheads="1"/>
          </p:cNvSpPr>
          <p:nvPr/>
        </p:nvSpPr>
        <p:spPr bwMode="auto">
          <a:xfrm>
            <a:off x="1676400" y="2895600"/>
            <a:ext cx="11430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67" name="Text Box 7"/>
          <p:cNvSpPr txBox="1">
            <a:spLocks noChangeArrowheads="1"/>
          </p:cNvSpPr>
          <p:nvPr/>
        </p:nvSpPr>
        <p:spPr bwMode="auto">
          <a:xfrm>
            <a:off x="1981200" y="3048000"/>
            <a:ext cx="633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Phone#</a:t>
            </a:r>
          </a:p>
        </p:txBody>
      </p:sp>
      <p:sp>
        <p:nvSpPr>
          <p:cNvPr id="40968" name="Oval 8"/>
          <p:cNvSpPr>
            <a:spLocks noChangeArrowheads="1"/>
          </p:cNvSpPr>
          <p:nvPr/>
        </p:nvSpPr>
        <p:spPr bwMode="auto">
          <a:xfrm>
            <a:off x="1752600" y="2971800"/>
            <a:ext cx="990600" cy="3349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69" name="Rectangle 9"/>
          <p:cNvSpPr>
            <a:spLocks noChangeArrowheads="1"/>
          </p:cNvSpPr>
          <p:nvPr/>
        </p:nvSpPr>
        <p:spPr bwMode="auto">
          <a:xfrm>
            <a:off x="6096000" y="25146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FF0000"/>
                </a:solidFill>
                <a:latin typeface="Comic Sans MS" panose="030F0702030302020204" pitchFamily="66" charset="0"/>
              </a:rPr>
              <a:t>Project</a:t>
            </a:r>
          </a:p>
        </p:txBody>
      </p:sp>
      <p:sp>
        <p:nvSpPr>
          <p:cNvPr id="40970" name="Line 10"/>
          <p:cNvSpPr>
            <a:spLocks noChangeShapeType="1"/>
          </p:cNvSpPr>
          <p:nvPr/>
        </p:nvSpPr>
        <p:spPr bwMode="auto">
          <a:xfrm flipV="1">
            <a:off x="6477000" y="2133600"/>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Oval 11"/>
          <p:cNvSpPr>
            <a:spLocks noChangeArrowheads="1"/>
          </p:cNvSpPr>
          <p:nvPr/>
        </p:nvSpPr>
        <p:spPr bwMode="auto">
          <a:xfrm>
            <a:off x="6019800" y="1905000"/>
            <a:ext cx="9906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72" name="Text Box 12"/>
          <p:cNvSpPr txBox="1">
            <a:spLocks noChangeArrowheads="1"/>
          </p:cNvSpPr>
          <p:nvPr/>
        </p:nvSpPr>
        <p:spPr bwMode="auto">
          <a:xfrm>
            <a:off x="6172200" y="1905000"/>
            <a:ext cx="606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Proj#</a:t>
            </a:r>
          </a:p>
        </p:txBody>
      </p:sp>
      <p:sp>
        <p:nvSpPr>
          <p:cNvPr id="40973" name="Line 13"/>
          <p:cNvSpPr>
            <a:spLocks noChangeShapeType="1"/>
          </p:cNvSpPr>
          <p:nvPr/>
        </p:nvSpPr>
        <p:spPr bwMode="auto">
          <a:xfrm flipV="1">
            <a:off x="7620000" y="2027238"/>
            <a:ext cx="1588" cy="487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Oval 14"/>
          <p:cNvSpPr>
            <a:spLocks noChangeArrowheads="1"/>
          </p:cNvSpPr>
          <p:nvPr/>
        </p:nvSpPr>
        <p:spPr bwMode="auto">
          <a:xfrm>
            <a:off x="7239000" y="1828800"/>
            <a:ext cx="990600" cy="228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75" name="Text Box 15"/>
          <p:cNvSpPr txBox="1">
            <a:spLocks noChangeArrowheads="1"/>
          </p:cNvSpPr>
          <p:nvPr/>
        </p:nvSpPr>
        <p:spPr bwMode="auto">
          <a:xfrm>
            <a:off x="7315200" y="1828800"/>
            <a:ext cx="85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Start-Date</a:t>
            </a:r>
          </a:p>
        </p:txBody>
      </p:sp>
      <p:sp>
        <p:nvSpPr>
          <p:cNvPr id="40976" name="Rectangle 16"/>
          <p:cNvSpPr>
            <a:spLocks noChangeArrowheads="1"/>
          </p:cNvSpPr>
          <p:nvPr/>
        </p:nvSpPr>
        <p:spPr bwMode="auto">
          <a:xfrm>
            <a:off x="4191000" y="4876800"/>
            <a:ext cx="1752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a:solidFill>
                  <a:srgbClr val="00D88B"/>
                </a:solidFill>
                <a:latin typeface="Comic Sans MS" panose="030F0702030302020204" pitchFamily="66" charset="0"/>
              </a:rPr>
              <a:t>Equipment</a:t>
            </a:r>
          </a:p>
        </p:txBody>
      </p:sp>
      <p:sp>
        <p:nvSpPr>
          <p:cNvPr id="40977" name="Line 17"/>
          <p:cNvSpPr>
            <a:spLocks noChangeShapeType="1"/>
          </p:cNvSpPr>
          <p:nvPr/>
        </p:nvSpPr>
        <p:spPr bwMode="auto">
          <a:xfrm flipV="1">
            <a:off x="5943600" y="4953000"/>
            <a:ext cx="838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18"/>
          <p:cNvSpPr>
            <a:spLocks noChangeShapeType="1"/>
          </p:cNvSpPr>
          <p:nvPr/>
        </p:nvSpPr>
        <p:spPr bwMode="auto">
          <a:xfrm flipV="1">
            <a:off x="5943600" y="5334000"/>
            <a:ext cx="8397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Oval 19"/>
          <p:cNvSpPr>
            <a:spLocks noChangeArrowheads="1"/>
          </p:cNvSpPr>
          <p:nvPr/>
        </p:nvSpPr>
        <p:spPr bwMode="auto">
          <a:xfrm>
            <a:off x="6781800" y="5181600"/>
            <a:ext cx="9906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80" name="AutoShape 20"/>
          <p:cNvSpPr>
            <a:spLocks noChangeArrowheads="1"/>
          </p:cNvSpPr>
          <p:nvPr/>
        </p:nvSpPr>
        <p:spPr bwMode="auto">
          <a:xfrm>
            <a:off x="3505200" y="2133600"/>
            <a:ext cx="19050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00FF00"/>
                </a:solidFill>
                <a:latin typeface="Comic Sans MS" panose="030F0702030302020204" pitchFamily="66" charset="0"/>
              </a:rPr>
              <a:t>Works-On</a:t>
            </a:r>
            <a:endParaRPr lang="en-US" altLang="en-US" sz="2000" b="1">
              <a:solidFill>
                <a:srgbClr val="00FF00"/>
              </a:solidFill>
              <a:latin typeface="Comic Sans MS" panose="030F0702030302020204" pitchFamily="66" charset="0"/>
            </a:endParaRPr>
          </a:p>
        </p:txBody>
      </p:sp>
      <p:sp>
        <p:nvSpPr>
          <p:cNvPr id="40981" name="AutoShape 21"/>
          <p:cNvSpPr>
            <a:spLocks noChangeArrowheads="1"/>
          </p:cNvSpPr>
          <p:nvPr/>
        </p:nvSpPr>
        <p:spPr bwMode="auto">
          <a:xfrm>
            <a:off x="1371600" y="4648200"/>
            <a:ext cx="1905000" cy="1447800"/>
          </a:xfrm>
          <a:prstGeom prst="flowChartDecision">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FF9900"/>
                </a:solidFill>
                <a:latin typeface="Comic Sans MS" panose="030F0702030302020204" pitchFamily="66" charset="0"/>
              </a:rPr>
              <a:t>Uses</a:t>
            </a:r>
            <a:endParaRPr lang="en-US" altLang="en-US" sz="2000" b="1">
              <a:solidFill>
                <a:srgbClr val="FF9900"/>
              </a:solidFill>
              <a:latin typeface="Comic Sans MS" panose="030F0702030302020204" pitchFamily="66" charset="0"/>
            </a:endParaRPr>
          </a:p>
        </p:txBody>
      </p:sp>
      <p:sp>
        <p:nvSpPr>
          <p:cNvPr id="40986" name="Line 26"/>
          <p:cNvSpPr>
            <a:spLocks noChangeShapeType="1"/>
          </p:cNvSpPr>
          <p:nvPr/>
        </p:nvSpPr>
        <p:spPr bwMode="auto">
          <a:xfrm>
            <a:off x="5410200" y="2895600"/>
            <a:ext cx="685800" cy="1588"/>
          </a:xfrm>
          <a:prstGeom prst="line">
            <a:avLst/>
          </a:prstGeom>
          <a:noFill/>
          <a:ln w="15875"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27"/>
          <p:cNvSpPr>
            <a:spLocks noChangeShapeType="1"/>
          </p:cNvSpPr>
          <p:nvPr/>
        </p:nvSpPr>
        <p:spPr bwMode="auto">
          <a:xfrm flipH="1">
            <a:off x="3276600" y="2895600"/>
            <a:ext cx="2286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28"/>
          <p:cNvSpPr>
            <a:spLocks noChangeShapeType="1"/>
          </p:cNvSpPr>
          <p:nvPr/>
        </p:nvSpPr>
        <p:spPr bwMode="auto">
          <a:xfrm>
            <a:off x="3276600" y="2895600"/>
            <a:ext cx="1588" cy="11430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29"/>
          <p:cNvSpPr>
            <a:spLocks noChangeShapeType="1"/>
          </p:cNvSpPr>
          <p:nvPr/>
        </p:nvSpPr>
        <p:spPr bwMode="auto">
          <a:xfrm flipH="1">
            <a:off x="2438400" y="4038600"/>
            <a:ext cx="838200" cy="15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30"/>
          <p:cNvSpPr>
            <a:spLocks noChangeShapeType="1"/>
          </p:cNvSpPr>
          <p:nvPr/>
        </p:nvSpPr>
        <p:spPr bwMode="auto">
          <a:xfrm>
            <a:off x="914400" y="4419600"/>
            <a:ext cx="1588"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31"/>
          <p:cNvSpPr>
            <a:spLocks noChangeShapeType="1"/>
          </p:cNvSpPr>
          <p:nvPr/>
        </p:nvSpPr>
        <p:spPr bwMode="auto">
          <a:xfrm>
            <a:off x="914400" y="5334000"/>
            <a:ext cx="457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32"/>
          <p:cNvSpPr>
            <a:spLocks noChangeShapeType="1"/>
          </p:cNvSpPr>
          <p:nvPr/>
        </p:nvSpPr>
        <p:spPr bwMode="auto">
          <a:xfrm>
            <a:off x="3276600" y="5334000"/>
            <a:ext cx="914400" cy="1588"/>
          </a:xfrm>
          <a:prstGeom prst="line">
            <a:avLst/>
          </a:prstGeom>
          <a:noFill/>
          <a:ln w="127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Text Box 33"/>
          <p:cNvSpPr txBox="1">
            <a:spLocks noChangeArrowheads="1"/>
          </p:cNvSpPr>
          <p:nvPr/>
        </p:nvSpPr>
        <p:spPr bwMode="auto">
          <a:xfrm>
            <a:off x="5410200" y="2514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99FF"/>
                </a:solidFill>
                <a:latin typeface="Tahoma" panose="020B0604030504040204" pitchFamily="34" charset="0"/>
                <a:cs typeface="Times New Roman" panose="02020603050405020304" pitchFamily="18" charset="0"/>
              </a:rPr>
              <a:t>N</a:t>
            </a:r>
          </a:p>
        </p:txBody>
      </p:sp>
      <p:sp>
        <p:nvSpPr>
          <p:cNvPr id="40994" name="Text Box 34"/>
          <p:cNvSpPr txBox="1">
            <a:spLocks noChangeArrowheads="1"/>
          </p:cNvSpPr>
          <p:nvPr/>
        </p:nvSpPr>
        <p:spPr bwMode="auto">
          <a:xfrm>
            <a:off x="3200400" y="2438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99FF"/>
                </a:solidFill>
                <a:latin typeface="Tahoma" panose="020B0604030504040204" pitchFamily="34" charset="0"/>
                <a:cs typeface="Times New Roman" panose="02020603050405020304" pitchFamily="18" charset="0"/>
              </a:rPr>
              <a:t>1</a:t>
            </a:r>
          </a:p>
        </p:txBody>
      </p:sp>
      <p:sp>
        <p:nvSpPr>
          <p:cNvPr id="40995" name="Text Box 35"/>
          <p:cNvSpPr txBox="1">
            <a:spLocks noChangeArrowheads="1"/>
          </p:cNvSpPr>
          <p:nvPr/>
        </p:nvSpPr>
        <p:spPr bwMode="auto">
          <a:xfrm>
            <a:off x="3260725" y="48768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99FF"/>
                </a:solidFill>
                <a:latin typeface="Tahoma" panose="020B0604030504040204" pitchFamily="34" charset="0"/>
                <a:cs typeface="Times New Roman" panose="02020603050405020304" pitchFamily="18" charset="0"/>
              </a:rPr>
              <a:t>N</a:t>
            </a:r>
          </a:p>
        </p:txBody>
      </p:sp>
      <p:sp>
        <p:nvSpPr>
          <p:cNvPr id="40996" name="Text Box 36"/>
          <p:cNvSpPr txBox="1">
            <a:spLocks noChangeArrowheads="1"/>
          </p:cNvSpPr>
          <p:nvPr/>
        </p:nvSpPr>
        <p:spPr bwMode="auto">
          <a:xfrm>
            <a:off x="1066800" y="4876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a:solidFill>
                  <a:srgbClr val="0099FF"/>
                </a:solidFill>
                <a:latin typeface="Tahoma" panose="020B0604030504040204" pitchFamily="34" charset="0"/>
                <a:cs typeface="Times New Roman" panose="02020603050405020304" pitchFamily="18" charset="0"/>
              </a:rPr>
              <a:t>1</a:t>
            </a:r>
          </a:p>
        </p:txBody>
      </p:sp>
      <p:sp>
        <p:nvSpPr>
          <p:cNvPr id="40997" name="Oval 37"/>
          <p:cNvSpPr>
            <a:spLocks noChangeArrowheads="1"/>
          </p:cNvSpPr>
          <p:nvPr/>
        </p:nvSpPr>
        <p:spPr bwMode="auto">
          <a:xfrm>
            <a:off x="533400" y="3048000"/>
            <a:ext cx="9906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0998" name="Text Box 38"/>
          <p:cNvSpPr txBox="1">
            <a:spLocks noChangeArrowheads="1"/>
          </p:cNvSpPr>
          <p:nvPr/>
        </p:nvSpPr>
        <p:spPr bwMode="auto">
          <a:xfrm>
            <a:off x="762000" y="3124200"/>
            <a:ext cx="608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Emp#</a:t>
            </a:r>
          </a:p>
        </p:txBody>
      </p:sp>
      <p:sp>
        <p:nvSpPr>
          <p:cNvPr id="40999" name="Oval 39"/>
          <p:cNvSpPr>
            <a:spLocks noChangeArrowheads="1"/>
          </p:cNvSpPr>
          <p:nvPr/>
        </p:nvSpPr>
        <p:spPr bwMode="auto">
          <a:xfrm>
            <a:off x="6781800" y="4724400"/>
            <a:ext cx="9906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1000" name="Text Box 40"/>
          <p:cNvSpPr txBox="1">
            <a:spLocks noChangeArrowheads="1"/>
          </p:cNvSpPr>
          <p:nvPr/>
        </p:nvSpPr>
        <p:spPr bwMode="auto">
          <a:xfrm>
            <a:off x="7010400" y="4800600"/>
            <a:ext cx="738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u="sng">
                <a:latin typeface="Comic Sans MS" panose="030F0702030302020204" pitchFamily="66" charset="0"/>
              </a:rPr>
              <a:t>Serial#</a:t>
            </a:r>
          </a:p>
        </p:txBody>
      </p:sp>
      <p:sp>
        <p:nvSpPr>
          <p:cNvPr id="41001" name="Text Box 41"/>
          <p:cNvSpPr txBox="1">
            <a:spLocks noChangeArrowheads="1"/>
          </p:cNvSpPr>
          <p:nvPr/>
        </p:nvSpPr>
        <p:spPr bwMode="auto">
          <a:xfrm>
            <a:off x="7010400" y="5181600"/>
            <a:ext cx="438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000">
                <a:latin typeface="Comic Sans MS" panose="030F0702030302020204" pitchFamily="66" charset="0"/>
              </a:rPr>
              <a:t>cost</a:t>
            </a:r>
          </a:p>
        </p:txBody>
      </p:sp>
    </p:spTree>
    <p:extLst>
      <p:ext uri="{BB962C8B-B14F-4D97-AF65-F5344CB8AC3E}">
        <p14:creationId xmlns:p14="http://schemas.microsoft.com/office/powerpoint/2010/main" val="3889144810"/>
      </p:ext>
    </p:extLst>
  </p:cSld>
  <p:clrMapOvr>
    <a:masterClrMapping/>
  </p:clrMapOvr>
  <p:transition>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DD93336-4F6A-4E62-813B-033B9804AD15}"/>
              </a:ext>
            </a:extLst>
          </p:cNvPr>
          <p:cNvSpPr>
            <a:spLocks noGrp="1" noChangeArrowheads="1"/>
          </p:cNvSpPr>
          <p:nvPr>
            <p:ph type="title"/>
          </p:nvPr>
        </p:nvSpPr>
        <p:spPr/>
        <p:txBody>
          <a:bodyPr/>
          <a:lstStyle/>
          <a:p>
            <a:pPr>
              <a:defRPr/>
            </a:pPr>
            <a:r>
              <a:rPr lang="en-US" altLang="en-US" sz="3600" dirty="0">
                <a:latin typeface="+mn-lt"/>
              </a:rPr>
              <a:t>Entity Relationship Diagram (ERD)</a:t>
            </a:r>
          </a:p>
        </p:txBody>
      </p:sp>
      <p:sp>
        <p:nvSpPr>
          <p:cNvPr id="12291" name="Content Placeholder 2"/>
          <p:cNvSpPr>
            <a:spLocks noGrp="1" noChangeArrowheads="1"/>
          </p:cNvSpPr>
          <p:nvPr>
            <p:ph idx="1"/>
          </p:nvPr>
        </p:nvSpPr>
        <p:spPr>
          <a:xfrm>
            <a:off x="838200" y="2017713"/>
            <a:ext cx="8116888" cy="4114800"/>
          </a:xfrm>
        </p:spPr>
        <p:txBody>
          <a:bodyPr/>
          <a:lstStyle/>
          <a:p>
            <a:r>
              <a:rPr lang="en-US" altLang="en-US" sz="2800" dirty="0"/>
              <a:t>ERD is a data modeling methodology used in software engineering to produce a conceptual data model of a database system. </a:t>
            </a:r>
          </a:p>
          <a:p>
            <a:pPr lvl="1"/>
            <a:r>
              <a:rPr lang="en-US" altLang="en-US" sz="2400" dirty="0"/>
              <a:t>Our choice of methodology</a:t>
            </a:r>
          </a:p>
          <a:p>
            <a:pPr eaLnBrk="1" hangingPunct="1">
              <a:lnSpc>
                <a:spcPct val="90000"/>
              </a:lnSpc>
              <a:spcBef>
                <a:spcPts val="600"/>
              </a:spcBef>
              <a:spcAft>
                <a:spcPts val="600"/>
              </a:spcAft>
            </a:pPr>
            <a:r>
              <a:rPr lang="en-US" altLang="en-US" sz="2800" dirty="0">
                <a:solidFill>
                  <a:srgbClr val="3333FF"/>
                </a:solidFill>
                <a:hlinkClick r:id="rId2"/>
              </a:rPr>
              <a:t>Data Modeling Video</a:t>
            </a:r>
            <a:r>
              <a:rPr lang="en-US" altLang="en-US" sz="2800" dirty="0">
                <a:solidFill>
                  <a:srgbClr val="3333FF"/>
                </a:solidFill>
              </a:rPr>
              <a:t> (stop @ 9:20)</a:t>
            </a:r>
          </a:p>
          <a:p>
            <a:pPr lvl="1" eaLnBrk="1" hangingPunct="1">
              <a:lnSpc>
                <a:spcPct val="90000"/>
              </a:lnSpc>
              <a:spcBef>
                <a:spcPts val="600"/>
              </a:spcBef>
              <a:spcAft>
                <a:spcPts val="600"/>
              </a:spcAft>
            </a:pPr>
            <a:r>
              <a:rPr lang="en-US" altLang="en-US" sz="2400" dirty="0">
                <a:sym typeface="Wingdings" panose="05000000000000000000" pitchFamily="2" charset="2"/>
              </a:rPr>
              <a:t>Basic overview of data modeling using ERD</a:t>
            </a:r>
          </a:p>
          <a:p>
            <a:pPr lvl="2" eaLnBrk="1" hangingPunct="1">
              <a:lnSpc>
                <a:spcPct val="90000"/>
              </a:lnSpc>
              <a:spcBef>
                <a:spcPts val="600"/>
              </a:spcBef>
              <a:spcAft>
                <a:spcPts val="600"/>
              </a:spcAft>
            </a:pPr>
            <a:r>
              <a:rPr lang="en-US" altLang="en-US" sz="2000" b="1" dirty="0">
                <a:solidFill>
                  <a:srgbClr val="7030A0"/>
                </a:solidFill>
                <a:sym typeface="Wingdings" panose="05000000000000000000" pitchFamily="2" charset="2"/>
              </a:rPr>
              <a:t>No need to understand everything!</a:t>
            </a:r>
          </a:p>
          <a:p>
            <a:pPr lvl="1" eaLnBrk="1" hangingPunct="1">
              <a:lnSpc>
                <a:spcPct val="90000"/>
              </a:lnSpc>
              <a:spcBef>
                <a:spcPts val="600"/>
              </a:spcBef>
              <a:spcAft>
                <a:spcPts val="600"/>
              </a:spcAft>
            </a:pPr>
            <a:r>
              <a:rPr lang="en-US" altLang="en-US" sz="2400" dirty="0">
                <a:sym typeface="Wingdings" panose="05000000000000000000" pitchFamily="2" charset="2"/>
              </a:rPr>
              <a:t>Introduction of essential ERD terms: entity, cardinality, business rules, </a:t>
            </a:r>
            <a:r>
              <a:rPr lang="en-US" altLang="en-US" sz="2400" dirty="0" err="1">
                <a:sym typeface="Wingdings" panose="05000000000000000000" pitchFamily="2" charset="2"/>
              </a:rPr>
              <a:t>etc</a:t>
            </a:r>
            <a:endParaRPr lang="en-US" altLang="en-US" sz="2400" dirty="0">
              <a:sym typeface="Wingdings" panose="05000000000000000000" pitchFamily="2" charset="2"/>
            </a:endParaRP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3D98379F-BE65-4E29-939C-BFDFE06B2EFF}" type="slidenum">
              <a:rPr lang="en-US" altLang="en-US" sz="1400" smtClean="0">
                <a:solidFill>
                  <a:schemeClr val="tx2"/>
                </a:solidFill>
              </a:rPr>
              <a:pPr>
                <a:spcBef>
                  <a:spcPct val="0"/>
                </a:spcBef>
                <a:buClrTx/>
                <a:buSzTx/>
                <a:buFontTx/>
                <a:buNone/>
              </a:pPr>
              <a:t>5</a:t>
            </a:fld>
            <a:endParaRPr lang="en-US" altLang="en-US" sz="1400" dirty="0">
              <a:solidFill>
                <a:schemeClr val="tx2"/>
              </a:solidFill>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ERD Notation Practice</a:t>
            </a:r>
          </a:p>
        </p:txBody>
      </p:sp>
      <p:sp>
        <p:nvSpPr>
          <p:cNvPr id="3" name="Content Placeholder 2"/>
          <p:cNvSpPr>
            <a:spLocks noGrp="1"/>
          </p:cNvSpPr>
          <p:nvPr>
            <p:ph idx="1"/>
          </p:nvPr>
        </p:nvSpPr>
        <p:spPr/>
        <p:txBody>
          <a:bodyPr/>
          <a:lstStyle/>
          <a:p>
            <a:r>
              <a:rPr lang="en-US" sz="2800" dirty="0"/>
              <a:t>Redraw the Previous ERD using Crow’s Foot Notation</a:t>
            </a:r>
          </a:p>
          <a:p>
            <a:pPr lvl="1"/>
            <a:r>
              <a:rPr lang="en-US" sz="2400" dirty="0"/>
              <a:t>Entity – rectangle</a:t>
            </a:r>
          </a:p>
          <a:p>
            <a:pPr lvl="1"/>
            <a:r>
              <a:rPr lang="en-US" sz="2400" dirty="0"/>
              <a:t>Attributes</a:t>
            </a:r>
          </a:p>
          <a:p>
            <a:pPr lvl="2"/>
            <a:r>
              <a:rPr lang="en-US" sz="2000" dirty="0"/>
              <a:t>Identifier (underlined)</a:t>
            </a:r>
          </a:p>
          <a:p>
            <a:pPr lvl="1"/>
            <a:r>
              <a:rPr lang="en-US" sz="2400" dirty="0"/>
              <a:t>Relationship (no change)</a:t>
            </a:r>
          </a:p>
          <a:p>
            <a:pPr lvl="1"/>
            <a:r>
              <a:rPr lang="en-US" sz="2400" dirty="0"/>
              <a:t>Cardinality (very different)</a:t>
            </a:r>
          </a:p>
          <a:p>
            <a:pPr lvl="1"/>
            <a:endParaRPr lang="en-US" sz="2400" dirty="0"/>
          </a:p>
          <a:p>
            <a:pPr lvl="1"/>
            <a:endParaRPr lang="en-US" sz="2400"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50</a:t>
            </a:fld>
            <a:endParaRPr lang="en-US" altLang="en-US"/>
          </a:p>
        </p:txBody>
      </p:sp>
    </p:spTree>
    <p:extLst>
      <p:ext uri="{BB962C8B-B14F-4D97-AF65-F5344CB8AC3E}">
        <p14:creationId xmlns:p14="http://schemas.microsoft.com/office/powerpoint/2010/main" val="2770092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7600" y="609600"/>
            <a:ext cx="5468938" cy="1143000"/>
          </a:xfrm>
          <a:noFill/>
        </p:spPr>
        <p:txBody>
          <a:bodyPr lIns="90488" tIns="44450" rIns="90488" bIns="44450"/>
          <a:lstStyle/>
          <a:p>
            <a:pPr eaLnBrk="1" hangingPunct="1"/>
            <a:r>
              <a:rPr lang="en-US" altLang="en-US">
                <a:latin typeface="Arial" panose="020B0604020202020204" pitchFamily="34" charset="0"/>
              </a:rPr>
              <a:t>Degree of Relationship</a:t>
            </a:r>
          </a:p>
        </p:txBody>
      </p:sp>
      <p:sp>
        <p:nvSpPr>
          <p:cNvPr id="22531" name="Rectangle 3"/>
          <p:cNvSpPr>
            <a:spLocks noGrp="1" noChangeArrowheads="1"/>
          </p:cNvSpPr>
          <p:nvPr>
            <p:ph type="body" idx="1"/>
          </p:nvPr>
        </p:nvSpPr>
        <p:spPr>
          <a:xfrm>
            <a:off x="838200" y="1905000"/>
            <a:ext cx="7467600" cy="3657600"/>
          </a:xfrm>
          <a:noFill/>
        </p:spPr>
        <p:txBody>
          <a:bodyPr lIns="90488" tIns="44450" rIns="90488" bIns="44450"/>
          <a:lstStyle/>
          <a:p>
            <a:pPr eaLnBrk="1" hangingPunct="1"/>
            <a:r>
              <a:rPr lang="en-US" altLang="en-US" sz="2800" dirty="0">
                <a:solidFill>
                  <a:srgbClr val="FF0000"/>
                </a:solidFill>
                <a:latin typeface="Arial" panose="020B0604020202020204" pitchFamily="34" charset="0"/>
              </a:rPr>
              <a:t>“Degree of Relationship”</a:t>
            </a:r>
            <a:r>
              <a:rPr lang="en-US" altLang="en-US" sz="2800" dirty="0">
                <a:latin typeface="Arial" panose="020B0604020202020204" pitchFamily="34" charset="0"/>
              </a:rPr>
              <a:t> describes the number of </a:t>
            </a:r>
            <a:r>
              <a:rPr lang="en-US" altLang="en-US" sz="2800" u="sng" dirty="0">
                <a:latin typeface="Arial" panose="020B0604020202020204" pitchFamily="34" charset="0"/>
              </a:rPr>
              <a:t>entity participation</a:t>
            </a:r>
            <a:r>
              <a:rPr lang="en-US" altLang="en-US" sz="2800" dirty="0">
                <a:latin typeface="Arial" panose="020B0604020202020204" pitchFamily="34" charset="0"/>
              </a:rPr>
              <a:t> </a:t>
            </a:r>
          </a:p>
          <a:p>
            <a:pPr lvl="1" eaLnBrk="1" hangingPunct="1"/>
            <a:r>
              <a:rPr lang="en-US" altLang="en-US" sz="2400" dirty="0">
                <a:solidFill>
                  <a:srgbClr val="FF0000"/>
                </a:solidFill>
                <a:latin typeface="Arial" panose="020B0604020202020204" pitchFamily="34" charset="0"/>
              </a:rPr>
              <a:t>Unary </a:t>
            </a:r>
            <a:r>
              <a:rPr lang="en-US" altLang="en-US" sz="2400" dirty="0">
                <a:latin typeface="Arial" panose="020B0604020202020204" pitchFamily="34" charset="0"/>
              </a:rPr>
              <a:t>(Recursive) Relationship: One instance related to another of the same entity type</a:t>
            </a:r>
          </a:p>
          <a:p>
            <a:pPr lvl="1" eaLnBrk="1" hangingPunct="1"/>
            <a:r>
              <a:rPr lang="en-US" altLang="en-US" sz="2400" dirty="0">
                <a:solidFill>
                  <a:srgbClr val="FF0000"/>
                </a:solidFill>
                <a:latin typeface="Arial" panose="020B0604020202020204" pitchFamily="34" charset="0"/>
              </a:rPr>
              <a:t>Binary </a:t>
            </a:r>
            <a:r>
              <a:rPr lang="en-US" altLang="en-US" sz="2400" dirty="0">
                <a:latin typeface="Arial" panose="020B0604020202020204" pitchFamily="34" charset="0"/>
              </a:rPr>
              <a:t>Relationship: Instances of two different entities related to each other</a:t>
            </a:r>
          </a:p>
          <a:p>
            <a:pPr lvl="1" eaLnBrk="1" hangingPunct="1"/>
            <a:r>
              <a:rPr lang="en-US" altLang="en-US" sz="2400" dirty="0">
                <a:solidFill>
                  <a:srgbClr val="FF0000"/>
                </a:solidFill>
                <a:latin typeface="Arial" panose="020B0604020202020204" pitchFamily="34" charset="0"/>
              </a:rPr>
              <a:t>Ternary </a:t>
            </a:r>
            <a:r>
              <a:rPr lang="en-US" altLang="en-US" sz="2400" dirty="0">
                <a:latin typeface="Arial" panose="020B0604020202020204" pitchFamily="34" charset="0"/>
              </a:rPr>
              <a:t>Relationship: Instances of three different types related to each other</a:t>
            </a:r>
          </a:p>
        </p:txBody>
      </p:sp>
    </p:spTree>
    <p:extLst>
      <p:ext uri="{BB962C8B-B14F-4D97-AF65-F5344CB8AC3E}">
        <p14:creationId xmlns:p14="http://schemas.microsoft.com/office/powerpoint/2010/main" val="18903733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art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838200" y="1143000"/>
            <a:ext cx="594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dirty="0">
                <a:solidFill>
                  <a:schemeClr val="tx2"/>
                </a:solidFill>
                <a:latin typeface="Arial" panose="020B0604020202020204" pitchFamily="34" charset="0"/>
                <a:cs typeface="Arial" panose="020B0604020202020204" pitchFamily="34" charset="0"/>
              </a:rPr>
              <a:t>Degree of Relationship …</a:t>
            </a:r>
          </a:p>
        </p:txBody>
      </p:sp>
    </p:spTree>
    <p:extLst>
      <p:ext uri="{BB962C8B-B14F-4D97-AF65-F5344CB8AC3E}">
        <p14:creationId xmlns:p14="http://schemas.microsoft.com/office/powerpoint/2010/main" val="40321138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CAA2-C078-4EEE-A8F8-81BD96DA67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Develop Data Model….</a:t>
            </a:r>
          </a:p>
        </p:txBody>
      </p:sp>
      <p:sp>
        <p:nvSpPr>
          <p:cNvPr id="3" name="Content Placeholder 2">
            <a:extLst>
              <a:ext uri="{FF2B5EF4-FFF2-40B4-BE49-F238E27FC236}">
                <a16:creationId xmlns:a16="http://schemas.microsoft.com/office/drawing/2014/main" id="{812EABB9-BA17-4748-87E5-42CFC05B7840}"/>
              </a:ext>
            </a:extLst>
          </p:cNvPr>
          <p:cNvSpPr>
            <a:spLocks noGrp="1"/>
          </p:cNvSpPr>
          <p:nvPr>
            <p:ph idx="1"/>
          </p:nvPr>
        </p:nvSpPr>
        <p:spPr>
          <a:xfrm>
            <a:off x="1219200" y="1981200"/>
            <a:ext cx="7772400" cy="4114800"/>
          </a:xfrm>
        </p:spPr>
        <p:txBody>
          <a:bodyPr/>
          <a:lstStyle/>
          <a:p>
            <a:r>
              <a:rPr lang="en-US" sz="2400" dirty="0"/>
              <a:t>A senior manager supervises junior managers. A junior manager is supervised by a senior manager. A junior manager supervises department managers. A department manager is supervised by a junior manager. A department manager supervises supervisors. A supervisor is supervised by a manager. Each supervisor supervises various operational employees. Each operational employee is supervised by a supervisor. </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48F174A-6513-4E90-A491-F78879B87821}"/>
              </a:ext>
            </a:extLst>
          </p:cNvPr>
          <p:cNvSpPr>
            <a:spLocks noGrp="1"/>
          </p:cNvSpPr>
          <p:nvPr>
            <p:ph type="sldNum" sz="quarter" idx="10"/>
          </p:nvPr>
        </p:nvSpPr>
        <p:spPr/>
        <p:txBody>
          <a:bodyPr/>
          <a:lstStyle/>
          <a:p>
            <a:pPr>
              <a:defRPr/>
            </a:pPr>
            <a:fld id="{F59A4251-FAB4-42EE-BE6F-991F7A88B309}" type="slidenum">
              <a:rPr lang="en-US" altLang="en-US" smtClean="0"/>
              <a:pPr>
                <a:defRPr/>
              </a:pPr>
              <a:t>53</a:t>
            </a:fld>
            <a:endParaRPr lang="en-US" altLang="en-US"/>
          </a:p>
        </p:txBody>
      </p:sp>
    </p:spTree>
    <p:extLst>
      <p:ext uri="{BB962C8B-B14F-4D97-AF65-F5344CB8AC3E}">
        <p14:creationId xmlns:p14="http://schemas.microsoft.com/office/powerpoint/2010/main" val="195435678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644843"/>
            <a:ext cx="7239000" cy="1096963"/>
          </a:xfrm>
        </p:spPr>
        <p:txBody>
          <a:bodyPr/>
          <a:lstStyle/>
          <a:p>
            <a:r>
              <a:rPr lang="en-US" altLang="en-US" dirty="0"/>
              <a:t> </a:t>
            </a:r>
            <a:r>
              <a:rPr lang="en-US" altLang="en-US" sz="3600" dirty="0">
                <a:latin typeface="Arial" panose="020B0604020202020204" pitchFamily="34" charset="0"/>
                <a:cs typeface="Arial" panose="020B0604020202020204" pitchFamily="34" charset="0"/>
              </a:rPr>
              <a:t>Unary (recursive) Relationship</a:t>
            </a:r>
          </a:p>
        </p:txBody>
      </p:sp>
      <p:sp>
        <p:nvSpPr>
          <p:cNvPr id="26627" name="Rectangle 3"/>
          <p:cNvSpPr>
            <a:spLocks noGrp="1" noChangeArrowheads="1"/>
          </p:cNvSpPr>
          <p:nvPr>
            <p:ph idx="1"/>
          </p:nvPr>
        </p:nvSpPr>
        <p:spPr>
          <a:xfrm>
            <a:off x="914400" y="1934433"/>
            <a:ext cx="7239000" cy="914400"/>
          </a:xfrm>
        </p:spPr>
        <p:txBody>
          <a:bodyPr/>
          <a:lstStyle/>
          <a:p>
            <a:r>
              <a:rPr lang="en-US" altLang="en-US" sz="2400" dirty="0"/>
              <a:t>It is possible for an entity to have a relationship to itself</a:t>
            </a:r>
            <a:endParaRPr lang="en-US" altLang="en-US" sz="2400" b="1" dirty="0">
              <a:cs typeface="Arial" panose="020B0604020202020204" pitchFamily="34" charset="0"/>
            </a:endParaRPr>
          </a:p>
          <a:p>
            <a:endParaRPr lang="en-US" altLang="en-US" sz="2400" b="1" dirty="0"/>
          </a:p>
        </p:txBody>
      </p:sp>
      <p:grpSp>
        <p:nvGrpSpPr>
          <p:cNvPr id="26628" name="Group 4"/>
          <p:cNvGrpSpPr>
            <a:grpSpLocks/>
          </p:cNvGrpSpPr>
          <p:nvPr/>
        </p:nvGrpSpPr>
        <p:grpSpPr bwMode="auto">
          <a:xfrm>
            <a:off x="1680369" y="2971800"/>
            <a:ext cx="4494099" cy="3352800"/>
            <a:chOff x="1104" y="1968"/>
            <a:chExt cx="2218" cy="1920"/>
          </a:xfrm>
        </p:grpSpPr>
        <p:grpSp>
          <p:nvGrpSpPr>
            <p:cNvPr id="26631" name="Group 5"/>
            <p:cNvGrpSpPr>
              <a:grpSpLocks/>
            </p:cNvGrpSpPr>
            <p:nvPr/>
          </p:nvGrpSpPr>
          <p:grpSpPr bwMode="auto">
            <a:xfrm>
              <a:off x="2490" y="2304"/>
              <a:ext cx="832" cy="1392"/>
              <a:chOff x="3816" y="2921"/>
              <a:chExt cx="1080" cy="1724"/>
            </a:xfrm>
          </p:grpSpPr>
          <p:sp>
            <p:nvSpPr>
              <p:cNvPr id="14" name="Rectangle 6">
                <a:extLst>
                  <a:ext uri="{FF2B5EF4-FFF2-40B4-BE49-F238E27FC236}">
                    <a16:creationId xmlns:a16="http://schemas.microsoft.com/office/drawing/2014/main" id="{82E3EF84-C38D-4D80-9CEB-CCE29CFF2575}"/>
                  </a:ext>
                </a:extLst>
              </p:cNvPr>
              <p:cNvSpPr>
                <a:spLocks noChangeArrowheads="1"/>
              </p:cNvSpPr>
              <p:nvPr/>
            </p:nvSpPr>
            <p:spPr bwMode="auto">
              <a:xfrm>
                <a:off x="3816" y="3564"/>
                <a:ext cx="1080" cy="864"/>
              </a:xfrm>
              <a:prstGeom prst="rect">
                <a:avLst/>
              </a:prstGeom>
              <a:solidFill>
                <a:srgbClr val="FFFFFF"/>
              </a:solidFill>
              <a:ln w="9525">
                <a:solidFill>
                  <a:schemeClr val="tx1"/>
                </a:solidFill>
                <a:miter lim="800000"/>
                <a:headEnd/>
                <a:tailEnd/>
              </a:ln>
            </p:spPr>
            <p:txBody>
              <a:bodyPr lIns="12700" tIns="12700" rIns="12700" bIns="1270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endParaRPr lang="en-US" altLang="en-US" sz="1200" dirty="0">
                  <a:ln w="9525">
                    <a:solidFill>
                      <a:schemeClr val="tx1"/>
                    </a:solidFill>
                  </a:ln>
                </a:endParaRPr>
              </a:p>
              <a:p>
                <a:pPr>
                  <a:spcBef>
                    <a:spcPct val="0"/>
                  </a:spcBef>
                  <a:buFontTx/>
                  <a:buNone/>
                  <a:defRPr/>
                </a:pPr>
                <a:r>
                  <a:rPr lang="en-US" altLang="ko-KR" sz="2400" dirty="0">
                    <a:ln w="9525">
                      <a:solidFill>
                        <a:schemeClr val="tx1"/>
                      </a:solidFill>
                    </a:ln>
                    <a:latin typeface="Arial" panose="020B0604020202020204" pitchFamily="34" charset="0"/>
                    <a:ea typeface="Gulim" panose="020B0600000101010101" pitchFamily="34" charset="-127"/>
                  </a:rPr>
                  <a:t>  Employee</a:t>
                </a:r>
                <a:endParaRPr lang="en-US" altLang="en-US" sz="2400" dirty="0">
                  <a:ln w="9525">
                    <a:solidFill>
                      <a:schemeClr val="tx1"/>
                    </a:solidFill>
                  </a:ln>
                  <a:latin typeface="Arial" panose="020B0604020202020204" pitchFamily="34" charset="0"/>
                </a:endParaRPr>
              </a:p>
            </p:txBody>
          </p:sp>
          <p:sp>
            <p:nvSpPr>
              <p:cNvPr id="15" name="Line 7">
                <a:extLst>
                  <a:ext uri="{FF2B5EF4-FFF2-40B4-BE49-F238E27FC236}">
                    <a16:creationId xmlns:a16="http://schemas.microsoft.com/office/drawing/2014/main" id="{63AC0F56-1F0A-4828-A7EB-D13DBA9BF050}"/>
                  </a:ext>
                </a:extLst>
              </p:cNvPr>
              <p:cNvSpPr>
                <a:spLocks noChangeShapeType="1"/>
              </p:cNvSpPr>
              <p:nvPr/>
            </p:nvSpPr>
            <p:spPr bwMode="auto">
              <a:xfrm>
                <a:off x="4176" y="4644"/>
                <a:ext cx="289" cy="1"/>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6" name="Line 8">
                <a:extLst>
                  <a:ext uri="{FF2B5EF4-FFF2-40B4-BE49-F238E27FC236}">
                    <a16:creationId xmlns:a16="http://schemas.microsoft.com/office/drawing/2014/main" id="{1E1AC774-BD14-4CAB-9086-A99FCB40BAFC}"/>
                  </a:ext>
                </a:extLst>
              </p:cNvPr>
              <p:cNvSpPr>
                <a:spLocks noChangeShapeType="1"/>
              </p:cNvSpPr>
              <p:nvPr/>
            </p:nvSpPr>
            <p:spPr bwMode="auto">
              <a:xfrm flipV="1">
                <a:off x="4069" y="3212"/>
                <a:ext cx="252" cy="366"/>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7" name="Line 9">
                <a:extLst>
                  <a:ext uri="{FF2B5EF4-FFF2-40B4-BE49-F238E27FC236}">
                    <a16:creationId xmlns:a16="http://schemas.microsoft.com/office/drawing/2014/main" id="{5005326F-38B4-4FFC-833D-3851529DB9EC}"/>
                  </a:ext>
                </a:extLst>
              </p:cNvPr>
              <p:cNvSpPr>
                <a:spLocks noChangeShapeType="1"/>
              </p:cNvSpPr>
              <p:nvPr/>
            </p:nvSpPr>
            <p:spPr bwMode="auto">
              <a:xfrm>
                <a:off x="4320" y="3212"/>
                <a:ext cx="289" cy="366"/>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8" name="Oval 10">
                <a:extLst>
                  <a:ext uri="{FF2B5EF4-FFF2-40B4-BE49-F238E27FC236}">
                    <a16:creationId xmlns:a16="http://schemas.microsoft.com/office/drawing/2014/main" id="{E7FED9E3-A2E4-4ECF-9A92-C0D8012E7D7A}"/>
                  </a:ext>
                </a:extLst>
              </p:cNvPr>
              <p:cNvSpPr>
                <a:spLocks noChangeArrowheads="1"/>
              </p:cNvSpPr>
              <p:nvPr/>
            </p:nvSpPr>
            <p:spPr bwMode="auto">
              <a:xfrm>
                <a:off x="4176" y="2921"/>
                <a:ext cx="289" cy="289"/>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endParaRPr lang="en-US" altLang="en-US" sz="2400">
                  <a:ln w="9525">
                    <a:solidFill>
                      <a:schemeClr val="tx1"/>
                    </a:solidFill>
                  </a:ln>
                </a:endParaRPr>
              </a:p>
            </p:txBody>
          </p:sp>
        </p:grpSp>
        <p:sp>
          <p:nvSpPr>
            <p:cNvPr id="7" name="Line 11">
              <a:extLst>
                <a:ext uri="{FF2B5EF4-FFF2-40B4-BE49-F238E27FC236}">
                  <a16:creationId xmlns:a16="http://schemas.microsoft.com/office/drawing/2014/main" id="{C93E1B2E-69A9-46CF-829D-A292D867E490}"/>
                </a:ext>
              </a:extLst>
            </p:cNvPr>
            <p:cNvSpPr>
              <a:spLocks noChangeShapeType="1"/>
            </p:cNvSpPr>
            <p:nvPr/>
          </p:nvSpPr>
          <p:spPr bwMode="auto">
            <a:xfrm>
              <a:off x="2880" y="2544"/>
              <a:ext cx="0" cy="2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8" name="Line 12">
              <a:extLst>
                <a:ext uri="{FF2B5EF4-FFF2-40B4-BE49-F238E27FC236}">
                  <a16:creationId xmlns:a16="http://schemas.microsoft.com/office/drawing/2014/main" id="{522013A3-3C9F-4FDA-AF0D-8E47F65DF28B}"/>
                </a:ext>
              </a:extLst>
            </p:cNvPr>
            <p:cNvSpPr>
              <a:spLocks noChangeShapeType="1"/>
            </p:cNvSpPr>
            <p:nvPr/>
          </p:nvSpPr>
          <p:spPr bwMode="auto">
            <a:xfrm>
              <a:off x="2880" y="3526"/>
              <a:ext cx="0"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9" name="Line 13">
              <a:extLst>
                <a:ext uri="{FF2B5EF4-FFF2-40B4-BE49-F238E27FC236}">
                  <a16:creationId xmlns:a16="http://schemas.microsoft.com/office/drawing/2014/main" id="{5DEE8146-8F94-407B-BFA4-6B3CD4650BB7}"/>
                </a:ext>
              </a:extLst>
            </p:cNvPr>
            <p:cNvSpPr>
              <a:spLocks noChangeShapeType="1"/>
            </p:cNvSpPr>
            <p:nvPr/>
          </p:nvSpPr>
          <p:spPr bwMode="auto">
            <a:xfrm flipH="1">
              <a:off x="1104" y="3840"/>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0" name="Line 14">
              <a:extLst>
                <a:ext uri="{FF2B5EF4-FFF2-40B4-BE49-F238E27FC236}">
                  <a16:creationId xmlns:a16="http://schemas.microsoft.com/office/drawing/2014/main" id="{95197ABC-39B2-49B9-A32E-ECB579077E84}"/>
                </a:ext>
              </a:extLst>
            </p:cNvPr>
            <p:cNvSpPr>
              <a:spLocks noChangeShapeType="1"/>
            </p:cNvSpPr>
            <p:nvPr/>
          </p:nvSpPr>
          <p:spPr bwMode="auto">
            <a:xfrm flipV="1">
              <a:off x="1104" y="1968"/>
              <a:ext cx="0" cy="19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1" name="Line 15">
              <a:extLst>
                <a:ext uri="{FF2B5EF4-FFF2-40B4-BE49-F238E27FC236}">
                  <a16:creationId xmlns:a16="http://schemas.microsoft.com/office/drawing/2014/main" id="{FB2B9E7C-5978-48FB-9039-22F4FD0FC4AE}"/>
                </a:ext>
              </a:extLst>
            </p:cNvPr>
            <p:cNvSpPr>
              <a:spLocks noChangeShapeType="1"/>
            </p:cNvSpPr>
            <p:nvPr/>
          </p:nvSpPr>
          <p:spPr bwMode="auto">
            <a:xfrm>
              <a:off x="1104" y="1968"/>
              <a:ext cx="17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2" name="Line 16">
              <a:extLst>
                <a:ext uri="{FF2B5EF4-FFF2-40B4-BE49-F238E27FC236}">
                  <a16:creationId xmlns:a16="http://schemas.microsoft.com/office/drawing/2014/main" id="{5521850C-8777-4EC2-807A-E87E2168DA0C}"/>
                </a:ext>
              </a:extLst>
            </p:cNvPr>
            <p:cNvSpPr>
              <a:spLocks noChangeShapeType="1"/>
            </p:cNvSpPr>
            <p:nvPr/>
          </p:nvSpPr>
          <p:spPr bwMode="auto">
            <a:xfrm>
              <a:off x="2880" y="1968"/>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n w="9525">
                  <a:solidFill>
                    <a:schemeClr val="tx1"/>
                  </a:solidFill>
                </a:ln>
              </a:endParaRPr>
            </a:p>
          </p:txBody>
        </p:sp>
        <p:sp>
          <p:nvSpPr>
            <p:cNvPr id="13" name="Text Box 17">
              <a:extLst>
                <a:ext uri="{FF2B5EF4-FFF2-40B4-BE49-F238E27FC236}">
                  <a16:creationId xmlns:a16="http://schemas.microsoft.com/office/drawing/2014/main" id="{541EE61B-139E-456E-8694-0A18DD73AD39}"/>
                </a:ext>
              </a:extLst>
            </p:cNvPr>
            <p:cNvSpPr txBox="1">
              <a:spLocks noChangeArrowheads="1"/>
            </p:cNvSpPr>
            <p:nvPr/>
          </p:nvSpPr>
          <p:spPr bwMode="auto">
            <a:xfrm>
              <a:off x="1200" y="2016"/>
              <a:ext cx="120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endParaRPr lang="en-US" altLang="en-US" sz="2400">
                <a:ln w="9525">
                  <a:solidFill>
                    <a:schemeClr val="tx1"/>
                  </a:solidFill>
                </a:ln>
                <a:latin typeface="Arial" panose="020B0604020202020204" pitchFamily="34" charset="0"/>
              </a:endParaRPr>
            </a:p>
          </p:txBody>
        </p:sp>
      </p:grpSp>
      <p:sp>
        <p:nvSpPr>
          <p:cNvPr id="26629" name="Text Box 18"/>
          <p:cNvSpPr txBox="1">
            <a:spLocks noChangeArrowheads="1"/>
          </p:cNvSpPr>
          <p:nvPr/>
        </p:nvSpPr>
        <p:spPr bwMode="auto">
          <a:xfrm>
            <a:off x="2213668" y="5718175"/>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dirty="0">
                <a:latin typeface="Arial Narrow" panose="020B0606020202030204" pitchFamily="34" charset="0"/>
                <a:ea typeface="Gulim" panose="020B0600000101010101" pitchFamily="34" charset="-127"/>
              </a:rPr>
              <a:t>supervises</a:t>
            </a:r>
            <a:endParaRPr lang="en-US" altLang="en-US" sz="2000" b="1" dirty="0">
              <a:latin typeface="Arial Narrow" panose="020B0606020202030204" pitchFamily="34" charset="0"/>
            </a:endParaRPr>
          </a:p>
        </p:txBody>
      </p:sp>
      <p:sp>
        <p:nvSpPr>
          <p:cNvPr id="26630" name="Text Box 18"/>
          <p:cNvSpPr txBox="1">
            <a:spLocks noChangeArrowheads="1"/>
          </p:cNvSpPr>
          <p:nvPr/>
        </p:nvSpPr>
        <p:spPr bwMode="auto">
          <a:xfrm>
            <a:off x="2071438" y="2929890"/>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dirty="0">
                <a:latin typeface="Arial Narrow" panose="020B0606020202030204" pitchFamily="34" charset="0"/>
                <a:ea typeface="Gulim" panose="020B0600000101010101" pitchFamily="34" charset="-127"/>
              </a:rPr>
              <a:t>Is supervised by</a:t>
            </a:r>
            <a:endParaRPr lang="en-US" altLang="en-US" sz="2000" b="1" dirty="0">
              <a:latin typeface="Arial Narrow" panose="020B0606020202030204" pitchFamily="34" charset="0"/>
            </a:endParaRPr>
          </a:p>
        </p:txBody>
      </p:sp>
      <p:cxnSp>
        <p:nvCxnSpPr>
          <p:cNvPr id="3" name="Straight Connector 2"/>
          <p:cNvCxnSpPr>
            <a:stCxn id="11" idx="0"/>
            <a:endCxn id="10" idx="0"/>
          </p:cNvCxnSpPr>
          <p:nvPr/>
        </p:nvCxnSpPr>
        <p:spPr bwMode="auto">
          <a:xfrm>
            <a:off x="1680369" y="2971800"/>
            <a:ext cx="0" cy="335280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344024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Organization Chart Example</a:t>
            </a:r>
          </a:p>
        </p:txBody>
      </p:sp>
      <p:sp>
        <p:nvSpPr>
          <p:cNvPr id="3" name="Slide Number Placeholder 2"/>
          <p:cNvSpPr>
            <a:spLocks noGrp="1"/>
          </p:cNvSpPr>
          <p:nvPr>
            <p:ph type="sldNum" sz="quarter" idx="10"/>
          </p:nvPr>
        </p:nvSpPr>
        <p:spPr/>
        <p:txBody>
          <a:bodyPr/>
          <a:lstStyle/>
          <a:p>
            <a:pPr>
              <a:defRPr/>
            </a:pPr>
            <a:fld id="{AEEAC657-DD2F-4938-A3AF-F4ACE5A26F75}" type="slidenum">
              <a:rPr lang="en-US" altLang="en-US" smtClean="0"/>
              <a:pPr>
                <a:defRPr/>
              </a:pPr>
              <a:t>55</a:t>
            </a:fld>
            <a:endParaRPr lang="en-US" alt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963" y="1900854"/>
            <a:ext cx="6954837" cy="4880946"/>
          </a:xfrm>
          <a:prstGeom prst="rect">
            <a:avLst/>
          </a:prstGeom>
          <a:ln>
            <a:solidFill>
              <a:schemeClr val="tx1"/>
            </a:solidFill>
          </a:ln>
        </p:spPr>
      </p:pic>
    </p:spTree>
    <p:extLst>
      <p:ext uri="{BB962C8B-B14F-4D97-AF65-F5344CB8AC3E}">
        <p14:creationId xmlns:p14="http://schemas.microsoft.com/office/powerpoint/2010/main" val="335246740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990600"/>
            <a:ext cx="7239000" cy="792163"/>
          </a:xfrm>
        </p:spPr>
        <p:txBody>
          <a:bodyPr/>
          <a:lstStyle/>
          <a:p>
            <a:r>
              <a:rPr lang="en-US" altLang="en-US" sz="3600" dirty="0">
                <a:latin typeface="Arial" panose="020B0604020202020204" pitchFamily="34" charset="0"/>
                <a:cs typeface="Arial" panose="020B0604020202020204" pitchFamily="34" charset="0"/>
              </a:rPr>
              <a:t>Binary Relationship</a:t>
            </a:r>
          </a:p>
        </p:txBody>
      </p:sp>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60467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1220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59436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2"/>
          <p:cNvSpPr>
            <a:spLocks noGrp="1" noChangeArrowheads="1"/>
          </p:cNvSpPr>
          <p:nvPr>
            <p:ph type="title"/>
          </p:nvPr>
        </p:nvSpPr>
        <p:spPr>
          <a:xfrm>
            <a:off x="990600" y="685800"/>
            <a:ext cx="7391400" cy="1143000"/>
          </a:xfrm>
        </p:spPr>
        <p:txBody>
          <a:bodyPr/>
          <a:lstStyle/>
          <a:p>
            <a:r>
              <a:rPr lang="en-US" altLang="en-US" sz="4000" dirty="0">
                <a:latin typeface="Arial" panose="020B0604020202020204" pitchFamily="34" charset="0"/>
                <a:cs typeface="Arial" panose="020B0604020202020204" pitchFamily="34" charset="0"/>
              </a:rPr>
              <a:t>Ternary Relationship</a:t>
            </a:r>
          </a:p>
        </p:txBody>
      </p:sp>
    </p:spTree>
    <p:extLst>
      <p:ext uri="{BB962C8B-B14F-4D97-AF65-F5344CB8AC3E}">
        <p14:creationId xmlns:p14="http://schemas.microsoft.com/office/powerpoint/2010/main" val="29638625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3160-3F82-4C3E-950B-A9AF3A4B094F}"/>
              </a:ext>
            </a:extLst>
          </p:cNvPr>
          <p:cNvSpPr>
            <a:spLocks noGrp="1"/>
          </p:cNvSpPr>
          <p:nvPr>
            <p:ph type="title"/>
          </p:nvPr>
        </p:nvSpPr>
        <p:spPr>
          <a:xfrm>
            <a:off x="304800" y="152400"/>
            <a:ext cx="7467600" cy="584012"/>
          </a:xfrm>
        </p:spPr>
        <p:txBody>
          <a:bodyPr/>
          <a:lstStyle/>
          <a:p>
            <a:r>
              <a:rPr lang="en-US" sz="2400" dirty="0" smtClean="0">
                <a:latin typeface="+mn-lt"/>
              </a:rPr>
              <a:t>Textbook </a:t>
            </a:r>
            <a:r>
              <a:rPr lang="en-US" sz="2400" dirty="0">
                <a:latin typeface="+mn-lt"/>
              </a:rPr>
              <a:t>page </a:t>
            </a:r>
            <a:r>
              <a:rPr lang="en-US" sz="2400" dirty="0" smtClean="0">
                <a:latin typeface="+mn-lt"/>
              </a:rPr>
              <a:t>85 (ERD for Cellular Operator)</a:t>
            </a:r>
            <a:endParaRPr lang="en-US" sz="2400" dirty="0">
              <a:latin typeface="+mn-lt"/>
            </a:endParaRPr>
          </a:p>
        </p:txBody>
      </p:sp>
      <p:sp>
        <p:nvSpPr>
          <p:cNvPr id="3" name="Slide Number Placeholder 2">
            <a:extLst>
              <a:ext uri="{FF2B5EF4-FFF2-40B4-BE49-F238E27FC236}">
                <a16:creationId xmlns:a16="http://schemas.microsoft.com/office/drawing/2014/main" id="{D8F99073-B72E-4965-AADA-09D537F25CAE}"/>
              </a:ext>
            </a:extLst>
          </p:cNvPr>
          <p:cNvSpPr>
            <a:spLocks noGrp="1"/>
          </p:cNvSpPr>
          <p:nvPr>
            <p:ph type="sldNum" sz="quarter" idx="10"/>
          </p:nvPr>
        </p:nvSpPr>
        <p:spPr/>
        <p:txBody>
          <a:bodyPr/>
          <a:lstStyle/>
          <a:p>
            <a:pPr>
              <a:defRPr/>
            </a:pPr>
            <a:fld id="{AEEAC657-DD2F-4938-A3AF-F4ACE5A26F75}" type="slidenum">
              <a:rPr lang="en-US" altLang="en-US" smtClean="0"/>
              <a:pPr>
                <a:defRPr/>
              </a:pPr>
              <a:t>58</a:t>
            </a:fld>
            <a:endParaRPr lang="en-US" altLang="en-US"/>
          </a:p>
        </p:txBody>
      </p:sp>
      <p:pic>
        <p:nvPicPr>
          <p:cNvPr id="5" name="Picture 4"/>
          <p:cNvPicPr>
            <a:picLocks noChangeAspect="1"/>
          </p:cNvPicPr>
          <p:nvPr/>
        </p:nvPicPr>
        <p:blipFill>
          <a:blip r:embed="rId2"/>
          <a:stretch>
            <a:fillRect/>
          </a:stretch>
        </p:blipFill>
        <p:spPr>
          <a:xfrm>
            <a:off x="381000" y="838200"/>
            <a:ext cx="7315200" cy="5786773"/>
          </a:xfrm>
          <a:prstGeom prst="rect">
            <a:avLst/>
          </a:prstGeom>
          <a:ln>
            <a:solidFill>
              <a:schemeClr val="bg1"/>
            </a:solidFill>
          </a:ln>
        </p:spPr>
      </p:pic>
      <p:sp>
        <p:nvSpPr>
          <p:cNvPr id="4" name="Rectangle 3"/>
          <p:cNvSpPr/>
          <p:nvPr/>
        </p:nvSpPr>
        <p:spPr bwMode="auto">
          <a:xfrm>
            <a:off x="838200" y="2362200"/>
            <a:ext cx="457200" cy="2277264"/>
          </a:xfrm>
          <a:prstGeom prst="rect">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cxnSp>
        <p:nvCxnSpPr>
          <p:cNvPr id="7" name="Straight Connector 6"/>
          <p:cNvCxnSpPr/>
          <p:nvPr/>
        </p:nvCxnSpPr>
        <p:spPr bwMode="auto">
          <a:xfrm>
            <a:off x="838200" y="2362200"/>
            <a:ext cx="457200" cy="0"/>
          </a:xfrm>
          <a:prstGeom prst="line">
            <a:avLst/>
          </a:prstGeom>
          <a:ln w="19050">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 name="Straight Connector 7"/>
          <p:cNvCxnSpPr/>
          <p:nvPr/>
        </p:nvCxnSpPr>
        <p:spPr bwMode="auto">
          <a:xfrm>
            <a:off x="838200" y="4639464"/>
            <a:ext cx="457200" cy="4367"/>
          </a:xfrm>
          <a:prstGeom prst="line">
            <a:avLst/>
          </a:prstGeom>
          <a:ln w="19050">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66306429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08086" y="872299"/>
            <a:ext cx="7402514" cy="914400"/>
          </a:xfrm>
        </p:spPr>
        <p:txBody>
          <a:bodyPr/>
          <a:lstStyle/>
          <a:p>
            <a:pPr eaLnBrk="1" hangingPunct="1"/>
            <a:r>
              <a:rPr lang="en-US" altLang="en-US" dirty="0">
                <a:solidFill>
                  <a:srgbClr val="C00000"/>
                </a:solidFill>
                <a:latin typeface="Arial" panose="020B0604020202020204" pitchFamily="34" charset="0"/>
                <a:cs typeface="Times New Roman" panose="02020603050405020304" pitchFamily="18" charset="0"/>
              </a:rPr>
              <a:t>Weak Entity &amp; Notation</a:t>
            </a:r>
          </a:p>
        </p:txBody>
      </p:sp>
      <p:sp>
        <p:nvSpPr>
          <p:cNvPr id="35843" name="Rectangle 4"/>
          <p:cNvSpPr>
            <a:spLocks noGrp="1" noChangeArrowheads="1"/>
          </p:cNvSpPr>
          <p:nvPr>
            <p:ph type="body" sz="half" idx="2"/>
          </p:nvPr>
        </p:nvSpPr>
        <p:spPr>
          <a:xfrm>
            <a:off x="884976" y="2057400"/>
            <a:ext cx="7801824" cy="4114800"/>
          </a:xfrm>
        </p:spPr>
        <p:txBody>
          <a:bodyPr/>
          <a:lstStyle/>
          <a:p>
            <a:pPr>
              <a:lnSpc>
                <a:spcPct val="90000"/>
              </a:lnSpc>
              <a:spcBef>
                <a:spcPct val="0"/>
              </a:spcBef>
            </a:pPr>
            <a:r>
              <a:rPr lang="en-US" altLang="ko-KR" sz="2400" dirty="0">
                <a:latin typeface="Arial" panose="020B0604020202020204" pitchFamily="34" charset="0"/>
                <a:ea typeface="Gulim" panose="020B0600000101010101" pitchFamily="34" charset="-127"/>
              </a:rPr>
              <a:t>A </a:t>
            </a:r>
            <a:r>
              <a:rPr lang="en-US" altLang="ko-KR" sz="2400" b="1" dirty="0">
                <a:solidFill>
                  <a:srgbClr val="FF0000"/>
                </a:solidFill>
                <a:latin typeface="Arial" panose="020B0604020202020204" pitchFamily="34" charset="0"/>
                <a:ea typeface="Gulim" panose="020B0600000101010101" pitchFamily="34" charset="-127"/>
              </a:rPr>
              <a:t>weak entity</a:t>
            </a:r>
            <a:r>
              <a:rPr lang="en-US" altLang="ko-KR" sz="2400" dirty="0">
                <a:solidFill>
                  <a:srgbClr val="FF0000"/>
                </a:solidFill>
                <a:latin typeface="Arial" panose="020B0604020202020204" pitchFamily="34" charset="0"/>
                <a:ea typeface="Gulim" panose="020B0600000101010101" pitchFamily="34" charset="-127"/>
              </a:rPr>
              <a:t> </a:t>
            </a:r>
            <a:r>
              <a:rPr lang="en-US" altLang="ko-KR" sz="2400" dirty="0">
                <a:latin typeface="Arial" panose="020B0604020202020204" pitchFamily="34" charset="0"/>
                <a:ea typeface="Gulim" panose="020B0600000101010101" pitchFamily="34" charset="-127"/>
              </a:rPr>
              <a:t>is an entity that cannot be uniquely identified and existed by itself alone. </a:t>
            </a:r>
          </a:p>
          <a:p>
            <a:pPr>
              <a:lnSpc>
                <a:spcPct val="90000"/>
              </a:lnSpc>
              <a:spcBef>
                <a:spcPct val="0"/>
              </a:spcBef>
            </a:pPr>
            <a:r>
              <a:rPr lang="en-US" altLang="ko-KR" sz="2400" dirty="0">
                <a:latin typeface="Arial" panose="020B0604020202020204" pitchFamily="34" charset="0"/>
                <a:ea typeface="Gulim" panose="020B0600000101010101" pitchFamily="34" charset="-127"/>
              </a:rPr>
              <a:t>Thus, a </a:t>
            </a:r>
            <a:r>
              <a:rPr lang="en-US" altLang="ko-KR" sz="2400" i="1" dirty="0">
                <a:latin typeface="Arial" panose="020B0604020202020204" pitchFamily="34" charset="0"/>
                <a:ea typeface="Gulim" panose="020B0600000101010101" pitchFamily="34" charset="-127"/>
              </a:rPr>
              <a:t>weak entity</a:t>
            </a:r>
            <a:r>
              <a:rPr lang="en-US" altLang="ko-KR" sz="2400" dirty="0">
                <a:latin typeface="Arial" panose="020B0604020202020204" pitchFamily="34" charset="0"/>
                <a:ea typeface="Gulim" panose="020B0600000101010101" pitchFamily="34" charset="-127"/>
              </a:rPr>
              <a:t> is </a:t>
            </a:r>
            <a:r>
              <a:rPr lang="en-US" altLang="ko-KR" sz="2400" dirty="0">
                <a:solidFill>
                  <a:srgbClr val="0000FF"/>
                </a:solidFill>
                <a:latin typeface="Arial" panose="020B0604020202020204" pitchFamily="34" charset="0"/>
                <a:ea typeface="Gulim" panose="020B0600000101010101" pitchFamily="34" charset="-127"/>
              </a:rPr>
              <a:t>an entity that exists only if it is related to a set of uniquely determined entities (</a:t>
            </a:r>
            <a:r>
              <a:rPr lang="en-US" altLang="ko-KR" sz="2400" i="1" dirty="0">
                <a:solidFill>
                  <a:srgbClr val="0000FF"/>
                </a:solidFill>
                <a:latin typeface="Arial" panose="020B0604020202020204" pitchFamily="34" charset="0"/>
                <a:ea typeface="Gulim" panose="020B0600000101010101" pitchFamily="34" charset="-127"/>
              </a:rPr>
              <a:t>owners</a:t>
            </a:r>
            <a:r>
              <a:rPr lang="en-US" altLang="ko-KR" sz="2400" dirty="0">
                <a:solidFill>
                  <a:srgbClr val="0000FF"/>
                </a:solidFill>
                <a:latin typeface="Arial" panose="020B0604020202020204" pitchFamily="34" charset="0"/>
                <a:ea typeface="Gulim" panose="020B0600000101010101" pitchFamily="34" charset="-127"/>
              </a:rPr>
              <a:t> of the weak entity). </a:t>
            </a:r>
            <a:endParaRPr lang="en-US" altLang="ko-KR" sz="2400" dirty="0">
              <a:solidFill>
                <a:srgbClr val="0000FF"/>
              </a:solidFill>
              <a:latin typeface="Arial" panose="020B0604020202020204" pitchFamily="34" charset="0"/>
              <a:ea typeface="Gulim" panose="020B0600000101010101" pitchFamily="34" charset="-127"/>
              <a:cs typeface="Times New Roman" panose="02020603050405020304" pitchFamily="18" charset="0"/>
            </a:endParaRPr>
          </a:p>
          <a:p>
            <a:pPr eaLnBrk="1" hangingPunct="1">
              <a:spcBef>
                <a:spcPct val="0"/>
              </a:spcBef>
            </a:pPr>
            <a:endParaRPr lang="en-US" altLang="en-US" dirty="0">
              <a:latin typeface="Arial" panose="020B0604020202020204" pitchFamily="34" charset="0"/>
              <a:cs typeface="Times New Roman" panose="02020603050405020304" pitchFamily="18" charset="0"/>
            </a:endParaRPr>
          </a:p>
          <a:p>
            <a:pPr eaLnBrk="1" hangingPunct="1">
              <a:spcBef>
                <a:spcPct val="0"/>
              </a:spcBef>
            </a:pPr>
            <a:endParaRPr lang="en-US" altLang="en-US" dirty="0">
              <a:latin typeface="Arial" panose="020B0604020202020204" pitchFamily="34" charset="0"/>
              <a:cs typeface="Times New Roman" panose="02020603050405020304" pitchFamily="18" charset="0"/>
            </a:endParaRPr>
          </a:p>
          <a:p>
            <a:pPr eaLnBrk="1" hangingPunct="1">
              <a:spcBef>
                <a:spcPct val="0"/>
              </a:spcBef>
            </a:pPr>
            <a:endParaRPr lang="en-US" altLang="en-US" sz="2400" dirty="0">
              <a:latin typeface="Arial" panose="020B0604020202020204" pitchFamily="34" charset="0"/>
            </a:endParaRPr>
          </a:p>
          <a:p>
            <a:pPr eaLnBrk="1" hangingPunct="1">
              <a:spcBef>
                <a:spcPct val="0"/>
              </a:spcBef>
            </a:pPr>
            <a:endParaRPr lang="en-US" altLang="en-US" sz="2400" dirty="0">
              <a:latin typeface="Arial" panose="020B0604020202020204" pitchFamily="34" charset="0"/>
            </a:endParaRPr>
          </a:p>
          <a:p>
            <a:pPr eaLnBrk="1" hangingPunct="1">
              <a:spcBef>
                <a:spcPct val="0"/>
              </a:spcBef>
            </a:pPr>
            <a:endParaRPr lang="en-US" altLang="en-US" sz="2400" dirty="0">
              <a:latin typeface="Arial" panose="020B0604020202020204" pitchFamily="34" charset="0"/>
            </a:endParaRPr>
          </a:p>
        </p:txBody>
      </p:sp>
      <p:sp>
        <p:nvSpPr>
          <p:cNvPr id="35844" name="Rectangle 5"/>
          <p:cNvSpPr>
            <a:spLocks noChangeArrowheads="1"/>
          </p:cNvSpPr>
          <p:nvPr/>
        </p:nvSpPr>
        <p:spPr bwMode="auto">
          <a:xfrm>
            <a:off x="3224213" y="3262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35845" name="Rectangle 9"/>
          <p:cNvSpPr>
            <a:spLocks noChangeArrowheads="1"/>
          </p:cNvSpPr>
          <p:nvPr/>
        </p:nvSpPr>
        <p:spPr bwMode="auto">
          <a:xfrm>
            <a:off x="387191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aphicFrame>
        <p:nvGraphicFramePr>
          <p:cNvPr id="35846" name="Object 10"/>
          <p:cNvGraphicFramePr>
            <a:graphicFrameLocks noChangeAspect="1"/>
          </p:cNvGraphicFramePr>
          <p:nvPr>
            <p:extLst>
              <p:ext uri="{D42A27DB-BD31-4B8C-83A1-F6EECF244321}">
                <p14:modId xmlns:p14="http://schemas.microsoft.com/office/powerpoint/2010/main" val="2672594368"/>
              </p:ext>
            </p:extLst>
          </p:nvPr>
        </p:nvGraphicFramePr>
        <p:xfrm>
          <a:off x="2667000" y="4183064"/>
          <a:ext cx="3124200" cy="568325"/>
        </p:xfrm>
        <a:graphic>
          <a:graphicData uri="http://schemas.openxmlformats.org/presentationml/2006/ole">
            <mc:AlternateContent xmlns:mc="http://schemas.openxmlformats.org/markup-compatibility/2006">
              <mc:Choice xmlns:v="urn:schemas-microsoft-com:vml" Requires="v">
                <p:oleObj spid="_x0000_s75000" r:id="rId4" imgW="1397000" imgH="482600" progId="MSDraw">
                  <p:embed/>
                </p:oleObj>
              </mc:Choice>
              <mc:Fallback>
                <p:oleObj r:id="rId4" imgW="1397000" imgH="482600" progId="MSDraw">
                  <p:embed/>
                  <p:pic>
                    <p:nvPicPr>
                      <p:cNvPr id="35846"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183064"/>
                        <a:ext cx="31242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Rectangle 11"/>
          <p:cNvSpPr>
            <a:spLocks noChangeArrowheads="1"/>
          </p:cNvSpPr>
          <p:nvPr/>
        </p:nvSpPr>
        <p:spPr bwMode="auto">
          <a:xfrm>
            <a:off x="388620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7112" name="Line 12">
            <a:extLst>
              <a:ext uri="{FF2B5EF4-FFF2-40B4-BE49-F238E27FC236}">
                <a16:creationId xmlns:a16="http://schemas.microsoft.com/office/drawing/2014/main" id="{4C847A5E-D65F-4FBD-BF93-491A3970B3E2}"/>
              </a:ext>
            </a:extLst>
          </p:cNvPr>
          <p:cNvSpPr>
            <a:spLocks noChangeShapeType="1"/>
          </p:cNvSpPr>
          <p:nvPr/>
        </p:nvSpPr>
        <p:spPr bwMode="auto">
          <a:xfrm>
            <a:off x="2667000" y="5410200"/>
            <a:ext cx="3178175" cy="28575"/>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35851" name="Isosceles Triangle 13"/>
          <p:cNvSpPr>
            <a:spLocks noChangeArrowheads="1"/>
          </p:cNvSpPr>
          <p:nvPr/>
        </p:nvSpPr>
        <p:spPr bwMode="auto">
          <a:xfrm rot="16200000">
            <a:off x="4782344" y="5011737"/>
            <a:ext cx="585788" cy="854075"/>
          </a:xfrm>
          <a:prstGeom prst="triangle">
            <a:avLst>
              <a:gd name="adj" fmla="val 50000"/>
            </a:avLst>
          </a:prstGeom>
          <a:solidFill>
            <a:schemeClr val="bg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Tree>
    <p:extLst>
      <p:ext uri="{BB962C8B-B14F-4D97-AF65-F5344CB8AC3E}">
        <p14:creationId xmlns:p14="http://schemas.microsoft.com/office/powerpoint/2010/main" val="256916437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E22037EB-27A3-4CE2-9271-322A93229C23}" type="slidenum">
              <a:rPr lang="en-US" altLang="en-US" sz="1400" smtClean="0">
                <a:solidFill>
                  <a:schemeClr val="tx2"/>
                </a:solidFill>
              </a:rPr>
              <a:pPr>
                <a:spcBef>
                  <a:spcPct val="0"/>
                </a:spcBef>
                <a:buClrTx/>
                <a:buSzTx/>
                <a:buFontTx/>
                <a:buNone/>
              </a:pPr>
              <a:t>6</a:t>
            </a:fld>
            <a:endParaRPr lang="en-US" altLang="en-US" sz="1400">
              <a:solidFill>
                <a:schemeClr val="tx2"/>
              </a:solidFill>
            </a:endParaRPr>
          </a:p>
        </p:txBody>
      </p:sp>
      <p:sp>
        <p:nvSpPr>
          <p:cNvPr id="15363" name="Rectangle 3"/>
          <p:cNvSpPr>
            <a:spLocks noGrp="1" noChangeArrowheads="1"/>
          </p:cNvSpPr>
          <p:nvPr>
            <p:ph type="body" idx="1"/>
          </p:nvPr>
        </p:nvSpPr>
        <p:spPr>
          <a:xfrm>
            <a:off x="609600" y="1905000"/>
            <a:ext cx="8077200" cy="4038600"/>
          </a:xfrm>
          <a:noFill/>
        </p:spPr>
        <p:txBody>
          <a:bodyPr lIns="90488" tIns="44450" rIns="90488" bIns="44450"/>
          <a:lstStyle/>
          <a:p>
            <a:pPr eaLnBrk="1" hangingPunct="1">
              <a:lnSpc>
                <a:spcPct val="90000"/>
              </a:lnSpc>
              <a:spcBef>
                <a:spcPts val="600"/>
              </a:spcBef>
              <a:spcAft>
                <a:spcPts val="600"/>
              </a:spcAft>
            </a:pPr>
            <a:r>
              <a:rPr lang="en-US" altLang="en-US" sz="2800" dirty="0"/>
              <a:t>The data modeling revolves around discovering and analyzing </a:t>
            </a:r>
            <a:r>
              <a:rPr lang="en-US" altLang="en-US" sz="2800" dirty="0">
                <a:solidFill>
                  <a:schemeClr val="folHlink"/>
                </a:solidFill>
              </a:rPr>
              <a:t>organizational and users (e.g., employees) data requirements.</a:t>
            </a:r>
          </a:p>
          <a:p>
            <a:pPr eaLnBrk="1" hangingPunct="1">
              <a:lnSpc>
                <a:spcPct val="90000"/>
              </a:lnSpc>
              <a:spcBef>
                <a:spcPts val="600"/>
              </a:spcBef>
              <a:spcAft>
                <a:spcPts val="600"/>
              </a:spcAft>
            </a:pPr>
            <a:r>
              <a:rPr lang="en-US" altLang="en-US" sz="2800" dirty="0"/>
              <a:t>The requirements for the model development must be based on policies, stakeholders (e.g., survey, discussion, observation, etc.), business procedures, system specifications, and so on.   </a:t>
            </a:r>
          </a:p>
          <a:p>
            <a:pPr lvl="1" eaLnBrk="1" hangingPunct="1">
              <a:lnSpc>
                <a:spcPct val="90000"/>
              </a:lnSpc>
              <a:spcBef>
                <a:spcPts val="600"/>
              </a:spcBef>
              <a:spcAft>
                <a:spcPts val="600"/>
              </a:spcAft>
            </a:pPr>
            <a:r>
              <a:rPr lang="en-US" altLang="en-US" sz="2400" dirty="0">
                <a:solidFill>
                  <a:srgbClr val="C00000"/>
                </a:solidFill>
              </a:rPr>
              <a:t>Identify what data is important!</a:t>
            </a:r>
          </a:p>
          <a:p>
            <a:pPr lvl="1" eaLnBrk="1" hangingPunct="1">
              <a:lnSpc>
                <a:spcPct val="90000"/>
              </a:lnSpc>
              <a:spcBef>
                <a:spcPts val="600"/>
              </a:spcBef>
              <a:spcAft>
                <a:spcPts val="600"/>
              </a:spcAft>
            </a:pPr>
            <a:r>
              <a:rPr lang="en-US" altLang="en-US" sz="2400" dirty="0">
                <a:solidFill>
                  <a:srgbClr val="C00000"/>
                </a:solidFill>
              </a:rPr>
              <a:t>Identify what data should be maintained!</a:t>
            </a:r>
          </a:p>
        </p:txBody>
      </p:sp>
      <p:sp>
        <p:nvSpPr>
          <p:cNvPr id="6" name="Rectangle 4">
            <a:extLst>
              <a:ext uri="{FF2B5EF4-FFF2-40B4-BE49-F238E27FC236}">
                <a16:creationId xmlns:a16="http://schemas.microsoft.com/office/drawing/2014/main" id="{FD987C4F-C24A-46F3-B4EB-41D1E4577AA0}"/>
              </a:ext>
            </a:extLst>
          </p:cNvPr>
          <p:cNvSpPr>
            <a:spLocks noGrp="1" noChangeArrowheads="1"/>
          </p:cNvSpPr>
          <p:nvPr>
            <p:ph type="title"/>
          </p:nvPr>
        </p:nvSpPr>
        <p:spPr/>
        <p:txBody>
          <a:bodyPr/>
          <a:lstStyle/>
          <a:p>
            <a:pPr>
              <a:defRPr/>
            </a:pPr>
            <a:r>
              <a:rPr lang="en-US" sz="3600" dirty="0">
                <a:latin typeface="+mn-lt"/>
              </a:rPr>
              <a:t>Data Modeling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842033"/>
            <a:ext cx="7772400" cy="914400"/>
          </a:xfrm>
        </p:spPr>
        <p:txBody>
          <a:bodyPr/>
          <a:lstStyle/>
          <a:p>
            <a:pPr eaLnBrk="1" hangingPunct="1"/>
            <a:r>
              <a:rPr lang="en-US" altLang="en-US" sz="3200" dirty="0">
                <a:latin typeface="Arial" panose="020B0604020202020204" pitchFamily="34" charset="0"/>
                <a:cs typeface="Times New Roman" panose="02020603050405020304" pitchFamily="18" charset="0"/>
              </a:rPr>
              <a:t>Weak Entity relationship</a:t>
            </a:r>
          </a:p>
        </p:txBody>
      </p:sp>
      <p:sp>
        <p:nvSpPr>
          <p:cNvPr id="43011" name="Rectangle 3"/>
          <p:cNvSpPr>
            <a:spLocks noGrp="1" noChangeArrowheads="1"/>
          </p:cNvSpPr>
          <p:nvPr>
            <p:ph type="body" idx="1"/>
          </p:nvPr>
        </p:nvSpPr>
        <p:spPr>
          <a:xfrm>
            <a:off x="679294" y="2038897"/>
            <a:ext cx="7772400" cy="1290911"/>
          </a:xfrm>
        </p:spPr>
        <p:txBody>
          <a:bodyPr/>
          <a:lstStyle/>
          <a:p>
            <a:pPr>
              <a:lnSpc>
                <a:spcPct val="90000"/>
              </a:lnSpc>
              <a:spcBef>
                <a:spcPct val="0"/>
              </a:spcBef>
            </a:pPr>
            <a:r>
              <a:rPr lang="en-US" altLang="en-US" sz="2800" dirty="0">
                <a:latin typeface="Arial" panose="020B0604020202020204" pitchFamily="34" charset="0"/>
                <a:cs typeface="Times New Roman" panose="02020603050405020304" pitchFamily="18" charset="0"/>
              </a:rPr>
              <a:t>Each employee </a:t>
            </a:r>
            <a:r>
              <a:rPr lang="en-US" altLang="en-US" sz="2800" u="sng" dirty="0">
                <a:latin typeface="Arial" panose="020B0604020202020204" pitchFamily="34" charset="0"/>
                <a:cs typeface="Times New Roman" panose="02020603050405020304" pitchFamily="18" charset="0"/>
              </a:rPr>
              <a:t>might</a:t>
            </a:r>
            <a:r>
              <a:rPr lang="en-US" altLang="en-US" sz="2800" dirty="0">
                <a:latin typeface="Arial" panose="020B0604020202020204" pitchFamily="34" charset="0"/>
                <a:cs typeface="Times New Roman" panose="02020603050405020304" pitchFamily="18" charset="0"/>
              </a:rPr>
              <a:t> have none or multiple dependents. However, dependents must belong to at least one employee. </a:t>
            </a:r>
          </a:p>
        </p:txBody>
      </p:sp>
      <p:grpSp>
        <p:nvGrpSpPr>
          <p:cNvPr id="43012" name="Group 4"/>
          <p:cNvGrpSpPr>
            <a:grpSpLocks/>
          </p:cNvGrpSpPr>
          <p:nvPr/>
        </p:nvGrpSpPr>
        <p:grpSpPr bwMode="auto">
          <a:xfrm>
            <a:off x="381000" y="3897312"/>
            <a:ext cx="8524875" cy="739775"/>
            <a:chOff x="192" y="2928"/>
            <a:chExt cx="5370" cy="596"/>
          </a:xfrm>
        </p:grpSpPr>
        <p:sp>
          <p:nvSpPr>
            <p:cNvPr id="43015" name="Rectangle 5"/>
            <p:cNvSpPr>
              <a:spLocks noChangeArrowheads="1"/>
            </p:cNvSpPr>
            <p:nvPr/>
          </p:nvSpPr>
          <p:spPr bwMode="auto">
            <a:xfrm>
              <a:off x="192" y="2928"/>
              <a:ext cx="963" cy="596"/>
            </a:xfrm>
            <a:prstGeom prst="rect">
              <a:avLst/>
            </a:prstGeom>
            <a:solidFill>
              <a:schemeClr val="bg1"/>
            </a:solidFill>
            <a:ln w="20638">
              <a:solidFill>
                <a:schemeClr val="accent2"/>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3016" name="Rectangle 6"/>
            <p:cNvSpPr>
              <a:spLocks noChangeArrowheads="1"/>
            </p:cNvSpPr>
            <p:nvPr/>
          </p:nvSpPr>
          <p:spPr bwMode="auto">
            <a:xfrm>
              <a:off x="4599" y="2928"/>
              <a:ext cx="963" cy="596"/>
            </a:xfrm>
            <a:prstGeom prst="rect">
              <a:avLst/>
            </a:prstGeom>
            <a:solidFill>
              <a:schemeClr val="bg1"/>
            </a:solidFill>
            <a:ln w="20638">
              <a:solidFill>
                <a:schemeClr val="accent2"/>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43017" name="Line 7"/>
            <p:cNvSpPr>
              <a:spLocks noChangeShapeType="1"/>
            </p:cNvSpPr>
            <p:nvPr/>
          </p:nvSpPr>
          <p:spPr bwMode="auto">
            <a:xfrm>
              <a:off x="1154" y="3226"/>
              <a:ext cx="3446"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Rectangle 8"/>
            <p:cNvSpPr>
              <a:spLocks noChangeArrowheads="1"/>
            </p:cNvSpPr>
            <p:nvPr/>
          </p:nvSpPr>
          <p:spPr bwMode="auto">
            <a:xfrm>
              <a:off x="419" y="3104"/>
              <a:ext cx="422" cy="302"/>
            </a:xfrm>
            <a:prstGeom prst="rect">
              <a:avLst/>
            </a:prstGeom>
            <a:solidFill>
              <a:schemeClr val="bg1"/>
            </a:solidFill>
            <a:ln w="9525">
              <a:solidFill>
                <a:schemeClr val="bg1"/>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0000"/>
                  </a:solidFill>
                  <a:latin typeface="System" charset="0"/>
                </a:rPr>
                <a:t>EMP</a:t>
              </a:r>
              <a:endParaRPr lang="en-US" altLang="en-US" sz="2400"/>
            </a:p>
          </p:txBody>
        </p:sp>
        <p:sp>
          <p:nvSpPr>
            <p:cNvPr id="43019" name="Line 9"/>
            <p:cNvSpPr>
              <a:spLocks noChangeShapeType="1"/>
            </p:cNvSpPr>
            <p:nvPr/>
          </p:nvSpPr>
          <p:spPr bwMode="auto">
            <a:xfrm>
              <a:off x="4119" y="2930"/>
              <a:ext cx="160"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Line 10"/>
            <p:cNvSpPr>
              <a:spLocks noChangeShapeType="1"/>
            </p:cNvSpPr>
            <p:nvPr/>
          </p:nvSpPr>
          <p:spPr bwMode="auto">
            <a:xfrm>
              <a:off x="4199" y="2930"/>
              <a:ext cx="1" cy="592"/>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1" name="Line 11"/>
            <p:cNvSpPr>
              <a:spLocks noChangeShapeType="1"/>
            </p:cNvSpPr>
            <p:nvPr/>
          </p:nvSpPr>
          <p:spPr bwMode="auto">
            <a:xfrm>
              <a:off x="4119" y="3522"/>
              <a:ext cx="160" cy="1"/>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2" name="Rectangle 12"/>
            <p:cNvSpPr>
              <a:spLocks noChangeArrowheads="1"/>
            </p:cNvSpPr>
            <p:nvPr/>
          </p:nvSpPr>
          <p:spPr bwMode="auto">
            <a:xfrm>
              <a:off x="4883" y="3105"/>
              <a:ext cx="416" cy="314"/>
            </a:xfrm>
            <a:prstGeom prst="rect">
              <a:avLst/>
            </a:prstGeom>
            <a:solidFill>
              <a:schemeClr val="bg1"/>
            </a:solidFill>
            <a:ln w="9525">
              <a:solidFill>
                <a:schemeClr val="bg1"/>
              </a:solidFill>
              <a:miter lim="800000"/>
              <a:headEnd/>
              <a:tailEnd/>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500">
                  <a:solidFill>
                    <a:srgbClr val="000000"/>
                  </a:solidFill>
                  <a:latin typeface="System" charset="0"/>
                </a:rPr>
                <a:t>DEP</a:t>
              </a:r>
              <a:endParaRPr lang="en-US" altLang="en-US" sz="2400"/>
            </a:p>
          </p:txBody>
        </p:sp>
        <p:sp>
          <p:nvSpPr>
            <p:cNvPr id="43023" name="Line 13"/>
            <p:cNvSpPr>
              <a:spLocks noChangeShapeType="1"/>
            </p:cNvSpPr>
            <p:nvPr/>
          </p:nvSpPr>
          <p:spPr bwMode="auto">
            <a:xfrm>
              <a:off x="1314" y="3127"/>
              <a:ext cx="1" cy="198"/>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4" name="Line 14"/>
            <p:cNvSpPr>
              <a:spLocks noChangeShapeType="1"/>
            </p:cNvSpPr>
            <p:nvPr/>
          </p:nvSpPr>
          <p:spPr bwMode="auto">
            <a:xfrm flipV="1">
              <a:off x="4520" y="3127"/>
              <a:ext cx="80" cy="99"/>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Line 15"/>
            <p:cNvSpPr>
              <a:spLocks noChangeShapeType="1"/>
            </p:cNvSpPr>
            <p:nvPr/>
          </p:nvSpPr>
          <p:spPr bwMode="auto">
            <a:xfrm>
              <a:off x="4520" y="3226"/>
              <a:ext cx="80" cy="99"/>
            </a:xfrm>
            <a:prstGeom prst="line">
              <a:avLst/>
            </a:prstGeom>
            <a:noFill/>
            <a:ln w="206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6" name="Oval 16"/>
            <p:cNvSpPr>
              <a:spLocks noChangeArrowheads="1"/>
            </p:cNvSpPr>
            <p:nvPr/>
          </p:nvSpPr>
          <p:spPr bwMode="auto">
            <a:xfrm>
              <a:off x="4211" y="3106"/>
              <a:ext cx="288" cy="288"/>
            </a:xfrm>
            <a:prstGeom prst="ellipse">
              <a:avLst/>
            </a:prstGeom>
            <a:solidFill>
              <a:schemeClr val="bg1"/>
            </a:solidFill>
            <a:ln w="9525">
              <a:solidFill>
                <a:schemeClr val="accent2"/>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grpSp>
      <p:sp>
        <p:nvSpPr>
          <p:cNvPr id="43013" name="Line 17"/>
          <p:cNvSpPr>
            <a:spLocks noChangeShapeType="1"/>
          </p:cNvSpPr>
          <p:nvPr/>
        </p:nvSpPr>
        <p:spPr bwMode="auto">
          <a:xfrm flipV="1">
            <a:off x="5853113" y="4659111"/>
            <a:ext cx="762000" cy="6858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4" name="Text Box 18"/>
          <p:cNvSpPr txBox="1">
            <a:spLocks noChangeArrowheads="1"/>
          </p:cNvSpPr>
          <p:nvPr/>
        </p:nvSpPr>
        <p:spPr bwMode="auto">
          <a:xfrm>
            <a:off x="4227513" y="5319165"/>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000" b="1" dirty="0"/>
              <a:t>weak entity notation</a:t>
            </a:r>
          </a:p>
        </p:txBody>
      </p:sp>
    </p:spTree>
    <p:extLst>
      <p:ext uri="{BB962C8B-B14F-4D97-AF65-F5344CB8AC3E}">
        <p14:creationId xmlns:p14="http://schemas.microsoft.com/office/powerpoint/2010/main" val="99456442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94CD-369D-40F3-8815-B647F60EA252}"/>
              </a:ext>
            </a:extLst>
          </p:cNvPr>
          <p:cNvSpPr>
            <a:spLocks noGrp="1"/>
          </p:cNvSpPr>
          <p:nvPr>
            <p:ph type="title"/>
          </p:nvPr>
        </p:nvSpPr>
        <p:spPr/>
        <p:txBody>
          <a:bodyPr/>
          <a:lstStyle/>
          <a:p>
            <a:r>
              <a:rPr lang="en-US" altLang="en-US" dirty="0">
                <a:latin typeface="+mn-lt"/>
                <a:cs typeface="Times New Roman" panose="02020603050405020304" pitchFamily="18" charset="0"/>
              </a:rPr>
              <a:t>Practice </a:t>
            </a:r>
            <a:endParaRPr lang="en-US" dirty="0">
              <a:solidFill>
                <a:srgbClr val="0070C0"/>
              </a:solidFill>
              <a:latin typeface="+mn-lt"/>
            </a:endParaRPr>
          </a:p>
        </p:txBody>
      </p:sp>
      <p:sp>
        <p:nvSpPr>
          <p:cNvPr id="3" name="Content Placeholder 2">
            <a:extLst>
              <a:ext uri="{FF2B5EF4-FFF2-40B4-BE49-F238E27FC236}">
                <a16:creationId xmlns:a16="http://schemas.microsoft.com/office/drawing/2014/main" id="{88A704EA-7F17-46A8-8657-BEA6394DC54C}"/>
              </a:ext>
            </a:extLst>
          </p:cNvPr>
          <p:cNvSpPr>
            <a:spLocks noGrp="1"/>
          </p:cNvSpPr>
          <p:nvPr>
            <p:ph idx="1"/>
          </p:nvPr>
        </p:nvSpPr>
        <p:spPr/>
        <p:txBody>
          <a:bodyPr/>
          <a:lstStyle/>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employee can be identified by </a:t>
            </a:r>
            <a:r>
              <a:rPr lang="en-US" sz="2000" dirty="0" err="1" smtClean="0">
                <a:latin typeface="Arial" panose="020B0604020202020204" pitchFamily="34" charset="0"/>
                <a:cs typeface="Arial" panose="020B0604020202020204" pitchFamily="34" charset="0"/>
              </a:rPr>
              <a:t>EmpNum</a:t>
            </a:r>
            <a:r>
              <a:rPr lang="en-US" sz="2000" dirty="0" smtClean="0">
                <a:latin typeface="Arial" panose="020B0604020202020204" pitchFamily="34" charset="0"/>
                <a:cs typeface="Arial" panose="020B0604020202020204" pitchFamily="34" charset="0"/>
              </a:rPr>
              <a:t> (it’s like </a:t>
            </a:r>
            <a:r>
              <a:rPr lang="en-US" sz="2000" i="1" dirty="0" smtClean="0">
                <a:latin typeface="Arial" panose="020B0604020202020204" pitchFamily="34" charset="0"/>
                <a:cs typeface="Arial" panose="020B0604020202020204" pitchFamily="34" charset="0"/>
              </a:rPr>
              <a:t>SS#) </a:t>
            </a:r>
            <a:r>
              <a:rPr lang="en-US" sz="2000" i="1" dirty="0">
                <a:latin typeface="Arial" panose="020B0604020202020204" pitchFamily="34" charset="0"/>
                <a:cs typeface="Arial" panose="020B0604020202020204" pitchFamily="34" charset="0"/>
              </a:rPr>
              <a:t>with salary and office phone number. </a:t>
            </a:r>
            <a:r>
              <a:rPr lang="en-US" sz="2000" i="1" dirty="0" smtClean="0">
                <a:latin typeface="Arial" panose="020B0604020202020204" pitchFamily="34" charset="0"/>
                <a:cs typeface="Arial" panose="020B0604020202020204" pitchFamily="34" charset="0"/>
              </a:rPr>
              <a:t>Likewise</a:t>
            </a:r>
            <a:r>
              <a:rPr lang="en-US" sz="2000" i="1" dirty="0">
                <a:latin typeface="Arial" panose="020B0604020202020204" pitchFamily="34" charset="0"/>
                <a:cs typeface="Arial" panose="020B0604020202020204" pitchFamily="34" charset="0"/>
              </a:rPr>
              <a:t>, each departments also can identified by </a:t>
            </a:r>
            <a:r>
              <a:rPr lang="en-US" sz="2000" i="1" dirty="0" err="1" smtClean="0">
                <a:latin typeface="Arial" panose="020B0604020202020204" pitchFamily="34" charset="0"/>
                <a:cs typeface="Arial" panose="020B0604020202020204" pitchFamily="34" charset="0"/>
              </a:rPr>
              <a:t>DeptNum</a:t>
            </a:r>
            <a:r>
              <a:rPr lang="en-US" sz="2000" i="1" dirty="0" smtClean="0">
                <a:latin typeface="Arial" panose="020B0604020202020204" pitchFamily="34" charset="0"/>
                <a:cs typeface="Arial" panose="020B0604020202020204" pitchFamily="34" charset="0"/>
              </a:rPr>
              <a:t> (it’s like SS#) </a:t>
            </a:r>
            <a:r>
              <a:rPr lang="en-US" sz="2000" dirty="0">
                <a:latin typeface="Arial" panose="020B0604020202020204" pitchFamily="34" charset="0"/>
                <a:cs typeface="Arial" panose="020B0604020202020204" pitchFamily="34" charset="0"/>
              </a:rPr>
              <a:t>with </a:t>
            </a:r>
            <a:r>
              <a:rPr lang="en-US" sz="2000" i="1" dirty="0" err="1">
                <a:latin typeface="Arial" panose="020B0604020202020204" pitchFamily="34" charset="0"/>
                <a:cs typeface="Arial" panose="020B0604020202020204" pitchFamily="34" charset="0"/>
              </a:rPr>
              <a:t>deptname</a:t>
            </a:r>
            <a:r>
              <a:rPr lang="en-US" sz="2000" i="1" dirty="0">
                <a:latin typeface="Arial" panose="020B0604020202020204" pitchFamily="34" charset="0"/>
                <a:cs typeface="Arial" panose="020B0604020202020204" pitchFamily="34" charset="0"/>
              </a:rPr>
              <a:t> and budget. </a:t>
            </a:r>
            <a:r>
              <a:rPr lang="en-US" sz="2000" dirty="0" smtClean="0">
                <a:latin typeface="Arial" panose="020B0604020202020204" pitchFamily="34" charset="0"/>
                <a:cs typeface="Arial" panose="020B0604020202020204" pitchFamily="34" charset="0"/>
              </a:rPr>
              <a:t>Each employee works for one department and a department is managed by an employee. </a:t>
            </a:r>
            <a:r>
              <a:rPr lang="en-US" sz="2000" dirty="0" smtClean="0">
                <a:latin typeface="Arial" panose="020B0604020202020204" pitchFamily="34" charset="0"/>
                <a:cs typeface="Arial" panose="020B0604020202020204" pitchFamily="34" charset="0"/>
              </a:rPr>
              <a:t>Each</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child must be identified uniquely by </a:t>
            </a:r>
            <a:r>
              <a:rPr lang="en-US" sz="2000" i="1" dirty="0">
                <a:latin typeface="Arial" panose="020B0604020202020204" pitchFamily="34" charset="0"/>
                <a:cs typeface="Arial" panose="020B0604020202020204" pitchFamily="34" charset="0"/>
              </a:rPr>
              <a:t>last name and age</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when the parent (who is an </a:t>
            </a:r>
            <a:r>
              <a:rPr lang="en-US" sz="2000" dirty="0">
                <a:latin typeface="Arial" panose="020B0604020202020204" pitchFamily="34" charset="0"/>
                <a:cs typeface="Arial" panose="020B0604020202020204" pitchFamily="34" charset="0"/>
              </a:rPr>
              <a:t>employee; assume that only one parent works for the company) is known. We are not interested in information about a child once the parent leaves the company.</a:t>
            </a: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6550972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90600" y="601072"/>
            <a:ext cx="7415213" cy="1143000"/>
          </a:xfrm>
        </p:spPr>
        <p:txBody>
          <a:bodyPr/>
          <a:lstStyle/>
          <a:p>
            <a:pPr eaLnBrk="1" hangingPunct="1"/>
            <a:r>
              <a:rPr lang="en-US" altLang="en-US" dirty="0">
                <a:latin typeface="Arial" panose="020B0604020202020204" pitchFamily="34" charset="0"/>
                <a:cs typeface="Times New Roman" panose="02020603050405020304" pitchFamily="18" charset="0"/>
              </a:rPr>
              <a:t>M:N relationship</a:t>
            </a:r>
          </a:p>
        </p:txBody>
      </p:sp>
      <p:sp>
        <p:nvSpPr>
          <p:cNvPr id="55299" name="Rectangle 3"/>
          <p:cNvSpPr>
            <a:spLocks noChangeArrowheads="1"/>
          </p:cNvSpPr>
          <p:nvPr/>
        </p:nvSpPr>
        <p:spPr bwMode="auto">
          <a:xfrm>
            <a:off x="1976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5300" name="Text Box 4"/>
          <p:cNvSpPr txBox="1">
            <a:spLocks noChangeArrowheads="1"/>
          </p:cNvSpPr>
          <p:nvPr/>
        </p:nvSpPr>
        <p:spPr bwMode="auto">
          <a:xfrm>
            <a:off x="709613" y="2055221"/>
            <a:ext cx="8001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cs typeface="Times New Roman" panose="02020603050405020304" pitchFamily="18" charset="0"/>
              </a:rPr>
              <a:t>Each student takes many classes, and </a:t>
            </a:r>
            <a:r>
              <a:rPr lang="en-US" altLang="ko-KR" sz="2400" dirty="0">
                <a:latin typeface="Arial" panose="020B0604020202020204" pitchFamily="34" charset="0"/>
                <a:ea typeface="Gulim" panose="020B0600000101010101" pitchFamily="34" charset="-127"/>
                <a:cs typeface="Times New Roman" panose="02020603050405020304" pitchFamily="18" charset="0"/>
              </a:rPr>
              <a:t>a</a:t>
            </a:r>
            <a:r>
              <a:rPr lang="en-US" altLang="en-US" sz="2400" dirty="0">
                <a:latin typeface="Arial" panose="020B0604020202020204" pitchFamily="34" charset="0"/>
                <a:cs typeface="Times New Roman" panose="02020603050405020304" pitchFamily="18" charset="0"/>
              </a:rPr>
              <a:t> class </a:t>
            </a:r>
            <a:r>
              <a:rPr lang="en-US" altLang="ko-KR" sz="2400" dirty="0">
                <a:latin typeface="Arial" panose="020B0604020202020204" pitchFamily="34" charset="0"/>
                <a:ea typeface="Gulim" panose="020B0600000101010101" pitchFamily="34" charset="-127"/>
              </a:rPr>
              <a:t>must be </a:t>
            </a:r>
            <a:r>
              <a:rPr lang="en-US" altLang="en-US" sz="2400" dirty="0">
                <a:latin typeface="Arial" panose="020B0604020202020204" pitchFamily="34" charset="0"/>
                <a:cs typeface="Times New Roman" panose="02020603050405020304" pitchFamily="18" charset="0"/>
              </a:rPr>
              <a:t>taken by many students. </a:t>
            </a:r>
          </a:p>
        </p:txBody>
      </p:sp>
      <p:sp>
        <p:nvSpPr>
          <p:cNvPr id="55301" name="Rectangle 5"/>
          <p:cNvSpPr>
            <a:spLocks noChangeArrowheads="1"/>
          </p:cNvSpPr>
          <p:nvPr/>
        </p:nvSpPr>
        <p:spPr bwMode="auto">
          <a:xfrm>
            <a:off x="200501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p>
        </p:txBody>
      </p:sp>
      <p:sp>
        <p:nvSpPr>
          <p:cNvPr id="55302" name="Text Box 6"/>
          <p:cNvSpPr txBox="1">
            <a:spLocks noChangeArrowheads="1"/>
          </p:cNvSpPr>
          <p:nvPr/>
        </p:nvSpPr>
        <p:spPr bwMode="auto">
          <a:xfrm>
            <a:off x="688831" y="4931058"/>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rgbClr val="FF0000"/>
                </a:solidFill>
                <a:cs typeface="Times New Roman" panose="02020603050405020304" pitchFamily="18" charset="0"/>
              </a:rPr>
              <a:t>**</a:t>
            </a:r>
            <a:r>
              <a:rPr lang="en-US" altLang="en-US" sz="2400" dirty="0">
                <a:cs typeface="Times New Roman" panose="02020603050405020304" pitchFamily="18" charset="0"/>
              </a:rPr>
              <a:t> </a:t>
            </a:r>
            <a:r>
              <a:rPr lang="en-US" altLang="en-US" sz="2400" dirty="0">
                <a:solidFill>
                  <a:srgbClr val="0000FF"/>
                </a:solidFill>
                <a:latin typeface="Arial" panose="020B0604020202020204" pitchFamily="34" charset="0"/>
                <a:cs typeface="Arial" panose="020B0604020202020204" pitchFamily="34" charset="0"/>
              </a:rPr>
              <a:t>Usually, not recommendable</a:t>
            </a:r>
            <a:r>
              <a:rPr lang="en-US" altLang="en-US" sz="2400" dirty="0"/>
              <a:t> </a:t>
            </a:r>
            <a:r>
              <a:rPr lang="en-US" altLang="en-US" sz="2400" b="1" dirty="0">
                <a:solidFill>
                  <a:srgbClr val="FF0000"/>
                </a:solidFill>
                <a:cs typeface="Times New Roman" panose="02020603050405020304" pitchFamily="18" charset="0"/>
              </a:rPr>
              <a:t>**</a:t>
            </a:r>
          </a:p>
        </p:txBody>
      </p:sp>
      <p:sp>
        <p:nvSpPr>
          <p:cNvPr id="55303" name="Text Box 7"/>
          <p:cNvSpPr txBox="1">
            <a:spLocks noChangeArrowheads="1"/>
          </p:cNvSpPr>
          <p:nvPr/>
        </p:nvSpPr>
        <p:spPr bwMode="auto">
          <a:xfrm>
            <a:off x="381000" y="3581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400"/>
          </a:p>
        </p:txBody>
      </p:sp>
      <p:graphicFrame>
        <p:nvGraphicFramePr>
          <p:cNvPr id="55304" name="Object 8"/>
          <p:cNvGraphicFramePr>
            <a:graphicFrameLocks noChangeAspect="1"/>
          </p:cNvGraphicFramePr>
          <p:nvPr>
            <p:extLst>
              <p:ext uri="{D42A27DB-BD31-4B8C-83A1-F6EECF244321}">
                <p14:modId xmlns:p14="http://schemas.microsoft.com/office/powerpoint/2010/main" val="678079048"/>
              </p:ext>
            </p:extLst>
          </p:nvPr>
        </p:nvGraphicFramePr>
        <p:xfrm>
          <a:off x="2005013" y="3573463"/>
          <a:ext cx="4876800" cy="565150"/>
        </p:xfrm>
        <a:graphic>
          <a:graphicData uri="http://schemas.openxmlformats.org/presentationml/2006/ole">
            <mc:AlternateContent xmlns:mc="http://schemas.openxmlformats.org/markup-compatibility/2006">
              <mc:Choice xmlns:v="urn:schemas-microsoft-com:vml" Requires="v">
                <p:oleObj spid="_x0000_s77048" r:id="rId4" imgW="2692400" imgH="330200" progId="MSDraw">
                  <p:embed/>
                </p:oleObj>
              </mc:Choice>
              <mc:Fallback>
                <p:oleObj r:id="rId4" imgW="2692400" imgH="330200" progId="MSDraw">
                  <p:embed/>
                  <p:pic>
                    <p:nvPicPr>
                      <p:cNvPr id="5530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3" y="3573463"/>
                        <a:ext cx="4876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5" name="Text Box 9"/>
          <p:cNvSpPr txBox="1">
            <a:spLocks noChangeArrowheads="1"/>
          </p:cNvSpPr>
          <p:nvPr/>
        </p:nvSpPr>
        <p:spPr bwMode="auto">
          <a:xfrm>
            <a:off x="6805613" y="3192463"/>
            <a:ext cx="1600200" cy="141605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000"/>
          </a:p>
          <a:p>
            <a:pPr algn="ctr" eaLnBrk="1" hangingPunct="1">
              <a:spcBef>
                <a:spcPct val="50000"/>
              </a:spcBef>
              <a:buFontTx/>
              <a:buNone/>
            </a:pPr>
            <a:r>
              <a:rPr lang="en-US" altLang="en-US" sz="2400"/>
              <a:t>STUDENT</a:t>
            </a:r>
          </a:p>
          <a:p>
            <a:pPr eaLnBrk="1" hangingPunct="1">
              <a:spcBef>
                <a:spcPct val="50000"/>
              </a:spcBef>
              <a:buFontTx/>
              <a:buNone/>
            </a:pPr>
            <a:endParaRPr lang="en-US" altLang="en-US" sz="2000"/>
          </a:p>
        </p:txBody>
      </p:sp>
      <p:sp>
        <p:nvSpPr>
          <p:cNvPr id="55306" name="Text Box 10"/>
          <p:cNvSpPr txBox="1">
            <a:spLocks noChangeArrowheads="1"/>
          </p:cNvSpPr>
          <p:nvPr/>
        </p:nvSpPr>
        <p:spPr bwMode="auto">
          <a:xfrm>
            <a:off x="709613" y="3268663"/>
            <a:ext cx="1371600" cy="141605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000" dirty="0"/>
          </a:p>
          <a:p>
            <a:pPr algn="ctr" eaLnBrk="1" hangingPunct="1">
              <a:spcBef>
                <a:spcPct val="50000"/>
              </a:spcBef>
              <a:buFontTx/>
              <a:buNone/>
            </a:pPr>
            <a:r>
              <a:rPr lang="en-US" altLang="en-US" sz="2400" dirty="0"/>
              <a:t>CLASS</a:t>
            </a:r>
          </a:p>
          <a:p>
            <a:pPr eaLnBrk="1" hangingPunct="1">
              <a:spcBef>
                <a:spcPct val="50000"/>
              </a:spcBef>
              <a:buFontTx/>
              <a:buNone/>
            </a:pPr>
            <a:endParaRPr lang="en-US" altLang="en-US" sz="2000" dirty="0"/>
          </a:p>
        </p:txBody>
      </p:sp>
      <p:sp>
        <p:nvSpPr>
          <p:cNvPr id="55307" name="Text Box 11"/>
          <p:cNvSpPr txBox="1">
            <a:spLocks noChangeArrowheads="1"/>
          </p:cNvSpPr>
          <p:nvPr/>
        </p:nvSpPr>
        <p:spPr bwMode="auto">
          <a:xfrm>
            <a:off x="5510213" y="4030663"/>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t>TAKE</a:t>
            </a:r>
          </a:p>
        </p:txBody>
      </p:sp>
      <p:sp>
        <p:nvSpPr>
          <p:cNvPr id="55308" name="Text Box 12"/>
          <p:cNvSpPr txBox="1">
            <a:spLocks noChangeArrowheads="1"/>
          </p:cNvSpPr>
          <p:nvPr/>
        </p:nvSpPr>
        <p:spPr bwMode="auto">
          <a:xfrm>
            <a:off x="2386013" y="3497263"/>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800"/>
              <a:t>IS_TAKEN_BY</a:t>
            </a:r>
          </a:p>
        </p:txBody>
      </p:sp>
    </p:spTree>
    <p:extLst>
      <p:ext uri="{BB962C8B-B14F-4D97-AF65-F5344CB8AC3E}">
        <p14:creationId xmlns:p14="http://schemas.microsoft.com/office/powerpoint/2010/main" val="38248554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0"/>
            <a:ext cx="7772400" cy="609600"/>
          </a:xfrm>
        </p:spPr>
        <p:txBody>
          <a:bodyPr/>
          <a:lstStyle/>
          <a:p>
            <a:pPr eaLnBrk="1" hangingPunct="1"/>
            <a:r>
              <a:rPr lang="en-US" altLang="en-US" sz="3200">
                <a:latin typeface="Arial" panose="020B0604020202020204" pitchFamily="34" charset="0"/>
              </a:rPr>
              <a:t>Example M:N Relationship</a:t>
            </a: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61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8" name="Line 4"/>
          <p:cNvSpPr>
            <a:spLocks noChangeShapeType="1"/>
          </p:cNvSpPr>
          <p:nvPr/>
        </p:nvSpPr>
        <p:spPr bwMode="auto">
          <a:xfrm>
            <a:off x="0" y="47244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49" name="Line 5"/>
          <p:cNvSpPr>
            <a:spLocks noChangeShapeType="1"/>
          </p:cNvSpPr>
          <p:nvPr/>
        </p:nvSpPr>
        <p:spPr bwMode="auto">
          <a:xfrm>
            <a:off x="0" y="57912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0" name="Line 6"/>
          <p:cNvSpPr>
            <a:spLocks noChangeShapeType="1"/>
          </p:cNvSpPr>
          <p:nvPr/>
        </p:nvSpPr>
        <p:spPr bwMode="auto">
          <a:xfrm>
            <a:off x="0" y="52578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1" name="Line 4"/>
          <p:cNvSpPr>
            <a:spLocks noChangeShapeType="1"/>
          </p:cNvSpPr>
          <p:nvPr/>
        </p:nvSpPr>
        <p:spPr bwMode="auto">
          <a:xfrm>
            <a:off x="0" y="21336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2" name="Line 4"/>
          <p:cNvSpPr>
            <a:spLocks noChangeShapeType="1"/>
          </p:cNvSpPr>
          <p:nvPr/>
        </p:nvSpPr>
        <p:spPr bwMode="auto">
          <a:xfrm>
            <a:off x="0" y="24384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3" name="Line 4"/>
          <p:cNvSpPr>
            <a:spLocks noChangeShapeType="1"/>
          </p:cNvSpPr>
          <p:nvPr/>
        </p:nvSpPr>
        <p:spPr bwMode="auto">
          <a:xfrm>
            <a:off x="0" y="2667000"/>
            <a:ext cx="5334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54" name="TextBox 9"/>
          <p:cNvSpPr txBox="1">
            <a:spLocks noChangeArrowheads="1"/>
          </p:cNvSpPr>
          <p:nvPr/>
        </p:nvSpPr>
        <p:spPr bwMode="auto">
          <a:xfrm>
            <a:off x="5029200" y="1524000"/>
            <a:ext cx="3352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solidFill>
                  <a:srgbClr val="0000FF"/>
                </a:solidFill>
              </a:rPr>
              <a:t>3 to 3</a:t>
            </a:r>
          </a:p>
          <a:p>
            <a:pPr algn="ctr" eaLnBrk="1" hangingPunct="1">
              <a:spcBef>
                <a:spcPct val="0"/>
              </a:spcBef>
              <a:buFontTx/>
              <a:buNone/>
            </a:pPr>
            <a:r>
              <a:rPr lang="en-US" altLang="en-US" sz="2400" b="1" dirty="0">
                <a:solidFill>
                  <a:srgbClr val="0000FF"/>
                </a:solidFill>
              </a:rPr>
              <a:t>300 to 300</a:t>
            </a:r>
          </a:p>
          <a:p>
            <a:pPr algn="ctr" eaLnBrk="1" hangingPunct="1">
              <a:spcBef>
                <a:spcPct val="0"/>
              </a:spcBef>
              <a:buFontTx/>
              <a:buNone/>
            </a:pPr>
            <a:r>
              <a:rPr lang="en-US" altLang="en-US" sz="2400" b="1" dirty="0">
                <a:solidFill>
                  <a:srgbClr val="0000FF"/>
                </a:solidFill>
              </a:rPr>
              <a:t>30,000 to 30,000</a:t>
            </a:r>
          </a:p>
          <a:p>
            <a:pPr algn="ctr" eaLnBrk="1" hangingPunct="1">
              <a:spcBef>
                <a:spcPct val="0"/>
              </a:spcBef>
              <a:buFontTx/>
              <a:buNone/>
            </a:pPr>
            <a:r>
              <a:rPr lang="en-US" altLang="en-US" sz="2400" b="1" dirty="0">
                <a:solidFill>
                  <a:srgbClr val="0000FF"/>
                </a:solidFill>
              </a:rPr>
              <a:t>300, 000 to 300, 000</a:t>
            </a:r>
          </a:p>
          <a:p>
            <a:pPr algn="ctr" eaLnBrk="1" hangingPunct="1">
              <a:spcBef>
                <a:spcPct val="0"/>
              </a:spcBef>
              <a:buFontTx/>
              <a:buNone/>
            </a:pPr>
            <a:r>
              <a:rPr lang="en-US" altLang="en-US" sz="2400" b="1" dirty="0">
                <a:solidFill>
                  <a:srgbClr val="0000FF"/>
                </a:solidFill>
              </a:rPr>
              <a:t>30 million to 30 million</a:t>
            </a:r>
          </a:p>
          <a:p>
            <a:pPr algn="ctr" eaLnBrk="1" hangingPunct="1">
              <a:spcBef>
                <a:spcPct val="0"/>
              </a:spcBef>
              <a:buFontTx/>
              <a:buNone/>
            </a:pPr>
            <a:r>
              <a:rPr lang="en-US" altLang="en-US" sz="2400" b="1" dirty="0">
                <a:solidFill>
                  <a:srgbClr val="0000FF"/>
                </a:solidFill>
              </a:rPr>
              <a:t>goes on…….</a:t>
            </a:r>
          </a:p>
        </p:txBody>
      </p:sp>
      <p:sp>
        <p:nvSpPr>
          <p:cNvPr id="57355" name="TextBox 10"/>
          <p:cNvSpPr txBox="1">
            <a:spLocks noChangeArrowheads="1"/>
          </p:cNvSpPr>
          <p:nvPr/>
        </p:nvSpPr>
        <p:spPr bwMode="auto">
          <a:xfrm>
            <a:off x="4800600" y="91440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a:t>Table to represent Entity</a:t>
            </a:r>
          </a:p>
        </p:txBody>
      </p:sp>
    </p:spTree>
    <p:extLst>
      <p:ext uri="{BB962C8B-B14F-4D97-AF65-F5344CB8AC3E}">
        <p14:creationId xmlns:p14="http://schemas.microsoft.com/office/powerpoint/2010/main" val="186720911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10600" cy="457200"/>
          </a:xfrm>
        </p:spPr>
        <p:txBody>
          <a:bodyPr/>
          <a:lstStyle/>
          <a:p>
            <a:pPr eaLnBrk="1" hangingPunct="1"/>
            <a:r>
              <a:rPr lang="en-US" altLang="en-US" sz="2400" b="1">
                <a:latin typeface="Arial" panose="020B0604020202020204" pitchFamily="34" charset="0"/>
              </a:rPr>
              <a:t>Converting M:N Relationship to Two 1:M Relationships</a:t>
            </a:r>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0772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2468" name="Line 4"/>
          <p:cNvSpPr>
            <a:spLocks noChangeShapeType="1"/>
          </p:cNvSpPr>
          <p:nvPr/>
        </p:nvSpPr>
        <p:spPr bwMode="auto">
          <a:xfrm>
            <a:off x="152400" y="762000"/>
            <a:ext cx="3810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69" name="Line 5"/>
          <p:cNvSpPr>
            <a:spLocks noChangeShapeType="1"/>
          </p:cNvSpPr>
          <p:nvPr/>
        </p:nvSpPr>
        <p:spPr bwMode="auto">
          <a:xfrm>
            <a:off x="152400" y="2438400"/>
            <a:ext cx="3810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0" name="Line 6"/>
          <p:cNvSpPr>
            <a:spLocks noChangeShapeType="1"/>
          </p:cNvSpPr>
          <p:nvPr/>
        </p:nvSpPr>
        <p:spPr bwMode="auto">
          <a:xfrm>
            <a:off x="228600" y="5029200"/>
            <a:ext cx="304800" cy="304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1" name="Line 9"/>
          <p:cNvSpPr>
            <a:spLocks noChangeShapeType="1"/>
          </p:cNvSpPr>
          <p:nvPr/>
        </p:nvSpPr>
        <p:spPr bwMode="auto">
          <a:xfrm flipH="1">
            <a:off x="4419600" y="3810000"/>
            <a:ext cx="838200" cy="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Text Box 10"/>
          <p:cNvSpPr txBox="1">
            <a:spLocks noChangeArrowheads="1"/>
          </p:cNvSpPr>
          <p:nvPr/>
        </p:nvSpPr>
        <p:spPr bwMode="auto">
          <a:xfrm>
            <a:off x="5105400" y="3581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400" b="1">
                <a:solidFill>
                  <a:schemeClr val="accent2"/>
                </a:solidFill>
              </a:rPr>
              <a:t>Bridge Entity</a:t>
            </a:r>
          </a:p>
        </p:txBody>
      </p:sp>
    </p:spTree>
    <p:extLst>
      <p:ext uri="{BB962C8B-B14F-4D97-AF65-F5344CB8AC3E}">
        <p14:creationId xmlns:p14="http://schemas.microsoft.com/office/powerpoint/2010/main" val="77569676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manyTOm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 y="45188"/>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5"/>
          <p:cNvSpPr txBox="1">
            <a:spLocks noChangeArrowheads="1"/>
          </p:cNvSpPr>
          <p:nvPr/>
        </p:nvSpPr>
        <p:spPr bwMode="auto">
          <a:xfrm>
            <a:off x="5867400" y="838200"/>
            <a:ext cx="3124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n-US" altLang="en-US" sz="2000" dirty="0"/>
          </a:p>
          <a:p>
            <a:pPr eaLnBrk="1" hangingPunct="1">
              <a:spcBef>
                <a:spcPct val="50000"/>
              </a:spcBef>
              <a:buFontTx/>
              <a:buNone/>
            </a:pPr>
            <a:r>
              <a:rPr lang="en-US" altLang="en-US" sz="2800" dirty="0">
                <a:latin typeface="Arial" panose="020B0604020202020204" pitchFamily="34" charset="0"/>
                <a:cs typeface="Arial" panose="020B0604020202020204" pitchFamily="34" charset="0"/>
              </a:rPr>
              <a:t>M:N using Swatch and Sweaters</a:t>
            </a:r>
          </a:p>
          <a:p>
            <a:pPr eaLnBrk="1" hangingPunct="1">
              <a:spcBef>
                <a:spcPct val="50000"/>
              </a:spcBef>
              <a:buFontTx/>
              <a:buNone/>
            </a:pPr>
            <a:r>
              <a:rPr lang="en-US" altLang="en-US" sz="2800" dirty="0">
                <a:latin typeface="Arial" panose="020B0604020202020204" pitchFamily="34" charset="0"/>
                <a:cs typeface="Arial" panose="020B0604020202020204" pitchFamily="34" charset="0"/>
              </a:rPr>
              <a:t>Each color swatch can relate to many types of sweaters, and each type of sweater can have many color swatches.</a:t>
            </a:r>
            <a:r>
              <a:rPr lang="en-US" altLang="en-US" sz="2000" dirty="0"/>
              <a:t> </a:t>
            </a:r>
          </a:p>
        </p:txBody>
      </p:sp>
      <p:sp>
        <p:nvSpPr>
          <p:cNvPr id="3" name="Up Arrow 2"/>
          <p:cNvSpPr/>
          <p:nvPr/>
        </p:nvSpPr>
        <p:spPr bwMode="auto">
          <a:xfrm>
            <a:off x="3886200" y="6096000"/>
            <a:ext cx="274319" cy="533400"/>
          </a:xfrm>
          <a:prstGeom prst="upArrow">
            <a:avLst/>
          </a:prstGeom>
          <a:solidFill>
            <a:schemeClr val="bg1"/>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 name="Up Arrow 4"/>
          <p:cNvSpPr/>
          <p:nvPr/>
        </p:nvSpPr>
        <p:spPr bwMode="auto">
          <a:xfrm>
            <a:off x="5257800" y="4648200"/>
            <a:ext cx="304800" cy="609600"/>
          </a:xfrm>
          <a:prstGeom prst="upArrow">
            <a:avLst/>
          </a:prstGeom>
          <a:no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0083794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399" y="725489"/>
            <a:ext cx="7772400" cy="1143000"/>
          </a:xfrm>
        </p:spPr>
        <p:txBody>
          <a:bodyPr/>
          <a:lstStyle/>
          <a:p>
            <a:pPr eaLnBrk="1" hangingPunct="1"/>
            <a:r>
              <a:rPr lang="en-US" altLang="en-US" dirty="0">
                <a:latin typeface="Arial" panose="020B0604020202020204" pitchFamily="34" charset="0"/>
              </a:rPr>
              <a:t>Transformation of  M:N</a:t>
            </a:r>
          </a:p>
        </p:txBody>
      </p:sp>
      <p:sp>
        <p:nvSpPr>
          <p:cNvPr id="60419" name="Rectangle 3"/>
          <p:cNvSpPr>
            <a:spLocks noGrp="1" noChangeArrowheads="1"/>
          </p:cNvSpPr>
          <p:nvPr>
            <p:ph type="body" idx="1"/>
          </p:nvPr>
        </p:nvSpPr>
        <p:spPr>
          <a:xfrm>
            <a:off x="914399" y="2057400"/>
            <a:ext cx="7872153" cy="2106614"/>
          </a:xfrm>
        </p:spPr>
        <p:txBody>
          <a:bodyPr/>
          <a:lstStyle/>
          <a:p>
            <a:pPr eaLnBrk="1" hangingPunct="1">
              <a:lnSpc>
                <a:spcPct val="90000"/>
              </a:lnSpc>
            </a:pPr>
            <a:r>
              <a:rPr lang="en-US" altLang="en-US" sz="2400" dirty="0">
                <a:latin typeface="Arial" panose="020B0604020202020204" pitchFamily="34" charset="0"/>
              </a:rPr>
              <a:t>When transform to a relational model, many </a:t>
            </a:r>
            <a:r>
              <a:rPr lang="en-US" altLang="en-US" sz="2400" dirty="0">
                <a:solidFill>
                  <a:srgbClr val="FF0000"/>
                </a:solidFill>
                <a:latin typeface="Arial" panose="020B0604020202020204" pitchFamily="34" charset="0"/>
              </a:rPr>
              <a:t>redundancies can be generated.</a:t>
            </a:r>
            <a:endParaRPr lang="en-US" altLang="en-US" sz="2400" dirty="0">
              <a:latin typeface="Arial" panose="020B0604020202020204" pitchFamily="34" charset="0"/>
            </a:endParaRPr>
          </a:p>
          <a:p>
            <a:pPr marL="914400" lvl="1" indent="-457200" eaLnBrk="1" hangingPunct="1">
              <a:lnSpc>
                <a:spcPct val="90000"/>
              </a:lnSpc>
            </a:pPr>
            <a:r>
              <a:rPr lang="en-US" altLang="en-US" sz="2000" dirty="0">
                <a:latin typeface="Arial" panose="020B0604020202020204" pitchFamily="34" charset="0"/>
              </a:rPr>
              <a:t>The relational operations become very complex and are likely to cause system efficiency errors and output errors. </a:t>
            </a:r>
          </a:p>
          <a:p>
            <a:pPr marL="914400" lvl="1" indent="-457200" eaLnBrk="1" hangingPunct="1">
              <a:lnSpc>
                <a:spcPct val="90000"/>
              </a:lnSpc>
            </a:pPr>
            <a:r>
              <a:rPr lang="en-US" altLang="en-US" sz="2000" dirty="0">
                <a:latin typeface="Arial" panose="020B0604020202020204" pitchFamily="34" charset="0"/>
              </a:rPr>
              <a:t>Break the M:N down into 1:N and N:1 relationships using </a:t>
            </a:r>
            <a:r>
              <a:rPr lang="en-US" altLang="en-US" sz="2000" dirty="0">
                <a:solidFill>
                  <a:srgbClr val="FF0000"/>
                </a:solidFill>
                <a:latin typeface="Arial" panose="020B0604020202020204" pitchFamily="34" charset="0"/>
              </a:rPr>
              <a:t>bridge entity </a:t>
            </a:r>
            <a:r>
              <a:rPr lang="en-US" altLang="en-US" sz="2000" dirty="0">
                <a:latin typeface="Arial" panose="020B0604020202020204" pitchFamily="34" charset="0"/>
              </a:rPr>
              <a:t>(weak entity). </a:t>
            </a:r>
          </a:p>
        </p:txBody>
      </p:sp>
      <p:grpSp>
        <p:nvGrpSpPr>
          <p:cNvPr id="60420" name="Group 17"/>
          <p:cNvGrpSpPr>
            <a:grpSpLocks/>
          </p:cNvGrpSpPr>
          <p:nvPr/>
        </p:nvGrpSpPr>
        <p:grpSpPr bwMode="auto">
          <a:xfrm>
            <a:off x="304800" y="4419600"/>
            <a:ext cx="8534400" cy="568325"/>
            <a:chOff x="144" y="2784"/>
            <a:chExt cx="5376" cy="358"/>
          </a:xfrm>
        </p:grpSpPr>
        <p:sp>
          <p:nvSpPr>
            <p:cNvPr id="60421" name="Text Box 4"/>
            <p:cNvSpPr txBox="1">
              <a:spLocks noChangeArrowheads="1"/>
            </p:cNvSpPr>
            <p:nvPr/>
          </p:nvSpPr>
          <p:spPr bwMode="auto">
            <a:xfrm>
              <a:off x="144" y="2784"/>
              <a:ext cx="960" cy="294"/>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CLASS</a:t>
              </a:r>
            </a:p>
          </p:txBody>
        </p:sp>
        <p:sp>
          <p:nvSpPr>
            <p:cNvPr id="60422" name="Text Box 5"/>
            <p:cNvSpPr txBox="1">
              <a:spLocks noChangeArrowheads="1"/>
            </p:cNvSpPr>
            <p:nvPr/>
          </p:nvSpPr>
          <p:spPr bwMode="auto">
            <a:xfrm>
              <a:off x="4512" y="2784"/>
              <a:ext cx="1008" cy="294"/>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STUDENT</a:t>
              </a:r>
            </a:p>
          </p:txBody>
        </p:sp>
        <p:graphicFrame>
          <p:nvGraphicFramePr>
            <p:cNvPr id="60423" name="Object 1024"/>
            <p:cNvGraphicFramePr>
              <a:graphicFrameLocks noChangeAspect="1"/>
            </p:cNvGraphicFramePr>
            <p:nvPr/>
          </p:nvGraphicFramePr>
          <p:xfrm>
            <a:off x="1584" y="2784"/>
            <a:ext cx="816" cy="358"/>
          </p:xfrm>
          <a:graphic>
            <a:graphicData uri="http://schemas.openxmlformats.org/presentationml/2006/ole">
              <mc:AlternateContent xmlns:mc="http://schemas.openxmlformats.org/markup-compatibility/2006">
                <mc:Choice xmlns:v="urn:schemas-microsoft-com:vml" Requires="v">
                  <p:oleObj spid="_x0000_s78314" name="Microsoft Drawing" r:id="rId4" imgW="1397000" imgH="482600" progId="MSDraw">
                    <p:embed/>
                  </p:oleObj>
                </mc:Choice>
                <mc:Fallback>
                  <p:oleObj name="Microsoft Drawing" r:id="rId4" imgW="1397000" imgH="482600" progId="MSDraw">
                    <p:embed/>
                    <p:pic>
                      <p:nvPicPr>
                        <p:cNvPr id="60423"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4" y="2784"/>
                          <a:ext cx="81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0424" name="Object 1025"/>
            <p:cNvGraphicFramePr>
              <a:graphicFrameLocks noChangeAspect="1"/>
            </p:cNvGraphicFramePr>
            <p:nvPr/>
          </p:nvGraphicFramePr>
          <p:xfrm>
            <a:off x="2880" y="2784"/>
            <a:ext cx="1008" cy="358"/>
          </p:xfrm>
          <a:graphic>
            <a:graphicData uri="http://schemas.openxmlformats.org/presentationml/2006/ole">
              <mc:AlternateContent xmlns:mc="http://schemas.openxmlformats.org/markup-compatibility/2006">
                <mc:Choice xmlns:v="urn:schemas-microsoft-com:vml" Requires="v">
                  <p:oleObj spid="_x0000_s78315" name="Microsoft Drawing" r:id="rId6" imgW="1397000" imgH="482600" progId="MSDraw">
                    <p:embed/>
                  </p:oleObj>
                </mc:Choice>
                <mc:Fallback>
                  <p:oleObj name="Microsoft Drawing" r:id="rId6" imgW="1397000" imgH="482600" progId="MSDraw">
                    <p:embed/>
                    <p:pic>
                      <p:nvPicPr>
                        <p:cNvPr id="60424" name="Object 1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2784"/>
                          <a:ext cx="100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5" name="Text Box 8"/>
            <p:cNvSpPr txBox="1">
              <a:spLocks noChangeArrowheads="1"/>
            </p:cNvSpPr>
            <p:nvPr/>
          </p:nvSpPr>
          <p:spPr bwMode="auto">
            <a:xfrm>
              <a:off x="2400" y="2784"/>
              <a:ext cx="960" cy="294"/>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t>ENROLL</a:t>
              </a:r>
            </a:p>
          </p:txBody>
        </p:sp>
        <p:sp>
          <p:nvSpPr>
            <p:cNvPr id="60426" name="Line 9"/>
            <p:cNvSpPr>
              <a:spLocks noChangeShapeType="1"/>
            </p:cNvSpPr>
            <p:nvPr/>
          </p:nvSpPr>
          <p:spPr bwMode="auto">
            <a:xfrm flipV="1">
              <a:off x="2160" y="2832"/>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10"/>
            <p:cNvSpPr>
              <a:spLocks noChangeShapeType="1"/>
            </p:cNvSpPr>
            <p:nvPr/>
          </p:nvSpPr>
          <p:spPr bwMode="auto">
            <a:xfrm>
              <a:off x="2160" y="2976"/>
              <a:ext cx="24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11"/>
            <p:cNvSpPr>
              <a:spLocks noChangeShapeType="1"/>
            </p:cNvSpPr>
            <p:nvPr/>
          </p:nvSpPr>
          <p:spPr bwMode="auto">
            <a:xfrm>
              <a:off x="3360" y="2784"/>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2"/>
            <p:cNvSpPr>
              <a:spLocks noChangeShapeType="1"/>
            </p:cNvSpPr>
            <p:nvPr/>
          </p:nvSpPr>
          <p:spPr bwMode="auto">
            <a:xfrm flipH="1">
              <a:off x="3360" y="2940"/>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0" name="Line 13"/>
            <p:cNvSpPr>
              <a:spLocks noChangeShapeType="1"/>
            </p:cNvSpPr>
            <p:nvPr/>
          </p:nvSpPr>
          <p:spPr bwMode="auto">
            <a:xfrm flipH="1">
              <a:off x="1104" y="2959"/>
              <a:ext cx="480"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0431" name="Line 14"/>
            <p:cNvSpPr>
              <a:spLocks noChangeShapeType="1"/>
            </p:cNvSpPr>
            <p:nvPr/>
          </p:nvSpPr>
          <p:spPr bwMode="auto">
            <a:xfrm>
              <a:off x="3840" y="2959"/>
              <a:ext cx="672" cy="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a:lstStyle/>
            <a:p>
              <a:endParaRPr lang="en-US"/>
            </a:p>
          </p:txBody>
        </p:sp>
        <p:sp>
          <p:nvSpPr>
            <p:cNvPr id="60432" name="Line 15"/>
            <p:cNvSpPr>
              <a:spLocks noChangeShapeType="1"/>
            </p:cNvSpPr>
            <p:nvPr/>
          </p:nvSpPr>
          <p:spPr bwMode="auto">
            <a:xfrm>
              <a:off x="1200" y="283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33" name="Line 16"/>
            <p:cNvSpPr>
              <a:spLocks noChangeShapeType="1"/>
            </p:cNvSpPr>
            <p:nvPr/>
          </p:nvSpPr>
          <p:spPr bwMode="auto">
            <a:xfrm>
              <a:off x="4416" y="283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3974112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914400" y="762000"/>
            <a:ext cx="7772400" cy="990600"/>
          </a:xfrm>
        </p:spPr>
        <p:txBody>
          <a:bodyPr/>
          <a:lstStyle/>
          <a:p>
            <a:pPr eaLnBrk="1" hangingPunct="1"/>
            <a:r>
              <a:rPr lang="en-US" altLang="en-US" dirty="0">
                <a:latin typeface="Arial" panose="020B0604020202020204" pitchFamily="34" charset="0"/>
              </a:rPr>
              <a:t>Bridge (Associative)  Entity</a:t>
            </a:r>
          </a:p>
        </p:txBody>
      </p:sp>
      <p:sp>
        <p:nvSpPr>
          <p:cNvPr id="64515" name="Rectangle 1027"/>
          <p:cNvSpPr>
            <a:spLocks noGrp="1" noChangeArrowheads="1"/>
          </p:cNvSpPr>
          <p:nvPr>
            <p:ph type="body" idx="1"/>
          </p:nvPr>
        </p:nvSpPr>
        <p:spPr>
          <a:xfrm>
            <a:off x="762000" y="2057400"/>
            <a:ext cx="7772400" cy="3886200"/>
          </a:xfrm>
        </p:spPr>
        <p:txBody>
          <a:bodyPr/>
          <a:lstStyle/>
          <a:p>
            <a:pPr eaLnBrk="1" hangingPunct="1"/>
            <a:r>
              <a:rPr lang="en-US" altLang="en-US" sz="2400" dirty="0">
                <a:latin typeface="Arial" panose="020B0604020202020204" pitchFamily="34" charset="0"/>
              </a:rPr>
              <a:t>ENROLL entity </a:t>
            </a:r>
            <a:r>
              <a:rPr lang="en-US" altLang="ko-KR" sz="2400" dirty="0">
                <a:latin typeface="Arial" panose="020B0604020202020204" pitchFamily="34" charset="0"/>
                <a:ea typeface="Gulim" panose="020B0600000101010101" pitchFamily="34" charset="-127"/>
              </a:rPr>
              <a:t>becomes</a:t>
            </a:r>
            <a:r>
              <a:rPr lang="en-US" altLang="en-US" sz="2400" dirty="0">
                <a:latin typeface="Arial" panose="020B0604020202020204" pitchFamily="34" charset="0"/>
              </a:rPr>
              <a:t> a </a:t>
            </a:r>
            <a:r>
              <a:rPr lang="en-US" altLang="en-US" sz="2400" dirty="0">
                <a:solidFill>
                  <a:srgbClr val="0000FF"/>
                </a:solidFill>
                <a:latin typeface="Arial" panose="020B0604020202020204" pitchFamily="34" charset="0"/>
              </a:rPr>
              <a:t>weak entity</a:t>
            </a:r>
            <a:r>
              <a:rPr lang="en-US" altLang="en-US" sz="2400" dirty="0">
                <a:latin typeface="Arial" panose="020B0604020202020204" pitchFamily="34" charset="0"/>
              </a:rPr>
              <a:t> of both STUDENT entity and CLASS entity </a:t>
            </a:r>
            <a:endParaRPr lang="en-US" altLang="ko-KR" sz="2400" dirty="0">
              <a:latin typeface="Arial" panose="020B0604020202020204" pitchFamily="34" charset="0"/>
              <a:ea typeface="Gulim" panose="020B0600000101010101" pitchFamily="34" charset="-127"/>
            </a:endParaRPr>
          </a:p>
          <a:p>
            <a:pPr eaLnBrk="1" hangingPunct="1"/>
            <a:r>
              <a:rPr lang="en-US" altLang="ko-KR" sz="2400" dirty="0">
                <a:solidFill>
                  <a:srgbClr val="FF0000"/>
                </a:solidFill>
                <a:latin typeface="Arial" panose="020B0604020202020204" pitchFamily="34" charset="0"/>
                <a:ea typeface="Gulim" panose="020B0600000101010101" pitchFamily="34" charset="-127"/>
              </a:rPr>
              <a:t>MUST</a:t>
            </a:r>
            <a:r>
              <a:rPr lang="en-US" altLang="ko-KR" sz="2400" dirty="0">
                <a:latin typeface="Arial" panose="020B0604020202020204" pitchFamily="34" charset="0"/>
                <a:ea typeface="Gulim" panose="020B0600000101010101" pitchFamily="34" charset="-127"/>
              </a:rPr>
              <a:t> have a </a:t>
            </a:r>
            <a:r>
              <a:rPr lang="en-US" altLang="en-US" sz="2400" dirty="0">
                <a:latin typeface="Arial" panose="020B0604020202020204" pitchFamily="34" charset="0"/>
              </a:rPr>
              <a:t>composite (unique) identifier</a:t>
            </a:r>
          </a:p>
          <a:p>
            <a:pPr lvl="1" eaLnBrk="1" hangingPunct="1">
              <a:buFont typeface="Wingdings" panose="05000000000000000000" pitchFamily="2" charset="2"/>
              <a:buChar char="Ø"/>
            </a:pPr>
            <a:r>
              <a:rPr lang="en-US" altLang="en-US" sz="2000" dirty="0">
                <a:latin typeface="Arial" panose="020B0604020202020204" pitchFamily="34" charset="0"/>
              </a:rPr>
              <a:t>STU_NUM</a:t>
            </a:r>
            <a:r>
              <a:rPr lang="en-US" altLang="ko-KR" sz="2000" dirty="0">
                <a:latin typeface="Arial" panose="020B0604020202020204" pitchFamily="34" charset="0"/>
                <a:ea typeface="Gulim" panose="020B0600000101010101" pitchFamily="34" charset="-127"/>
              </a:rPr>
              <a:t> (from </a:t>
            </a:r>
            <a:r>
              <a:rPr lang="en-US" altLang="en-US" sz="2000" dirty="0">
                <a:latin typeface="Arial" panose="020B0604020202020204" pitchFamily="34" charset="0"/>
              </a:rPr>
              <a:t>STUDENT</a:t>
            </a:r>
            <a:r>
              <a:rPr lang="en-US" altLang="ko-KR" sz="2000" dirty="0">
                <a:latin typeface="Arial" panose="020B0604020202020204" pitchFamily="34" charset="0"/>
                <a:ea typeface="Gulim" panose="020B0600000101010101" pitchFamily="34" charset="-127"/>
              </a:rPr>
              <a:t> entity)</a:t>
            </a:r>
            <a:r>
              <a:rPr lang="en-US" altLang="en-US" sz="2000" dirty="0">
                <a:latin typeface="Arial" panose="020B0604020202020204" pitchFamily="34" charset="0"/>
              </a:rPr>
              <a:t> and CLASS_CODE</a:t>
            </a:r>
            <a:r>
              <a:rPr lang="en-US" altLang="ko-KR" sz="2000" dirty="0">
                <a:latin typeface="Arial" panose="020B0604020202020204" pitchFamily="34" charset="0"/>
                <a:ea typeface="Gulim" panose="020B0600000101010101" pitchFamily="34" charset="-127"/>
              </a:rPr>
              <a:t> (from </a:t>
            </a:r>
            <a:r>
              <a:rPr lang="en-US" altLang="en-US" sz="2000" dirty="0">
                <a:latin typeface="Arial" panose="020B0604020202020204" pitchFamily="34" charset="0"/>
              </a:rPr>
              <a:t>CLASS</a:t>
            </a:r>
            <a:r>
              <a:rPr lang="en-US" altLang="ko-KR" sz="2000" dirty="0">
                <a:latin typeface="Arial" panose="020B0604020202020204" pitchFamily="34" charset="0"/>
                <a:ea typeface="Gulim" panose="020B0600000101010101" pitchFamily="34" charset="-127"/>
              </a:rPr>
              <a:t> entity)</a:t>
            </a:r>
          </a:p>
          <a:p>
            <a:pPr eaLnBrk="1" hangingPunct="1"/>
            <a:r>
              <a:rPr lang="en-US" altLang="ko-KR" sz="2400" dirty="0">
                <a:solidFill>
                  <a:srgbClr val="7030A0"/>
                </a:solidFill>
                <a:latin typeface="Arial" panose="020B0604020202020204" pitchFamily="34" charset="0"/>
                <a:ea typeface="Gulim" panose="020B0600000101010101" pitchFamily="34" charset="-127"/>
              </a:rPr>
              <a:t>Another MUST know M:N example on the textbook page 63 and 64</a:t>
            </a:r>
          </a:p>
          <a:p>
            <a:pPr eaLnBrk="1" hangingPunct="1"/>
            <a:endParaRPr lang="en-US" altLang="en-US" sz="2400" dirty="0">
              <a:latin typeface="Arial" panose="020B0604020202020204" pitchFamily="34" charset="0"/>
            </a:endParaRPr>
          </a:p>
        </p:txBody>
      </p:sp>
    </p:spTree>
    <p:extLst>
      <p:ext uri="{BB962C8B-B14F-4D97-AF65-F5344CB8AC3E}">
        <p14:creationId xmlns:p14="http://schemas.microsoft.com/office/powerpoint/2010/main" val="331893296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822267" y="647700"/>
            <a:ext cx="7772400" cy="1143000"/>
          </a:xfrm>
        </p:spPr>
        <p:txBody>
          <a:bodyPr/>
          <a:lstStyle/>
          <a:p>
            <a:pPr eaLnBrk="1" hangingPunct="1"/>
            <a:r>
              <a:rPr lang="en-US" altLang="en-US" dirty="0">
                <a:latin typeface="Arial" panose="020B0604020202020204" pitchFamily="34" charset="0"/>
              </a:rPr>
              <a:t>M:N with optionality on both side</a:t>
            </a:r>
          </a:p>
        </p:txBody>
      </p:sp>
      <p:sp>
        <p:nvSpPr>
          <p:cNvPr id="66563" name="Rectangle 3"/>
          <p:cNvSpPr>
            <a:spLocks noGrp="1" noChangeArrowheads="1"/>
          </p:cNvSpPr>
          <p:nvPr>
            <p:ph type="body" idx="1"/>
          </p:nvPr>
        </p:nvSpPr>
        <p:spPr>
          <a:xfrm>
            <a:off x="609600" y="2057400"/>
            <a:ext cx="7848600" cy="1600200"/>
          </a:xfrm>
        </p:spPr>
        <p:txBody>
          <a:bodyPr/>
          <a:lstStyle/>
          <a:p>
            <a:pPr eaLnBrk="1" hangingPunct="1"/>
            <a:r>
              <a:rPr lang="en-US" altLang="en-US" sz="2400" dirty="0">
                <a:latin typeface="Arial" panose="020B0604020202020204" pitchFamily="34" charset="0"/>
              </a:rPr>
              <a:t>A employee might or might not work for an employer, but could certainly moonlight for multiple employers. An employer might have no employees, but could have any number of them. </a:t>
            </a:r>
          </a:p>
        </p:txBody>
      </p:sp>
      <p:pic>
        <p:nvPicPr>
          <p:cNvPr id="66564" name="Picture 5" descr="Cardinality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191000"/>
            <a:ext cx="7924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4267200"/>
            <a:ext cx="1447800" cy="400110"/>
          </a:xfrm>
          <a:prstGeom prst="rect">
            <a:avLst/>
          </a:prstGeom>
          <a:solidFill>
            <a:srgbClr val="3333FF"/>
          </a:solidFill>
        </p:spPr>
        <p:txBody>
          <a:bodyPr wrap="square" rtlCol="0">
            <a:spAutoFit/>
          </a:bodyPr>
          <a:lstStyle/>
          <a:p>
            <a:r>
              <a:rPr lang="en-US" dirty="0">
                <a:solidFill>
                  <a:srgbClr val="FFFF00"/>
                </a:solidFill>
              </a:rPr>
              <a:t>Employee</a:t>
            </a:r>
          </a:p>
        </p:txBody>
      </p:sp>
      <p:sp>
        <p:nvSpPr>
          <p:cNvPr id="7" name="TextBox 6"/>
          <p:cNvSpPr txBox="1"/>
          <p:nvPr/>
        </p:nvSpPr>
        <p:spPr>
          <a:xfrm>
            <a:off x="7028411" y="4267200"/>
            <a:ext cx="1447800" cy="400110"/>
          </a:xfrm>
          <a:prstGeom prst="rect">
            <a:avLst/>
          </a:prstGeom>
          <a:solidFill>
            <a:srgbClr val="3333FF"/>
          </a:solidFill>
        </p:spPr>
        <p:txBody>
          <a:bodyPr wrap="square" rtlCol="0">
            <a:spAutoFit/>
          </a:bodyPr>
          <a:lstStyle/>
          <a:p>
            <a:r>
              <a:rPr lang="en-US" dirty="0">
                <a:solidFill>
                  <a:srgbClr val="FFFF00"/>
                </a:solidFill>
              </a:rPr>
              <a:t>Employer</a:t>
            </a:r>
          </a:p>
        </p:txBody>
      </p:sp>
    </p:spTree>
    <p:extLst>
      <p:ext uri="{BB962C8B-B14F-4D97-AF65-F5344CB8AC3E}">
        <p14:creationId xmlns:p14="http://schemas.microsoft.com/office/powerpoint/2010/main" val="327150764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4AC76B7-8285-4D05-B4A1-EFB480CDD5EB}"/>
              </a:ext>
            </a:extLst>
          </p:cNvPr>
          <p:cNvSpPr>
            <a:spLocks noGrp="1" noChangeArrowheads="1"/>
          </p:cNvSpPr>
          <p:nvPr>
            <p:ph type="title"/>
          </p:nvPr>
        </p:nvSpPr>
        <p:spPr/>
        <p:txBody>
          <a:bodyPr/>
          <a:lstStyle/>
          <a:p>
            <a:pPr eaLnBrk="1" hangingPunct="1"/>
            <a:r>
              <a:rPr lang="en-US" altLang="en-US" dirty="0">
                <a:latin typeface="Arial" panose="020B0604020202020204" pitchFamily="34" charset="0"/>
              </a:rPr>
              <a:t>Practice </a:t>
            </a:r>
          </a:p>
        </p:txBody>
      </p:sp>
      <p:sp>
        <p:nvSpPr>
          <p:cNvPr id="13315" name="Rectangle 3">
            <a:extLst>
              <a:ext uri="{FF2B5EF4-FFF2-40B4-BE49-F238E27FC236}">
                <a16:creationId xmlns:a16="http://schemas.microsoft.com/office/drawing/2014/main" id="{B35E8004-2E77-4E4A-B891-D7EEDEE50E88}"/>
              </a:ext>
            </a:extLst>
          </p:cNvPr>
          <p:cNvSpPr>
            <a:spLocks noGrp="1" noChangeArrowheads="1"/>
          </p:cNvSpPr>
          <p:nvPr>
            <p:ph type="body" idx="1"/>
          </p:nvPr>
        </p:nvSpPr>
        <p:spPr>
          <a:xfrm>
            <a:off x="914400" y="4674765"/>
            <a:ext cx="7772400" cy="493713"/>
          </a:xfrm>
        </p:spPr>
        <p:txBody>
          <a:bodyPr/>
          <a:lstStyle/>
          <a:p>
            <a:pPr eaLnBrk="1" hangingPunct="1"/>
            <a:r>
              <a:rPr lang="en-US" altLang="en-US" sz="2400" dirty="0" smtClean="0">
                <a:latin typeface="Arial" panose="020B0604020202020204" pitchFamily="34" charset="0"/>
              </a:rPr>
              <a:t>Business Rule (bi-directional)?</a:t>
            </a:r>
          </a:p>
          <a:p>
            <a:pPr eaLnBrk="1" hangingPunct="1"/>
            <a:r>
              <a:rPr lang="en-US" altLang="en-US" sz="2400" dirty="0" smtClean="0">
                <a:latin typeface="Arial" panose="020B0604020202020204" pitchFamily="34" charset="0"/>
              </a:rPr>
              <a:t>What if “Optionality” on both sides. </a:t>
            </a:r>
            <a:endParaRPr lang="en-US" altLang="en-US" sz="2400" dirty="0">
              <a:latin typeface="Arial" panose="020B0604020202020204" pitchFamily="34" charset="0"/>
            </a:endParaRPr>
          </a:p>
        </p:txBody>
      </p:sp>
      <p:pic>
        <p:nvPicPr>
          <p:cNvPr id="3" name="Picture 2"/>
          <p:cNvPicPr>
            <a:picLocks noChangeAspect="1"/>
          </p:cNvPicPr>
          <p:nvPr/>
        </p:nvPicPr>
        <p:blipFill>
          <a:blip r:embed="rId3"/>
          <a:stretch>
            <a:fillRect/>
          </a:stretch>
        </p:blipFill>
        <p:spPr>
          <a:xfrm>
            <a:off x="993370" y="2362200"/>
            <a:ext cx="6759633" cy="1676400"/>
          </a:xfrm>
          <a:prstGeom prst="rect">
            <a:avLst/>
          </a:prstGeom>
        </p:spPr>
      </p:pic>
    </p:spTree>
    <p:extLst>
      <p:ext uri="{BB962C8B-B14F-4D97-AF65-F5344CB8AC3E}">
        <p14:creationId xmlns:p14="http://schemas.microsoft.com/office/powerpoint/2010/main" val="22548351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D7B388-2C92-4AAB-B640-D508D735E64B}"/>
              </a:ext>
            </a:extLst>
          </p:cNvPr>
          <p:cNvSpPr>
            <a:spLocks noGrp="1" noChangeArrowheads="1"/>
          </p:cNvSpPr>
          <p:nvPr>
            <p:ph type="title"/>
          </p:nvPr>
        </p:nvSpPr>
        <p:spPr/>
        <p:txBody>
          <a:bodyPr/>
          <a:lstStyle/>
          <a:p>
            <a:pPr>
              <a:defRPr/>
            </a:pPr>
            <a:r>
              <a:rPr lang="en-US" sz="3600" dirty="0">
                <a:latin typeface="+mn-lt"/>
              </a:rPr>
              <a:t>Importance of Data Model</a:t>
            </a:r>
          </a:p>
        </p:txBody>
      </p:sp>
      <p:sp>
        <p:nvSpPr>
          <p:cNvPr id="13315" name="Rectangle 3"/>
          <p:cNvSpPr>
            <a:spLocks noGrp="1" noChangeArrowheads="1"/>
          </p:cNvSpPr>
          <p:nvPr>
            <p:ph type="body" idx="1"/>
          </p:nvPr>
        </p:nvSpPr>
        <p:spPr>
          <a:xfrm>
            <a:off x="990600" y="1905000"/>
            <a:ext cx="8001000" cy="4343400"/>
          </a:xfrm>
        </p:spPr>
        <p:txBody>
          <a:bodyPr/>
          <a:lstStyle/>
          <a:p>
            <a:pPr>
              <a:spcBef>
                <a:spcPts val="600"/>
              </a:spcBef>
            </a:pPr>
            <a:r>
              <a:rPr lang="en-US" altLang="en-US" sz="2800" dirty="0">
                <a:solidFill>
                  <a:srgbClr val="0070C0"/>
                </a:solidFill>
              </a:rPr>
              <a:t>Blue print </a:t>
            </a:r>
          </a:p>
          <a:p>
            <a:pPr lvl="1">
              <a:spcBef>
                <a:spcPts val="600"/>
              </a:spcBef>
            </a:pPr>
            <a:r>
              <a:rPr lang="en-US" altLang="en-US" sz="2400" dirty="0"/>
              <a:t>Official documentation: “Blue Print of Architecture”  </a:t>
            </a:r>
          </a:p>
          <a:p>
            <a:pPr>
              <a:spcBef>
                <a:spcPts val="600"/>
              </a:spcBef>
            </a:pPr>
            <a:r>
              <a:rPr lang="en-US" altLang="en-US" sz="2800" dirty="0"/>
              <a:t>Data Model </a:t>
            </a:r>
            <a:r>
              <a:rPr lang="en-US" altLang="en-US" sz="2800" dirty="0">
                <a:solidFill>
                  <a:srgbClr val="FF0000"/>
                </a:solidFill>
              </a:rPr>
              <a:t>vs.</a:t>
            </a:r>
            <a:r>
              <a:rPr lang="en-US" altLang="en-US" sz="2800" dirty="0"/>
              <a:t> list of “Excel” tables</a:t>
            </a:r>
          </a:p>
          <a:p>
            <a:pPr lvl="1" eaLnBrk="1" hangingPunct="1">
              <a:spcBef>
                <a:spcPts val="600"/>
              </a:spcBef>
            </a:pPr>
            <a:r>
              <a:rPr lang="en-US" altLang="en-US" sz="2400" dirty="0"/>
              <a:t>Understandable w/o DB knowledge </a:t>
            </a:r>
          </a:p>
          <a:p>
            <a:pPr lvl="1" eaLnBrk="1" hangingPunct="1">
              <a:spcBef>
                <a:spcPts val="600"/>
              </a:spcBef>
            </a:pPr>
            <a:r>
              <a:rPr lang="en-US" altLang="en-US" sz="2400" dirty="0"/>
              <a:t>Effective Communication Tool</a:t>
            </a:r>
          </a:p>
          <a:p>
            <a:pPr lvl="2" eaLnBrk="1" hangingPunct="1">
              <a:spcBef>
                <a:spcPts val="600"/>
              </a:spcBef>
            </a:pPr>
            <a:r>
              <a:rPr lang="en-US" altLang="en-US" sz="2000" dirty="0"/>
              <a:t>Improve interaction among various stakeholders (senior managers, DB developers, and ordinary employees….)</a:t>
            </a:r>
          </a:p>
          <a:p>
            <a:pPr lvl="1">
              <a:spcBef>
                <a:spcPts val="600"/>
              </a:spcBef>
              <a:spcAft>
                <a:spcPts val="600"/>
              </a:spcAft>
            </a:pPr>
            <a:r>
              <a:rPr lang="en-US" altLang="en-US" dirty="0">
                <a:solidFill>
                  <a:srgbClr val="0000FF"/>
                </a:solidFill>
              </a:rPr>
              <a:t>DB Model </a:t>
            </a:r>
            <a:r>
              <a:rPr lang="en-US" altLang="en-US" b="1" dirty="0">
                <a:solidFill>
                  <a:srgbClr val="CC0000"/>
                </a:solidFill>
              </a:rPr>
              <a:t>=</a:t>
            </a:r>
            <a:r>
              <a:rPr lang="en-US" altLang="en-US" dirty="0">
                <a:solidFill>
                  <a:srgbClr val="0000FF"/>
                </a:solidFill>
              </a:rPr>
              <a:t> Actual DB </a:t>
            </a:r>
          </a:p>
          <a:p>
            <a:pPr lvl="2">
              <a:spcBef>
                <a:spcPts val="600"/>
              </a:spcBef>
              <a:spcAft>
                <a:spcPts val="600"/>
              </a:spcAft>
            </a:pPr>
            <a:r>
              <a:rPr lang="en-US" altLang="en-US" sz="2000" dirty="0"/>
              <a:t>Example on the website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CASE tool</a:t>
            </a:r>
          </a:p>
        </p:txBody>
      </p:sp>
      <p:sp>
        <p:nvSpPr>
          <p:cNvPr id="3" name="Content Placeholder 2"/>
          <p:cNvSpPr>
            <a:spLocks noGrp="1"/>
          </p:cNvSpPr>
          <p:nvPr>
            <p:ph idx="1"/>
          </p:nvPr>
        </p:nvSpPr>
        <p:spPr>
          <a:xfrm>
            <a:off x="990600" y="2017713"/>
            <a:ext cx="7964488" cy="4114800"/>
          </a:xfrm>
        </p:spPr>
        <p:txBody>
          <a:bodyPr/>
          <a:lstStyle/>
          <a:p>
            <a:r>
              <a:rPr lang="en-US" sz="2800" dirty="0"/>
              <a:t>Computer Assisted Software Engineering (CASE)</a:t>
            </a:r>
          </a:p>
          <a:p>
            <a:r>
              <a:rPr lang="en-US" altLang="en-US" sz="2800" dirty="0"/>
              <a:t>ERD by CASE Tool</a:t>
            </a:r>
          </a:p>
          <a:p>
            <a:pPr lvl="1"/>
            <a:r>
              <a:rPr lang="en-US" altLang="en-US" sz="2400" dirty="0">
                <a:solidFill>
                  <a:srgbClr val="0099FF"/>
                </a:solidFill>
              </a:rPr>
              <a:t>See the ERD using a CASE tool example on the class website</a:t>
            </a:r>
          </a:p>
          <a:p>
            <a:r>
              <a:rPr lang="en-US" altLang="en-US" sz="2800" dirty="0"/>
              <a:t>Popular CASE tools</a:t>
            </a:r>
          </a:p>
          <a:p>
            <a:pPr lvl="1"/>
            <a:r>
              <a:rPr lang="en-US" altLang="en-US" sz="2400" dirty="0" err="1">
                <a:hlinkClick r:id="rId2"/>
              </a:rPr>
              <a:t>Powerdesigner</a:t>
            </a:r>
            <a:r>
              <a:rPr lang="en-US" altLang="en-US" sz="2400" dirty="0">
                <a:hlinkClick r:id="rId2"/>
              </a:rPr>
              <a:t> by SAP</a:t>
            </a:r>
            <a:r>
              <a:rPr lang="en-US" altLang="en-US" sz="2400" dirty="0"/>
              <a:t> </a:t>
            </a:r>
          </a:p>
          <a:p>
            <a:pPr lvl="1"/>
            <a:r>
              <a:rPr lang="en-US" altLang="en-US" sz="2400" dirty="0">
                <a:hlinkClick r:id="rId3"/>
              </a:rPr>
              <a:t>Data Modeler by </a:t>
            </a:r>
            <a:r>
              <a:rPr lang="en-US" altLang="en-US" sz="2400" dirty="0" err="1">
                <a:hlinkClick r:id="rId3"/>
              </a:rPr>
              <a:t>Orcale</a:t>
            </a:r>
            <a:endParaRPr lang="en-US" altLang="en-US" sz="2400" dirty="0"/>
          </a:p>
          <a:p>
            <a:endParaRPr lang="en-US" sz="2800" dirty="0"/>
          </a:p>
          <a:p>
            <a:endParaRPr lang="en-US" sz="2800" dirty="0"/>
          </a:p>
        </p:txBody>
      </p:sp>
      <p:sp>
        <p:nvSpPr>
          <p:cNvPr id="4" name="Slide Number Placeholder 3"/>
          <p:cNvSpPr>
            <a:spLocks noGrp="1"/>
          </p:cNvSpPr>
          <p:nvPr>
            <p:ph type="sldNum" sz="quarter" idx="10"/>
          </p:nvPr>
        </p:nvSpPr>
        <p:spPr/>
        <p:txBody>
          <a:bodyPr/>
          <a:lstStyle/>
          <a:p>
            <a:pPr>
              <a:defRPr/>
            </a:pPr>
            <a:fld id="{F59A4251-FAB4-42EE-BE6F-991F7A88B309}" type="slidenum">
              <a:rPr lang="en-US" altLang="en-US" smtClean="0"/>
              <a:pPr>
                <a:defRPr/>
              </a:pPr>
              <a:t>70</a:t>
            </a:fld>
            <a:endParaRPr lang="en-US" altLang="en-US"/>
          </a:p>
        </p:txBody>
      </p:sp>
    </p:spTree>
    <p:extLst>
      <p:ext uri="{BB962C8B-B14F-4D97-AF65-F5344CB8AC3E}">
        <p14:creationId xmlns:p14="http://schemas.microsoft.com/office/powerpoint/2010/main" val="58478576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D82CEC4E-E382-42BA-BFFC-7807A4FA9DFE}" type="slidenum">
              <a:rPr lang="en-US" altLang="en-US" sz="1400" smtClean="0">
                <a:solidFill>
                  <a:schemeClr val="tx2"/>
                </a:solidFill>
              </a:rPr>
              <a:pPr>
                <a:spcBef>
                  <a:spcPct val="0"/>
                </a:spcBef>
                <a:buClrTx/>
                <a:buSzTx/>
                <a:buFontTx/>
                <a:buNone/>
              </a:pPr>
              <a:t>71</a:t>
            </a:fld>
            <a:endParaRPr lang="en-US" altLang="en-US" sz="1400">
              <a:solidFill>
                <a:schemeClr val="tx2"/>
              </a:solidFill>
            </a:endParaRPr>
          </a:p>
        </p:txBody>
      </p:sp>
      <p:sp>
        <p:nvSpPr>
          <p:cNvPr id="47107" name="Rectangle 2"/>
          <p:cNvSpPr>
            <a:spLocks noGrp="1" noChangeArrowheads="1"/>
          </p:cNvSpPr>
          <p:nvPr>
            <p:ph type="body" idx="1"/>
          </p:nvPr>
        </p:nvSpPr>
        <p:spPr>
          <a:xfrm>
            <a:off x="914400" y="2057400"/>
            <a:ext cx="7696200" cy="3733800"/>
          </a:xfrm>
          <a:noFill/>
        </p:spPr>
        <p:txBody>
          <a:bodyPr lIns="90488" tIns="44450" rIns="90488" bIns="44450"/>
          <a:lstStyle/>
          <a:p>
            <a:pPr eaLnBrk="1" hangingPunct="1">
              <a:lnSpc>
                <a:spcPct val="80000"/>
              </a:lnSpc>
              <a:spcBef>
                <a:spcPts val="600"/>
              </a:spcBef>
              <a:spcAft>
                <a:spcPts val="600"/>
              </a:spcAft>
              <a:buFont typeface="Wingdings" panose="05000000000000000000" pitchFamily="2" charset="2"/>
              <a:buNone/>
            </a:pPr>
            <a:r>
              <a:rPr lang="en-US" altLang="en-US" sz="2400" i="1">
                <a:solidFill>
                  <a:schemeClr val="hlink"/>
                </a:solidFill>
              </a:rPr>
              <a:t>“Describe detail information about </a:t>
            </a:r>
            <a:r>
              <a:rPr lang="en-US" altLang="en-US" sz="2400" i="1">
                <a:solidFill>
                  <a:srgbClr val="FF0000"/>
                </a:solidFill>
              </a:rPr>
              <a:t>an entity</a:t>
            </a:r>
            <a:r>
              <a:rPr lang="en-US" altLang="en-US" sz="2400"/>
              <a:t> </a:t>
            </a:r>
            <a:r>
              <a:rPr lang="en-US" altLang="en-US" sz="2400" i="1">
                <a:solidFill>
                  <a:schemeClr val="hlink"/>
                </a:solidFill>
              </a:rPr>
              <a:t>”</a:t>
            </a:r>
          </a:p>
          <a:p>
            <a:pPr eaLnBrk="1" hangingPunct="1">
              <a:lnSpc>
                <a:spcPct val="80000"/>
              </a:lnSpc>
              <a:spcBef>
                <a:spcPts val="600"/>
              </a:spcBef>
              <a:spcAft>
                <a:spcPts val="600"/>
              </a:spcAft>
            </a:pPr>
            <a:r>
              <a:rPr lang="en-US" altLang="en-US" sz="2400">
                <a:solidFill>
                  <a:srgbClr val="CC0000"/>
                </a:solidFill>
              </a:rPr>
              <a:t>Entity</a:t>
            </a:r>
            <a:r>
              <a:rPr lang="en-US" altLang="en-US" sz="2400"/>
              <a:t>: Employee</a:t>
            </a:r>
          </a:p>
          <a:p>
            <a:pPr eaLnBrk="1" hangingPunct="1">
              <a:lnSpc>
                <a:spcPct val="80000"/>
              </a:lnSpc>
              <a:spcBef>
                <a:spcPts val="600"/>
              </a:spcBef>
              <a:spcAft>
                <a:spcPts val="600"/>
              </a:spcAft>
            </a:pPr>
            <a:r>
              <a:rPr lang="en-US" altLang="en-US" sz="2400">
                <a:solidFill>
                  <a:srgbClr val="CC0000"/>
                </a:solidFill>
              </a:rPr>
              <a:t>Attributes</a:t>
            </a:r>
            <a:r>
              <a:rPr lang="en-US" altLang="en-US" sz="2400"/>
              <a:t>: </a:t>
            </a:r>
          </a:p>
          <a:p>
            <a:pPr lvl="1" eaLnBrk="1" hangingPunct="1">
              <a:lnSpc>
                <a:spcPct val="80000"/>
              </a:lnSpc>
              <a:spcBef>
                <a:spcPts val="600"/>
              </a:spcBef>
              <a:spcAft>
                <a:spcPts val="600"/>
              </a:spcAft>
            </a:pPr>
            <a:r>
              <a:rPr lang="en-US" altLang="en-US" sz="2000"/>
              <a:t>Employee-Name</a:t>
            </a:r>
          </a:p>
          <a:p>
            <a:pPr lvl="1" eaLnBrk="1" hangingPunct="1">
              <a:lnSpc>
                <a:spcPct val="80000"/>
              </a:lnSpc>
              <a:spcBef>
                <a:spcPts val="600"/>
              </a:spcBef>
              <a:spcAft>
                <a:spcPts val="600"/>
              </a:spcAft>
            </a:pPr>
            <a:r>
              <a:rPr lang="en-US" altLang="en-US" sz="2000"/>
              <a:t>Address (composite)</a:t>
            </a:r>
          </a:p>
          <a:p>
            <a:pPr lvl="1" eaLnBrk="1" hangingPunct="1">
              <a:lnSpc>
                <a:spcPct val="80000"/>
              </a:lnSpc>
              <a:spcBef>
                <a:spcPts val="600"/>
              </a:spcBef>
              <a:spcAft>
                <a:spcPts val="600"/>
              </a:spcAft>
            </a:pPr>
            <a:r>
              <a:rPr lang="en-US" altLang="en-US" sz="2000"/>
              <a:t>Phone Extension</a:t>
            </a:r>
          </a:p>
          <a:p>
            <a:pPr lvl="1" eaLnBrk="1" hangingPunct="1">
              <a:lnSpc>
                <a:spcPct val="80000"/>
              </a:lnSpc>
              <a:spcBef>
                <a:spcPts val="600"/>
              </a:spcBef>
              <a:spcAft>
                <a:spcPts val="600"/>
              </a:spcAft>
            </a:pPr>
            <a:r>
              <a:rPr lang="en-US" altLang="en-US" sz="2000"/>
              <a:t>Date-Of-Hire</a:t>
            </a:r>
          </a:p>
          <a:p>
            <a:pPr lvl="1" eaLnBrk="1" hangingPunct="1">
              <a:lnSpc>
                <a:spcPct val="80000"/>
              </a:lnSpc>
              <a:spcBef>
                <a:spcPts val="600"/>
              </a:spcBef>
              <a:spcAft>
                <a:spcPts val="600"/>
              </a:spcAft>
            </a:pPr>
            <a:r>
              <a:rPr lang="en-US" altLang="en-US" sz="2000"/>
              <a:t>Job-Skill-Code</a:t>
            </a:r>
          </a:p>
          <a:p>
            <a:pPr lvl="1" eaLnBrk="1" hangingPunct="1">
              <a:lnSpc>
                <a:spcPct val="80000"/>
              </a:lnSpc>
              <a:spcBef>
                <a:spcPts val="600"/>
              </a:spcBef>
              <a:spcAft>
                <a:spcPts val="600"/>
              </a:spcAft>
            </a:pPr>
            <a:r>
              <a:rPr lang="en-US" altLang="en-US" sz="2000"/>
              <a:t>Salary</a:t>
            </a:r>
          </a:p>
        </p:txBody>
      </p:sp>
      <p:sp>
        <p:nvSpPr>
          <p:cNvPr id="47108" name="Rectangle 3"/>
          <p:cNvSpPr>
            <a:spLocks noGrp="1" noChangeArrowheads="1"/>
          </p:cNvSpPr>
          <p:nvPr>
            <p:ph type="title"/>
          </p:nvPr>
        </p:nvSpPr>
        <p:spPr>
          <a:xfrm>
            <a:off x="1371600" y="1143000"/>
            <a:ext cx="7772400" cy="609600"/>
          </a:xfrm>
          <a:effectLst>
            <a:outerShdw dist="17961" dir="2700000" algn="ctr" rotWithShape="0">
              <a:srgbClr val="5F5F5F"/>
            </a:outerShdw>
          </a:effectLst>
        </p:spPr>
        <p:txBody>
          <a:bodyPr lIns="90488" tIns="44450" rIns="90488" bIns="44450" anchor="ctr"/>
          <a:lstStyle/>
          <a:p>
            <a:pPr eaLnBrk="1" hangingPunct="1"/>
            <a:r>
              <a:rPr lang="en-US" altLang="en-US" sz="3600">
                <a:latin typeface="Tahoma" panose="020B0604030504040204" pitchFamily="34" charset="0"/>
              </a:rPr>
              <a:t>Attributes</a:t>
            </a:r>
          </a:p>
        </p:txBody>
      </p:sp>
    </p:spTree>
    <p:extLst>
      <p:ext uri="{BB962C8B-B14F-4D97-AF65-F5344CB8AC3E}">
        <p14:creationId xmlns:p14="http://schemas.microsoft.com/office/powerpoint/2010/main" val="26657626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4B751D26-9315-4BBE-9F84-AB25EE8DDBA4}" type="slidenum">
              <a:rPr lang="en-US" altLang="en-US" sz="1400" smtClean="0">
                <a:solidFill>
                  <a:schemeClr val="tx2"/>
                </a:solidFill>
              </a:rPr>
              <a:pPr>
                <a:spcBef>
                  <a:spcPct val="0"/>
                </a:spcBef>
                <a:buClrTx/>
                <a:buSzTx/>
                <a:buFontTx/>
                <a:buNone/>
              </a:pPr>
              <a:t>72</a:t>
            </a:fld>
            <a:endParaRPr lang="en-US" altLang="en-US" sz="1400">
              <a:solidFill>
                <a:schemeClr val="tx2"/>
              </a:solidFill>
            </a:endParaRPr>
          </a:p>
        </p:txBody>
      </p:sp>
      <p:sp>
        <p:nvSpPr>
          <p:cNvPr id="49155" name="Rectangle 2"/>
          <p:cNvSpPr>
            <a:spLocks noGrp="1" noChangeArrowheads="1"/>
          </p:cNvSpPr>
          <p:nvPr>
            <p:ph type="title"/>
          </p:nvPr>
        </p:nvSpPr>
        <p:spPr>
          <a:xfrm>
            <a:off x="1143000" y="990600"/>
            <a:ext cx="6902450" cy="715963"/>
          </a:xfrm>
          <a:noFill/>
        </p:spPr>
        <p:txBody>
          <a:bodyPr lIns="90488" tIns="44450" rIns="90488" bIns="44450" anchor="ctr"/>
          <a:lstStyle/>
          <a:p>
            <a:pPr eaLnBrk="1" hangingPunct="1"/>
            <a:r>
              <a:rPr lang="en-US" altLang="en-US" sz="4400" dirty="0">
                <a:latin typeface="Tahoma" panose="020B0604030504040204" pitchFamily="34" charset="0"/>
              </a:rPr>
              <a:t>Classes of attributes</a:t>
            </a:r>
          </a:p>
        </p:txBody>
      </p:sp>
      <p:sp>
        <p:nvSpPr>
          <p:cNvPr id="49156" name="Rectangle 3"/>
          <p:cNvSpPr>
            <a:spLocks noGrp="1" noChangeArrowheads="1"/>
          </p:cNvSpPr>
          <p:nvPr>
            <p:ph type="body" idx="1"/>
          </p:nvPr>
        </p:nvSpPr>
        <p:spPr>
          <a:xfrm>
            <a:off x="914400" y="2057400"/>
            <a:ext cx="7848600" cy="2286000"/>
          </a:xfrm>
          <a:noFill/>
        </p:spPr>
        <p:txBody>
          <a:bodyPr lIns="90488" tIns="44450" rIns="90488" bIns="44450"/>
          <a:lstStyle/>
          <a:p>
            <a:pPr eaLnBrk="1" hangingPunct="1">
              <a:lnSpc>
                <a:spcPct val="80000"/>
              </a:lnSpc>
              <a:spcBef>
                <a:spcPts val="600"/>
              </a:spcBef>
              <a:spcAft>
                <a:spcPts val="600"/>
              </a:spcAft>
            </a:pPr>
            <a:r>
              <a:rPr lang="en-US" altLang="en-US" sz="2800"/>
              <a:t>Simple attribute</a:t>
            </a:r>
          </a:p>
          <a:p>
            <a:pPr eaLnBrk="1" hangingPunct="1">
              <a:lnSpc>
                <a:spcPct val="80000"/>
              </a:lnSpc>
              <a:spcBef>
                <a:spcPts val="600"/>
              </a:spcBef>
              <a:spcAft>
                <a:spcPts val="600"/>
              </a:spcAft>
            </a:pPr>
            <a:r>
              <a:rPr lang="en-US" altLang="en-US" sz="2800"/>
              <a:t>Composite attribute</a:t>
            </a:r>
          </a:p>
          <a:p>
            <a:pPr eaLnBrk="1" hangingPunct="1">
              <a:lnSpc>
                <a:spcPct val="80000"/>
              </a:lnSpc>
              <a:spcBef>
                <a:spcPts val="600"/>
              </a:spcBef>
              <a:spcAft>
                <a:spcPts val="600"/>
              </a:spcAft>
            </a:pPr>
            <a:r>
              <a:rPr lang="en-US" altLang="en-US" sz="2800"/>
              <a:t>Derived attributes</a:t>
            </a:r>
          </a:p>
          <a:p>
            <a:pPr eaLnBrk="1" hangingPunct="1">
              <a:lnSpc>
                <a:spcPct val="80000"/>
              </a:lnSpc>
              <a:spcBef>
                <a:spcPts val="600"/>
              </a:spcBef>
              <a:spcAft>
                <a:spcPts val="600"/>
              </a:spcAft>
            </a:pPr>
            <a:r>
              <a:rPr lang="en-US" altLang="en-US" sz="2800"/>
              <a:t>Single-valued attribute</a:t>
            </a:r>
          </a:p>
          <a:p>
            <a:pPr eaLnBrk="1" hangingPunct="1">
              <a:lnSpc>
                <a:spcPct val="80000"/>
              </a:lnSpc>
              <a:spcBef>
                <a:spcPts val="600"/>
              </a:spcBef>
              <a:spcAft>
                <a:spcPts val="600"/>
              </a:spcAft>
            </a:pPr>
            <a:r>
              <a:rPr lang="en-US" altLang="en-US" sz="2800"/>
              <a:t>Multi-valued attribute</a:t>
            </a:r>
          </a:p>
        </p:txBody>
      </p:sp>
    </p:spTree>
    <p:extLst>
      <p:ext uri="{BB962C8B-B14F-4D97-AF65-F5344CB8AC3E}">
        <p14:creationId xmlns:p14="http://schemas.microsoft.com/office/powerpoint/2010/main" val="344075690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3103D805-A2A3-4DF1-8E2D-79499CD14C3D}" type="slidenum">
              <a:rPr lang="en-US" altLang="en-US" sz="1400" smtClean="0">
                <a:solidFill>
                  <a:schemeClr val="tx2"/>
                </a:solidFill>
              </a:rPr>
              <a:pPr>
                <a:spcBef>
                  <a:spcPct val="0"/>
                </a:spcBef>
                <a:buClrTx/>
                <a:buSzTx/>
                <a:buFontTx/>
                <a:buNone/>
              </a:pPr>
              <a:t>73</a:t>
            </a:fld>
            <a:endParaRPr lang="en-US" altLang="en-US" sz="1400">
              <a:solidFill>
                <a:schemeClr val="tx2"/>
              </a:solidFill>
            </a:endParaRPr>
          </a:p>
        </p:txBody>
      </p:sp>
      <p:sp>
        <p:nvSpPr>
          <p:cNvPr id="51203" name="Rectangle 2"/>
          <p:cNvSpPr>
            <a:spLocks noGrp="1" noChangeArrowheads="1"/>
          </p:cNvSpPr>
          <p:nvPr>
            <p:ph type="body" idx="1"/>
          </p:nvPr>
        </p:nvSpPr>
        <p:spPr>
          <a:xfrm>
            <a:off x="762000" y="1981200"/>
            <a:ext cx="7772400" cy="4191000"/>
          </a:xfrm>
          <a:noFill/>
        </p:spPr>
        <p:txBody>
          <a:bodyPr lIns="90488" tIns="44450" rIns="90488" bIns="44450"/>
          <a:lstStyle/>
          <a:p>
            <a:pPr eaLnBrk="1" hangingPunct="1"/>
            <a:r>
              <a:rPr lang="en-US" altLang="en-US" sz="2800"/>
              <a:t>A </a:t>
            </a:r>
            <a:r>
              <a:rPr lang="en-US" altLang="en-US" sz="2800">
                <a:solidFill>
                  <a:srgbClr val="FF0000"/>
                </a:solidFill>
              </a:rPr>
              <a:t>simple attribute</a:t>
            </a:r>
            <a:r>
              <a:rPr lang="en-US" altLang="en-US" sz="2800"/>
              <a:t> cannot be subdivided.</a:t>
            </a:r>
          </a:p>
          <a:p>
            <a:pPr lvl="1" eaLnBrk="1" hangingPunct="1"/>
            <a:r>
              <a:rPr lang="en-US" altLang="en-US" sz="2400"/>
              <a:t>Examples: Age, Gender, and Marital status</a:t>
            </a:r>
          </a:p>
          <a:p>
            <a:pPr eaLnBrk="1" hangingPunct="1"/>
            <a:r>
              <a:rPr lang="en-US" altLang="en-US" sz="2800"/>
              <a:t>A </a:t>
            </a:r>
            <a:r>
              <a:rPr lang="en-US" altLang="en-US" sz="2800">
                <a:solidFill>
                  <a:srgbClr val="FF0000"/>
                </a:solidFill>
              </a:rPr>
              <a:t>composite attribute</a:t>
            </a:r>
            <a:r>
              <a:rPr lang="en-US" altLang="en-US" sz="2800"/>
              <a:t> can be further subdivided to yield additional attributes.</a:t>
            </a:r>
          </a:p>
          <a:p>
            <a:pPr lvl="1" eaLnBrk="1" hangingPunct="1"/>
            <a:r>
              <a:rPr lang="en-US" altLang="en-US" sz="2400"/>
              <a:t>Examples:</a:t>
            </a:r>
          </a:p>
          <a:p>
            <a:pPr lvl="2" eaLnBrk="1" hangingPunct="1"/>
            <a:r>
              <a:rPr lang="en-US" altLang="en-US" sz="2000"/>
              <a:t>ADDRESS  --</a:t>
            </a:r>
            <a:r>
              <a:rPr lang="en-US" altLang="en-US" sz="2000">
                <a:sym typeface="Wingdings" panose="05000000000000000000" pitchFamily="2" charset="2"/>
              </a:rPr>
              <a:t></a:t>
            </a:r>
            <a:r>
              <a:rPr lang="en-US" altLang="en-US" sz="2000"/>
              <a:t> Street, City, State, Zip</a:t>
            </a:r>
          </a:p>
          <a:p>
            <a:pPr lvl="2" eaLnBrk="1" hangingPunct="1"/>
            <a:r>
              <a:rPr lang="en-US" altLang="en-US" sz="2000"/>
              <a:t>PHONE NUMBER --</a:t>
            </a:r>
            <a:r>
              <a:rPr lang="en-US" altLang="en-US" sz="2000">
                <a:sym typeface="Wingdings" panose="05000000000000000000" pitchFamily="2" charset="2"/>
              </a:rPr>
              <a:t></a:t>
            </a:r>
            <a:r>
              <a:rPr lang="en-US" altLang="en-US" sz="2000"/>
              <a:t>  Area code, Exchange number</a:t>
            </a:r>
          </a:p>
        </p:txBody>
      </p:sp>
      <p:sp>
        <p:nvSpPr>
          <p:cNvPr id="17412" name="Rectangle 3">
            <a:extLst>
              <a:ext uri="{FF2B5EF4-FFF2-40B4-BE49-F238E27FC236}">
                <a16:creationId xmlns:a16="http://schemas.microsoft.com/office/drawing/2014/main" id="{5D3936F9-E5BB-4EF1-9CBB-A08A1F31CF88}"/>
              </a:ext>
            </a:extLst>
          </p:cNvPr>
          <p:cNvSpPr>
            <a:spLocks noGrp="1" noChangeArrowheads="1"/>
          </p:cNvSpPr>
          <p:nvPr>
            <p:ph type="title"/>
          </p:nvPr>
        </p:nvSpPr>
        <p:spPr>
          <a:xfrm>
            <a:off x="1219200" y="1066800"/>
            <a:ext cx="6781800" cy="685800"/>
          </a:xfrm>
          <a:effectLst>
            <a:outerShdw dist="17961" dir="2700000" algn="ctr" rotWithShape="0">
              <a:srgbClr val="5F5F5F"/>
            </a:outerShdw>
          </a:effectLst>
        </p:spPr>
        <p:txBody>
          <a:bodyPr lIns="90488" tIns="44450" rIns="90488" bIns="44450" anchor="ctr"/>
          <a:lstStyle/>
          <a:p>
            <a:pPr eaLnBrk="1" hangingPunct="1">
              <a:defRPr/>
            </a:pPr>
            <a:r>
              <a:rPr lang="en-US" sz="3600" dirty="0">
                <a:solidFill>
                  <a:schemeClr val="folHlink"/>
                </a:solidFill>
                <a:latin typeface="+mn-lt"/>
              </a:rPr>
              <a:t>Simple/Composite</a:t>
            </a:r>
            <a:r>
              <a:rPr lang="en-US" sz="3600" dirty="0">
                <a:solidFill>
                  <a:schemeClr val="folHlink"/>
                </a:solidFill>
              </a:rPr>
              <a:t> attribute</a:t>
            </a:r>
          </a:p>
        </p:txBody>
      </p:sp>
    </p:spTree>
    <p:extLst>
      <p:ext uri="{BB962C8B-B14F-4D97-AF65-F5344CB8AC3E}">
        <p14:creationId xmlns:p14="http://schemas.microsoft.com/office/powerpoint/2010/main" val="7909499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1684AB32-217A-4EDE-8ADB-4AFF6B717154}" type="slidenum">
              <a:rPr lang="en-US" altLang="en-US" sz="1400" smtClean="0">
                <a:solidFill>
                  <a:schemeClr val="tx2"/>
                </a:solidFill>
              </a:rPr>
              <a:pPr>
                <a:spcBef>
                  <a:spcPct val="0"/>
                </a:spcBef>
                <a:buClrTx/>
                <a:buSzTx/>
                <a:buFontTx/>
                <a:buNone/>
              </a:pPr>
              <a:t>74</a:t>
            </a:fld>
            <a:endParaRPr lang="en-US" altLang="en-US" sz="1400">
              <a:solidFill>
                <a:schemeClr val="tx2"/>
              </a:solidFill>
            </a:endParaRPr>
          </a:p>
        </p:txBody>
      </p:sp>
      <p:sp>
        <p:nvSpPr>
          <p:cNvPr id="53251" name="Rectangle 2"/>
          <p:cNvSpPr>
            <a:spLocks noGrp="1" noChangeArrowheads="1"/>
          </p:cNvSpPr>
          <p:nvPr>
            <p:ph type="body" idx="1"/>
          </p:nvPr>
        </p:nvSpPr>
        <p:spPr>
          <a:xfrm>
            <a:off x="685800" y="1981200"/>
            <a:ext cx="7924800" cy="3505200"/>
          </a:xfrm>
          <a:noFill/>
        </p:spPr>
        <p:txBody>
          <a:bodyPr lIns="90488" tIns="44450" rIns="90488" bIns="44450"/>
          <a:lstStyle/>
          <a:p>
            <a:pPr eaLnBrk="1" hangingPunct="1"/>
            <a:r>
              <a:rPr lang="en-US" altLang="en-US" sz="2800" dirty="0"/>
              <a:t>is not physically stored within the database</a:t>
            </a:r>
          </a:p>
          <a:p>
            <a:pPr eaLnBrk="1" hangingPunct="1"/>
            <a:r>
              <a:rPr lang="en-US" altLang="en-US" sz="2800" dirty="0"/>
              <a:t>instead, it is derived by using an algorithm.</a:t>
            </a:r>
          </a:p>
          <a:p>
            <a:pPr lvl="1" eaLnBrk="1" hangingPunct="1"/>
            <a:r>
              <a:rPr lang="en-US" altLang="en-US" sz="2400" dirty="0"/>
              <a:t>Example: an employee’s age, EMP_AGE, may be found by computing the integer value of the difference between the current date and the birth date of the employee</a:t>
            </a:r>
          </a:p>
          <a:p>
            <a:pPr lvl="2" eaLnBrk="1" hangingPunct="1"/>
            <a:r>
              <a:rPr lang="en-US" altLang="en-US" sz="2000" dirty="0"/>
              <a:t>Formula for Access: </a:t>
            </a:r>
            <a:r>
              <a:rPr lang="en-US" altLang="en-US" sz="2000" dirty="0" err="1"/>
              <a:t>int</a:t>
            </a:r>
            <a:r>
              <a:rPr lang="en-US" altLang="en-US" sz="2000" dirty="0"/>
              <a:t>(Date() – </a:t>
            </a:r>
            <a:r>
              <a:rPr lang="en-US" altLang="en-US" sz="2000" dirty="0" err="1"/>
              <a:t>Emp_Dob</a:t>
            </a:r>
            <a:r>
              <a:rPr lang="en-US" altLang="en-US" sz="2000" dirty="0"/>
              <a:t>)/365)</a:t>
            </a:r>
            <a:endParaRPr lang="en-US" altLang="ko-KR" sz="2000" dirty="0">
              <a:ea typeface="Gulim" panose="020B0600000101010101" pitchFamily="34" charset="-127"/>
            </a:endParaRPr>
          </a:p>
          <a:p>
            <a:pPr lvl="1" eaLnBrk="1" hangingPunct="1"/>
            <a:endParaRPr lang="en-US" altLang="en-US" sz="2400" dirty="0"/>
          </a:p>
        </p:txBody>
      </p:sp>
      <p:sp>
        <p:nvSpPr>
          <p:cNvPr id="18436" name="Rectangle 3">
            <a:extLst>
              <a:ext uri="{FF2B5EF4-FFF2-40B4-BE49-F238E27FC236}">
                <a16:creationId xmlns:a16="http://schemas.microsoft.com/office/drawing/2014/main" id="{320AC4C4-E3FB-4E42-ADBC-0AD170952FBF}"/>
              </a:ext>
            </a:extLst>
          </p:cNvPr>
          <p:cNvSpPr>
            <a:spLocks noGrp="1" noChangeArrowheads="1"/>
          </p:cNvSpPr>
          <p:nvPr>
            <p:ph type="title"/>
          </p:nvPr>
        </p:nvSpPr>
        <p:spPr>
          <a:xfrm>
            <a:off x="1219200" y="1066800"/>
            <a:ext cx="6096000" cy="685800"/>
          </a:xfrm>
          <a:effectLst>
            <a:outerShdw dist="17961" dir="2700000" algn="ctr" rotWithShape="0">
              <a:srgbClr val="5F5F5F"/>
            </a:outerShdw>
          </a:effectLst>
        </p:spPr>
        <p:txBody>
          <a:bodyPr lIns="90488" tIns="44450" rIns="90488" bIns="44450" anchor="ctr"/>
          <a:lstStyle/>
          <a:p>
            <a:pPr eaLnBrk="1" hangingPunct="1">
              <a:defRPr/>
            </a:pPr>
            <a:r>
              <a:rPr lang="en-US" sz="3600" dirty="0">
                <a:solidFill>
                  <a:schemeClr val="folHlink"/>
                </a:solidFill>
                <a:latin typeface="+mn-lt"/>
              </a:rPr>
              <a:t>Derived attribute</a:t>
            </a:r>
          </a:p>
        </p:txBody>
      </p:sp>
    </p:spTree>
    <p:extLst>
      <p:ext uri="{BB962C8B-B14F-4D97-AF65-F5344CB8AC3E}">
        <p14:creationId xmlns:p14="http://schemas.microsoft.com/office/powerpoint/2010/main" val="321322856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07353F37-8DD0-4850-9B74-B149B26E09D3}" type="slidenum">
              <a:rPr lang="en-US" altLang="en-US" sz="1400" smtClean="0">
                <a:solidFill>
                  <a:schemeClr val="tx2"/>
                </a:solidFill>
              </a:rPr>
              <a:pPr>
                <a:spcBef>
                  <a:spcPct val="0"/>
                </a:spcBef>
                <a:buClrTx/>
                <a:buSzTx/>
                <a:buFontTx/>
                <a:buNone/>
              </a:pPr>
              <a:t>75</a:t>
            </a:fld>
            <a:endParaRPr lang="en-US" altLang="en-US" sz="1400">
              <a:solidFill>
                <a:schemeClr val="tx2"/>
              </a:solidFill>
            </a:endParaRPr>
          </a:p>
        </p:txBody>
      </p:sp>
      <p:sp>
        <p:nvSpPr>
          <p:cNvPr id="55299" name="Rectangle 2"/>
          <p:cNvSpPr>
            <a:spLocks noGrp="1" noChangeArrowheads="1"/>
          </p:cNvSpPr>
          <p:nvPr>
            <p:ph type="body" idx="1"/>
          </p:nvPr>
        </p:nvSpPr>
        <p:spPr>
          <a:xfrm>
            <a:off x="685800" y="1981200"/>
            <a:ext cx="7848600" cy="3429000"/>
          </a:xfrm>
          <a:noFill/>
        </p:spPr>
        <p:txBody>
          <a:bodyPr lIns="90488" tIns="44450" rIns="90488" bIns="44450"/>
          <a:lstStyle/>
          <a:p>
            <a:pPr eaLnBrk="1" hangingPunct="1"/>
            <a:r>
              <a:rPr lang="en-US" altLang="en-US" sz="2800"/>
              <a:t>can have only a single (atomic) value.</a:t>
            </a:r>
          </a:p>
          <a:p>
            <a:pPr lvl="1" eaLnBrk="1" hangingPunct="1"/>
            <a:r>
              <a:rPr lang="en-US" altLang="en-US" sz="2400"/>
              <a:t>Examples:</a:t>
            </a:r>
            <a:r>
              <a:rPr lang="en-US" altLang="en-US"/>
              <a:t> </a:t>
            </a:r>
          </a:p>
          <a:p>
            <a:pPr lvl="2" eaLnBrk="1" hangingPunct="1"/>
            <a:r>
              <a:rPr lang="en-US" altLang="en-US" sz="2000"/>
              <a:t>A person can have only one social security number.</a:t>
            </a:r>
          </a:p>
          <a:p>
            <a:pPr lvl="2" eaLnBrk="1" hangingPunct="1"/>
            <a:r>
              <a:rPr lang="en-US" altLang="en-US" sz="2000"/>
              <a:t>A manufactured part can have only one serial number.</a:t>
            </a:r>
          </a:p>
          <a:p>
            <a:pPr lvl="1" eaLnBrk="1" hangingPunct="1"/>
            <a:r>
              <a:rPr lang="en-US" altLang="en-US" sz="2400" b="1" u="sng"/>
              <a:t>A single-valued attribute is not necessarily a simple attribute. </a:t>
            </a:r>
          </a:p>
          <a:p>
            <a:pPr lvl="2" eaLnBrk="1" hangingPunct="1"/>
            <a:r>
              <a:rPr lang="en-US" altLang="en-US" sz="2000"/>
              <a:t>Part No: CA-08-02-189935</a:t>
            </a:r>
          </a:p>
          <a:p>
            <a:pPr lvl="2" eaLnBrk="1" hangingPunct="1"/>
            <a:r>
              <a:rPr lang="en-US" altLang="en-US" sz="2000"/>
              <a:t>Location: CA, Factory#:08, shift#: 02, part#: 189935</a:t>
            </a:r>
          </a:p>
        </p:txBody>
      </p:sp>
      <p:sp>
        <p:nvSpPr>
          <p:cNvPr id="53252" name="Rectangle 3">
            <a:extLst>
              <a:ext uri="{FF2B5EF4-FFF2-40B4-BE49-F238E27FC236}">
                <a16:creationId xmlns:a16="http://schemas.microsoft.com/office/drawing/2014/main" id="{EED7F868-8F9D-4B7B-B773-9B2D4BCC35DC}"/>
              </a:ext>
            </a:extLst>
          </p:cNvPr>
          <p:cNvSpPr>
            <a:spLocks noGrp="1" noChangeArrowheads="1"/>
          </p:cNvSpPr>
          <p:nvPr>
            <p:ph type="title"/>
          </p:nvPr>
        </p:nvSpPr>
        <p:spPr>
          <a:xfrm>
            <a:off x="1295400" y="1066800"/>
            <a:ext cx="6096000" cy="685800"/>
          </a:xfrm>
          <a:effectLst>
            <a:outerShdw dist="17961" dir="2700000" algn="ctr" rotWithShape="0">
              <a:srgbClr val="5F5F5F"/>
            </a:outerShdw>
          </a:effectLst>
        </p:spPr>
        <p:txBody>
          <a:bodyPr lIns="90488" tIns="44450" rIns="90488" bIns="44450" anchor="ctr"/>
          <a:lstStyle/>
          <a:p>
            <a:pPr eaLnBrk="1" hangingPunct="1">
              <a:defRPr/>
            </a:pPr>
            <a:r>
              <a:rPr lang="en-US" altLang="en-US" sz="3600" dirty="0">
                <a:solidFill>
                  <a:schemeClr val="folHlink"/>
                </a:solidFill>
                <a:latin typeface="+mn-lt"/>
              </a:rPr>
              <a:t>Single-valued attribute</a:t>
            </a:r>
            <a:r>
              <a:rPr lang="en-US" altLang="en-US" sz="3600" dirty="0">
                <a:solidFill>
                  <a:srgbClr val="FF0000"/>
                </a:solidFill>
                <a:latin typeface="+mn-lt"/>
              </a:rPr>
              <a:t> </a:t>
            </a:r>
          </a:p>
        </p:txBody>
      </p:sp>
    </p:spTree>
    <p:extLst>
      <p:ext uri="{BB962C8B-B14F-4D97-AF65-F5344CB8AC3E}">
        <p14:creationId xmlns:p14="http://schemas.microsoft.com/office/powerpoint/2010/main" val="307458708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7E1D51E7-4F05-42FD-8164-253FBF29312E}" type="slidenum">
              <a:rPr lang="en-US" altLang="en-US" sz="1400" smtClean="0">
                <a:solidFill>
                  <a:schemeClr val="tx2"/>
                </a:solidFill>
              </a:rPr>
              <a:pPr>
                <a:spcBef>
                  <a:spcPct val="0"/>
                </a:spcBef>
                <a:buClrTx/>
                <a:buSzTx/>
                <a:buFontTx/>
                <a:buNone/>
              </a:pPr>
              <a:t>76</a:t>
            </a:fld>
            <a:endParaRPr lang="en-US" altLang="en-US" sz="1400">
              <a:solidFill>
                <a:schemeClr val="tx2"/>
              </a:solidFill>
            </a:endParaRPr>
          </a:p>
        </p:txBody>
      </p:sp>
      <p:sp>
        <p:nvSpPr>
          <p:cNvPr id="57347" name="Rectangle 2"/>
          <p:cNvSpPr>
            <a:spLocks noGrp="1" noChangeArrowheads="1"/>
          </p:cNvSpPr>
          <p:nvPr>
            <p:ph type="body" idx="1"/>
          </p:nvPr>
        </p:nvSpPr>
        <p:spPr>
          <a:xfrm>
            <a:off x="685800" y="1981200"/>
            <a:ext cx="8001000" cy="3505200"/>
          </a:xfrm>
          <a:noFill/>
        </p:spPr>
        <p:txBody>
          <a:bodyPr lIns="90488" tIns="44450" rIns="90488" bIns="44450"/>
          <a:lstStyle/>
          <a:p>
            <a:pPr eaLnBrk="1" hangingPunct="1"/>
            <a:r>
              <a:rPr lang="en-US" altLang="en-US" sz="2800"/>
              <a:t>can have many values.</a:t>
            </a:r>
          </a:p>
          <a:p>
            <a:pPr lvl="1" eaLnBrk="1" hangingPunct="1"/>
            <a:r>
              <a:rPr lang="en-US" altLang="en-US" sz="2400"/>
              <a:t>Examples:</a:t>
            </a:r>
          </a:p>
          <a:p>
            <a:pPr lvl="2" eaLnBrk="1" hangingPunct="1"/>
            <a:r>
              <a:rPr lang="en-US" altLang="en-US"/>
              <a:t>A person may have several college degrees.</a:t>
            </a:r>
          </a:p>
          <a:p>
            <a:pPr lvl="2" eaLnBrk="1" hangingPunct="1"/>
            <a:r>
              <a:rPr lang="en-US" altLang="en-US"/>
              <a:t>A household may have several phones with different numbers</a:t>
            </a:r>
          </a:p>
          <a:p>
            <a:pPr lvl="2" eaLnBrk="1" hangingPunct="1"/>
            <a:r>
              <a:rPr lang="en-US" altLang="en-US"/>
              <a:t>A car color</a:t>
            </a:r>
          </a:p>
          <a:p>
            <a:pPr lvl="1" eaLnBrk="1" hangingPunct="1"/>
            <a:endParaRPr lang="en-US" altLang="en-US" sz="2400" b="1">
              <a:solidFill>
                <a:srgbClr val="0099CC"/>
              </a:solidFill>
            </a:endParaRPr>
          </a:p>
        </p:txBody>
      </p:sp>
      <p:sp>
        <p:nvSpPr>
          <p:cNvPr id="55300" name="Rectangle 3">
            <a:extLst>
              <a:ext uri="{FF2B5EF4-FFF2-40B4-BE49-F238E27FC236}">
                <a16:creationId xmlns:a16="http://schemas.microsoft.com/office/drawing/2014/main" id="{9D6CA857-0D75-4ACB-B880-29D803511860}"/>
              </a:ext>
            </a:extLst>
          </p:cNvPr>
          <p:cNvSpPr>
            <a:spLocks noGrp="1" noChangeArrowheads="1"/>
          </p:cNvSpPr>
          <p:nvPr>
            <p:ph type="title"/>
          </p:nvPr>
        </p:nvSpPr>
        <p:spPr>
          <a:xfrm>
            <a:off x="1143000" y="990600"/>
            <a:ext cx="6248400" cy="838200"/>
          </a:xfrm>
          <a:effectLst>
            <a:outerShdw dist="17961" dir="2700000" algn="ctr" rotWithShape="0">
              <a:srgbClr val="5F5F5F"/>
            </a:outerShdw>
          </a:effectLst>
        </p:spPr>
        <p:txBody>
          <a:bodyPr lIns="90488" tIns="44450" rIns="90488" bIns="44450" anchor="ctr"/>
          <a:lstStyle/>
          <a:p>
            <a:pPr eaLnBrk="1" hangingPunct="1">
              <a:defRPr/>
            </a:pPr>
            <a:r>
              <a:rPr lang="en-US" altLang="en-US" sz="3600" dirty="0">
                <a:solidFill>
                  <a:schemeClr val="folHlink"/>
                </a:solidFill>
                <a:latin typeface="+mn-lt"/>
              </a:rPr>
              <a:t>Multi-valued attributes</a:t>
            </a:r>
          </a:p>
        </p:txBody>
      </p:sp>
    </p:spTree>
    <p:extLst>
      <p:ext uri="{BB962C8B-B14F-4D97-AF65-F5344CB8AC3E}">
        <p14:creationId xmlns:p14="http://schemas.microsoft.com/office/powerpoint/2010/main" val="413005060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CE47D3C6-AE2A-46CF-AC7B-7681DCA70CAE}" type="slidenum">
              <a:rPr lang="en-US" altLang="en-US" sz="1400" smtClean="0">
                <a:solidFill>
                  <a:schemeClr val="tx2"/>
                </a:solidFill>
              </a:rPr>
              <a:pPr>
                <a:spcBef>
                  <a:spcPct val="0"/>
                </a:spcBef>
                <a:buClrTx/>
                <a:buSzTx/>
                <a:buFontTx/>
                <a:buNone/>
              </a:pPr>
              <a:t>77</a:t>
            </a:fld>
            <a:endParaRPr lang="en-US" altLang="en-US" sz="1400">
              <a:solidFill>
                <a:schemeClr val="tx2"/>
              </a:solidFill>
            </a:endParaRPr>
          </a:p>
        </p:txBody>
      </p:sp>
      <p:sp>
        <p:nvSpPr>
          <p:cNvPr id="59395" name="Rectangle 2"/>
          <p:cNvSpPr>
            <a:spLocks noGrp="1" noChangeArrowheads="1"/>
          </p:cNvSpPr>
          <p:nvPr>
            <p:ph type="title"/>
          </p:nvPr>
        </p:nvSpPr>
        <p:spPr/>
        <p:txBody>
          <a:bodyPr/>
          <a:lstStyle/>
          <a:p>
            <a:pPr eaLnBrk="1" hangingPunct="1"/>
            <a:r>
              <a:rPr lang="en-US" altLang="en-US" sz="3600">
                <a:latin typeface="Tahoma" panose="020B0604030504040204" pitchFamily="34" charset="0"/>
              </a:rPr>
              <a:t>Example - “Movie Database”</a:t>
            </a:r>
          </a:p>
        </p:txBody>
      </p:sp>
      <p:sp>
        <p:nvSpPr>
          <p:cNvPr id="59396" name="Rectangle 3"/>
          <p:cNvSpPr>
            <a:spLocks noGrp="1" noChangeArrowheads="1"/>
          </p:cNvSpPr>
          <p:nvPr>
            <p:ph type="body" idx="1"/>
          </p:nvPr>
        </p:nvSpPr>
        <p:spPr>
          <a:xfrm>
            <a:off x="914400" y="2133600"/>
            <a:ext cx="7772400" cy="3810000"/>
          </a:xfrm>
        </p:spPr>
        <p:txBody>
          <a:bodyPr/>
          <a:lstStyle/>
          <a:p>
            <a:pPr eaLnBrk="1" hangingPunct="1">
              <a:lnSpc>
                <a:spcPct val="80000"/>
              </a:lnSpc>
            </a:pPr>
            <a:r>
              <a:rPr lang="en-US" altLang="en-US" sz="2800" dirty="0">
                <a:solidFill>
                  <a:schemeClr val="hlink"/>
                </a:solidFill>
              </a:rPr>
              <a:t>Entity</a:t>
            </a:r>
            <a:r>
              <a:rPr lang="en-US" altLang="en-US" sz="2800" dirty="0"/>
              <a:t>:  </a:t>
            </a:r>
          </a:p>
          <a:p>
            <a:pPr lvl="1" eaLnBrk="1" hangingPunct="1">
              <a:lnSpc>
                <a:spcPct val="80000"/>
              </a:lnSpc>
            </a:pPr>
            <a:r>
              <a:rPr lang="en-US" altLang="en-US" sz="2400" dirty="0"/>
              <a:t>Movie Star</a:t>
            </a:r>
          </a:p>
          <a:p>
            <a:pPr eaLnBrk="1" hangingPunct="1">
              <a:lnSpc>
                <a:spcPct val="80000"/>
              </a:lnSpc>
            </a:pPr>
            <a:r>
              <a:rPr lang="en-US" altLang="en-US" sz="2800" dirty="0">
                <a:solidFill>
                  <a:schemeClr val="hlink"/>
                </a:solidFill>
              </a:rPr>
              <a:t>Attributes</a:t>
            </a:r>
            <a:r>
              <a:rPr lang="en-US" altLang="en-US" sz="2800" dirty="0"/>
              <a:t>:	</a:t>
            </a:r>
          </a:p>
          <a:p>
            <a:pPr lvl="1" eaLnBrk="1" hangingPunct="1">
              <a:lnSpc>
                <a:spcPct val="80000"/>
              </a:lnSpc>
            </a:pPr>
            <a:r>
              <a:rPr lang="en-US" altLang="en-US" sz="2400" dirty="0"/>
              <a:t>SS#: “123-45-6789” (single-valued)</a:t>
            </a:r>
          </a:p>
          <a:p>
            <a:pPr lvl="1" eaLnBrk="1" hangingPunct="1">
              <a:lnSpc>
                <a:spcPct val="80000"/>
              </a:lnSpc>
            </a:pPr>
            <a:r>
              <a:rPr lang="en-US" altLang="en-US" sz="2400" dirty="0"/>
              <a:t>Phone: “(661)123-4567, (661)234-5678, (661) 567-1234” (multi-valued)</a:t>
            </a:r>
          </a:p>
          <a:p>
            <a:pPr lvl="1" eaLnBrk="1" hangingPunct="1">
              <a:lnSpc>
                <a:spcPct val="80000"/>
              </a:lnSpc>
            </a:pPr>
            <a:r>
              <a:rPr lang="en-US" altLang="en-US" sz="2400" dirty="0"/>
              <a:t>Name: “Harrison Ford” (composite)</a:t>
            </a:r>
          </a:p>
          <a:p>
            <a:pPr lvl="1" eaLnBrk="1" hangingPunct="1">
              <a:lnSpc>
                <a:spcPct val="80000"/>
              </a:lnSpc>
            </a:pPr>
            <a:r>
              <a:rPr lang="en-US" altLang="en-US" sz="2400" dirty="0"/>
              <a:t>Address: “123 Main Str., LA, CA” (composite)</a:t>
            </a:r>
          </a:p>
          <a:p>
            <a:pPr lvl="1" eaLnBrk="1" hangingPunct="1">
              <a:lnSpc>
                <a:spcPct val="80000"/>
              </a:lnSpc>
            </a:pPr>
            <a:r>
              <a:rPr lang="en-US" altLang="en-US" sz="2400" dirty="0"/>
              <a:t>Gender</a:t>
            </a:r>
            <a:r>
              <a:rPr lang="en-US" altLang="en-US" sz="2400"/>
              <a:t>: “Male</a:t>
            </a:r>
            <a:r>
              <a:rPr lang="en-US" altLang="en-US" sz="2400" dirty="0"/>
              <a:t>” (simple)</a:t>
            </a:r>
          </a:p>
          <a:p>
            <a:pPr lvl="1" eaLnBrk="1" hangingPunct="1">
              <a:lnSpc>
                <a:spcPct val="80000"/>
              </a:lnSpc>
            </a:pPr>
            <a:r>
              <a:rPr lang="en-US" altLang="en-US" sz="2400" dirty="0"/>
              <a:t>Age: 24 (derived)</a:t>
            </a:r>
          </a:p>
        </p:txBody>
      </p:sp>
    </p:spTree>
    <p:extLst>
      <p:ext uri="{BB962C8B-B14F-4D97-AF65-F5344CB8AC3E}">
        <p14:creationId xmlns:p14="http://schemas.microsoft.com/office/powerpoint/2010/main" val="2558605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C728-4EF5-4E92-B7AC-6DAA298DC008}"/>
              </a:ext>
            </a:extLst>
          </p:cNvPr>
          <p:cNvSpPr>
            <a:spLocks noGrp="1"/>
          </p:cNvSpPr>
          <p:nvPr>
            <p:ph type="title"/>
          </p:nvPr>
        </p:nvSpPr>
        <p:spPr/>
        <p:txBody>
          <a:bodyPr/>
          <a:lstStyle/>
          <a:p>
            <a:r>
              <a:rPr lang="en-US" dirty="0">
                <a:latin typeface="+mn-lt"/>
              </a:rPr>
              <a:t>Practice 9</a:t>
            </a:r>
          </a:p>
        </p:txBody>
      </p:sp>
      <p:sp>
        <p:nvSpPr>
          <p:cNvPr id="3" name="Content Placeholder 2">
            <a:extLst>
              <a:ext uri="{FF2B5EF4-FFF2-40B4-BE49-F238E27FC236}">
                <a16:creationId xmlns:a16="http://schemas.microsoft.com/office/drawing/2014/main" id="{1CCAA6E8-D8F7-4CAB-B0B5-FF8DDEC8DE86}"/>
              </a:ext>
            </a:extLst>
          </p:cNvPr>
          <p:cNvSpPr>
            <a:spLocks noGrp="1"/>
          </p:cNvSpPr>
          <p:nvPr>
            <p:ph idx="1"/>
          </p:nvPr>
        </p:nvSpPr>
        <p:spPr/>
        <p:txBody>
          <a:bodyPr/>
          <a:lstStyle/>
          <a:p>
            <a:r>
              <a:rPr lang="en-US" dirty="0"/>
              <a:t>More excise questions from the textbook</a:t>
            </a:r>
          </a:p>
          <a:p>
            <a:pPr lvl="1"/>
            <a:r>
              <a:rPr lang="en-US" dirty="0"/>
              <a:t>Exercise 2 on page 85 and 86</a:t>
            </a:r>
          </a:p>
          <a:p>
            <a:pPr lvl="1"/>
            <a:r>
              <a:rPr lang="en-US" dirty="0"/>
              <a:t>Exercise 10 on page 87</a:t>
            </a:r>
          </a:p>
        </p:txBody>
      </p:sp>
      <p:sp>
        <p:nvSpPr>
          <p:cNvPr id="4" name="Slide Number Placeholder 3">
            <a:extLst>
              <a:ext uri="{FF2B5EF4-FFF2-40B4-BE49-F238E27FC236}">
                <a16:creationId xmlns:a16="http://schemas.microsoft.com/office/drawing/2014/main" id="{B204422E-B296-4BEE-9B0B-BACF04370E20}"/>
              </a:ext>
            </a:extLst>
          </p:cNvPr>
          <p:cNvSpPr>
            <a:spLocks noGrp="1"/>
          </p:cNvSpPr>
          <p:nvPr>
            <p:ph type="sldNum" sz="quarter" idx="10"/>
          </p:nvPr>
        </p:nvSpPr>
        <p:spPr/>
        <p:txBody>
          <a:bodyPr/>
          <a:lstStyle/>
          <a:p>
            <a:pPr>
              <a:defRPr/>
            </a:pPr>
            <a:fld id="{F59A4251-FAB4-42EE-BE6F-991F7A88B309}" type="slidenum">
              <a:rPr lang="en-US" altLang="en-US" smtClean="0"/>
              <a:pPr>
                <a:defRPr/>
              </a:pPr>
              <a:t>78</a:t>
            </a:fld>
            <a:endParaRPr lang="en-US" altLang="en-US"/>
          </a:p>
        </p:txBody>
      </p:sp>
    </p:spTree>
    <p:extLst>
      <p:ext uri="{BB962C8B-B14F-4D97-AF65-F5344CB8AC3E}">
        <p14:creationId xmlns:p14="http://schemas.microsoft.com/office/powerpoint/2010/main" val="6096891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9EDF3E4-F250-420D-8499-61F3A9B99036}" type="slidenum">
              <a:rPr lang="en-US" altLang="en-US" smtClean="0"/>
              <a:pPr>
                <a:defRPr/>
              </a:pPr>
              <a:t>79</a:t>
            </a:fld>
            <a:endParaRPr lang="en-US" altLang="en-US"/>
          </a:p>
        </p:txBody>
      </p:sp>
      <p:pic>
        <p:nvPicPr>
          <p:cNvPr id="3" name="Picture 2"/>
          <p:cNvPicPr/>
          <p:nvPr/>
        </p:nvPicPr>
        <p:blipFill>
          <a:blip r:embed="rId2"/>
          <a:stretch>
            <a:fillRect/>
          </a:stretch>
        </p:blipFill>
        <p:spPr>
          <a:xfrm>
            <a:off x="609600" y="838200"/>
            <a:ext cx="7848600" cy="4876800"/>
          </a:xfrm>
          <a:prstGeom prst="rect">
            <a:avLst/>
          </a:prstGeom>
        </p:spPr>
      </p:pic>
    </p:spTree>
    <p:extLst>
      <p:ext uri="{BB962C8B-B14F-4D97-AF65-F5344CB8AC3E}">
        <p14:creationId xmlns:p14="http://schemas.microsoft.com/office/powerpoint/2010/main" val="12061352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983F0E9B-78AF-4A52-B9AD-C7CFA716ABCC}" type="slidenum">
              <a:rPr lang="en-US" altLang="en-US" sz="1400" smtClean="0">
                <a:solidFill>
                  <a:schemeClr val="tx2"/>
                </a:solidFill>
              </a:rPr>
              <a:pPr>
                <a:spcBef>
                  <a:spcPct val="0"/>
                </a:spcBef>
                <a:buClrTx/>
                <a:buSzTx/>
                <a:buFontTx/>
                <a:buNone/>
              </a:pPr>
              <a:t>8</a:t>
            </a:fld>
            <a:endParaRPr lang="en-US" altLang="en-US" sz="1400">
              <a:solidFill>
                <a:schemeClr val="tx2"/>
              </a:solidFill>
            </a:endParaRPr>
          </a:p>
        </p:txBody>
      </p:sp>
      <p:sp>
        <p:nvSpPr>
          <p:cNvPr id="17411" name="Rectangle 3"/>
          <p:cNvSpPr>
            <a:spLocks noGrp="1" noChangeArrowheads="1"/>
          </p:cNvSpPr>
          <p:nvPr>
            <p:ph type="body" idx="1"/>
          </p:nvPr>
        </p:nvSpPr>
        <p:spPr>
          <a:xfrm>
            <a:off x="609600" y="1905000"/>
            <a:ext cx="8077200" cy="4191000"/>
          </a:xfrm>
          <a:noFill/>
        </p:spPr>
        <p:txBody>
          <a:bodyPr lIns="90488" tIns="44450" rIns="90488" bIns="44450"/>
          <a:lstStyle/>
          <a:p>
            <a:pPr eaLnBrk="1" hangingPunct="1">
              <a:lnSpc>
                <a:spcPct val="90000"/>
              </a:lnSpc>
              <a:spcBef>
                <a:spcPts val="600"/>
              </a:spcBef>
              <a:spcAft>
                <a:spcPts val="600"/>
              </a:spcAft>
            </a:pPr>
            <a:r>
              <a:rPr lang="en-US" altLang="en-US" sz="2800" dirty="0"/>
              <a:t>To construct a model, the first three major activities are identifying </a:t>
            </a:r>
            <a:r>
              <a:rPr lang="en-US" altLang="en-US" sz="2800" dirty="0">
                <a:solidFill>
                  <a:srgbClr val="FF0000"/>
                </a:solidFill>
              </a:rPr>
              <a:t>Entity</a:t>
            </a:r>
            <a:r>
              <a:rPr lang="en-US" altLang="en-US" sz="2800" dirty="0"/>
              <a:t>, </a:t>
            </a:r>
            <a:r>
              <a:rPr lang="en-US" altLang="en-US" sz="2800" dirty="0">
                <a:solidFill>
                  <a:srgbClr val="FF0000"/>
                </a:solidFill>
              </a:rPr>
              <a:t>Attribute</a:t>
            </a:r>
            <a:r>
              <a:rPr lang="en-US" altLang="en-US" sz="2800" dirty="0"/>
              <a:t>, and </a:t>
            </a:r>
            <a:r>
              <a:rPr lang="en-US" altLang="en-US" sz="2800" dirty="0">
                <a:solidFill>
                  <a:srgbClr val="FF0000"/>
                </a:solidFill>
              </a:rPr>
              <a:t>Relationship</a:t>
            </a:r>
            <a:r>
              <a:rPr lang="en-US" altLang="en-US" sz="2800" dirty="0"/>
              <a:t> </a:t>
            </a:r>
          </a:p>
          <a:p>
            <a:pPr lvl="1" eaLnBrk="1" hangingPunct="1">
              <a:lnSpc>
                <a:spcPct val="90000"/>
              </a:lnSpc>
              <a:spcBef>
                <a:spcPts val="600"/>
              </a:spcBef>
              <a:spcAft>
                <a:spcPts val="600"/>
              </a:spcAft>
            </a:pPr>
            <a:r>
              <a:rPr lang="en-US" altLang="en-US" sz="2400" dirty="0"/>
              <a:t>Entity </a:t>
            </a:r>
            <a:r>
              <a:rPr lang="en-US" altLang="en-US" sz="2400" dirty="0">
                <a:sym typeface="Wingdings" panose="05000000000000000000" pitchFamily="2" charset="2"/>
              </a:rPr>
              <a:t> table</a:t>
            </a:r>
          </a:p>
          <a:p>
            <a:pPr lvl="1" eaLnBrk="1" hangingPunct="1">
              <a:lnSpc>
                <a:spcPct val="90000"/>
              </a:lnSpc>
              <a:spcBef>
                <a:spcPts val="600"/>
              </a:spcBef>
              <a:spcAft>
                <a:spcPts val="600"/>
              </a:spcAft>
            </a:pPr>
            <a:r>
              <a:rPr lang="en-US" altLang="en-US" sz="2400" dirty="0">
                <a:sym typeface="Wingdings" panose="05000000000000000000" pitchFamily="2" charset="2"/>
              </a:rPr>
              <a:t>Attribute  column (data item)</a:t>
            </a:r>
          </a:p>
          <a:p>
            <a:pPr lvl="1" eaLnBrk="1" hangingPunct="1">
              <a:lnSpc>
                <a:spcPct val="90000"/>
              </a:lnSpc>
              <a:spcBef>
                <a:spcPts val="600"/>
              </a:spcBef>
              <a:spcAft>
                <a:spcPts val="600"/>
              </a:spcAft>
            </a:pPr>
            <a:r>
              <a:rPr lang="en-US" altLang="en-US" sz="2400" dirty="0">
                <a:sym typeface="Wingdings" panose="05000000000000000000" pitchFamily="2" charset="2"/>
              </a:rPr>
              <a:t>Relationship  line</a:t>
            </a:r>
          </a:p>
          <a:p>
            <a:pPr lvl="1" eaLnBrk="1" hangingPunct="1">
              <a:lnSpc>
                <a:spcPct val="90000"/>
              </a:lnSpc>
              <a:spcBef>
                <a:spcPts val="600"/>
              </a:spcBef>
              <a:spcAft>
                <a:spcPts val="600"/>
              </a:spcAft>
            </a:pPr>
            <a:endParaRPr lang="en-US" altLang="en-US" sz="2400" dirty="0"/>
          </a:p>
        </p:txBody>
      </p:sp>
      <p:sp>
        <p:nvSpPr>
          <p:cNvPr id="6" name="Rectangle 4">
            <a:extLst>
              <a:ext uri="{FF2B5EF4-FFF2-40B4-BE49-F238E27FC236}">
                <a16:creationId xmlns:a16="http://schemas.microsoft.com/office/drawing/2014/main" id="{FD987C4F-C24A-46F3-B4EB-41D1E4577AA0}"/>
              </a:ext>
            </a:extLst>
          </p:cNvPr>
          <p:cNvSpPr>
            <a:spLocks noGrp="1" noChangeArrowheads="1"/>
          </p:cNvSpPr>
          <p:nvPr>
            <p:ph type="title"/>
          </p:nvPr>
        </p:nvSpPr>
        <p:spPr/>
        <p:txBody>
          <a:bodyPr/>
          <a:lstStyle/>
          <a:p>
            <a:pPr>
              <a:defRPr/>
            </a:pPr>
            <a:r>
              <a:rPr lang="en-US" sz="3600" dirty="0">
                <a:latin typeface="+mn-lt"/>
              </a:rPr>
              <a:t>Data modeling by ERD</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9F2C-CD29-4C0D-93AF-E129FB248CE6}"/>
              </a:ext>
            </a:extLst>
          </p:cNvPr>
          <p:cNvSpPr>
            <a:spLocks noGrp="1"/>
          </p:cNvSpPr>
          <p:nvPr>
            <p:ph type="title"/>
          </p:nvPr>
        </p:nvSpPr>
        <p:spPr/>
        <p:txBody>
          <a:bodyPr/>
          <a:lstStyle/>
          <a:p>
            <a:r>
              <a:rPr lang="en-US" dirty="0"/>
              <a:t>Review of ERD</a:t>
            </a:r>
          </a:p>
        </p:txBody>
      </p:sp>
      <p:sp>
        <p:nvSpPr>
          <p:cNvPr id="3" name="Content Placeholder 2">
            <a:extLst>
              <a:ext uri="{FF2B5EF4-FFF2-40B4-BE49-F238E27FC236}">
                <a16:creationId xmlns:a16="http://schemas.microsoft.com/office/drawing/2014/main" id="{2B00A6F7-ED1E-4681-8306-26BF8BC0C768}"/>
              </a:ext>
            </a:extLst>
          </p:cNvPr>
          <p:cNvSpPr>
            <a:spLocks noGrp="1"/>
          </p:cNvSpPr>
          <p:nvPr>
            <p:ph idx="1"/>
          </p:nvPr>
        </p:nvSpPr>
        <p:spPr/>
        <p:txBody>
          <a:bodyPr/>
          <a:lstStyle/>
          <a:p>
            <a:r>
              <a:rPr lang="en-US" dirty="0"/>
              <a:t>ERD tutorial by lucidchart.com</a:t>
            </a:r>
          </a:p>
          <a:p>
            <a:pPr lvl="1"/>
            <a:r>
              <a:rPr lang="en-US" dirty="0">
                <a:hlinkClick r:id="rId2"/>
              </a:rPr>
              <a:t>https://www.youtube.com/watch?v=QpdhBUYk7Kk</a:t>
            </a:r>
            <a:endParaRPr lang="en-US" dirty="0"/>
          </a:p>
          <a:p>
            <a:r>
              <a:rPr lang="en-US" dirty="0"/>
              <a:t>Try ERD practice on the class website </a:t>
            </a:r>
          </a:p>
          <a:p>
            <a:endParaRPr lang="en-US" dirty="0"/>
          </a:p>
        </p:txBody>
      </p:sp>
      <p:sp>
        <p:nvSpPr>
          <p:cNvPr id="4" name="Slide Number Placeholder 3">
            <a:extLst>
              <a:ext uri="{FF2B5EF4-FFF2-40B4-BE49-F238E27FC236}">
                <a16:creationId xmlns:a16="http://schemas.microsoft.com/office/drawing/2014/main" id="{15BC7482-F4D0-4CC3-B487-F00392B97FD7}"/>
              </a:ext>
            </a:extLst>
          </p:cNvPr>
          <p:cNvSpPr>
            <a:spLocks noGrp="1"/>
          </p:cNvSpPr>
          <p:nvPr>
            <p:ph type="sldNum" sz="quarter" idx="10"/>
          </p:nvPr>
        </p:nvSpPr>
        <p:spPr/>
        <p:txBody>
          <a:bodyPr/>
          <a:lstStyle/>
          <a:p>
            <a:pPr>
              <a:defRPr/>
            </a:pPr>
            <a:fld id="{F59A4251-FAB4-42EE-BE6F-991F7A88B309}" type="slidenum">
              <a:rPr lang="en-US" altLang="en-US" smtClean="0"/>
              <a:pPr>
                <a:defRPr/>
              </a:pPr>
              <a:t>80</a:t>
            </a:fld>
            <a:endParaRPr lang="en-US" altLang="en-US"/>
          </a:p>
        </p:txBody>
      </p:sp>
    </p:spTree>
    <p:extLst>
      <p:ext uri="{BB962C8B-B14F-4D97-AF65-F5344CB8AC3E}">
        <p14:creationId xmlns:p14="http://schemas.microsoft.com/office/powerpoint/2010/main" val="19307380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fld id="{471507B5-3A74-48AE-B50F-AC0429162B60}" type="slidenum">
              <a:rPr lang="en-US" altLang="en-US" sz="1400" smtClean="0">
                <a:solidFill>
                  <a:schemeClr val="tx2"/>
                </a:solidFill>
              </a:rPr>
              <a:pPr>
                <a:spcBef>
                  <a:spcPct val="0"/>
                </a:spcBef>
                <a:buClrTx/>
                <a:buSzTx/>
                <a:buFontTx/>
                <a:buNone/>
              </a:pPr>
              <a:t>9</a:t>
            </a:fld>
            <a:endParaRPr lang="en-US" altLang="en-US" sz="1400">
              <a:solidFill>
                <a:schemeClr val="tx2"/>
              </a:solidFill>
            </a:endParaRPr>
          </a:p>
        </p:txBody>
      </p:sp>
      <p:sp>
        <p:nvSpPr>
          <p:cNvPr id="19459" name="Rectangle 2"/>
          <p:cNvSpPr>
            <a:spLocks noGrp="1" noChangeArrowheads="1"/>
          </p:cNvSpPr>
          <p:nvPr>
            <p:ph type="title"/>
          </p:nvPr>
        </p:nvSpPr>
        <p:spPr/>
        <p:txBody>
          <a:bodyPr/>
          <a:lstStyle/>
          <a:p>
            <a:pPr eaLnBrk="1" hangingPunct="1"/>
            <a:r>
              <a:rPr lang="en-US" altLang="en-US" dirty="0">
                <a:latin typeface="Tahoma" panose="020B0604030504040204" pitchFamily="34" charset="0"/>
              </a:rPr>
              <a:t>How to find entities?</a:t>
            </a:r>
          </a:p>
        </p:txBody>
      </p:sp>
      <p:sp>
        <p:nvSpPr>
          <p:cNvPr id="19460" name="Rectangle 3"/>
          <p:cNvSpPr>
            <a:spLocks noGrp="1" noChangeArrowheads="1"/>
          </p:cNvSpPr>
          <p:nvPr>
            <p:ph type="body" idx="1"/>
          </p:nvPr>
        </p:nvSpPr>
        <p:spPr>
          <a:xfrm>
            <a:off x="685800" y="1981200"/>
            <a:ext cx="8229600" cy="4343400"/>
          </a:xfrm>
        </p:spPr>
        <p:txBody>
          <a:bodyPr/>
          <a:lstStyle/>
          <a:p>
            <a:pPr eaLnBrk="1" hangingPunct="1">
              <a:lnSpc>
                <a:spcPct val="90000"/>
              </a:lnSpc>
            </a:pPr>
            <a:r>
              <a:rPr lang="en-US" altLang="en-US" sz="2800" dirty="0"/>
              <a:t>Entity: </a:t>
            </a:r>
          </a:p>
          <a:p>
            <a:pPr lvl="1" eaLnBrk="1" hangingPunct="1">
              <a:lnSpc>
                <a:spcPct val="90000"/>
              </a:lnSpc>
            </a:pPr>
            <a:r>
              <a:rPr lang="en-US" altLang="en-US" sz="2400" dirty="0"/>
              <a:t>"...</a:t>
            </a:r>
            <a:r>
              <a:rPr lang="en-US" altLang="en-US" sz="2400" dirty="0">
                <a:solidFill>
                  <a:srgbClr val="0070C0"/>
                </a:solidFill>
              </a:rPr>
              <a:t>anything</a:t>
            </a:r>
            <a:r>
              <a:rPr lang="en-US" altLang="en-US" sz="2400" dirty="0"/>
              <a:t> (people, places, objects, events, etc.) </a:t>
            </a:r>
            <a:r>
              <a:rPr lang="en-US" altLang="en-US" sz="2400" dirty="0">
                <a:solidFill>
                  <a:srgbClr val="0070C0"/>
                </a:solidFill>
              </a:rPr>
              <a:t>about which we need to store information </a:t>
            </a:r>
            <a:r>
              <a:rPr lang="en-US" altLang="en-US" sz="2400" dirty="0"/>
              <a:t>(e.g., supplier, machine tool, employee, utility pole, airline seat, etc.).”</a:t>
            </a:r>
          </a:p>
          <a:p>
            <a:pPr lvl="1" eaLnBrk="1" hangingPunct="1">
              <a:lnSpc>
                <a:spcPct val="90000"/>
              </a:lnSpc>
            </a:pPr>
            <a:r>
              <a:rPr lang="en-US" altLang="en-US" sz="2400" dirty="0"/>
              <a:t>Tangible: customer, product</a:t>
            </a:r>
          </a:p>
          <a:p>
            <a:pPr lvl="1" eaLnBrk="1" hangingPunct="1">
              <a:lnSpc>
                <a:spcPct val="90000"/>
              </a:lnSpc>
            </a:pPr>
            <a:r>
              <a:rPr lang="en-US" altLang="en-US" sz="2400" dirty="0"/>
              <a:t>Intangible: order, account payable</a:t>
            </a:r>
          </a:p>
          <a:p>
            <a:pPr lvl="1" eaLnBrk="1" hangingPunct="1">
              <a:lnSpc>
                <a:spcPct val="90000"/>
              </a:lnSpc>
            </a:pPr>
            <a:r>
              <a:rPr lang="en-US" altLang="en-US" sz="2400" b="1" dirty="0">
                <a:solidFill>
                  <a:srgbClr val="0070C0"/>
                </a:solidFill>
              </a:rPr>
              <a:t>Look for singular nouns (beginner) </a:t>
            </a:r>
          </a:p>
          <a:p>
            <a:pPr lvl="1" eaLnBrk="1" hangingPunct="1">
              <a:lnSpc>
                <a:spcPct val="90000"/>
              </a:lnSpc>
            </a:pPr>
            <a:r>
              <a:rPr lang="en-US" altLang="en-US" sz="2400" dirty="0"/>
              <a:t>BUT </a:t>
            </a:r>
            <a:r>
              <a:rPr lang="en-US" altLang="en-US" sz="2400" u="sng" dirty="0"/>
              <a:t>a proper noun is not a good candidate….</a:t>
            </a:r>
            <a:endParaRPr lang="en-US" altLang="en-US" sz="2400" dirty="0"/>
          </a:p>
        </p:txBody>
      </p:sp>
    </p:spTree>
  </p:cSld>
  <p:clrMapOvr>
    <a:masterClrMapping/>
  </p:clrMapOvr>
  <p:transition/>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Comic Sans MS"/>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5643</TotalTime>
  <Words>3301</Words>
  <Application>Microsoft Office PowerPoint</Application>
  <PresentationFormat>On-screen Show (4:3)</PresentationFormat>
  <Paragraphs>521</Paragraphs>
  <Slides>80</Slides>
  <Notes>54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3" baseType="lpstr">
      <vt:lpstr>Gulim</vt:lpstr>
      <vt:lpstr>Gulim</vt:lpstr>
      <vt:lpstr>MS PGothic</vt:lpstr>
      <vt:lpstr>System</vt:lpstr>
      <vt:lpstr>Arial</vt:lpstr>
      <vt:lpstr>Arial Narrow</vt:lpstr>
      <vt:lpstr>Comic Sans MS</vt:lpstr>
      <vt:lpstr>Tahoma</vt:lpstr>
      <vt:lpstr>Times New Roman</vt:lpstr>
      <vt:lpstr>Wingdings</vt:lpstr>
      <vt:lpstr>Blends</vt:lpstr>
      <vt:lpstr>Microsoft Drawing</vt:lpstr>
      <vt:lpstr>MSDraw</vt:lpstr>
      <vt:lpstr>Data Modeling for  Database Design </vt:lpstr>
      <vt:lpstr>Study Objectives</vt:lpstr>
      <vt:lpstr>Data Model</vt:lpstr>
      <vt:lpstr>Data Model by Access: Entity Relationship Diagram (ERD)</vt:lpstr>
      <vt:lpstr>Entity Relationship Diagram (ERD)</vt:lpstr>
      <vt:lpstr>Data Modeling </vt:lpstr>
      <vt:lpstr>Importance of Data Model</vt:lpstr>
      <vt:lpstr>Data modeling by ERD</vt:lpstr>
      <vt:lpstr>How to find entities?</vt:lpstr>
      <vt:lpstr>Entity Instance</vt:lpstr>
      <vt:lpstr>How to find attribute?</vt:lpstr>
      <vt:lpstr>How to find relationships?</vt:lpstr>
      <vt:lpstr>How to find cardinalities?</vt:lpstr>
      <vt:lpstr>Data Model by Access: Entity Relationship Diagram (ERD)</vt:lpstr>
      <vt:lpstr>Identifier</vt:lpstr>
      <vt:lpstr>Crow’s Foot Notation</vt:lpstr>
      <vt:lpstr>Attribute</vt:lpstr>
      <vt:lpstr>Three Basic Cardinalities</vt:lpstr>
      <vt:lpstr>Cardinality con’t </vt:lpstr>
      <vt:lpstr>Mandatory Relationship</vt:lpstr>
      <vt:lpstr>Mandatory Relationship con’t</vt:lpstr>
      <vt:lpstr>Very Simple Data Model Example</vt:lpstr>
      <vt:lpstr>ERD Development Procedure 1</vt:lpstr>
      <vt:lpstr>ERD Development Procedure 2</vt:lpstr>
      <vt:lpstr> Benefits of BR</vt:lpstr>
      <vt:lpstr>ERD Development Procedure 3</vt:lpstr>
      <vt:lpstr>Example of ERD and BR 1 </vt:lpstr>
      <vt:lpstr>Example of ERD and BR 2</vt:lpstr>
      <vt:lpstr>Example 1 </vt:lpstr>
      <vt:lpstr>Example 2</vt:lpstr>
      <vt:lpstr>Example 3</vt:lpstr>
      <vt:lpstr>Practice 1</vt:lpstr>
      <vt:lpstr>Practice 2</vt:lpstr>
      <vt:lpstr>Example 4 (No Attributes)</vt:lpstr>
      <vt:lpstr>Practice 3 (No Attributes)</vt:lpstr>
      <vt:lpstr>Data Model by Peter Chen’ Original Notation</vt:lpstr>
      <vt:lpstr>Eliminate unnecessary information (No Attributes)</vt:lpstr>
      <vt:lpstr>Practice 4</vt:lpstr>
      <vt:lpstr>Practice 5 </vt:lpstr>
      <vt:lpstr>Practice 6</vt:lpstr>
      <vt:lpstr>ERD Development Simulation</vt:lpstr>
      <vt:lpstr>Entities???</vt:lpstr>
      <vt:lpstr>Entities</vt:lpstr>
      <vt:lpstr>Entities’ Attributes???</vt:lpstr>
      <vt:lpstr>entities, attributes and identifiers</vt:lpstr>
      <vt:lpstr>Relationships ???</vt:lpstr>
      <vt:lpstr>Entities/Relationships &amp; their Attributes</vt:lpstr>
      <vt:lpstr>Cardinality</vt:lpstr>
      <vt:lpstr>Complete ER Diagram using the Original Notation</vt:lpstr>
      <vt:lpstr>ERD Notation Practice</vt:lpstr>
      <vt:lpstr>Degree of Relationship</vt:lpstr>
      <vt:lpstr>PowerPoint Presentation</vt:lpstr>
      <vt:lpstr>Develop Data Model….</vt:lpstr>
      <vt:lpstr> Unary (recursive) Relationship</vt:lpstr>
      <vt:lpstr>Organization Chart Example</vt:lpstr>
      <vt:lpstr>Binary Relationship</vt:lpstr>
      <vt:lpstr>Ternary Relationship</vt:lpstr>
      <vt:lpstr>Textbook page 85 (ERD for Cellular Operator)</vt:lpstr>
      <vt:lpstr>Weak Entity &amp; Notation</vt:lpstr>
      <vt:lpstr>Weak Entity relationship</vt:lpstr>
      <vt:lpstr>Practice </vt:lpstr>
      <vt:lpstr>M:N relationship</vt:lpstr>
      <vt:lpstr>Example M:N Relationship</vt:lpstr>
      <vt:lpstr>Converting M:N Relationship to Two 1:M Relationships</vt:lpstr>
      <vt:lpstr>PowerPoint Presentation</vt:lpstr>
      <vt:lpstr>Transformation of  M:N</vt:lpstr>
      <vt:lpstr>Bridge (Associative)  Entity</vt:lpstr>
      <vt:lpstr>M:N with optionality on both side</vt:lpstr>
      <vt:lpstr>Practice </vt:lpstr>
      <vt:lpstr>CASE tool</vt:lpstr>
      <vt:lpstr>Attributes</vt:lpstr>
      <vt:lpstr>Classes of attributes</vt:lpstr>
      <vt:lpstr>Simple/Composite attribute</vt:lpstr>
      <vt:lpstr>Derived attribute</vt:lpstr>
      <vt:lpstr>Single-valued attribute </vt:lpstr>
      <vt:lpstr>Multi-valued attributes</vt:lpstr>
      <vt:lpstr>Example - “Movie Database”</vt:lpstr>
      <vt:lpstr>Practice 9</vt:lpstr>
      <vt:lpstr>PowerPoint Presentation</vt:lpstr>
      <vt:lpstr>Review of ERD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ER Model</dc:title>
  <dc:subject>CSC449 DB</dc:subject>
  <dc:creator>Hani Abu-Salem &amp; Kamal Dhbour</dc:creator>
  <cp:lastModifiedBy>Yong Choi</cp:lastModifiedBy>
  <cp:revision>533</cp:revision>
  <cp:lastPrinted>2018-09-25T01:18:00Z</cp:lastPrinted>
  <dcterms:created xsi:type="dcterms:W3CDTF">1999-05-21T14:03:59Z</dcterms:created>
  <dcterms:modified xsi:type="dcterms:W3CDTF">2019-10-03T19:26:11Z</dcterms:modified>
</cp:coreProperties>
</file>