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CC00FF"/>
    <a:srgbClr val="FF3399"/>
    <a:srgbClr val="FF6600"/>
    <a:srgbClr val="00FFCC"/>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36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ltLang="ja-JP"/>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7898EBB-0EFD-4383-8451-FD63550D19DF}" type="datetimeFigureOut">
              <a:rPr lang="ja-JP" altLang="en-US"/>
              <a:pPr/>
              <a:t>2009/2/19</a:t>
            </a:fld>
            <a:endParaRPr lang="en-US" altLang="ja-JP"/>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ltLang="ja-JP"/>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5B77FBF-F655-4BF5-A690-C96887184395}"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mn-ea"/>
        <a:cs typeface="+mn-cs"/>
      </a:defRPr>
    </a:lvl1pPr>
    <a:lvl2pPr marL="457200" algn="l" rtl="0" fontAlgn="base">
      <a:spcBef>
        <a:spcPct val="30000"/>
      </a:spcBef>
      <a:spcAft>
        <a:spcPct val="0"/>
      </a:spcAft>
      <a:defRPr kumimoji="1" sz="1200" kern="1200">
        <a:solidFill>
          <a:schemeClr val="tx1"/>
        </a:solidFill>
        <a:latin typeface="Calibri" pitchFamily="34" charset="0"/>
        <a:ea typeface="+mn-ea"/>
        <a:cs typeface="+mn-cs"/>
      </a:defRPr>
    </a:lvl2pPr>
    <a:lvl3pPr marL="914400" algn="l" rtl="0" fontAlgn="base">
      <a:spcBef>
        <a:spcPct val="30000"/>
      </a:spcBef>
      <a:spcAft>
        <a:spcPct val="0"/>
      </a:spcAft>
      <a:defRPr kumimoji="1" sz="1200" kern="1200">
        <a:solidFill>
          <a:schemeClr val="tx1"/>
        </a:solidFill>
        <a:latin typeface="Calibri" pitchFamily="34" charset="0"/>
        <a:ea typeface="+mn-ea"/>
        <a:cs typeface="+mn-cs"/>
      </a:defRPr>
    </a:lvl3pPr>
    <a:lvl4pPr marL="1371600" algn="l" rtl="0" fontAlgn="base">
      <a:spcBef>
        <a:spcPct val="30000"/>
      </a:spcBef>
      <a:spcAft>
        <a:spcPct val="0"/>
      </a:spcAft>
      <a:defRPr kumimoji="1" sz="1200" kern="1200">
        <a:solidFill>
          <a:schemeClr val="tx1"/>
        </a:solidFill>
        <a:latin typeface="Calibri" pitchFamily="34" charset="0"/>
        <a:ea typeface="+mn-ea"/>
        <a:cs typeface="+mn-cs"/>
      </a:defRPr>
    </a:lvl4pPr>
    <a:lvl5pPr marL="1828800" algn="l" rtl="0" fontAlgn="base">
      <a:spcBef>
        <a:spcPct val="30000"/>
      </a:spcBef>
      <a:spcAft>
        <a:spcPct val="0"/>
      </a:spcAft>
      <a:defRPr kumimoji="1" sz="1200" kern="1200">
        <a:solidFill>
          <a:schemeClr val="tx1"/>
        </a:solidFill>
        <a:latin typeface="Calibri"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C575544-5536-495D-B445-5E5CDB49DFCA}" type="datetimeFigureOut">
              <a:rPr lang="en-US"/>
              <a:pPr>
                <a:defRPr/>
              </a:pPr>
              <a:t>2/19/2009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5E9822-A7DB-441E-AC3C-C79F8872AF4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AA450F-71CD-4C31-AD03-C1869E625D31}" type="datetimeFigureOut">
              <a:rPr lang="en-US"/>
              <a:pPr>
                <a:defRPr/>
              </a:pPr>
              <a:t>2/19/2009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EEE58C-8C98-4D6D-8CA9-58ACBC363A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286C1E-01AC-4F6B-8AE3-7A4BB1E0C032}" type="datetimeFigureOut">
              <a:rPr lang="en-US"/>
              <a:pPr>
                <a:defRPr/>
              </a:pPr>
              <a:t>2/19/2009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5715CD-ACA9-474D-B2C7-35FC4B7FE6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FA0CD4-5255-41DF-BB08-38AD1B9474C2}" type="datetimeFigureOut">
              <a:rPr lang="en-US"/>
              <a:pPr>
                <a:defRPr/>
              </a:pPr>
              <a:t>2/19/2009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7BA17B-921F-4C85-B17E-6DA3166241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44E9A1-C01F-4A1B-8315-5AB701593E01}" type="datetimeFigureOut">
              <a:rPr lang="en-US"/>
              <a:pPr>
                <a:defRPr/>
              </a:pPr>
              <a:t>2/19/2009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3C270D-613B-4D6B-B5BE-933B66D5B1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EAE0DBA-3E47-4424-AE02-A84A5D5BC308}" type="datetimeFigureOut">
              <a:rPr lang="en-US"/>
              <a:pPr>
                <a:defRPr/>
              </a:pPr>
              <a:t>2/19/2009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75FCFE-0A20-434D-AA60-1B84F427AE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617CCE-4CB6-4C99-ABA7-D81DE0DEB3C1}" type="datetimeFigureOut">
              <a:rPr lang="en-US"/>
              <a:pPr>
                <a:defRPr/>
              </a:pPr>
              <a:t>2/19/2009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554A8B-8F1C-4B6D-9E60-01428D4343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EF8FDD-4327-41B8-8353-F0C2216303F2}" type="datetimeFigureOut">
              <a:rPr lang="en-US"/>
              <a:pPr>
                <a:defRPr/>
              </a:pPr>
              <a:t>2/19/2009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46B865-C7B8-4564-8033-4469F1DD87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32F7D1-C4F6-4602-AD83-90E07134F3EC}" type="datetimeFigureOut">
              <a:rPr lang="en-US"/>
              <a:pPr>
                <a:defRPr/>
              </a:pPr>
              <a:t>2/19/2009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D99D08F-A608-4E2D-BA9D-41609128DB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99817A-1131-4EA7-AD0F-8E0F44FCC2F0}" type="datetimeFigureOut">
              <a:rPr lang="en-US"/>
              <a:pPr>
                <a:defRPr/>
              </a:pPr>
              <a:t>2/19/2009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2C6CDB-B840-4946-9020-4515416FBB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3E1091-097A-48EA-9CDD-7B7071E8448A}" type="datetimeFigureOut">
              <a:rPr lang="en-US"/>
              <a:pPr>
                <a:defRPr/>
              </a:pPr>
              <a:t>2/19/2009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668102-8405-4AB6-9F27-8FA19B10860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738C0020-074C-4F18-9127-206512BE10DE}" type="datetimeFigureOut">
              <a:rPr lang="en-US"/>
              <a:pPr>
                <a:defRPr/>
              </a:pPr>
              <a:t>2/19/2009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A9774423-5BD3-4887-BCDE-7E58C71FFD9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8.gif"/><Relationship Id="rId5" Type="http://schemas.openxmlformats.org/officeDocument/2006/relationships/image" Target="../media/image7.wmf"/><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457200" y="0"/>
            <a:ext cx="8229600" cy="1828800"/>
          </a:xfrm>
        </p:spPr>
        <p:txBody>
          <a:bodyPr/>
          <a:lstStyle/>
          <a:p>
            <a:r>
              <a:rPr lang="en-US" altLang="ja-JP" smtClean="0"/>
              <a:t>E-Travel The World, Inc</a:t>
            </a:r>
          </a:p>
        </p:txBody>
      </p:sp>
      <p:sp>
        <p:nvSpPr>
          <p:cNvPr id="3" name="Subtitle 2"/>
          <p:cNvSpPr>
            <a:spLocks noGrp="1"/>
          </p:cNvSpPr>
          <p:nvPr>
            <p:ph type="subTitle" idx="1"/>
          </p:nvPr>
        </p:nvSpPr>
        <p:spPr>
          <a:xfrm>
            <a:off x="4876800" y="3276600"/>
            <a:ext cx="3962400" cy="3124200"/>
          </a:xfrm>
        </p:spPr>
        <p:txBody>
          <a:bodyPr rtlCol="0">
            <a:normAutofit fontScale="92500" lnSpcReduction="10000"/>
          </a:bodyPr>
          <a:lstStyle/>
          <a:p>
            <a:pPr algn="r" fontAlgn="auto">
              <a:spcAft>
                <a:spcPts val="0"/>
              </a:spcAft>
              <a:buFont typeface="Arial" pitchFamily="34" charset="0"/>
              <a:buNone/>
              <a:defRPr/>
            </a:pPr>
            <a:r>
              <a:rPr lang="en-US" dirty="0" smtClean="0">
                <a:solidFill>
                  <a:srgbClr val="FFC000"/>
                </a:solidFill>
              </a:rPr>
              <a:t>MIS 300</a:t>
            </a:r>
          </a:p>
          <a:p>
            <a:pPr algn="r" fontAlgn="auto">
              <a:spcAft>
                <a:spcPts val="0"/>
              </a:spcAft>
              <a:buFont typeface="Arial" pitchFamily="34" charset="0"/>
              <a:buNone/>
              <a:defRPr/>
            </a:pPr>
            <a:r>
              <a:rPr lang="en-US" dirty="0" smtClean="0">
                <a:solidFill>
                  <a:srgbClr val="FFC000"/>
                </a:solidFill>
              </a:rPr>
              <a:t>Tuesday  3:10 – 5:15 pm</a:t>
            </a:r>
          </a:p>
          <a:p>
            <a:pPr algn="r" fontAlgn="auto">
              <a:spcAft>
                <a:spcPts val="0"/>
              </a:spcAft>
              <a:buFont typeface="Arial" pitchFamily="34" charset="0"/>
              <a:buNone/>
              <a:defRPr/>
            </a:pPr>
            <a:r>
              <a:rPr lang="en-US" dirty="0" smtClean="0">
                <a:solidFill>
                  <a:srgbClr val="FFC000"/>
                </a:solidFill>
              </a:rPr>
              <a:t>Group 4</a:t>
            </a:r>
          </a:p>
          <a:p>
            <a:pPr algn="r" fontAlgn="auto">
              <a:spcAft>
                <a:spcPts val="0"/>
              </a:spcAft>
              <a:buFont typeface="Arial" pitchFamily="34" charset="0"/>
              <a:buNone/>
              <a:defRPr/>
            </a:pPr>
            <a:r>
              <a:rPr lang="en-US" dirty="0" smtClean="0">
                <a:solidFill>
                  <a:srgbClr val="FFC000"/>
                </a:solidFill>
              </a:rPr>
              <a:t>Edgar </a:t>
            </a:r>
            <a:r>
              <a:rPr lang="en-US" dirty="0" err="1" smtClean="0">
                <a:solidFill>
                  <a:srgbClr val="FFC000"/>
                </a:solidFill>
              </a:rPr>
              <a:t>Hueramo</a:t>
            </a:r>
            <a:endParaRPr lang="en-US" dirty="0" smtClean="0">
              <a:solidFill>
                <a:srgbClr val="FFC000"/>
              </a:solidFill>
            </a:endParaRPr>
          </a:p>
          <a:p>
            <a:pPr algn="r" fontAlgn="auto">
              <a:spcAft>
                <a:spcPts val="0"/>
              </a:spcAft>
              <a:buFont typeface="Arial" pitchFamily="34" charset="0"/>
              <a:buNone/>
              <a:defRPr/>
            </a:pPr>
            <a:r>
              <a:rPr lang="en-US" dirty="0" err="1" smtClean="0">
                <a:solidFill>
                  <a:srgbClr val="FFC000"/>
                </a:solidFill>
              </a:rPr>
              <a:t>Rie</a:t>
            </a:r>
            <a:r>
              <a:rPr lang="en-US" dirty="0" smtClean="0">
                <a:solidFill>
                  <a:srgbClr val="FFC000"/>
                </a:solidFill>
              </a:rPr>
              <a:t> </a:t>
            </a:r>
            <a:r>
              <a:rPr lang="en-US" dirty="0" err="1" smtClean="0">
                <a:solidFill>
                  <a:srgbClr val="FFC000"/>
                </a:solidFill>
              </a:rPr>
              <a:t>Kamiya</a:t>
            </a:r>
            <a:endParaRPr lang="en-US" dirty="0" smtClean="0">
              <a:solidFill>
                <a:srgbClr val="FFC000"/>
              </a:solidFill>
            </a:endParaRPr>
          </a:p>
          <a:p>
            <a:pPr algn="r" fontAlgn="auto">
              <a:spcAft>
                <a:spcPts val="0"/>
              </a:spcAft>
              <a:buFont typeface="Arial" pitchFamily="34" charset="0"/>
              <a:buNone/>
              <a:defRPr/>
            </a:pPr>
            <a:r>
              <a:rPr lang="en-US" dirty="0" smtClean="0">
                <a:solidFill>
                  <a:srgbClr val="FFC000"/>
                </a:solidFill>
              </a:rPr>
              <a:t>Karina Lopez</a:t>
            </a:r>
            <a:endParaRPr lang="en-US" dirty="0">
              <a:solidFill>
                <a:srgbClr val="FFC000"/>
              </a:solidFill>
            </a:endParaRPr>
          </a:p>
        </p:txBody>
      </p:sp>
      <p:pic>
        <p:nvPicPr>
          <p:cNvPr id="13315" name="Picture 2" descr="http://www.reader.travel/ReaderNew/ReaderImages/reader%20travel%20apr.jpg"/>
          <p:cNvPicPr>
            <a:picLocks noChangeAspect="1" noChangeArrowheads="1"/>
          </p:cNvPicPr>
          <p:nvPr/>
        </p:nvPicPr>
        <p:blipFill>
          <a:blip r:embed="rId3"/>
          <a:srcRect/>
          <a:stretch>
            <a:fillRect/>
          </a:stretch>
        </p:blipFill>
        <p:spPr bwMode="auto">
          <a:xfrm>
            <a:off x="533400" y="1600200"/>
            <a:ext cx="2219325" cy="3952875"/>
          </a:xfrm>
          <a:prstGeom prst="rect">
            <a:avLst/>
          </a:prstGeom>
          <a:noFill/>
          <a:ln w="9525">
            <a:noFill/>
            <a:miter lim="800000"/>
            <a:headEnd/>
            <a:tailEnd/>
          </a:ln>
        </p:spPr>
      </p:pic>
      <p:sp>
        <p:nvSpPr>
          <p:cNvPr id="13316" name="TextBox 4"/>
          <p:cNvSpPr txBox="1">
            <a:spLocks noChangeArrowheads="1"/>
          </p:cNvSpPr>
          <p:nvPr/>
        </p:nvSpPr>
        <p:spPr bwMode="auto">
          <a:xfrm>
            <a:off x="3276600" y="1828800"/>
            <a:ext cx="5486400" cy="584200"/>
          </a:xfrm>
          <a:prstGeom prst="rect">
            <a:avLst/>
          </a:prstGeom>
          <a:noFill/>
          <a:ln w="9525">
            <a:noFill/>
            <a:miter lim="800000"/>
            <a:headEnd/>
            <a:tailEnd/>
          </a:ln>
        </p:spPr>
        <p:txBody>
          <a:bodyPr>
            <a:spAutoFit/>
          </a:bodyPr>
          <a:lstStyle/>
          <a:p>
            <a:r>
              <a:rPr kumimoji="0" lang="en-US" altLang="ja-JP" sz="3200" b="1">
                <a:solidFill>
                  <a:schemeClr val="bg1"/>
                </a:solidFill>
                <a:latin typeface="Calibri" pitchFamily="34" charset="0"/>
              </a:rPr>
              <a:t>www.e-traveltheworld.com</a:t>
            </a:r>
            <a:endParaRPr kumimoji="0" lang="en-US" altLang="ja-JP" sz="3200">
              <a:solidFill>
                <a:schemeClr val="bg1"/>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419475" y="3213100"/>
            <a:ext cx="2663825" cy="395288"/>
          </a:xfrm>
          <a:prstGeom prst="rect">
            <a:avLst/>
          </a:prstGeom>
          <a:solidFill>
            <a:srgbClr val="00FFFF"/>
          </a:solidFill>
          <a:ln w="28575">
            <a:solidFill>
              <a:schemeClr val="bg1"/>
            </a:solidFill>
            <a:miter lim="800000"/>
            <a:headEnd/>
            <a:tailEnd/>
          </a:ln>
          <a:effectLst/>
        </p:spPr>
        <p:txBody>
          <a:bodyPr>
            <a:spAutoFit/>
          </a:bodyPr>
          <a:lstStyle/>
          <a:p>
            <a:pPr>
              <a:spcBef>
                <a:spcPct val="50000"/>
              </a:spcBef>
            </a:pPr>
            <a:r>
              <a:rPr lang="en-US" altLang="ja-JP" b="1">
                <a:solidFill>
                  <a:schemeClr val="bg1"/>
                </a:solidFill>
              </a:rPr>
              <a:t>E-TraveltheWorld,Inc</a:t>
            </a:r>
          </a:p>
        </p:txBody>
      </p:sp>
      <p:sp>
        <p:nvSpPr>
          <p:cNvPr id="34819" name="Text Box 3"/>
          <p:cNvSpPr txBox="1">
            <a:spLocks noChangeArrowheads="1"/>
          </p:cNvSpPr>
          <p:nvPr/>
        </p:nvSpPr>
        <p:spPr bwMode="auto">
          <a:xfrm>
            <a:off x="6372225" y="5734050"/>
            <a:ext cx="1439863" cy="376238"/>
          </a:xfrm>
          <a:prstGeom prst="rect">
            <a:avLst/>
          </a:prstGeom>
          <a:solidFill>
            <a:srgbClr val="CCFFFF"/>
          </a:solidFill>
          <a:ln w="9525">
            <a:solidFill>
              <a:schemeClr val="bg1"/>
            </a:solidFill>
            <a:miter lim="800000"/>
            <a:headEnd/>
            <a:tailEnd/>
          </a:ln>
          <a:effectLst/>
        </p:spPr>
        <p:txBody>
          <a:bodyPr>
            <a:spAutoFit/>
          </a:bodyPr>
          <a:lstStyle/>
          <a:p>
            <a:pPr>
              <a:spcBef>
                <a:spcPct val="50000"/>
              </a:spcBef>
            </a:pPr>
            <a:r>
              <a:rPr lang="en-US" altLang="ja-JP" b="1">
                <a:solidFill>
                  <a:schemeClr val="bg1"/>
                </a:solidFill>
              </a:rPr>
              <a:t>Customers</a:t>
            </a:r>
          </a:p>
        </p:txBody>
      </p:sp>
      <p:sp>
        <p:nvSpPr>
          <p:cNvPr id="34820" name="Text Box 4"/>
          <p:cNvSpPr txBox="1">
            <a:spLocks noChangeArrowheads="1"/>
          </p:cNvSpPr>
          <p:nvPr/>
        </p:nvSpPr>
        <p:spPr bwMode="auto">
          <a:xfrm>
            <a:off x="6588125" y="1268413"/>
            <a:ext cx="2376488" cy="376237"/>
          </a:xfrm>
          <a:prstGeom prst="rect">
            <a:avLst/>
          </a:prstGeom>
          <a:solidFill>
            <a:srgbClr val="CCFFFF"/>
          </a:solidFill>
          <a:ln w="9525">
            <a:solidFill>
              <a:schemeClr val="bg1"/>
            </a:solidFill>
            <a:miter lim="800000"/>
            <a:headEnd/>
            <a:tailEnd/>
          </a:ln>
          <a:effectLst/>
        </p:spPr>
        <p:txBody>
          <a:bodyPr>
            <a:spAutoFit/>
          </a:bodyPr>
          <a:lstStyle/>
          <a:p>
            <a:pPr>
              <a:spcBef>
                <a:spcPct val="50000"/>
              </a:spcBef>
            </a:pPr>
            <a:r>
              <a:rPr lang="en-US" altLang="ja-JP" b="1">
                <a:solidFill>
                  <a:schemeClr val="bg1"/>
                </a:solidFill>
              </a:rPr>
              <a:t>Travel Companies</a:t>
            </a:r>
            <a:r>
              <a:rPr lang="en-US" altLang="ja-JP" b="1"/>
              <a:t> </a:t>
            </a:r>
          </a:p>
        </p:txBody>
      </p:sp>
      <p:sp>
        <p:nvSpPr>
          <p:cNvPr id="34821" name="Text Box 5"/>
          <p:cNvSpPr txBox="1">
            <a:spLocks noChangeArrowheads="1"/>
          </p:cNvSpPr>
          <p:nvPr/>
        </p:nvSpPr>
        <p:spPr bwMode="auto">
          <a:xfrm>
            <a:off x="304800" y="1828800"/>
            <a:ext cx="2303463" cy="376238"/>
          </a:xfrm>
          <a:prstGeom prst="rect">
            <a:avLst/>
          </a:prstGeom>
          <a:solidFill>
            <a:srgbClr val="CCFFFF"/>
          </a:solidFill>
          <a:ln w="9525">
            <a:solidFill>
              <a:schemeClr val="bg1"/>
            </a:solidFill>
            <a:miter lim="800000"/>
            <a:headEnd/>
            <a:tailEnd/>
          </a:ln>
          <a:effectLst/>
        </p:spPr>
        <p:txBody>
          <a:bodyPr>
            <a:spAutoFit/>
          </a:bodyPr>
          <a:lstStyle/>
          <a:p>
            <a:pPr>
              <a:spcBef>
                <a:spcPct val="50000"/>
              </a:spcBef>
            </a:pPr>
            <a:r>
              <a:rPr lang="en-US" altLang="ja-JP" b="1">
                <a:solidFill>
                  <a:schemeClr val="bg1"/>
                </a:solidFill>
              </a:rPr>
              <a:t>Airline Companies</a:t>
            </a:r>
          </a:p>
        </p:txBody>
      </p:sp>
      <p:cxnSp>
        <p:nvCxnSpPr>
          <p:cNvPr id="34822" name="AutoShape 6"/>
          <p:cNvCxnSpPr>
            <a:cxnSpLocks noChangeShapeType="1"/>
            <a:stCxn id="34818" idx="1"/>
            <a:endCxn id="34819" idx="1"/>
          </p:cNvCxnSpPr>
          <p:nvPr/>
        </p:nvCxnSpPr>
        <p:spPr bwMode="auto">
          <a:xfrm rot="10800000" flipH="1" flipV="1">
            <a:off x="3405188" y="3411538"/>
            <a:ext cx="2967037" cy="2511425"/>
          </a:xfrm>
          <a:prstGeom prst="curvedConnector3">
            <a:avLst>
              <a:gd name="adj1" fmla="val -7222"/>
            </a:avLst>
          </a:prstGeom>
          <a:noFill/>
          <a:ln w="38100">
            <a:solidFill>
              <a:schemeClr val="tx1"/>
            </a:solidFill>
            <a:round/>
            <a:headEnd/>
            <a:tailEnd type="triangle" w="med" len="med"/>
          </a:ln>
          <a:effectLst/>
        </p:spPr>
      </p:cxnSp>
      <p:sp>
        <p:nvSpPr>
          <p:cNvPr id="34823" name="Text Box 7"/>
          <p:cNvSpPr txBox="1">
            <a:spLocks noChangeArrowheads="1"/>
          </p:cNvSpPr>
          <p:nvPr/>
        </p:nvSpPr>
        <p:spPr bwMode="auto">
          <a:xfrm>
            <a:off x="2339975" y="5157788"/>
            <a:ext cx="2087563" cy="346075"/>
          </a:xfrm>
          <a:prstGeom prst="rect">
            <a:avLst/>
          </a:prstGeom>
          <a:solidFill>
            <a:srgbClr val="FFFF00"/>
          </a:solidFill>
          <a:ln w="9525">
            <a:solidFill>
              <a:schemeClr val="bg1"/>
            </a:solidFill>
            <a:miter lim="800000"/>
            <a:headEnd/>
            <a:tailEnd/>
          </a:ln>
          <a:effectLst/>
        </p:spPr>
        <p:txBody>
          <a:bodyPr>
            <a:spAutoFit/>
          </a:bodyPr>
          <a:lstStyle/>
          <a:p>
            <a:pPr>
              <a:spcBef>
                <a:spcPct val="50000"/>
              </a:spcBef>
            </a:pPr>
            <a:r>
              <a:rPr lang="en-US" altLang="ja-JP" sz="1600" b="1">
                <a:solidFill>
                  <a:srgbClr val="FF0000"/>
                </a:solidFill>
              </a:rPr>
              <a:t>Customer Service</a:t>
            </a:r>
          </a:p>
        </p:txBody>
      </p:sp>
      <p:cxnSp>
        <p:nvCxnSpPr>
          <p:cNvPr id="34824" name="AutoShape 8"/>
          <p:cNvCxnSpPr>
            <a:cxnSpLocks noChangeShapeType="1"/>
            <a:stCxn id="34821" idx="3"/>
          </p:cNvCxnSpPr>
          <p:nvPr/>
        </p:nvCxnSpPr>
        <p:spPr bwMode="auto">
          <a:xfrm>
            <a:off x="2608263" y="2017713"/>
            <a:ext cx="1430337" cy="1182687"/>
          </a:xfrm>
          <a:prstGeom prst="straightConnector1">
            <a:avLst/>
          </a:prstGeom>
          <a:noFill/>
          <a:ln w="38100">
            <a:solidFill>
              <a:schemeClr val="tx1"/>
            </a:solidFill>
            <a:round/>
            <a:headEnd type="triangle" w="med" len="med"/>
            <a:tailEnd type="triangle" w="med" len="med"/>
          </a:ln>
          <a:effectLst/>
        </p:spPr>
      </p:cxnSp>
      <p:cxnSp>
        <p:nvCxnSpPr>
          <p:cNvPr id="34825" name="AutoShape 9"/>
          <p:cNvCxnSpPr>
            <a:cxnSpLocks noChangeShapeType="1"/>
            <a:stCxn id="34820" idx="2"/>
            <a:endCxn id="34818" idx="3"/>
          </p:cNvCxnSpPr>
          <p:nvPr/>
        </p:nvCxnSpPr>
        <p:spPr bwMode="auto">
          <a:xfrm flipH="1">
            <a:off x="6097588" y="1644650"/>
            <a:ext cx="1679575" cy="1766888"/>
          </a:xfrm>
          <a:prstGeom prst="straightConnector1">
            <a:avLst/>
          </a:prstGeom>
          <a:noFill/>
          <a:ln w="38100">
            <a:solidFill>
              <a:schemeClr val="tx1"/>
            </a:solidFill>
            <a:round/>
            <a:headEnd type="triangle" w="med" len="med"/>
            <a:tailEnd type="triangle" w="med" len="med"/>
          </a:ln>
          <a:effectLst/>
        </p:spPr>
      </p:cxnSp>
      <p:pic>
        <p:nvPicPr>
          <p:cNvPr id="34826" name="Picture 10" descr="MCIN00138_0000[1]"/>
          <p:cNvPicPr>
            <a:picLocks noChangeAspect="1" noChangeArrowheads="1"/>
          </p:cNvPicPr>
          <p:nvPr/>
        </p:nvPicPr>
        <p:blipFill>
          <a:blip r:embed="rId3"/>
          <a:srcRect/>
          <a:stretch>
            <a:fillRect/>
          </a:stretch>
        </p:blipFill>
        <p:spPr bwMode="auto">
          <a:xfrm>
            <a:off x="533400" y="2286000"/>
            <a:ext cx="1908175" cy="1511300"/>
          </a:xfrm>
          <a:prstGeom prst="rect">
            <a:avLst/>
          </a:prstGeom>
          <a:noFill/>
        </p:spPr>
      </p:pic>
      <p:pic>
        <p:nvPicPr>
          <p:cNvPr id="34827" name="Picture 11" descr="MCTR00350_0000[1]"/>
          <p:cNvPicPr>
            <a:picLocks noChangeAspect="1" noChangeArrowheads="1"/>
          </p:cNvPicPr>
          <p:nvPr/>
        </p:nvPicPr>
        <p:blipFill>
          <a:blip r:embed="rId4"/>
          <a:srcRect/>
          <a:stretch>
            <a:fillRect/>
          </a:stretch>
        </p:blipFill>
        <p:spPr bwMode="auto">
          <a:xfrm>
            <a:off x="3995738" y="3716338"/>
            <a:ext cx="1655762" cy="1439862"/>
          </a:xfrm>
          <a:prstGeom prst="rect">
            <a:avLst/>
          </a:prstGeom>
          <a:noFill/>
        </p:spPr>
      </p:pic>
      <p:pic>
        <p:nvPicPr>
          <p:cNvPr id="34828" name="Picture 12" descr="MCj02870670000[1]"/>
          <p:cNvPicPr>
            <a:picLocks noChangeAspect="1" noChangeArrowheads="1"/>
          </p:cNvPicPr>
          <p:nvPr/>
        </p:nvPicPr>
        <p:blipFill>
          <a:blip r:embed="rId5"/>
          <a:srcRect/>
          <a:stretch>
            <a:fillRect/>
          </a:stretch>
        </p:blipFill>
        <p:spPr bwMode="auto">
          <a:xfrm>
            <a:off x="7308850" y="1773238"/>
            <a:ext cx="1604963" cy="1528762"/>
          </a:xfrm>
          <a:prstGeom prst="rect">
            <a:avLst/>
          </a:prstGeom>
          <a:noFill/>
        </p:spPr>
      </p:pic>
      <p:cxnSp>
        <p:nvCxnSpPr>
          <p:cNvPr id="34829" name="AutoShape 13"/>
          <p:cNvCxnSpPr>
            <a:cxnSpLocks noChangeShapeType="1"/>
            <a:endCxn id="34819" idx="0"/>
          </p:cNvCxnSpPr>
          <p:nvPr/>
        </p:nvCxnSpPr>
        <p:spPr bwMode="auto">
          <a:xfrm>
            <a:off x="5867400" y="3573463"/>
            <a:ext cx="1225550" cy="2160587"/>
          </a:xfrm>
          <a:prstGeom prst="straightConnector1">
            <a:avLst/>
          </a:prstGeom>
          <a:noFill/>
          <a:ln w="38100">
            <a:solidFill>
              <a:schemeClr val="tx1"/>
            </a:solidFill>
            <a:round/>
            <a:headEnd type="triangle" w="med" len="med"/>
            <a:tailEnd type="triangle" w="med" len="med"/>
          </a:ln>
          <a:effectLst/>
        </p:spPr>
      </p:cxnSp>
      <p:pic>
        <p:nvPicPr>
          <p:cNvPr id="34830" name="Picture 14" descr="MMj03567770000[1]"/>
          <p:cNvPicPr>
            <a:picLocks noChangeAspect="1" noChangeArrowheads="1" noCrop="1"/>
          </p:cNvPicPr>
          <p:nvPr/>
        </p:nvPicPr>
        <p:blipFill>
          <a:blip r:embed="rId6"/>
          <a:srcRect/>
          <a:stretch>
            <a:fillRect/>
          </a:stretch>
        </p:blipFill>
        <p:spPr bwMode="auto">
          <a:xfrm>
            <a:off x="1116013" y="5516563"/>
            <a:ext cx="1028700" cy="914400"/>
          </a:xfrm>
          <a:prstGeom prst="rect">
            <a:avLst/>
          </a:prstGeom>
          <a:noFill/>
        </p:spPr>
      </p:pic>
      <p:sp>
        <p:nvSpPr>
          <p:cNvPr id="34831" name="Text Box 15"/>
          <p:cNvSpPr txBox="1">
            <a:spLocks noChangeArrowheads="1"/>
          </p:cNvSpPr>
          <p:nvPr/>
        </p:nvSpPr>
        <p:spPr bwMode="auto">
          <a:xfrm>
            <a:off x="2590800" y="2514600"/>
            <a:ext cx="1152525" cy="346075"/>
          </a:xfrm>
          <a:prstGeom prst="rect">
            <a:avLst/>
          </a:prstGeom>
          <a:solidFill>
            <a:srgbClr val="FFFF00"/>
          </a:solidFill>
          <a:ln w="9525">
            <a:solidFill>
              <a:schemeClr val="bg1"/>
            </a:solidFill>
            <a:miter lim="800000"/>
            <a:headEnd/>
            <a:tailEnd/>
          </a:ln>
          <a:effectLst/>
        </p:spPr>
        <p:txBody>
          <a:bodyPr>
            <a:spAutoFit/>
          </a:bodyPr>
          <a:lstStyle/>
          <a:p>
            <a:pPr>
              <a:spcBef>
                <a:spcPct val="50000"/>
              </a:spcBef>
            </a:pPr>
            <a:r>
              <a:rPr lang="en-US" altLang="ja-JP" sz="1600" b="1">
                <a:solidFill>
                  <a:srgbClr val="FF0000"/>
                </a:solidFill>
              </a:rPr>
              <a:t>Contracts</a:t>
            </a:r>
          </a:p>
        </p:txBody>
      </p:sp>
      <p:sp>
        <p:nvSpPr>
          <p:cNvPr id="34832" name="Text Box 16"/>
          <p:cNvSpPr txBox="1">
            <a:spLocks noChangeArrowheads="1"/>
          </p:cNvSpPr>
          <p:nvPr/>
        </p:nvSpPr>
        <p:spPr bwMode="auto">
          <a:xfrm>
            <a:off x="6156325" y="2492375"/>
            <a:ext cx="1152525" cy="346075"/>
          </a:xfrm>
          <a:prstGeom prst="rect">
            <a:avLst/>
          </a:prstGeom>
          <a:solidFill>
            <a:srgbClr val="FFFF00"/>
          </a:solidFill>
          <a:ln w="9525">
            <a:solidFill>
              <a:schemeClr val="bg1"/>
            </a:solidFill>
            <a:miter lim="800000"/>
            <a:headEnd/>
            <a:tailEnd/>
          </a:ln>
          <a:effectLst/>
        </p:spPr>
        <p:txBody>
          <a:bodyPr>
            <a:spAutoFit/>
          </a:bodyPr>
          <a:lstStyle/>
          <a:p>
            <a:pPr>
              <a:spcBef>
                <a:spcPct val="50000"/>
              </a:spcBef>
            </a:pPr>
            <a:r>
              <a:rPr lang="en-US" altLang="ja-JP" sz="1600" b="1">
                <a:solidFill>
                  <a:srgbClr val="FF0000"/>
                </a:solidFill>
              </a:rPr>
              <a:t>Contacts</a:t>
            </a:r>
          </a:p>
        </p:txBody>
      </p:sp>
      <p:sp>
        <p:nvSpPr>
          <p:cNvPr id="34833" name="Text Box 17"/>
          <p:cNvSpPr txBox="1">
            <a:spLocks noChangeArrowheads="1"/>
          </p:cNvSpPr>
          <p:nvPr/>
        </p:nvSpPr>
        <p:spPr bwMode="auto">
          <a:xfrm>
            <a:off x="4500563" y="1484313"/>
            <a:ext cx="1079500" cy="376237"/>
          </a:xfrm>
          <a:prstGeom prst="rect">
            <a:avLst/>
          </a:prstGeom>
          <a:solidFill>
            <a:srgbClr val="CCFFFF"/>
          </a:solidFill>
          <a:ln w="9525">
            <a:solidFill>
              <a:schemeClr val="bg1"/>
            </a:solidFill>
            <a:miter lim="800000"/>
            <a:headEnd/>
            <a:tailEnd/>
          </a:ln>
          <a:effectLst/>
        </p:spPr>
        <p:txBody>
          <a:bodyPr>
            <a:spAutoFit/>
          </a:bodyPr>
          <a:lstStyle/>
          <a:p>
            <a:pPr>
              <a:spcBef>
                <a:spcPct val="50000"/>
              </a:spcBef>
            </a:pPr>
            <a:r>
              <a:rPr lang="en-US" altLang="ja-JP" b="1">
                <a:solidFill>
                  <a:schemeClr val="bg1"/>
                </a:solidFill>
              </a:rPr>
              <a:t>Hotels</a:t>
            </a:r>
          </a:p>
        </p:txBody>
      </p:sp>
      <p:pic>
        <p:nvPicPr>
          <p:cNvPr id="34834" name="Picture 18" descr="MCj02972890000[1]"/>
          <p:cNvPicPr>
            <a:picLocks noChangeAspect="1" noChangeArrowheads="1"/>
          </p:cNvPicPr>
          <p:nvPr/>
        </p:nvPicPr>
        <p:blipFill>
          <a:blip r:embed="rId7"/>
          <a:srcRect/>
          <a:stretch>
            <a:fillRect/>
          </a:stretch>
        </p:blipFill>
        <p:spPr bwMode="auto">
          <a:xfrm>
            <a:off x="4356100" y="260350"/>
            <a:ext cx="1439863" cy="1223963"/>
          </a:xfrm>
          <a:prstGeom prst="rect">
            <a:avLst/>
          </a:prstGeom>
          <a:noFill/>
        </p:spPr>
      </p:pic>
      <p:cxnSp>
        <p:nvCxnSpPr>
          <p:cNvPr id="34835" name="AutoShape 19"/>
          <p:cNvCxnSpPr>
            <a:cxnSpLocks noChangeShapeType="1"/>
          </p:cNvCxnSpPr>
          <p:nvPr/>
        </p:nvCxnSpPr>
        <p:spPr bwMode="auto">
          <a:xfrm flipH="1">
            <a:off x="5003800" y="1844675"/>
            <a:ext cx="36513" cy="1368425"/>
          </a:xfrm>
          <a:prstGeom prst="straightConnector1">
            <a:avLst/>
          </a:prstGeom>
          <a:noFill/>
          <a:ln w="38100">
            <a:solidFill>
              <a:schemeClr val="tx1"/>
            </a:solidFill>
            <a:round/>
            <a:headEnd type="triangle" w="med" len="med"/>
            <a:tailEnd type="triangle" w="med" len="med"/>
          </a:ln>
          <a:effectLst/>
        </p:spPr>
      </p:cxnSp>
      <p:sp>
        <p:nvSpPr>
          <p:cNvPr id="34836" name="Text Box 20"/>
          <p:cNvSpPr txBox="1">
            <a:spLocks noChangeArrowheads="1"/>
          </p:cNvSpPr>
          <p:nvPr/>
        </p:nvSpPr>
        <p:spPr bwMode="auto">
          <a:xfrm>
            <a:off x="4419600" y="2286000"/>
            <a:ext cx="1223963" cy="346075"/>
          </a:xfrm>
          <a:prstGeom prst="rect">
            <a:avLst/>
          </a:prstGeom>
          <a:solidFill>
            <a:srgbClr val="FFFF00"/>
          </a:solidFill>
          <a:ln w="9525">
            <a:solidFill>
              <a:schemeClr val="bg1"/>
            </a:solidFill>
            <a:miter lim="800000"/>
            <a:headEnd/>
            <a:tailEnd/>
          </a:ln>
          <a:effectLst/>
        </p:spPr>
        <p:txBody>
          <a:bodyPr>
            <a:spAutoFit/>
          </a:bodyPr>
          <a:lstStyle/>
          <a:p>
            <a:pPr>
              <a:spcBef>
                <a:spcPct val="50000"/>
              </a:spcBef>
            </a:pPr>
            <a:r>
              <a:rPr lang="en-US" altLang="ja-JP" sz="1600" b="1">
                <a:solidFill>
                  <a:srgbClr val="FF0000"/>
                </a:solidFill>
              </a:rPr>
              <a:t>Contracts</a:t>
            </a:r>
          </a:p>
        </p:txBody>
      </p:sp>
      <p:sp>
        <p:nvSpPr>
          <p:cNvPr id="34837" name="Text Box 21"/>
          <p:cNvSpPr txBox="1">
            <a:spLocks noChangeArrowheads="1"/>
          </p:cNvSpPr>
          <p:nvPr/>
        </p:nvSpPr>
        <p:spPr bwMode="auto">
          <a:xfrm>
            <a:off x="304800" y="304800"/>
            <a:ext cx="4038600" cy="1311275"/>
          </a:xfrm>
          <a:prstGeom prst="rect">
            <a:avLst/>
          </a:prstGeom>
          <a:noFill/>
          <a:ln w="9525">
            <a:noFill/>
            <a:miter lim="800000"/>
            <a:headEnd/>
            <a:tailEnd/>
          </a:ln>
          <a:effectLst/>
        </p:spPr>
        <p:txBody>
          <a:bodyPr>
            <a:spAutoFit/>
          </a:bodyPr>
          <a:lstStyle/>
          <a:p>
            <a:pPr>
              <a:spcBef>
                <a:spcPct val="50000"/>
              </a:spcBef>
            </a:pPr>
            <a:r>
              <a:rPr lang="en-US" altLang="ja-JP" sz="4000">
                <a:latin typeface="Calibri" pitchFamily="34" charset="0"/>
              </a:rPr>
              <a:t>Business Process Diagram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ja-JP" smtClean="0"/>
              <a:t>Mission Statement</a:t>
            </a:r>
          </a:p>
        </p:txBody>
      </p:sp>
      <p:sp>
        <p:nvSpPr>
          <p:cNvPr id="3" name="Content Placeholder 2"/>
          <p:cNvSpPr>
            <a:spLocks noGrp="1"/>
          </p:cNvSpPr>
          <p:nvPr>
            <p:ph idx="1"/>
          </p:nvPr>
        </p:nvSpPr>
        <p:spPr/>
        <p:txBody>
          <a:bodyPr>
            <a:normAutofit/>
          </a:bodyPr>
          <a:lstStyle/>
          <a:p>
            <a:pPr>
              <a:lnSpc>
                <a:spcPct val="80000"/>
              </a:lnSpc>
              <a:buFont typeface="Arial" charset="0"/>
              <a:buNone/>
            </a:pPr>
            <a:r>
              <a:rPr lang="en-US" altLang="ja-JP" sz="2200" b="1" smtClean="0">
                <a:solidFill>
                  <a:srgbClr val="FFFF00"/>
                </a:solidFill>
              </a:rPr>
              <a:t>		</a:t>
            </a:r>
            <a:r>
              <a:rPr lang="en-US" altLang="ja-JP" sz="2900" b="1" smtClean="0">
                <a:solidFill>
                  <a:srgbClr val="FFFF00"/>
                </a:solidFill>
              </a:rPr>
              <a:t>It is our mission to provide the highest quality services of unmatched value to our clients through the efforts of a highly dedicated, educated, and productive work force who share a commitment to the long term growth and success of the company.</a:t>
            </a:r>
            <a:endParaRPr lang="en-US" altLang="ja-JP" sz="2900" smtClean="0">
              <a:solidFill>
                <a:srgbClr val="FFFF00"/>
              </a:solidFill>
            </a:endParaRPr>
          </a:p>
          <a:p>
            <a:pPr>
              <a:lnSpc>
                <a:spcPct val="80000"/>
              </a:lnSpc>
              <a:buFont typeface="Arial" charset="0"/>
              <a:buNone/>
            </a:pPr>
            <a:r>
              <a:rPr lang="en-US" altLang="ja-JP" sz="2900" b="1" smtClean="0">
                <a:solidFill>
                  <a:srgbClr val="FFFF00"/>
                </a:solidFill>
              </a:rPr>
              <a:t>		Maintaining our dedication will refine our quality, expand our capabilities, increase our efficiency, and elevate the superior level of customer service we provide to heighten the standard of excellence we have set in the industry</a:t>
            </a:r>
            <a:endParaRPr lang="en-US" altLang="ja-JP" sz="2900" smtClean="0"/>
          </a:p>
          <a:p>
            <a:pPr>
              <a:lnSpc>
                <a:spcPct val="80000"/>
              </a:lnSpc>
              <a:buFont typeface="Arial" charset="0"/>
              <a:buNone/>
            </a:pPr>
            <a:endParaRPr lang="en-US" altLang="ja-JP" sz="2900" smtClean="0">
              <a:solidFill>
                <a:srgbClr val="FFFF00"/>
              </a:solidFill>
            </a:endParaRPr>
          </a:p>
        </p:txBody>
      </p:sp>
      <p:pic>
        <p:nvPicPr>
          <p:cNvPr id="14339" name="Picture 2" descr="http://www.aupairinamerica.co.za/sectionPics/travel1.jpg"/>
          <p:cNvPicPr>
            <a:picLocks noChangeAspect="1" noChangeArrowheads="1"/>
          </p:cNvPicPr>
          <p:nvPr/>
        </p:nvPicPr>
        <p:blipFill>
          <a:blip r:embed="rId3"/>
          <a:srcRect/>
          <a:stretch>
            <a:fillRect/>
          </a:stretch>
        </p:blipFill>
        <p:spPr bwMode="auto">
          <a:xfrm>
            <a:off x="381000" y="304800"/>
            <a:ext cx="1651000" cy="1143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r>
              <a:rPr lang="en-US" altLang="ja-JP" smtClean="0"/>
              <a:t>Industry Analysis</a:t>
            </a:r>
          </a:p>
        </p:txBody>
      </p:sp>
      <p:sp>
        <p:nvSpPr>
          <p:cNvPr id="15362" name="Content Placeholder 5"/>
          <p:cNvSpPr>
            <a:spLocks noGrp="1"/>
          </p:cNvSpPr>
          <p:nvPr>
            <p:ph idx="1"/>
          </p:nvPr>
        </p:nvSpPr>
        <p:spPr/>
        <p:txBody>
          <a:bodyPr/>
          <a:lstStyle/>
          <a:p>
            <a:pPr>
              <a:buFont typeface="Arial" charset="0"/>
              <a:buNone/>
            </a:pPr>
            <a:r>
              <a:rPr lang="en-US" altLang="ja-JP" b="1" smtClean="0">
                <a:solidFill>
                  <a:srgbClr val="00FFCC"/>
                </a:solidFill>
              </a:rPr>
              <a:t>		Buyer power can be high since there are quite many choices for buyers. That is why we strive to make our services stand out by achieving variety of services and low price possible. Once we establish the strong connections with our contractors and clients, it would be hard for new entrants to make profit in this industry.</a:t>
            </a:r>
            <a:r>
              <a:rPr lang="en-US" altLang="ja-JP" b="1" smtClean="0">
                <a:solidFill>
                  <a:srgbClr val="FF0000"/>
                </a:solidFill>
              </a:rPr>
              <a:t> </a:t>
            </a:r>
            <a:endParaRPr lang="en-US" altLang="ja-JP" smtClean="0">
              <a:solidFill>
                <a:srgbClr val="FF0000"/>
              </a:solidFill>
            </a:endParaRPr>
          </a:p>
          <a:p>
            <a:pPr>
              <a:buFont typeface="Arial" charset="0"/>
              <a:buNone/>
            </a:pPr>
            <a:endParaRPr lang="en-US" altLang="ja-JP"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tLang="ja-JP" smtClean="0"/>
              <a:t>Business Description</a:t>
            </a:r>
          </a:p>
        </p:txBody>
      </p:sp>
      <p:sp>
        <p:nvSpPr>
          <p:cNvPr id="16386" name="Content Placeholder 2"/>
          <p:cNvSpPr>
            <a:spLocks noGrp="1"/>
          </p:cNvSpPr>
          <p:nvPr>
            <p:ph idx="1"/>
          </p:nvPr>
        </p:nvSpPr>
        <p:spPr/>
        <p:txBody>
          <a:bodyPr/>
          <a:lstStyle/>
          <a:p>
            <a:pPr marL="342900" lvl="1" indent="-342900">
              <a:buFont typeface="Wingdings" pitchFamily="2" charset="2"/>
              <a:buChar char="v"/>
            </a:pPr>
            <a:r>
              <a:rPr lang="en-US" altLang="ja-JP" b="1" smtClean="0">
                <a:solidFill>
                  <a:srgbClr val="66FF33"/>
                </a:solidFill>
              </a:rPr>
              <a:t>Service: </a:t>
            </a:r>
          </a:p>
          <a:p>
            <a:pPr marL="742950" lvl="2" indent="-342900"/>
            <a:r>
              <a:rPr lang="en-US" altLang="ja-JP" sz="2800" b="1" smtClean="0">
                <a:solidFill>
                  <a:srgbClr val="66FF33"/>
                </a:solidFill>
              </a:rPr>
              <a:t>International and domestic flight tickets (E-ticket), Hotel, Tours, and customer service (answer questions and give useful information)</a:t>
            </a:r>
          </a:p>
          <a:p>
            <a:pPr marL="342900" lvl="1" indent="-342900">
              <a:buFont typeface="Wingdings" pitchFamily="2" charset="2"/>
              <a:buChar char="v"/>
            </a:pPr>
            <a:r>
              <a:rPr lang="en-US" altLang="ja-JP" b="1" smtClean="0">
                <a:solidFill>
                  <a:srgbClr val="66FF33"/>
                </a:solidFill>
              </a:rPr>
              <a:t>Business Transactions</a:t>
            </a:r>
          </a:p>
          <a:p>
            <a:pPr marL="742950" lvl="2" indent="-342900"/>
            <a:r>
              <a:rPr lang="en-US" altLang="ja-JP" sz="2800" b="1" smtClean="0">
                <a:solidFill>
                  <a:srgbClr val="66FF33"/>
                </a:solidFill>
              </a:rPr>
              <a:t>Business to Consumer transactions through  internet, phone calls, and offices.</a:t>
            </a:r>
          </a:p>
          <a:p>
            <a:pPr marL="742950" lvl="2" indent="-342900"/>
            <a:r>
              <a:rPr lang="en-US" altLang="ja-JP" sz="2800" b="1" smtClean="0">
                <a:solidFill>
                  <a:srgbClr val="66FF33"/>
                </a:solidFill>
              </a:rPr>
              <a:t>Contracts with airline companies, hotels, and other travel companies</a:t>
            </a:r>
            <a:endParaRPr lang="en-US" altLang="ja-JP" sz="2800" b="1" smtClean="0"/>
          </a:p>
          <a:p>
            <a:pPr marL="742950" lvl="2" indent="-342900"/>
            <a:endParaRPr lang="en-US" altLang="ja-JP" sz="2000" smtClean="0"/>
          </a:p>
          <a:p>
            <a:endParaRPr lang="en-US" altLang="ja-JP"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tLang="ja-JP" sz="4800" smtClean="0"/>
              <a:t>Location</a:t>
            </a:r>
          </a:p>
        </p:txBody>
      </p:sp>
      <p:sp>
        <p:nvSpPr>
          <p:cNvPr id="3" name="Content Placeholder 2"/>
          <p:cNvSpPr>
            <a:spLocks noGrp="1"/>
          </p:cNvSpPr>
          <p:nvPr>
            <p:ph sz="half" idx="1"/>
          </p:nvPr>
        </p:nvSpPr>
        <p:spPr/>
        <p:txBody>
          <a:bodyPr>
            <a:normAutofit/>
          </a:bodyPr>
          <a:lstStyle/>
          <a:p>
            <a:pPr algn="ctr">
              <a:lnSpc>
                <a:spcPct val="80000"/>
              </a:lnSpc>
              <a:buFont typeface="Arial" charset="0"/>
              <a:buNone/>
            </a:pPr>
            <a:r>
              <a:rPr lang="en-US" altLang="ja-JP" sz="2000" b="1" smtClean="0"/>
              <a:t>	</a:t>
            </a:r>
            <a:r>
              <a:rPr lang="en-US" altLang="ja-JP" sz="3600" b="1" smtClean="0">
                <a:solidFill>
                  <a:srgbClr val="00FFCC"/>
                </a:solidFill>
              </a:rPr>
              <a:t>Los Angeles, CA</a:t>
            </a:r>
          </a:p>
          <a:p>
            <a:pPr>
              <a:lnSpc>
                <a:spcPct val="80000"/>
              </a:lnSpc>
              <a:buFont typeface="Arial" charset="0"/>
              <a:buNone/>
            </a:pPr>
            <a:r>
              <a:rPr lang="en-US" altLang="ja-JP" sz="2500" b="1" smtClean="0">
                <a:solidFill>
                  <a:srgbClr val="FF6600"/>
                </a:solidFill>
              </a:rPr>
              <a:t>    	</a:t>
            </a:r>
            <a:r>
              <a:rPr lang="en-US" altLang="ja-JP" sz="2900" b="1" smtClean="0">
                <a:solidFill>
                  <a:srgbClr val="FF6600"/>
                </a:solidFill>
              </a:rPr>
              <a:t>We believe we will have more information available in a big city. Also in a big city, there are many companies that we have contracts with for our business; Airline Companies, hotels, and other travel companies.</a:t>
            </a:r>
            <a:endParaRPr lang="en-US" altLang="ja-JP" sz="2900" smtClean="0">
              <a:solidFill>
                <a:srgbClr val="FF6600"/>
              </a:solidFill>
            </a:endParaRPr>
          </a:p>
          <a:p>
            <a:pPr>
              <a:lnSpc>
                <a:spcPct val="80000"/>
              </a:lnSpc>
            </a:pPr>
            <a:endParaRPr lang="en-US" altLang="ja-JP" sz="2000" smtClean="0"/>
          </a:p>
        </p:txBody>
      </p:sp>
      <p:sp>
        <p:nvSpPr>
          <p:cNvPr id="4" name="Content Placeholder 3"/>
          <p:cNvSpPr>
            <a:spLocks noGrp="1"/>
          </p:cNvSpPr>
          <p:nvPr>
            <p:ph sz="half" idx="2"/>
          </p:nvPr>
        </p:nvSpPr>
        <p:spPr/>
        <p:txBody>
          <a:bodyPr>
            <a:normAutofit/>
          </a:bodyPr>
          <a:lstStyle/>
          <a:p>
            <a:pPr>
              <a:lnSpc>
                <a:spcPct val="80000"/>
              </a:lnSpc>
            </a:pPr>
            <a:endParaRPr lang="en-US" altLang="ja-JP" sz="2000" smtClean="0"/>
          </a:p>
        </p:txBody>
      </p:sp>
      <p:pic>
        <p:nvPicPr>
          <p:cNvPr id="17412" name="Picture 2" descr="http://www.cfma.org/LosAngeles/T-447_Los_Angeles_07.jpg"/>
          <p:cNvPicPr>
            <a:picLocks noChangeAspect="1" noChangeArrowheads="1"/>
          </p:cNvPicPr>
          <p:nvPr/>
        </p:nvPicPr>
        <p:blipFill>
          <a:blip r:embed="rId3"/>
          <a:srcRect/>
          <a:stretch>
            <a:fillRect/>
          </a:stretch>
        </p:blipFill>
        <p:spPr bwMode="auto">
          <a:xfrm>
            <a:off x="4648200" y="2286000"/>
            <a:ext cx="4068763" cy="272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tLang="ja-JP" smtClean="0"/>
              <a:t>Finance</a:t>
            </a:r>
          </a:p>
        </p:txBody>
      </p:sp>
      <p:sp>
        <p:nvSpPr>
          <p:cNvPr id="18434" name="Content Placeholder 2"/>
          <p:cNvSpPr>
            <a:spLocks noGrp="1"/>
          </p:cNvSpPr>
          <p:nvPr>
            <p:ph idx="1"/>
          </p:nvPr>
        </p:nvSpPr>
        <p:spPr/>
        <p:txBody>
          <a:bodyPr/>
          <a:lstStyle/>
          <a:p>
            <a:r>
              <a:rPr lang="en-US" altLang="ja-JP" b="1" smtClean="0"/>
              <a:t>Revenue is generated from the sales of service, e-flight tickets, hotel reservation, and tours. </a:t>
            </a:r>
          </a:p>
          <a:p>
            <a:pPr>
              <a:buFont typeface="Arial" charset="0"/>
              <a:buNone/>
            </a:pPr>
            <a:r>
              <a:rPr lang="en-US" altLang="ja-JP" b="1" smtClean="0"/>
              <a:t> </a:t>
            </a:r>
          </a:p>
          <a:p>
            <a:endParaRPr lang="en-US" altLang="ja-JP" b="1" smtClean="0"/>
          </a:p>
          <a:p>
            <a:r>
              <a:rPr lang="en-US" altLang="ja-JP" b="1" smtClean="0"/>
              <a:t>Revenue will also result from contracts with airline companies, hotels, and other travel companies</a:t>
            </a:r>
            <a:endParaRPr lang="en-US" altLang="ja-JP" smtClean="0"/>
          </a:p>
          <a:p>
            <a:endParaRPr lang="en-US" altLang="ja-JP" smtClean="0"/>
          </a:p>
        </p:txBody>
      </p:sp>
      <p:pic>
        <p:nvPicPr>
          <p:cNvPr id="18435" name="Picture 2" descr="http://www.treehugger.com/us-money-photo.jpg"/>
          <p:cNvPicPr>
            <a:picLocks noChangeAspect="1" noChangeArrowheads="1"/>
          </p:cNvPicPr>
          <p:nvPr/>
        </p:nvPicPr>
        <p:blipFill>
          <a:blip r:embed="rId3"/>
          <a:srcRect/>
          <a:stretch>
            <a:fillRect/>
          </a:stretch>
        </p:blipFill>
        <p:spPr bwMode="auto">
          <a:xfrm>
            <a:off x="3200400" y="2743200"/>
            <a:ext cx="2235200" cy="1676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tLang="ja-JP" smtClean="0"/>
              <a:t>Distribution</a:t>
            </a:r>
          </a:p>
        </p:txBody>
      </p:sp>
      <p:sp>
        <p:nvSpPr>
          <p:cNvPr id="19458" name="Content Placeholder 2"/>
          <p:cNvSpPr>
            <a:spLocks noGrp="1"/>
          </p:cNvSpPr>
          <p:nvPr>
            <p:ph idx="1"/>
          </p:nvPr>
        </p:nvSpPr>
        <p:spPr/>
        <p:txBody>
          <a:bodyPr/>
          <a:lstStyle/>
          <a:p>
            <a:r>
              <a:rPr lang="en-US" altLang="ja-JP" sz="4000" b="1" smtClean="0">
                <a:solidFill>
                  <a:srgbClr val="66FFFF"/>
                </a:solidFill>
              </a:rPr>
              <a:t>We offer services, and all the information is exchanged over the phone or online. </a:t>
            </a:r>
            <a:endParaRPr lang="en-US" altLang="ja-JP" sz="4000" smtClean="0">
              <a:solidFill>
                <a:srgbClr val="66FFFF"/>
              </a:solidFill>
            </a:endParaRPr>
          </a:p>
          <a:p>
            <a:pPr>
              <a:buFont typeface="Arial" charset="0"/>
              <a:buNone/>
            </a:pPr>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tLang="ja-JP" smtClean="0"/>
              <a:t>Advertisement</a:t>
            </a:r>
          </a:p>
        </p:txBody>
      </p:sp>
      <p:sp>
        <p:nvSpPr>
          <p:cNvPr id="20482" name="Content Placeholder 2"/>
          <p:cNvSpPr>
            <a:spLocks noGrp="1"/>
          </p:cNvSpPr>
          <p:nvPr>
            <p:ph idx="1"/>
          </p:nvPr>
        </p:nvSpPr>
        <p:spPr/>
        <p:txBody>
          <a:bodyPr/>
          <a:lstStyle/>
          <a:p>
            <a:pPr lvl="1">
              <a:buFont typeface="Arial" charset="0"/>
              <a:buNone/>
            </a:pPr>
            <a:r>
              <a:rPr lang="en-US" altLang="ja-JP" smtClean="0">
                <a:solidFill>
                  <a:srgbClr val="FFFF00"/>
                </a:solidFill>
              </a:rPr>
              <a:t>		</a:t>
            </a:r>
            <a:r>
              <a:rPr lang="en-US" altLang="ja-JP" sz="3200" smtClean="0">
                <a:solidFill>
                  <a:srgbClr val="FFFF00"/>
                </a:solidFill>
              </a:rPr>
              <a:t>Since we provide most of our services online we will advertise our website by purchasing banner spaces to put our ads so that they appear in the major search engines. Also we will put ads in magazines and newspapers.</a:t>
            </a:r>
          </a:p>
          <a:p>
            <a:pPr>
              <a:buFont typeface="Arial" charset="0"/>
              <a:buNone/>
            </a:pPr>
            <a:endParaRPr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ltLang="ja-JP" smtClean="0"/>
              <a:t>Competitive Advantage</a:t>
            </a:r>
          </a:p>
        </p:txBody>
      </p:sp>
      <p:sp>
        <p:nvSpPr>
          <p:cNvPr id="21506" name="Content Placeholder 2"/>
          <p:cNvSpPr>
            <a:spLocks noGrp="1"/>
          </p:cNvSpPr>
          <p:nvPr>
            <p:ph idx="1"/>
          </p:nvPr>
        </p:nvSpPr>
        <p:spPr/>
        <p:txBody>
          <a:bodyPr/>
          <a:lstStyle/>
          <a:p>
            <a:r>
              <a:rPr lang="en-US" altLang="ja-JP" b="1" smtClean="0">
                <a:solidFill>
                  <a:srgbClr val="66FFFF"/>
                </a:solidFill>
              </a:rPr>
              <a:t>Differentiation:</a:t>
            </a:r>
            <a:endParaRPr lang="en-US" altLang="ja-JP" sz="2400" b="1" smtClean="0">
              <a:solidFill>
                <a:srgbClr val="66FFFF"/>
              </a:solidFill>
            </a:endParaRPr>
          </a:p>
          <a:p>
            <a:pPr lvl="1"/>
            <a:r>
              <a:rPr lang="en-US" altLang="ja-JP" b="1" smtClean="0">
                <a:solidFill>
                  <a:srgbClr val="66FFFF"/>
                </a:solidFill>
              </a:rPr>
              <a:t>Variety of flight tickets, hotel, tours, and special package deals</a:t>
            </a:r>
            <a:endParaRPr lang="en-US" altLang="ja-JP" sz="1200" b="1" smtClean="0">
              <a:solidFill>
                <a:srgbClr val="66FFFF"/>
              </a:solidFill>
            </a:endParaRPr>
          </a:p>
          <a:p>
            <a:pPr lvl="1"/>
            <a:r>
              <a:rPr lang="en-US" altLang="ja-JP" b="1" smtClean="0">
                <a:solidFill>
                  <a:srgbClr val="66FFFF"/>
                </a:solidFill>
              </a:rPr>
              <a:t>Customers can book their flights, hotels, and tours online 24 hours a day.</a:t>
            </a:r>
            <a:endParaRPr lang="en-US" altLang="ja-JP" sz="1600" b="1" smtClean="0">
              <a:solidFill>
                <a:srgbClr val="66FFFF"/>
              </a:solidFill>
            </a:endParaRPr>
          </a:p>
          <a:p>
            <a:pPr lvl="1"/>
            <a:r>
              <a:rPr lang="en-US" altLang="ja-JP" b="1" smtClean="0">
                <a:solidFill>
                  <a:srgbClr val="66FFFF"/>
                </a:solidFill>
              </a:rPr>
              <a:t>Customer Information and Technical Service available for 24 hours a day.</a:t>
            </a:r>
            <a:endParaRPr lang="en-US" altLang="ja-JP" sz="1600" smtClean="0">
              <a:solidFill>
                <a:srgbClr val="66FFFF"/>
              </a:solidFill>
            </a:endParaRPr>
          </a:p>
          <a:p>
            <a:r>
              <a:rPr lang="en-US" altLang="ja-JP" b="1" smtClean="0">
                <a:solidFill>
                  <a:srgbClr val="66FFFF"/>
                </a:solidFill>
              </a:rPr>
              <a:t>Cost Leadership – Low prices</a:t>
            </a:r>
            <a:endParaRPr lang="en-US" altLang="ja-JP" sz="2400" smtClean="0">
              <a:solidFill>
                <a:srgbClr val="66FFFF"/>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378</Words>
  <Application>Microsoft Office PowerPoint</Application>
  <PresentationFormat>On-screen Show (4:3)</PresentationFormat>
  <Paragraphs>47</Paragraphs>
  <Slides>10</Slides>
  <Notes>10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10</vt:i4>
      </vt:variant>
    </vt:vector>
  </HeadingPairs>
  <TitlesOfParts>
    <vt:vector size="15" baseType="lpstr">
      <vt:lpstr>Calibri</vt:lpstr>
      <vt:lpstr>ＭＳ Ｐゴシック</vt:lpstr>
      <vt:lpstr>Arial</vt:lpstr>
      <vt:lpstr>Wingdings</vt:lpstr>
      <vt:lpstr>Office Theme</vt:lpstr>
      <vt:lpstr>E-Travel The World, Inc</vt:lpstr>
      <vt:lpstr>Mission Statement</vt:lpstr>
      <vt:lpstr>Industry Analysis</vt:lpstr>
      <vt:lpstr>Business Description</vt:lpstr>
      <vt:lpstr>Location</vt:lpstr>
      <vt:lpstr>Finance</vt:lpstr>
      <vt:lpstr>Distribution</vt:lpstr>
      <vt:lpstr>Advertisement</vt:lpstr>
      <vt:lpstr>Competitive Advantage</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E-Travel The World, Inc</dc:title>
  <dc:creator>Julio</dc:creator>
  <cp:lastModifiedBy>rie</cp:lastModifiedBy>
  <cp:revision>18</cp:revision>
  <dcterms:created xsi:type="dcterms:W3CDTF">2009-02-19T01:54:20Z</dcterms:created>
  <dcterms:modified xsi:type="dcterms:W3CDTF">2009-02-19T06:45:47Z</dcterms:modified>
</cp:coreProperties>
</file>