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0"/>
  </p:notesMasterIdLst>
  <p:sldIdLst>
    <p:sldId id="293" r:id="rId2"/>
    <p:sldId id="257" r:id="rId3"/>
    <p:sldId id="305" r:id="rId4"/>
    <p:sldId id="325" r:id="rId5"/>
    <p:sldId id="326" r:id="rId6"/>
    <p:sldId id="260" r:id="rId7"/>
    <p:sldId id="347" r:id="rId8"/>
    <p:sldId id="340" r:id="rId9"/>
    <p:sldId id="321" r:id="rId10"/>
    <p:sldId id="263" r:id="rId11"/>
    <p:sldId id="348" r:id="rId12"/>
    <p:sldId id="272" r:id="rId13"/>
    <p:sldId id="274" r:id="rId14"/>
    <p:sldId id="275" r:id="rId15"/>
    <p:sldId id="276" r:id="rId16"/>
    <p:sldId id="277" r:id="rId17"/>
    <p:sldId id="345" r:id="rId18"/>
    <p:sldId id="341" r:id="rId19"/>
    <p:sldId id="339" r:id="rId20"/>
    <p:sldId id="338" r:id="rId21"/>
    <p:sldId id="344" r:id="rId22"/>
    <p:sldId id="332" r:id="rId23"/>
    <p:sldId id="333" r:id="rId24"/>
    <p:sldId id="334" r:id="rId25"/>
    <p:sldId id="335" r:id="rId26"/>
    <p:sldId id="336" r:id="rId27"/>
    <p:sldId id="278" r:id="rId28"/>
    <p:sldId id="324" r:id="rId29"/>
    <p:sldId id="283" r:id="rId30"/>
    <p:sldId id="284" r:id="rId31"/>
    <p:sldId id="296" r:id="rId32"/>
    <p:sldId id="342" r:id="rId33"/>
    <p:sldId id="343" r:id="rId34"/>
    <p:sldId id="285" r:id="rId35"/>
    <p:sldId id="286" r:id="rId36"/>
    <p:sldId id="287" r:id="rId37"/>
    <p:sldId id="292" r:id="rId38"/>
    <p:sldId id="323"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008000"/>
    <a:srgbClr val="339933"/>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0" d="100"/>
          <a:sy n="70" d="100"/>
        </p:scale>
        <p:origin x="3450" y="107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945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946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C7C62017-4756-4E19-BFF2-C98041DD41AA}" type="slidenum">
              <a:rPr lang="en-US"/>
              <a:pPr>
                <a:defRPr/>
              </a:pPr>
              <a:t>‹#›</a:t>
            </a:fld>
            <a:endParaRPr lang="en-US"/>
          </a:p>
        </p:txBody>
      </p:sp>
    </p:spTree>
    <p:extLst>
      <p:ext uri="{BB962C8B-B14F-4D97-AF65-F5344CB8AC3E}">
        <p14:creationId xmlns:p14="http://schemas.microsoft.com/office/powerpoint/2010/main" val="20242229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C01D433-91B7-4E05-B814-D1E3DB4C7CF1}" type="slidenum">
              <a:rPr lang="en-US" sz="1200" smtClean="0">
                <a:latin typeface="Times New Roman" pitchFamily="18" charset="0"/>
              </a:rPr>
              <a:pPr eaLnBrk="1" hangingPunct="1"/>
              <a:t>1</a:t>
            </a:fld>
            <a:endParaRPr lang="en-US" sz="1200">
              <a:latin typeface="Times New Roman" pitchFamily="18"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6801398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14CD8A2-5790-4A26-A2BF-59415FCFFA15}" type="slidenum">
              <a:rPr lang="en-US" sz="1200" smtClean="0">
                <a:latin typeface="Times New Roman" pitchFamily="18" charset="0"/>
              </a:rPr>
              <a:pPr eaLnBrk="1" hangingPunct="1"/>
              <a:t>13</a:t>
            </a:fld>
            <a:endParaRPr lang="en-US" sz="1200">
              <a:latin typeface="Times New Roman"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818096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A66598D3-286B-47C6-B223-70B4392CBEC1}" type="slidenum">
              <a:rPr lang="en-US" sz="1200" smtClean="0">
                <a:latin typeface="Times New Roman" pitchFamily="18" charset="0"/>
              </a:rPr>
              <a:pPr eaLnBrk="1" hangingPunct="1"/>
              <a:t>14</a:t>
            </a:fld>
            <a:endParaRPr lang="en-US" sz="1200">
              <a:latin typeface="Times New Roman" pitchFamily="18"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49758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85D2C90-3FC0-41F2-8540-69873B7A79FD}" type="slidenum">
              <a:rPr lang="en-US" sz="1200" smtClean="0">
                <a:latin typeface="Times New Roman" pitchFamily="18" charset="0"/>
              </a:rPr>
              <a:pPr eaLnBrk="1" hangingPunct="1"/>
              <a:t>15</a:t>
            </a:fld>
            <a:endParaRPr lang="en-US" sz="1200">
              <a:latin typeface="Times New Roman"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0746190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A16446B-2B6C-4254-A0EF-B8853B18BCC6}" type="slidenum">
              <a:rPr lang="en-US" sz="1200" smtClean="0">
                <a:latin typeface="Times New Roman" pitchFamily="18" charset="0"/>
              </a:rPr>
              <a:pPr eaLnBrk="1" hangingPunct="1"/>
              <a:t>16</a:t>
            </a:fld>
            <a:endParaRPr lang="en-US" sz="1200">
              <a:latin typeface="Times New Roman"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90130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376896F-2A72-4BD0-B7D3-FE5634B9D584}" type="slidenum">
              <a:rPr lang="en-US" sz="1200" smtClean="0">
                <a:latin typeface="Times New Roman" pitchFamily="18" charset="0"/>
              </a:rPr>
              <a:pPr eaLnBrk="1" hangingPunct="1"/>
              <a:t>17</a:t>
            </a:fld>
            <a:endParaRPr lang="en-US" sz="1200">
              <a:latin typeface="Times New Roman"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8847008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40807DE-B2B1-40CB-A253-4A66222D7987}" type="slidenum">
              <a:rPr lang="en-US" sz="1200" smtClean="0">
                <a:latin typeface="Times New Roman" pitchFamily="18" charset="0"/>
              </a:rPr>
              <a:pPr eaLnBrk="1" hangingPunct="1"/>
              <a:t>19</a:t>
            </a:fld>
            <a:endParaRPr lang="en-US" sz="1200">
              <a:latin typeface="Times New Roman" pitchFamily="18"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extLst>
      <p:ext uri="{BB962C8B-B14F-4D97-AF65-F5344CB8AC3E}">
        <p14:creationId xmlns:p14="http://schemas.microsoft.com/office/powerpoint/2010/main" val="17325347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239E465-E99C-474F-9CDD-6ED5175E456D}" type="slidenum">
              <a:rPr lang="en-US" sz="1200" smtClean="0">
                <a:latin typeface="Times New Roman" pitchFamily="18" charset="0"/>
              </a:rPr>
              <a:pPr eaLnBrk="1" hangingPunct="1"/>
              <a:t>20</a:t>
            </a:fld>
            <a:endParaRPr lang="en-US" sz="1200">
              <a:latin typeface="Times New Roman"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7336620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DBBDE2E1-C743-4BB0-BAE3-1914C9F8A4B8}" type="slidenum">
              <a:rPr kumimoji="0" lang="en-US" altLang="en-US"/>
              <a:pPr>
                <a:spcBef>
                  <a:spcPct val="0"/>
                </a:spcBef>
              </a:pPr>
              <a:t>21</a:t>
            </a:fld>
            <a:endParaRPr kumimoji="0"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580512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F8FAFC1-797F-4EEA-9400-24381BA6C9C1}" type="slidenum">
              <a:rPr lang="en-US" sz="1200" smtClean="0">
                <a:latin typeface="Times New Roman" pitchFamily="18" charset="0"/>
              </a:rPr>
              <a:pPr eaLnBrk="1" hangingPunct="1"/>
              <a:t>22</a:t>
            </a:fld>
            <a:endParaRPr lang="en-US" sz="1200">
              <a:latin typeface="Times New Roman"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8238557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461F725E-6A0C-4DB0-9D88-D5FFE0C61EEB}" type="slidenum">
              <a:rPr lang="en-US" sz="1200" smtClean="0">
                <a:latin typeface="Times New Roman" pitchFamily="18" charset="0"/>
              </a:rPr>
              <a:pPr eaLnBrk="1" hangingPunct="1"/>
              <a:t>23</a:t>
            </a:fld>
            <a:endParaRPr lang="en-US" sz="1200">
              <a:latin typeface="Times New Roman" pitchFamily="18"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597817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76FD4FE-7379-4615-9251-544DE75E77C4}" type="slidenum">
              <a:rPr lang="en-US" sz="1200" smtClean="0">
                <a:latin typeface="Times New Roman" pitchFamily="18" charset="0"/>
              </a:rPr>
              <a:pPr eaLnBrk="1" hangingPunct="1"/>
              <a:t>2</a:t>
            </a:fld>
            <a:endParaRPr lang="en-US" sz="1200">
              <a:latin typeface="Times New Roman" pitchFamily="18"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8752345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232B194-55E1-438A-91FE-7D4717AA7861}" type="slidenum">
              <a:rPr lang="en-US" sz="1200" smtClean="0">
                <a:latin typeface="Times New Roman" pitchFamily="18" charset="0"/>
              </a:rPr>
              <a:pPr eaLnBrk="1" hangingPunct="1"/>
              <a:t>24</a:t>
            </a:fld>
            <a:endParaRPr lang="en-US" sz="1200">
              <a:latin typeface="Times New Roman" pitchFamily="18"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8867225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476DFB8-0E3B-48D3-ABA1-1ED11A816694}" type="slidenum">
              <a:rPr lang="en-US" sz="1200" smtClean="0">
                <a:latin typeface="Times New Roman" pitchFamily="18" charset="0"/>
              </a:rPr>
              <a:pPr eaLnBrk="1" hangingPunct="1"/>
              <a:t>25</a:t>
            </a:fld>
            <a:endParaRPr lang="en-US" sz="1200">
              <a:latin typeface="Times New Roman" pitchFamily="18"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1891358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B4FF5B63-6E03-416A-8E5C-EC513DB9AC51}" type="slidenum">
              <a:rPr lang="en-US" sz="1200" smtClean="0">
                <a:latin typeface="Times New Roman" pitchFamily="18" charset="0"/>
              </a:rPr>
              <a:pPr eaLnBrk="1" hangingPunct="1"/>
              <a:t>26</a:t>
            </a:fld>
            <a:endParaRPr lang="en-US" sz="1200">
              <a:latin typeface="Times New Roman"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6709769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4F2A0BA4-543D-412F-8F68-5252F522A723}" type="slidenum">
              <a:rPr lang="en-US" sz="1200" smtClean="0">
                <a:latin typeface="Times New Roman" pitchFamily="18" charset="0"/>
              </a:rPr>
              <a:pPr eaLnBrk="1" hangingPunct="1"/>
              <a:t>27</a:t>
            </a:fld>
            <a:endParaRPr lang="en-US" sz="1200">
              <a:latin typeface="Times New Roman" pitchFamily="18"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sz="1400"/>
          </a:p>
        </p:txBody>
      </p:sp>
    </p:spTree>
    <p:extLst>
      <p:ext uri="{BB962C8B-B14F-4D97-AF65-F5344CB8AC3E}">
        <p14:creationId xmlns:p14="http://schemas.microsoft.com/office/powerpoint/2010/main" val="34647971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A2CB71C-F9C6-45A7-A66E-C5DCE6FF3043}" type="slidenum">
              <a:rPr lang="en-US" sz="1200" smtClean="0">
                <a:latin typeface="Times New Roman" pitchFamily="18" charset="0"/>
              </a:rPr>
              <a:pPr eaLnBrk="1" hangingPunct="1"/>
              <a:t>29</a:t>
            </a:fld>
            <a:endParaRPr lang="en-US" sz="1200">
              <a:latin typeface="Times New Roman"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4322129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28B77D6-6F02-440F-B6EC-0186380BC175}" type="slidenum">
              <a:rPr lang="en-US" sz="1200" smtClean="0">
                <a:latin typeface="Times New Roman" pitchFamily="18" charset="0"/>
              </a:rPr>
              <a:pPr eaLnBrk="1" hangingPunct="1"/>
              <a:t>30</a:t>
            </a:fld>
            <a:endParaRPr lang="en-US" sz="1200">
              <a:latin typeface="Times New Roman" pitchFamily="18"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873857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AA4FDC00-7E1E-4123-B874-5B65673C2885}" type="slidenum">
              <a:rPr lang="en-US" sz="1200" smtClean="0">
                <a:latin typeface="Times New Roman" pitchFamily="18" charset="0"/>
              </a:rPr>
              <a:pPr eaLnBrk="1" hangingPunct="1"/>
              <a:t>31</a:t>
            </a:fld>
            <a:endParaRPr lang="en-US" sz="1200">
              <a:latin typeface="Times New Roman"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9922203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32CAEA5-5DDF-4BCE-83B6-EA51D3DC28DA}" type="slidenum">
              <a:rPr lang="en-US" sz="1200" smtClean="0">
                <a:latin typeface="Times New Roman" pitchFamily="18" charset="0"/>
              </a:rPr>
              <a:pPr eaLnBrk="1" hangingPunct="1"/>
              <a:t>34</a:t>
            </a:fld>
            <a:endParaRPr lang="en-US" sz="1200">
              <a:latin typeface="Times New Roman"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4040418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F77D61B-390A-4B97-A6AA-0ED4209B48A7}" type="slidenum">
              <a:rPr lang="en-US" sz="1200" smtClean="0">
                <a:latin typeface="Times New Roman" pitchFamily="18" charset="0"/>
              </a:rPr>
              <a:pPr eaLnBrk="1" hangingPunct="1"/>
              <a:t>35</a:t>
            </a:fld>
            <a:endParaRPr lang="en-US" sz="1200">
              <a:latin typeface="Times New Roman"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3325878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6DB50A7-0AD9-41A1-8991-59700C5FA343}" type="slidenum">
              <a:rPr lang="en-US" sz="1200" smtClean="0">
                <a:latin typeface="Times New Roman" pitchFamily="18" charset="0"/>
              </a:rPr>
              <a:pPr eaLnBrk="1" hangingPunct="1"/>
              <a:t>36</a:t>
            </a:fld>
            <a:endParaRPr lang="en-US" sz="1200">
              <a:latin typeface="Times New Roman"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17627015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BEE70430-14D2-4E4F-A644-FAF1D0B0DD5A}" type="slidenum">
              <a:rPr lang="en-US" sz="1200" smtClean="0">
                <a:latin typeface="Times New Roman" pitchFamily="18" charset="0"/>
              </a:rPr>
              <a:pPr eaLnBrk="1" hangingPunct="1"/>
              <a:t>3</a:t>
            </a:fld>
            <a:endParaRPr lang="en-US" sz="1200">
              <a:latin typeface="Times New Roman"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42601624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51D8A51-BBBA-4AD7-97FF-D3B15184D5EB}" type="slidenum">
              <a:rPr lang="en-US" sz="1200" smtClean="0">
                <a:latin typeface="Times New Roman" pitchFamily="18" charset="0"/>
              </a:rPr>
              <a:pPr eaLnBrk="1" hangingPunct="1"/>
              <a:t>37</a:t>
            </a:fld>
            <a:endParaRPr lang="en-US" sz="1200">
              <a:latin typeface="Times New Roman"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40893257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C0DD498-13F2-4385-A516-190DD1FF7479}" type="slidenum">
              <a:rPr lang="en-US" sz="1200" smtClean="0">
                <a:latin typeface="Times New Roman" pitchFamily="18" charset="0"/>
              </a:rPr>
              <a:pPr eaLnBrk="1" hangingPunct="1"/>
              <a:t>38</a:t>
            </a:fld>
            <a:endParaRPr lang="en-US" sz="1200">
              <a:latin typeface="Times New Roman" pitchFamily="18"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584818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6FD22B9-D3E5-461B-884F-C1B96DAC4FA9}" type="slidenum">
              <a:rPr lang="en-US" sz="1200" smtClean="0">
                <a:latin typeface="Times New Roman" pitchFamily="18" charset="0"/>
              </a:rPr>
              <a:pPr eaLnBrk="1" hangingPunct="1"/>
              <a:t>4</a:t>
            </a:fld>
            <a:endParaRPr lang="en-US" sz="1200">
              <a:latin typeface="Times New Roman" pitchFamily="18"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424273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3D6AA6C-C572-4D39-A642-64645AFC018D}" type="slidenum">
              <a:rPr lang="en-US" sz="1200" smtClean="0">
                <a:latin typeface="Times New Roman" pitchFamily="18" charset="0"/>
              </a:rPr>
              <a:pPr eaLnBrk="1" hangingPunct="1"/>
              <a:t>5</a:t>
            </a:fld>
            <a:endParaRPr lang="en-US" sz="1200">
              <a:latin typeface="Times New Roman"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6508092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65C8A9DF-6F37-479D-9B81-48966B84DB16}" type="slidenum">
              <a:rPr lang="en-US" sz="1200" smtClean="0">
                <a:latin typeface="Times New Roman" pitchFamily="18" charset="0"/>
              </a:rPr>
              <a:pPr eaLnBrk="1" hangingPunct="1"/>
              <a:t>6</a:t>
            </a:fld>
            <a:endParaRPr lang="en-US" sz="1200">
              <a:latin typeface="Times New Roman"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516768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F376896F-2A72-4BD0-B7D3-FE5634B9D584}" type="slidenum">
              <a:rPr lang="en-US" sz="1200" smtClean="0">
                <a:latin typeface="Times New Roman" pitchFamily="18" charset="0"/>
              </a:rPr>
              <a:pPr eaLnBrk="1" hangingPunct="1"/>
              <a:t>9</a:t>
            </a:fld>
            <a:endParaRPr lang="en-US" sz="1200">
              <a:latin typeface="Times New Roman"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338870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4A67FC1-AD29-4042-A661-32413766F3DB}" type="slidenum">
              <a:rPr lang="en-US" sz="1200" smtClean="0">
                <a:latin typeface="Times New Roman" pitchFamily="18" charset="0"/>
              </a:rPr>
              <a:pPr eaLnBrk="1" hangingPunct="1"/>
              <a:t>10</a:t>
            </a:fld>
            <a:endParaRPr lang="en-US" sz="1200">
              <a:latin typeface="Times New Roman"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356660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C9C9420-43F4-46C0-815A-076E93D0DD1A}" type="slidenum">
              <a:rPr lang="en-US" sz="1200" smtClean="0">
                <a:latin typeface="Times New Roman" pitchFamily="18" charset="0"/>
              </a:rPr>
              <a:pPr eaLnBrk="1" hangingPunct="1"/>
              <a:t>12</a:t>
            </a:fld>
            <a:endParaRPr lang="en-US" sz="1200">
              <a:latin typeface="Times New Roman"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431403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50188"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018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942469B6-E420-4AAA-A519-5C0B55B0203E}" type="slidenum">
              <a:rPr lang="en-US"/>
              <a:pPr>
                <a:defRPr/>
              </a:pPr>
              <a:t>‹#›</a:t>
            </a:fld>
            <a:endParaRPr lang="en-US"/>
          </a:p>
        </p:txBody>
      </p:sp>
    </p:spTree>
    <p:extLst>
      <p:ext uri="{BB962C8B-B14F-4D97-AF65-F5344CB8AC3E}">
        <p14:creationId xmlns:p14="http://schemas.microsoft.com/office/powerpoint/2010/main" val="153399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805A2B5B-8B95-4155-9889-7FAE8B7C7165}" type="slidenum">
              <a:rPr lang="en-US"/>
              <a:pPr>
                <a:defRPr/>
              </a:pPr>
              <a:t>‹#›</a:t>
            </a:fld>
            <a:endParaRPr lang="en-US"/>
          </a:p>
        </p:txBody>
      </p:sp>
    </p:spTree>
    <p:extLst>
      <p:ext uri="{BB962C8B-B14F-4D97-AF65-F5344CB8AC3E}">
        <p14:creationId xmlns:p14="http://schemas.microsoft.com/office/powerpoint/2010/main" val="1174160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8AA05A64-304C-4C8C-8B79-43A7B816F9DD}" type="slidenum">
              <a:rPr lang="en-US"/>
              <a:pPr>
                <a:defRPr/>
              </a:pPr>
              <a:t>‹#›</a:t>
            </a:fld>
            <a:endParaRPr lang="en-US"/>
          </a:p>
        </p:txBody>
      </p:sp>
    </p:spTree>
    <p:extLst>
      <p:ext uri="{BB962C8B-B14F-4D97-AF65-F5344CB8AC3E}">
        <p14:creationId xmlns:p14="http://schemas.microsoft.com/office/powerpoint/2010/main" val="2539329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a:t>Click to edit Master title style</a:t>
            </a:r>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D12A9A2D-ED5B-434C-BB49-F35444FD8FC8}" type="slidenum">
              <a:rPr lang="en-US"/>
              <a:pPr>
                <a:defRPr/>
              </a:pPr>
              <a:t>‹#›</a:t>
            </a:fld>
            <a:endParaRPr lang="en-US"/>
          </a:p>
        </p:txBody>
      </p:sp>
    </p:spTree>
    <p:extLst>
      <p:ext uri="{BB962C8B-B14F-4D97-AF65-F5344CB8AC3E}">
        <p14:creationId xmlns:p14="http://schemas.microsoft.com/office/powerpoint/2010/main" val="2465532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A720F7B-9F97-4B09-8A7B-352BF37FD7B8}" type="slidenum">
              <a:rPr lang="en-US"/>
              <a:pPr>
                <a:defRPr/>
              </a:pPr>
              <a:t>‹#›</a:t>
            </a:fld>
            <a:endParaRPr lang="en-US"/>
          </a:p>
        </p:txBody>
      </p:sp>
    </p:spTree>
    <p:extLst>
      <p:ext uri="{BB962C8B-B14F-4D97-AF65-F5344CB8AC3E}">
        <p14:creationId xmlns:p14="http://schemas.microsoft.com/office/powerpoint/2010/main" val="2051038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E7229BF-DE17-406D-89F0-2791CBFA2273}" type="slidenum">
              <a:rPr lang="en-US"/>
              <a:pPr>
                <a:defRPr/>
              </a:pPr>
              <a:t>‹#›</a:t>
            </a:fld>
            <a:endParaRPr lang="en-US"/>
          </a:p>
        </p:txBody>
      </p:sp>
    </p:spTree>
    <p:extLst>
      <p:ext uri="{BB962C8B-B14F-4D97-AF65-F5344CB8AC3E}">
        <p14:creationId xmlns:p14="http://schemas.microsoft.com/office/powerpoint/2010/main" val="1247000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37F8E4E-0739-44BD-9730-27A59DBD35C3}" type="slidenum">
              <a:rPr lang="en-US"/>
              <a:pPr>
                <a:defRPr/>
              </a:pPr>
              <a:t>‹#›</a:t>
            </a:fld>
            <a:endParaRPr lang="en-US"/>
          </a:p>
        </p:txBody>
      </p:sp>
    </p:spTree>
    <p:extLst>
      <p:ext uri="{BB962C8B-B14F-4D97-AF65-F5344CB8AC3E}">
        <p14:creationId xmlns:p14="http://schemas.microsoft.com/office/powerpoint/2010/main" val="764013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F8303DB9-C1A8-4922-AC68-B3FF92F2AA3A}" type="slidenum">
              <a:rPr lang="en-US"/>
              <a:pPr>
                <a:defRPr/>
              </a:pPr>
              <a:t>‹#›</a:t>
            </a:fld>
            <a:endParaRPr lang="en-US"/>
          </a:p>
        </p:txBody>
      </p:sp>
    </p:spTree>
    <p:extLst>
      <p:ext uri="{BB962C8B-B14F-4D97-AF65-F5344CB8AC3E}">
        <p14:creationId xmlns:p14="http://schemas.microsoft.com/office/powerpoint/2010/main" val="2606549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A1D445C2-0ED7-436D-85D7-B8CB772F650E}" type="slidenum">
              <a:rPr lang="en-US"/>
              <a:pPr>
                <a:defRPr/>
              </a:pPr>
              <a:t>‹#›</a:t>
            </a:fld>
            <a:endParaRPr lang="en-US"/>
          </a:p>
        </p:txBody>
      </p:sp>
    </p:spTree>
    <p:extLst>
      <p:ext uri="{BB962C8B-B14F-4D97-AF65-F5344CB8AC3E}">
        <p14:creationId xmlns:p14="http://schemas.microsoft.com/office/powerpoint/2010/main" val="101557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AE64A1D1-FACE-452B-9B8E-D9D1AE9C319C}" type="slidenum">
              <a:rPr lang="en-US"/>
              <a:pPr>
                <a:defRPr/>
              </a:pPr>
              <a:t>‹#›</a:t>
            </a:fld>
            <a:endParaRPr lang="en-US"/>
          </a:p>
        </p:txBody>
      </p:sp>
    </p:spTree>
    <p:extLst>
      <p:ext uri="{BB962C8B-B14F-4D97-AF65-F5344CB8AC3E}">
        <p14:creationId xmlns:p14="http://schemas.microsoft.com/office/powerpoint/2010/main" val="374605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8DCE2741-B937-4B7E-B88D-E157DABC61E3}" type="slidenum">
              <a:rPr lang="en-US"/>
              <a:pPr>
                <a:defRPr/>
              </a:pPr>
              <a:t>‹#›</a:t>
            </a:fld>
            <a:endParaRPr lang="en-US"/>
          </a:p>
        </p:txBody>
      </p:sp>
    </p:spTree>
    <p:extLst>
      <p:ext uri="{BB962C8B-B14F-4D97-AF65-F5344CB8AC3E}">
        <p14:creationId xmlns:p14="http://schemas.microsoft.com/office/powerpoint/2010/main" val="3243861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5D69A45-DEF9-47AC-AF04-1906B9C5F702}" type="slidenum">
              <a:rPr lang="en-US"/>
              <a:pPr>
                <a:defRPr/>
              </a:pPr>
              <a:t>‹#›</a:t>
            </a:fld>
            <a:endParaRPr lang="en-US"/>
          </a:p>
        </p:txBody>
      </p:sp>
    </p:spTree>
    <p:extLst>
      <p:ext uri="{BB962C8B-B14F-4D97-AF65-F5344CB8AC3E}">
        <p14:creationId xmlns:p14="http://schemas.microsoft.com/office/powerpoint/2010/main" val="325814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3"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9163"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en-US"/>
          </a:p>
        </p:txBody>
      </p:sp>
      <p:sp>
        <p:nvSpPr>
          <p:cNvPr id="49164"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p>
        </p:txBody>
      </p:sp>
      <p:sp>
        <p:nvSpPr>
          <p:cNvPr id="49165"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22838F7A-2880-48A7-A09B-258590E19BD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0"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 id="2147483959" r:id="rId12"/>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defRPr>
      </a:lvl2pPr>
      <a:lvl3pPr algn="l" rtl="0" eaLnBrk="0" fontAlgn="base" hangingPunct="0">
        <a:spcBef>
          <a:spcPct val="0"/>
        </a:spcBef>
        <a:spcAft>
          <a:spcPct val="0"/>
        </a:spcAft>
        <a:defRPr sz="3600">
          <a:solidFill>
            <a:schemeClr val="tx2"/>
          </a:solidFill>
          <a:latin typeface="Tahoma" pitchFamily="34" charset="0"/>
        </a:defRPr>
      </a:lvl3pPr>
      <a:lvl4pPr algn="l" rtl="0" eaLnBrk="0" fontAlgn="base" hangingPunct="0">
        <a:spcBef>
          <a:spcPct val="0"/>
        </a:spcBef>
        <a:spcAft>
          <a:spcPct val="0"/>
        </a:spcAft>
        <a:defRPr sz="3600">
          <a:solidFill>
            <a:schemeClr val="tx2"/>
          </a:solidFill>
          <a:latin typeface="Tahoma" pitchFamily="34" charset="0"/>
        </a:defRPr>
      </a:lvl4pPr>
      <a:lvl5pPr algn="l" rtl="0" eaLnBrk="0" fontAlgn="base" hangingPunct="0">
        <a:spcBef>
          <a:spcPct val="0"/>
        </a:spcBef>
        <a:spcAft>
          <a:spcPct val="0"/>
        </a:spcAft>
        <a:defRPr sz="3600">
          <a:solidFill>
            <a:schemeClr val="tx2"/>
          </a:solidFill>
          <a:latin typeface="Tahoma" pitchFamily="34" charset="0"/>
        </a:defRPr>
      </a:lvl5pPr>
      <a:lvl6pPr marL="457200" algn="l" rtl="0" fontAlgn="base">
        <a:spcBef>
          <a:spcPct val="0"/>
        </a:spcBef>
        <a:spcAft>
          <a:spcPct val="0"/>
        </a:spcAft>
        <a:defRPr sz="3600">
          <a:solidFill>
            <a:schemeClr val="tx2"/>
          </a:solidFill>
          <a:latin typeface="Tahoma" pitchFamily="34" charset="0"/>
        </a:defRPr>
      </a:lvl6pPr>
      <a:lvl7pPr marL="914400" algn="l" rtl="0" fontAlgn="base">
        <a:spcBef>
          <a:spcPct val="0"/>
        </a:spcBef>
        <a:spcAft>
          <a:spcPct val="0"/>
        </a:spcAft>
        <a:defRPr sz="3600">
          <a:solidFill>
            <a:schemeClr val="tx2"/>
          </a:solidFill>
          <a:latin typeface="Tahoma" pitchFamily="34" charset="0"/>
        </a:defRPr>
      </a:lvl7pPr>
      <a:lvl8pPr marL="1371600" algn="l" rtl="0" fontAlgn="base">
        <a:spcBef>
          <a:spcPct val="0"/>
        </a:spcBef>
        <a:spcAft>
          <a:spcPct val="0"/>
        </a:spcAft>
        <a:defRPr sz="3600">
          <a:solidFill>
            <a:schemeClr val="tx2"/>
          </a:solidFill>
          <a:latin typeface="Tahoma" pitchFamily="34" charset="0"/>
        </a:defRPr>
      </a:lvl8pPr>
      <a:lvl9pPr marL="1828800" algn="l" rtl="0" fontAlgn="base">
        <a:spcBef>
          <a:spcPct val="0"/>
        </a:spcBef>
        <a:spcAft>
          <a:spcPct val="0"/>
        </a:spcAft>
        <a:defRPr sz="36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9.wmf"/><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10.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11.wmf"/><Relationship Id="rId4" Type="http://schemas.openxmlformats.org/officeDocument/2006/relationships/oleObject" Target="../embeddings/oleObject3.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a:t>Database </a:t>
            </a:r>
            <a:r>
              <a:rPr lang="en-US" dirty="0"/>
              <a:t>2</a:t>
            </a:r>
          </a:p>
        </p:txBody>
      </p:sp>
      <p:sp>
        <p:nvSpPr>
          <p:cNvPr id="3075" name="Rectangle 3"/>
          <p:cNvSpPr>
            <a:spLocks noGrp="1" noChangeArrowheads="1"/>
          </p:cNvSpPr>
          <p:nvPr>
            <p:ph type="subTitle" idx="1"/>
          </p:nvPr>
        </p:nvSpPr>
        <p:spPr/>
        <p:txBody>
          <a:bodyPr/>
          <a:lstStyle/>
          <a:p>
            <a:pPr eaLnBrk="1" hangingPunct="1"/>
            <a:r>
              <a:rPr lang="en-US"/>
              <a:t>Database Creation and Management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200" dirty="0"/>
              <a:t>Adding Records to a Table</a:t>
            </a:r>
          </a:p>
        </p:txBody>
      </p:sp>
      <p:sp>
        <p:nvSpPr>
          <p:cNvPr id="9219" name="Rectangle 3"/>
          <p:cNvSpPr>
            <a:spLocks noGrp="1" noChangeArrowheads="1"/>
          </p:cNvSpPr>
          <p:nvPr>
            <p:ph type="body" idx="1"/>
          </p:nvPr>
        </p:nvSpPr>
        <p:spPr>
          <a:xfrm>
            <a:off x="762000" y="1905000"/>
            <a:ext cx="7848600" cy="1219200"/>
          </a:xfrm>
        </p:spPr>
        <p:txBody>
          <a:bodyPr/>
          <a:lstStyle/>
          <a:p>
            <a:pPr eaLnBrk="1" hangingPunct="1"/>
            <a:r>
              <a:rPr lang="en-US" sz="2400"/>
              <a:t>Enter data sequentially in Datasheet view</a:t>
            </a:r>
          </a:p>
          <a:p>
            <a:pPr lvl="1" eaLnBrk="1" hangingPunct="1"/>
            <a:r>
              <a:rPr lang="en-US" sz="2000"/>
              <a:t>Do not jump from field to field</a:t>
            </a:r>
          </a:p>
          <a:p>
            <a:pPr lvl="1" eaLnBrk="1" hangingPunct="1"/>
            <a:r>
              <a:rPr lang="en-US" sz="2000"/>
              <a:t>Use tab key to enter data</a:t>
            </a:r>
          </a:p>
        </p:txBody>
      </p:sp>
      <p:grpSp>
        <p:nvGrpSpPr>
          <p:cNvPr id="9220" name="Group 4"/>
          <p:cNvGrpSpPr>
            <a:grpSpLocks/>
          </p:cNvGrpSpPr>
          <p:nvPr/>
        </p:nvGrpSpPr>
        <p:grpSpPr bwMode="auto">
          <a:xfrm>
            <a:off x="533400" y="3352800"/>
            <a:ext cx="8001000" cy="1066800"/>
            <a:chOff x="-3" y="-3"/>
            <a:chExt cx="2861" cy="468"/>
          </a:xfrm>
        </p:grpSpPr>
        <p:grpSp>
          <p:nvGrpSpPr>
            <p:cNvPr id="9221" name="Group 5"/>
            <p:cNvGrpSpPr>
              <a:grpSpLocks/>
            </p:cNvGrpSpPr>
            <p:nvPr/>
          </p:nvGrpSpPr>
          <p:grpSpPr bwMode="auto">
            <a:xfrm>
              <a:off x="0" y="0"/>
              <a:ext cx="2855" cy="462"/>
              <a:chOff x="0" y="0"/>
              <a:chExt cx="2855" cy="462"/>
            </a:xfrm>
          </p:grpSpPr>
          <p:grpSp>
            <p:nvGrpSpPr>
              <p:cNvPr id="9223" name="Group 6"/>
              <p:cNvGrpSpPr>
                <a:grpSpLocks/>
              </p:cNvGrpSpPr>
              <p:nvPr/>
            </p:nvGrpSpPr>
            <p:grpSpPr bwMode="auto">
              <a:xfrm>
                <a:off x="0" y="0"/>
                <a:ext cx="511" cy="154"/>
                <a:chOff x="0" y="0"/>
                <a:chExt cx="511" cy="154"/>
              </a:xfrm>
            </p:grpSpPr>
            <p:sp>
              <p:nvSpPr>
                <p:cNvPr id="9274" name="Rectangle 7"/>
                <p:cNvSpPr>
                  <a:spLocks noChangeArrowheads="1"/>
                </p:cNvSpPr>
                <p:nvPr/>
              </p:nvSpPr>
              <p:spPr bwMode="auto">
                <a:xfrm>
                  <a:off x="0" y="0"/>
                  <a:ext cx="511"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endParaRPr lang="en-US"/>
                </a:p>
              </p:txBody>
            </p:sp>
            <p:grpSp>
              <p:nvGrpSpPr>
                <p:cNvPr id="9275" name="Group 8"/>
                <p:cNvGrpSpPr>
                  <a:grpSpLocks/>
                </p:cNvGrpSpPr>
                <p:nvPr/>
              </p:nvGrpSpPr>
              <p:grpSpPr bwMode="auto">
                <a:xfrm>
                  <a:off x="0" y="0"/>
                  <a:ext cx="511" cy="154"/>
                  <a:chOff x="0" y="0"/>
                  <a:chExt cx="511" cy="154"/>
                </a:xfrm>
              </p:grpSpPr>
              <p:sp>
                <p:nvSpPr>
                  <p:cNvPr id="9276" name="Rectangle 9"/>
                  <p:cNvSpPr>
                    <a:spLocks noChangeArrowheads="1"/>
                  </p:cNvSpPr>
                  <p:nvPr/>
                </p:nvSpPr>
                <p:spPr bwMode="auto">
                  <a:xfrm>
                    <a:off x="0" y="0"/>
                    <a:ext cx="511"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lstStyle/>
                  <a:p>
                    <a:pPr eaLnBrk="0" hangingPunct="0"/>
                    <a:r>
                      <a:rPr lang="en-US" sz="1800" b="1">
                        <a:solidFill>
                          <a:srgbClr val="000000"/>
                        </a:solidFill>
                        <a:latin typeface="Arial" charset="0"/>
                        <a:cs typeface="Arial" charset="0"/>
                      </a:rPr>
                      <a:t>OrderNum</a:t>
                    </a:r>
                    <a:endParaRPr lang="en-US" sz="1800">
                      <a:latin typeface="Times New Roman" pitchFamily="18" charset="0"/>
                    </a:endParaRPr>
                  </a:p>
                </p:txBody>
              </p:sp>
              <p:sp>
                <p:nvSpPr>
                  <p:cNvPr id="9277" name="Rectangle 10"/>
                  <p:cNvSpPr>
                    <a:spLocks noChangeArrowheads="1"/>
                  </p:cNvSpPr>
                  <p:nvPr/>
                </p:nvSpPr>
                <p:spPr bwMode="auto">
                  <a:xfrm>
                    <a:off x="0" y="0"/>
                    <a:ext cx="511" cy="154"/>
                  </a:xfrm>
                  <a:prstGeom prst="rect">
                    <a:avLst/>
                  </a:prstGeom>
                  <a:noFill/>
                  <a:ln w="7" cap="sq">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9224" name="Group 11"/>
              <p:cNvGrpSpPr>
                <a:grpSpLocks/>
              </p:cNvGrpSpPr>
              <p:nvPr/>
            </p:nvGrpSpPr>
            <p:grpSpPr bwMode="auto">
              <a:xfrm>
                <a:off x="511" y="0"/>
                <a:ext cx="667" cy="154"/>
                <a:chOff x="511" y="0"/>
                <a:chExt cx="667" cy="154"/>
              </a:xfrm>
            </p:grpSpPr>
            <p:sp>
              <p:nvSpPr>
                <p:cNvPr id="9270" name="Rectangle 12"/>
                <p:cNvSpPr>
                  <a:spLocks noChangeArrowheads="1"/>
                </p:cNvSpPr>
                <p:nvPr/>
              </p:nvSpPr>
              <p:spPr bwMode="auto">
                <a:xfrm>
                  <a:off x="511" y="0"/>
                  <a:ext cx="667"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endParaRPr lang="en-US"/>
                </a:p>
              </p:txBody>
            </p:sp>
            <p:grpSp>
              <p:nvGrpSpPr>
                <p:cNvPr id="9271" name="Group 13"/>
                <p:cNvGrpSpPr>
                  <a:grpSpLocks/>
                </p:cNvGrpSpPr>
                <p:nvPr/>
              </p:nvGrpSpPr>
              <p:grpSpPr bwMode="auto">
                <a:xfrm>
                  <a:off x="511" y="0"/>
                  <a:ext cx="667" cy="154"/>
                  <a:chOff x="511" y="0"/>
                  <a:chExt cx="667" cy="154"/>
                </a:xfrm>
              </p:grpSpPr>
              <p:sp>
                <p:nvSpPr>
                  <p:cNvPr id="9272" name="Rectangle 14"/>
                  <p:cNvSpPr>
                    <a:spLocks noChangeArrowheads="1"/>
                  </p:cNvSpPr>
                  <p:nvPr/>
                </p:nvSpPr>
                <p:spPr bwMode="auto">
                  <a:xfrm>
                    <a:off x="511" y="0"/>
                    <a:ext cx="667"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lstStyle/>
                  <a:p>
                    <a:pPr eaLnBrk="0" hangingPunct="0"/>
                    <a:r>
                      <a:rPr lang="en-US" sz="1800" b="1">
                        <a:solidFill>
                          <a:srgbClr val="000000"/>
                        </a:solidFill>
                        <a:latin typeface="Arial" charset="0"/>
                        <a:cs typeface="Arial" charset="0"/>
                      </a:rPr>
                      <a:t>CustomerNum</a:t>
                    </a:r>
                    <a:endParaRPr lang="en-US" sz="1800">
                      <a:latin typeface="Times New Roman" pitchFamily="18" charset="0"/>
                    </a:endParaRPr>
                  </a:p>
                </p:txBody>
              </p:sp>
              <p:sp>
                <p:nvSpPr>
                  <p:cNvPr id="9273" name="Rectangle 15"/>
                  <p:cNvSpPr>
                    <a:spLocks noChangeArrowheads="1"/>
                  </p:cNvSpPr>
                  <p:nvPr/>
                </p:nvSpPr>
                <p:spPr bwMode="auto">
                  <a:xfrm>
                    <a:off x="511" y="0"/>
                    <a:ext cx="667" cy="154"/>
                  </a:xfrm>
                  <a:prstGeom prst="rect">
                    <a:avLst/>
                  </a:prstGeom>
                  <a:noFill/>
                  <a:ln w="7" cap="sq">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9225" name="Group 16"/>
              <p:cNvGrpSpPr>
                <a:grpSpLocks/>
              </p:cNvGrpSpPr>
              <p:nvPr/>
            </p:nvGrpSpPr>
            <p:grpSpPr bwMode="auto">
              <a:xfrm>
                <a:off x="1178" y="0"/>
                <a:ext cx="533" cy="154"/>
                <a:chOff x="1178" y="0"/>
                <a:chExt cx="533" cy="154"/>
              </a:xfrm>
            </p:grpSpPr>
            <p:sp>
              <p:nvSpPr>
                <p:cNvPr id="9266" name="Rectangle 17"/>
                <p:cNvSpPr>
                  <a:spLocks noChangeArrowheads="1"/>
                </p:cNvSpPr>
                <p:nvPr/>
              </p:nvSpPr>
              <p:spPr bwMode="auto">
                <a:xfrm>
                  <a:off x="1178" y="0"/>
                  <a:ext cx="533"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endParaRPr lang="en-US"/>
                </a:p>
              </p:txBody>
            </p:sp>
            <p:grpSp>
              <p:nvGrpSpPr>
                <p:cNvPr id="9267" name="Group 18"/>
                <p:cNvGrpSpPr>
                  <a:grpSpLocks/>
                </p:cNvGrpSpPr>
                <p:nvPr/>
              </p:nvGrpSpPr>
              <p:grpSpPr bwMode="auto">
                <a:xfrm>
                  <a:off x="1178" y="0"/>
                  <a:ext cx="533" cy="154"/>
                  <a:chOff x="1178" y="0"/>
                  <a:chExt cx="533" cy="154"/>
                </a:xfrm>
              </p:grpSpPr>
              <p:sp>
                <p:nvSpPr>
                  <p:cNvPr id="9268" name="Rectangle 19"/>
                  <p:cNvSpPr>
                    <a:spLocks noChangeArrowheads="1"/>
                  </p:cNvSpPr>
                  <p:nvPr/>
                </p:nvSpPr>
                <p:spPr bwMode="auto">
                  <a:xfrm>
                    <a:off x="1178" y="0"/>
                    <a:ext cx="533"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lstStyle/>
                  <a:p>
                    <a:pPr eaLnBrk="0" hangingPunct="0"/>
                    <a:r>
                      <a:rPr lang="en-US" sz="1800" b="1">
                        <a:solidFill>
                          <a:srgbClr val="000000"/>
                        </a:solidFill>
                        <a:latin typeface="Arial" charset="0"/>
                        <a:cs typeface="Arial" charset="0"/>
                      </a:rPr>
                      <a:t>BillingDate</a:t>
                    </a:r>
                    <a:endParaRPr lang="en-US" sz="1800">
                      <a:latin typeface="Times New Roman" pitchFamily="18" charset="0"/>
                    </a:endParaRPr>
                  </a:p>
                </p:txBody>
              </p:sp>
              <p:sp>
                <p:nvSpPr>
                  <p:cNvPr id="9269" name="Rectangle 20"/>
                  <p:cNvSpPr>
                    <a:spLocks noChangeArrowheads="1"/>
                  </p:cNvSpPr>
                  <p:nvPr/>
                </p:nvSpPr>
                <p:spPr bwMode="auto">
                  <a:xfrm>
                    <a:off x="1178" y="0"/>
                    <a:ext cx="533" cy="154"/>
                  </a:xfrm>
                  <a:prstGeom prst="rect">
                    <a:avLst/>
                  </a:prstGeom>
                  <a:noFill/>
                  <a:ln w="7" cap="sq">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9226" name="Group 21"/>
              <p:cNvGrpSpPr>
                <a:grpSpLocks/>
              </p:cNvGrpSpPr>
              <p:nvPr/>
            </p:nvGrpSpPr>
            <p:grpSpPr bwMode="auto">
              <a:xfrm>
                <a:off x="1711" y="0"/>
                <a:ext cx="598" cy="154"/>
                <a:chOff x="1711" y="0"/>
                <a:chExt cx="598" cy="154"/>
              </a:xfrm>
            </p:grpSpPr>
            <p:sp>
              <p:nvSpPr>
                <p:cNvPr id="9262" name="Rectangle 22"/>
                <p:cNvSpPr>
                  <a:spLocks noChangeArrowheads="1"/>
                </p:cNvSpPr>
                <p:nvPr/>
              </p:nvSpPr>
              <p:spPr bwMode="auto">
                <a:xfrm>
                  <a:off x="1711" y="0"/>
                  <a:ext cx="598"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endParaRPr lang="en-US"/>
                </a:p>
              </p:txBody>
            </p:sp>
            <p:grpSp>
              <p:nvGrpSpPr>
                <p:cNvPr id="9263" name="Group 23"/>
                <p:cNvGrpSpPr>
                  <a:grpSpLocks/>
                </p:cNvGrpSpPr>
                <p:nvPr/>
              </p:nvGrpSpPr>
              <p:grpSpPr bwMode="auto">
                <a:xfrm>
                  <a:off x="1711" y="0"/>
                  <a:ext cx="598" cy="154"/>
                  <a:chOff x="1711" y="0"/>
                  <a:chExt cx="598" cy="154"/>
                </a:xfrm>
              </p:grpSpPr>
              <p:sp>
                <p:nvSpPr>
                  <p:cNvPr id="9264" name="Rectangle 24"/>
                  <p:cNvSpPr>
                    <a:spLocks noChangeArrowheads="1"/>
                  </p:cNvSpPr>
                  <p:nvPr/>
                </p:nvSpPr>
                <p:spPr bwMode="auto">
                  <a:xfrm>
                    <a:off x="1711" y="0"/>
                    <a:ext cx="598"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lstStyle/>
                  <a:p>
                    <a:pPr eaLnBrk="0" hangingPunct="0"/>
                    <a:r>
                      <a:rPr lang="en-US" sz="1800" b="1">
                        <a:solidFill>
                          <a:srgbClr val="000000"/>
                        </a:solidFill>
                        <a:latin typeface="Arial" charset="0"/>
                        <a:cs typeface="Arial" charset="0"/>
                      </a:rPr>
                      <a:t>PlacedBy</a:t>
                    </a:r>
                    <a:endParaRPr lang="en-US" sz="1800">
                      <a:latin typeface="Times New Roman" pitchFamily="18" charset="0"/>
                    </a:endParaRPr>
                  </a:p>
                </p:txBody>
              </p:sp>
              <p:sp>
                <p:nvSpPr>
                  <p:cNvPr id="9265" name="Rectangle 25"/>
                  <p:cNvSpPr>
                    <a:spLocks noChangeArrowheads="1"/>
                  </p:cNvSpPr>
                  <p:nvPr/>
                </p:nvSpPr>
                <p:spPr bwMode="auto">
                  <a:xfrm>
                    <a:off x="1711" y="0"/>
                    <a:ext cx="598" cy="154"/>
                  </a:xfrm>
                  <a:prstGeom prst="rect">
                    <a:avLst/>
                  </a:prstGeom>
                  <a:noFill/>
                  <a:ln w="7" cap="sq">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9227" name="Group 26"/>
              <p:cNvGrpSpPr>
                <a:grpSpLocks/>
              </p:cNvGrpSpPr>
              <p:nvPr/>
            </p:nvGrpSpPr>
            <p:grpSpPr bwMode="auto">
              <a:xfrm>
                <a:off x="2309" y="0"/>
                <a:ext cx="546" cy="154"/>
                <a:chOff x="2309" y="0"/>
                <a:chExt cx="546" cy="154"/>
              </a:xfrm>
            </p:grpSpPr>
            <p:sp>
              <p:nvSpPr>
                <p:cNvPr id="9258" name="Rectangle 27"/>
                <p:cNvSpPr>
                  <a:spLocks noChangeArrowheads="1"/>
                </p:cNvSpPr>
                <p:nvPr/>
              </p:nvSpPr>
              <p:spPr bwMode="auto">
                <a:xfrm>
                  <a:off x="2309" y="0"/>
                  <a:ext cx="546"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endParaRPr lang="en-US"/>
                </a:p>
              </p:txBody>
            </p:sp>
            <p:grpSp>
              <p:nvGrpSpPr>
                <p:cNvPr id="9259" name="Group 28"/>
                <p:cNvGrpSpPr>
                  <a:grpSpLocks/>
                </p:cNvGrpSpPr>
                <p:nvPr/>
              </p:nvGrpSpPr>
              <p:grpSpPr bwMode="auto">
                <a:xfrm>
                  <a:off x="2309" y="0"/>
                  <a:ext cx="546" cy="154"/>
                  <a:chOff x="2309" y="0"/>
                  <a:chExt cx="546" cy="154"/>
                </a:xfrm>
              </p:grpSpPr>
              <p:sp>
                <p:nvSpPr>
                  <p:cNvPr id="9260" name="Rectangle 29"/>
                  <p:cNvSpPr>
                    <a:spLocks noChangeArrowheads="1"/>
                  </p:cNvSpPr>
                  <p:nvPr/>
                </p:nvSpPr>
                <p:spPr bwMode="auto">
                  <a:xfrm>
                    <a:off x="2309" y="0"/>
                    <a:ext cx="546" cy="154"/>
                  </a:xfrm>
                  <a:prstGeom prst="rect">
                    <a:avLst/>
                  </a:prstGeom>
                  <a:solidFill>
                    <a:srgbClr val="C0C0C0"/>
                  </a:soli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nchor="ctr"/>
                  <a:lstStyle/>
                  <a:p>
                    <a:pPr eaLnBrk="0" hangingPunct="0"/>
                    <a:r>
                      <a:rPr lang="en-US" sz="1800" b="1">
                        <a:solidFill>
                          <a:srgbClr val="000000"/>
                        </a:solidFill>
                        <a:latin typeface="Arial" charset="0"/>
                        <a:cs typeface="Arial" charset="0"/>
                      </a:rPr>
                      <a:t>InvoiceAmt</a:t>
                    </a:r>
                    <a:endParaRPr lang="en-US" sz="1800">
                      <a:latin typeface="Times New Roman" pitchFamily="18" charset="0"/>
                    </a:endParaRPr>
                  </a:p>
                </p:txBody>
              </p:sp>
              <p:sp>
                <p:nvSpPr>
                  <p:cNvPr id="9261" name="Rectangle 30"/>
                  <p:cNvSpPr>
                    <a:spLocks noChangeArrowheads="1"/>
                  </p:cNvSpPr>
                  <p:nvPr/>
                </p:nvSpPr>
                <p:spPr bwMode="auto">
                  <a:xfrm>
                    <a:off x="2309" y="0"/>
                    <a:ext cx="546" cy="154"/>
                  </a:xfrm>
                  <a:prstGeom prst="rect">
                    <a:avLst/>
                  </a:prstGeom>
                  <a:noFill/>
                  <a:ln w="7" cap="sq">
                    <a:solidFill>
                      <a:srgbClr val="00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grpSp>
            <p:nvGrpSpPr>
              <p:cNvPr id="9228" name="Group 31"/>
              <p:cNvGrpSpPr>
                <a:grpSpLocks/>
              </p:cNvGrpSpPr>
              <p:nvPr/>
            </p:nvGrpSpPr>
            <p:grpSpPr bwMode="auto">
              <a:xfrm>
                <a:off x="0" y="154"/>
                <a:ext cx="511" cy="154"/>
                <a:chOff x="0" y="154"/>
                <a:chExt cx="511" cy="154"/>
              </a:xfrm>
            </p:grpSpPr>
            <p:sp>
              <p:nvSpPr>
                <p:cNvPr id="9256" name="Rectangle 32"/>
                <p:cNvSpPr>
                  <a:spLocks noChangeArrowheads="1"/>
                </p:cNvSpPr>
                <p:nvPr/>
              </p:nvSpPr>
              <p:spPr bwMode="auto">
                <a:xfrm>
                  <a:off x="0" y="154"/>
                  <a:ext cx="51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r>
                    <a:rPr lang="en-US" sz="1800">
                      <a:solidFill>
                        <a:srgbClr val="000000"/>
                      </a:solidFill>
                      <a:latin typeface="Arial" charset="0"/>
                      <a:cs typeface="Arial" charset="0"/>
                    </a:rPr>
                    <a:t>323</a:t>
                  </a:r>
                  <a:endParaRPr lang="en-US" sz="1800">
                    <a:latin typeface="Times New Roman" pitchFamily="18" charset="0"/>
                  </a:endParaRPr>
                </a:p>
              </p:txBody>
            </p:sp>
            <p:sp>
              <p:nvSpPr>
                <p:cNvPr id="9257" name="Rectangle 33"/>
                <p:cNvSpPr>
                  <a:spLocks noChangeArrowheads="1"/>
                </p:cNvSpPr>
                <p:nvPr/>
              </p:nvSpPr>
              <p:spPr bwMode="auto">
                <a:xfrm>
                  <a:off x="0" y="154"/>
                  <a:ext cx="511"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29" name="Group 34"/>
              <p:cNvGrpSpPr>
                <a:grpSpLocks/>
              </p:cNvGrpSpPr>
              <p:nvPr/>
            </p:nvGrpSpPr>
            <p:grpSpPr bwMode="auto">
              <a:xfrm>
                <a:off x="511" y="154"/>
                <a:ext cx="667" cy="154"/>
                <a:chOff x="511" y="154"/>
                <a:chExt cx="667" cy="154"/>
              </a:xfrm>
            </p:grpSpPr>
            <p:sp>
              <p:nvSpPr>
                <p:cNvPr id="9254" name="Rectangle 35"/>
                <p:cNvSpPr>
                  <a:spLocks noChangeArrowheads="1"/>
                </p:cNvSpPr>
                <p:nvPr/>
              </p:nvSpPr>
              <p:spPr bwMode="auto">
                <a:xfrm>
                  <a:off x="511" y="154"/>
                  <a:ext cx="66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r>
                    <a:rPr lang="en-US" sz="1800">
                      <a:solidFill>
                        <a:srgbClr val="000000"/>
                      </a:solidFill>
                      <a:latin typeface="Arial" charset="0"/>
                      <a:cs typeface="Arial" charset="0"/>
                    </a:rPr>
                    <a:t>624</a:t>
                  </a:r>
                  <a:endParaRPr lang="en-US" sz="1800">
                    <a:latin typeface="Times New Roman" pitchFamily="18" charset="0"/>
                  </a:endParaRPr>
                </a:p>
              </p:txBody>
            </p:sp>
            <p:sp>
              <p:nvSpPr>
                <p:cNvPr id="9255" name="Rectangle 36"/>
                <p:cNvSpPr>
                  <a:spLocks noChangeArrowheads="1"/>
                </p:cNvSpPr>
                <p:nvPr/>
              </p:nvSpPr>
              <p:spPr bwMode="auto">
                <a:xfrm>
                  <a:off x="511" y="154"/>
                  <a:ext cx="667"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0" name="Group 37"/>
              <p:cNvGrpSpPr>
                <a:grpSpLocks/>
              </p:cNvGrpSpPr>
              <p:nvPr/>
            </p:nvGrpSpPr>
            <p:grpSpPr bwMode="auto">
              <a:xfrm>
                <a:off x="1178" y="154"/>
                <a:ext cx="533" cy="154"/>
                <a:chOff x="1178" y="154"/>
                <a:chExt cx="533" cy="154"/>
              </a:xfrm>
            </p:grpSpPr>
            <p:sp>
              <p:nvSpPr>
                <p:cNvPr id="9252" name="Rectangle 38"/>
                <p:cNvSpPr>
                  <a:spLocks noChangeArrowheads="1"/>
                </p:cNvSpPr>
                <p:nvPr/>
              </p:nvSpPr>
              <p:spPr bwMode="auto">
                <a:xfrm>
                  <a:off x="1178" y="154"/>
                  <a:ext cx="53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algn="r" eaLnBrk="0" hangingPunct="0"/>
                  <a:r>
                    <a:rPr lang="en-US" sz="1800" dirty="0">
                      <a:solidFill>
                        <a:srgbClr val="000000"/>
                      </a:solidFill>
                      <a:latin typeface="Arial" charset="0"/>
                      <a:cs typeface="Arial" charset="0"/>
                    </a:rPr>
                    <a:t>02/15/2013</a:t>
                  </a:r>
                  <a:endParaRPr lang="en-US" sz="1800" dirty="0">
                    <a:latin typeface="Times New Roman" pitchFamily="18" charset="0"/>
                  </a:endParaRPr>
                </a:p>
              </p:txBody>
            </p:sp>
            <p:sp>
              <p:nvSpPr>
                <p:cNvPr id="9253" name="Rectangle 39"/>
                <p:cNvSpPr>
                  <a:spLocks noChangeArrowheads="1"/>
                </p:cNvSpPr>
                <p:nvPr/>
              </p:nvSpPr>
              <p:spPr bwMode="auto">
                <a:xfrm>
                  <a:off x="1178" y="154"/>
                  <a:ext cx="533"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1" name="Group 40"/>
              <p:cNvGrpSpPr>
                <a:grpSpLocks/>
              </p:cNvGrpSpPr>
              <p:nvPr/>
            </p:nvGrpSpPr>
            <p:grpSpPr bwMode="auto">
              <a:xfrm>
                <a:off x="1711" y="154"/>
                <a:ext cx="598" cy="154"/>
                <a:chOff x="1711" y="154"/>
                <a:chExt cx="598" cy="154"/>
              </a:xfrm>
            </p:grpSpPr>
            <p:sp>
              <p:nvSpPr>
                <p:cNvPr id="9250" name="Rectangle 41"/>
                <p:cNvSpPr>
                  <a:spLocks noChangeArrowheads="1"/>
                </p:cNvSpPr>
                <p:nvPr/>
              </p:nvSpPr>
              <p:spPr bwMode="auto">
                <a:xfrm>
                  <a:off x="1711" y="154"/>
                  <a:ext cx="5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r>
                    <a:rPr lang="en-US" sz="1800">
                      <a:solidFill>
                        <a:srgbClr val="000000"/>
                      </a:solidFill>
                      <a:latin typeface="Arial" charset="0"/>
                      <a:cs typeface="Arial" charset="0"/>
                    </a:rPr>
                    <a:t>Mike Smith</a:t>
                  </a:r>
                  <a:endParaRPr lang="en-US" sz="1800">
                    <a:latin typeface="Times New Roman" pitchFamily="18" charset="0"/>
                  </a:endParaRPr>
                </a:p>
              </p:txBody>
            </p:sp>
            <p:sp>
              <p:nvSpPr>
                <p:cNvPr id="9251" name="Rectangle 42"/>
                <p:cNvSpPr>
                  <a:spLocks noChangeArrowheads="1"/>
                </p:cNvSpPr>
                <p:nvPr/>
              </p:nvSpPr>
              <p:spPr bwMode="auto">
                <a:xfrm>
                  <a:off x="1711" y="154"/>
                  <a:ext cx="598"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2" name="Group 43"/>
              <p:cNvGrpSpPr>
                <a:grpSpLocks/>
              </p:cNvGrpSpPr>
              <p:nvPr/>
            </p:nvGrpSpPr>
            <p:grpSpPr bwMode="auto">
              <a:xfrm>
                <a:off x="2309" y="154"/>
                <a:ext cx="546" cy="154"/>
                <a:chOff x="2309" y="154"/>
                <a:chExt cx="546" cy="154"/>
              </a:xfrm>
            </p:grpSpPr>
            <p:sp>
              <p:nvSpPr>
                <p:cNvPr id="9248" name="Rectangle 44"/>
                <p:cNvSpPr>
                  <a:spLocks noChangeArrowheads="1"/>
                </p:cNvSpPr>
                <p:nvPr/>
              </p:nvSpPr>
              <p:spPr bwMode="auto">
                <a:xfrm>
                  <a:off x="2309" y="154"/>
                  <a:ext cx="5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algn="r" eaLnBrk="0" hangingPunct="0"/>
                  <a:r>
                    <a:rPr lang="en-US" sz="1800">
                      <a:solidFill>
                        <a:srgbClr val="000000"/>
                      </a:solidFill>
                      <a:latin typeface="Arial" charset="0"/>
                      <a:cs typeface="Arial" charset="0"/>
                    </a:rPr>
                    <a:t>$1,986.00</a:t>
                  </a:r>
                  <a:endParaRPr lang="en-US" sz="1800">
                    <a:latin typeface="Times New Roman" pitchFamily="18" charset="0"/>
                  </a:endParaRPr>
                </a:p>
              </p:txBody>
            </p:sp>
            <p:sp>
              <p:nvSpPr>
                <p:cNvPr id="9249" name="Rectangle 45"/>
                <p:cNvSpPr>
                  <a:spLocks noChangeArrowheads="1"/>
                </p:cNvSpPr>
                <p:nvPr/>
              </p:nvSpPr>
              <p:spPr bwMode="auto">
                <a:xfrm>
                  <a:off x="2309" y="154"/>
                  <a:ext cx="546"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3" name="Group 46"/>
              <p:cNvGrpSpPr>
                <a:grpSpLocks/>
              </p:cNvGrpSpPr>
              <p:nvPr/>
            </p:nvGrpSpPr>
            <p:grpSpPr bwMode="auto">
              <a:xfrm>
                <a:off x="0" y="308"/>
                <a:ext cx="511" cy="154"/>
                <a:chOff x="0" y="308"/>
                <a:chExt cx="511" cy="154"/>
              </a:xfrm>
            </p:grpSpPr>
            <p:sp>
              <p:nvSpPr>
                <p:cNvPr id="9246" name="Rectangle 47"/>
                <p:cNvSpPr>
                  <a:spLocks noChangeArrowheads="1"/>
                </p:cNvSpPr>
                <p:nvPr/>
              </p:nvSpPr>
              <p:spPr bwMode="auto">
                <a:xfrm>
                  <a:off x="0" y="308"/>
                  <a:ext cx="51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r>
                    <a:rPr lang="en-US" sz="1800">
                      <a:solidFill>
                        <a:srgbClr val="000000"/>
                      </a:solidFill>
                      <a:latin typeface="Arial" charset="0"/>
                      <a:cs typeface="Arial" charset="0"/>
                    </a:rPr>
                    <a:t>201</a:t>
                  </a:r>
                  <a:endParaRPr lang="en-US" sz="1800">
                    <a:latin typeface="Times New Roman" pitchFamily="18" charset="0"/>
                  </a:endParaRPr>
                </a:p>
              </p:txBody>
            </p:sp>
            <p:sp>
              <p:nvSpPr>
                <p:cNvPr id="9247" name="Rectangle 48"/>
                <p:cNvSpPr>
                  <a:spLocks noChangeArrowheads="1"/>
                </p:cNvSpPr>
                <p:nvPr/>
              </p:nvSpPr>
              <p:spPr bwMode="auto">
                <a:xfrm>
                  <a:off x="0" y="308"/>
                  <a:ext cx="511"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4" name="Group 49"/>
              <p:cNvGrpSpPr>
                <a:grpSpLocks/>
              </p:cNvGrpSpPr>
              <p:nvPr/>
            </p:nvGrpSpPr>
            <p:grpSpPr bwMode="auto">
              <a:xfrm>
                <a:off x="511" y="308"/>
                <a:ext cx="667" cy="154"/>
                <a:chOff x="511" y="308"/>
                <a:chExt cx="667" cy="154"/>
              </a:xfrm>
            </p:grpSpPr>
            <p:sp>
              <p:nvSpPr>
                <p:cNvPr id="9244" name="Rectangle 50"/>
                <p:cNvSpPr>
                  <a:spLocks noChangeArrowheads="1"/>
                </p:cNvSpPr>
                <p:nvPr/>
              </p:nvSpPr>
              <p:spPr bwMode="auto">
                <a:xfrm>
                  <a:off x="511" y="308"/>
                  <a:ext cx="66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r>
                    <a:rPr lang="en-US" sz="1800">
                      <a:solidFill>
                        <a:srgbClr val="000000"/>
                      </a:solidFill>
                      <a:latin typeface="Arial" charset="0"/>
                      <a:cs typeface="Arial" charset="0"/>
                    </a:rPr>
                    <a:t>107</a:t>
                  </a:r>
                  <a:endParaRPr lang="en-US" sz="1800">
                    <a:latin typeface="Times New Roman" pitchFamily="18" charset="0"/>
                  </a:endParaRPr>
                </a:p>
              </p:txBody>
            </p:sp>
            <p:sp>
              <p:nvSpPr>
                <p:cNvPr id="9245" name="Rectangle 51"/>
                <p:cNvSpPr>
                  <a:spLocks noChangeArrowheads="1"/>
                </p:cNvSpPr>
                <p:nvPr/>
              </p:nvSpPr>
              <p:spPr bwMode="auto">
                <a:xfrm>
                  <a:off x="511" y="308"/>
                  <a:ext cx="667"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5" name="Group 52"/>
              <p:cNvGrpSpPr>
                <a:grpSpLocks/>
              </p:cNvGrpSpPr>
              <p:nvPr/>
            </p:nvGrpSpPr>
            <p:grpSpPr bwMode="auto">
              <a:xfrm>
                <a:off x="1178" y="308"/>
                <a:ext cx="533" cy="154"/>
                <a:chOff x="1178" y="308"/>
                <a:chExt cx="533" cy="154"/>
              </a:xfrm>
            </p:grpSpPr>
            <p:sp>
              <p:nvSpPr>
                <p:cNvPr id="9242" name="Rectangle 53"/>
                <p:cNvSpPr>
                  <a:spLocks noChangeArrowheads="1"/>
                </p:cNvSpPr>
                <p:nvPr/>
              </p:nvSpPr>
              <p:spPr bwMode="auto">
                <a:xfrm>
                  <a:off x="1178" y="308"/>
                  <a:ext cx="53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algn="r" eaLnBrk="0" hangingPunct="0"/>
                  <a:r>
                    <a:rPr lang="en-US" sz="1800" dirty="0">
                      <a:solidFill>
                        <a:srgbClr val="000000"/>
                      </a:solidFill>
                      <a:latin typeface="Arial" charset="0"/>
                      <a:cs typeface="Arial" charset="0"/>
                    </a:rPr>
                    <a:t>01/15/2013</a:t>
                  </a:r>
                </a:p>
                <a:p>
                  <a:pPr algn="r" eaLnBrk="0" hangingPunct="0"/>
                  <a:endParaRPr lang="en-US" sz="1800" dirty="0">
                    <a:latin typeface="Times New Roman" pitchFamily="18" charset="0"/>
                  </a:endParaRPr>
                </a:p>
              </p:txBody>
            </p:sp>
            <p:sp>
              <p:nvSpPr>
                <p:cNvPr id="9243" name="Rectangle 54"/>
                <p:cNvSpPr>
                  <a:spLocks noChangeArrowheads="1"/>
                </p:cNvSpPr>
                <p:nvPr/>
              </p:nvSpPr>
              <p:spPr bwMode="auto">
                <a:xfrm>
                  <a:off x="1178" y="308"/>
                  <a:ext cx="533"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6" name="Group 55"/>
              <p:cNvGrpSpPr>
                <a:grpSpLocks/>
              </p:cNvGrpSpPr>
              <p:nvPr/>
            </p:nvGrpSpPr>
            <p:grpSpPr bwMode="auto">
              <a:xfrm>
                <a:off x="1711" y="308"/>
                <a:ext cx="598" cy="154"/>
                <a:chOff x="1711" y="308"/>
                <a:chExt cx="598" cy="154"/>
              </a:xfrm>
            </p:grpSpPr>
            <p:sp>
              <p:nvSpPr>
                <p:cNvPr id="9240" name="Rectangle 56"/>
                <p:cNvSpPr>
                  <a:spLocks noChangeArrowheads="1"/>
                </p:cNvSpPr>
                <p:nvPr/>
              </p:nvSpPr>
              <p:spPr bwMode="auto">
                <a:xfrm>
                  <a:off x="1711" y="308"/>
                  <a:ext cx="5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eaLnBrk="0" hangingPunct="0"/>
                  <a:r>
                    <a:rPr lang="en-US" sz="1800">
                      <a:solidFill>
                        <a:srgbClr val="000000"/>
                      </a:solidFill>
                      <a:latin typeface="Arial" charset="0"/>
                      <a:cs typeface="Arial" charset="0"/>
                    </a:rPr>
                    <a:t>Matt Davis</a:t>
                  </a:r>
                  <a:endParaRPr lang="en-US" sz="1800">
                    <a:latin typeface="Times New Roman" pitchFamily="18" charset="0"/>
                  </a:endParaRPr>
                </a:p>
              </p:txBody>
            </p:sp>
            <p:sp>
              <p:nvSpPr>
                <p:cNvPr id="9241" name="Rectangle 57"/>
                <p:cNvSpPr>
                  <a:spLocks noChangeArrowheads="1"/>
                </p:cNvSpPr>
                <p:nvPr/>
              </p:nvSpPr>
              <p:spPr bwMode="auto">
                <a:xfrm>
                  <a:off x="1711" y="308"/>
                  <a:ext cx="598"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237" name="Group 58"/>
              <p:cNvGrpSpPr>
                <a:grpSpLocks/>
              </p:cNvGrpSpPr>
              <p:nvPr/>
            </p:nvGrpSpPr>
            <p:grpSpPr bwMode="auto">
              <a:xfrm>
                <a:off x="2309" y="308"/>
                <a:ext cx="546" cy="154"/>
                <a:chOff x="2309" y="308"/>
                <a:chExt cx="546" cy="154"/>
              </a:xfrm>
            </p:grpSpPr>
            <p:sp>
              <p:nvSpPr>
                <p:cNvPr id="9238" name="Rectangle 59"/>
                <p:cNvSpPr>
                  <a:spLocks noChangeArrowheads="1"/>
                </p:cNvSpPr>
                <p:nvPr/>
              </p:nvSpPr>
              <p:spPr bwMode="auto">
                <a:xfrm>
                  <a:off x="2309" y="308"/>
                  <a:ext cx="54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p>
                  <a:pPr algn="r" eaLnBrk="0" hangingPunct="0"/>
                  <a:r>
                    <a:rPr lang="en-US" sz="1800">
                      <a:solidFill>
                        <a:srgbClr val="000000"/>
                      </a:solidFill>
                      <a:latin typeface="Arial" charset="0"/>
                      <a:cs typeface="Arial" charset="0"/>
                    </a:rPr>
                    <a:t>$854.00</a:t>
                  </a:r>
                  <a:endParaRPr lang="en-US" sz="1800">
                    <a:latin typeface="Times New Roman" pitchFamily="18" charset="0"/>
                  </a:endParaRPr>
                </a:p>
              </p:txBody>
            </p:sp>
            <p:sp>
              <p:nvSpPr>
                <p:cNvPr id="9239" name="Rectangle 60"/>
                <p:cNvSpPr>
                  <a:spLocks noChangeArrowheads="1"/>
                </p:cNvSpPr>
                <p:nvPr/>
              </p:nvSpPr>
              <p:spPr bwMode="auto">
                <a:xfrm>
                  <a:off x="2309" y="308"/>
                  <a:ext cx="546" cy="154"/>
                </a:xfrm>
                <a:prstGeom prst="rect">
                  <a:avLst/>
                </a:prstGeom>
                <a:noFill/>
                <a:ln w="7" cap="sq">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grpSp>
        <p:sp>
          <p:nvSpPr>
            <p:cNvPr id="9222" name="Rectangle 61"/>
            <p:cNvSpPr>
              <a:spLocks noChangeArrowheads="1"/>
            </p:cNvSpPr>
            <p:nvPr/>
          </p:nvSpPr>
          <p:spPr bwMode="auto">
            <a:xfrm>
              <a:off x="-3" y="-3"/>
              <a:ext cx="2861" cy="468"/>
            </a:xfrm>
            <a:prstGeom prst="rect">
              <a:avLst/>
            </a:prstGeom>
            <a:noFill/>
            <a:ln w="9525" cap="sq">
              <a:solidFill>
                <a:srgbClr val="A0A0A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7D48031-F0F3-424A-8B26-40D1F44E1476}"/>
              </a:ext>
            </a:extLst>
          </p:cNvPr>
          <p:cNvPicPr>
            <a:picLocks noChangeAspect="1"/>
          </p:cNvPicPr>
          <p:nvPr/>
        </p:nvPicPr>
        <p:blipFill>
          <a:blip r:embed="rId2"/>
          <a:stretch>
            <a:fillRect/>
          </a:stretch>
        </p:blipFill>
        <p:spPr>
          <a:xfrm>
            <a:off x="395122" y="1981200"/>
            <a:ext cx="8507921" cy="2895600"/>
          </a:xfrm>
          <a:prstGeom prst="rect">
            <a:avLst/>
          </a:prstGeom>
        </p:spPr>
      </p:pic>
      <p:sp>
        <p:nvSpPr>
          <p:cNvPr id="3" name="Rectangle 2"/>
          <p:cNvSpPr txBox="1">
            <a:spLocks noChangeArrowheads="1"/>
          </p:cNvSpPr>
          <p:nvPr/>
        </p:nvSpPr>
        <p:spPr>
          <a:xfrm>
            <a:off x="794543" y="609600"/>
            <a:ext cx="7793037" cy="1143000"/>
          </a:xfrm>
          <a:prstGeom prst="rect">
            <a:avLst/>
          </a:prstGeom>
        </p:spPr>
        <p:txBody>
          <a:bodyPr anchor="ctr" anchorCtr="0"/>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defRPr>
            </a:lvl2pPr>
            <a:lvl3pPr algn="l" rtl="0" eaLnBrk="0" fontAlgn="base" hangingPunct="0">
              <a:spcBef>
                <a:spcPct val="0"/>
              </a:spcBef>
              <a:spcAft>
                <a:spcPct val="0"/>
              </a:spcAft>
              <a:defRPr sz="3600">
                <a:solidFill>
                  <a:schemeClr val="tx2"/>
                </a:solidFill>
                <a:latin typeface="Tahoma" pitchFamily="34" charset="0"/>
              </a:defRPr>
            </a:lvl3pPr>
            <a:lvl4pPr algn="l" rtl="0" eaLnBrk="0" fontAlgn="base" hangingPunct="0">
              <a:spcBef>
                <a:spcPct val="0"/>
              </a:spcBef>
              <a:spcAft>
                <a:spcPct val="0"/>
              </a:spcAft>
              <a:defRPr sz="3600">
                <a:solidFill>
                  <a:schemeClr val="tx2"/>
                </a:solidFill>
                <a:latin typeface="Tahoma" pitchFamily="34" charset="0"/>
              </a:defRPr>
            </a:lvl4pPr>
            <a:lvl5pPr algn="l" rtl="0" eaLnBrk="0" fontAlgn="base" hangingPunct="0">
              <a:spcBef>
                <a:spcPct val="0"/>
              </a:spcBef>
              <a:spcAft>
                <a:spcPct val="0"/>
              </a:spcAft>
              <a:defRPr sz="3600">
                <a:solidFill>
                  <a:schemeClr val="tx2"/>
                </a:solidFill>
                <a:latin typeface="Tahoma" pitchFamily="34" charset="0"/>
              </a:defRPr>
            </a:lvl5pPr>
            <a:lvl6pPr marL="457200" algn="l" rtl="0" fontAlgn="base">
              <a:spcBef>
                <a:spcPct val="0"/>
              </a:spcBef>
              <a:spcAft>
                <a:spcPct val="0"/>
              </a:spcAft>
              <a:defRPr sz="3600">
                <a:solidFill>
                  <a:schemeClr val="tx2"/>
                </a:solidFill>
                <a:latin typeface="Tahoma" pitchFamily="34" charset="0"/>
              </a:defRPr>
            </a:lvl6pPr>
            <a:lvl7pPr marL="914400" algn="l" rtl="0" fontAlgn="base">
              <a:spcBef>
                <a:spcPct val="0"/>
              </a:spcBef>
              <a:spcAft>
                <a:spcPct val="0"/>
              </a:spcAft>
              <a:defRPr sz="3600">
                <a:solidFill>
                  <a:schemeClr val="tx2"/>
                </a:solidFill>
                <a:latin typeface="Tahoma" pitchFamily="34" charset="0"/>
              </a:defRPr>
            </a:lvl7pPr>
            <a:lvl8pPr marL="1371600" algn="l" rtl="0" fontAlgn="base">
              <a:spcBef>
                <a:spcPct val="0"/>
              </a:spcBef>
              <a:spcAft>
                <a:spcPct val="0"/>
              </a:spcAft>
              <a:defRPr sz="3600">
                <a:solidFill>
                  <a:schemeClr val="tx2"/>
                </a:solidFill>
                <a:latin typeface="Tahoma" pitchFamily="34" charset="0"/>
              </a:defRPr>
            </a:lvl8pPr>
            <a:lvl9pPr marL="1828800" algn="l" rtl="0" fontAlgn="base">
              <a:spcBef>
                <a:spcPct val="0"/>
              </a:spcBef>
              <a:spcAft>
                <a:spcPct val="0"/>
              </a:spcAft>
              <a:defRPr sz="3600">
                <a:solidFill>
                  <a:schemeClr val="tx2"/>
                </a:solidFill>
                <a:latin typeface="Tahoma" pitchFamily="34" charset="0"/>
              </a:defRPr>
            </a:lvl9pPr>
          </a:lstStyle>
          <a:p>
            <a:pPr eaLnBrk="1" hangingPunct="1"/>
            <a:r>
              <a:rPr lang="en-US" sz="3200" kern="0" dirty="0" smtClean="0"/>
              <a:t>Adding Records to the Order table</a:t>
            </a:r>
          </a:p>
        </p:txBody>
      </p:sp>
    </p:spTree>
    <p:extLst>
      <p:ext uri="{BB962C8B-B14F-4D97-AF65-F5344CB8AC3E}">
        <p14:creationId xmlns:p14="http://schemas.microsoft.com/office/powerpoint/2010/main" val="2418747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200"/>
              <a:t>Modifying a Table</a:t>
            </a:r>
          </a:p>
        </p:txBody>
      </p:sp>
      <p:sp>
        <p:nvSpPr>
          <p:cNvPr id="10243" name="Rectangle 3"/>
          <p:cNvSpPr>
            <a:spLocks noGrp="1" noChangeArrowheads="1"/>
          </p:cNvSpPr>
          <p:nvPr>
            <p:ph type="body" idx="1"/>
          </p:nvPr>
        </p:nvSpPr>
        <p:spPr>
          <a:xfrm>
            <a:off x="1182688" y="2017713"/>
            <a:ext cx="7656512" cy="3621087"/>
          </a:xfrm>
        </p:spPr>
        <p:txBody>
          <a:bodyPr/>
          <a:lstStyle/>
          <a:p>
            <a:pPr eaLnBrk="1" hangingPunct="1"/>
            <a:r>
              <a:rPr lang="en-US" sz="2400" dirty="0"/>
              <a:t>From the </a:t>
            </a:r>
            <a:r>
              <a:rPr lang="en-US" sz="2400" b="1" dirty="0"/>
              <a:t>Order</a:t>
            </a:r>
            <a:r>
              <a:rPr lang="en-US" sz="2400" dirty="0"/>
              <a:t> table</a:t>
            </a:r>
          </a:p>
          <a:p>
            <a:pPr lvl="1" eaLnBrk="1" hangingPunct="1"/>
            <a:r>
              <a:rPr lang="en-US" sz="2000" dirty="0"/>
              <a:t>Delete the </a:t>
            </a:r>
            <a:r>
              <a:rPr lang="en-US" sz="2000" b="1" dirty="0" err="1"/>
              <a:t>PlacedBy</a:t>
            </a:r>
            <a:r>
              <a:rPr lang="en-US" sz="2000" dirty="0"/>
              <a:t> field</a:t>
            </a:r>
          </a:p>
          <a:p>
            <a:pPr lvl="1" eaLnBrk="1" hangingPunct="1"/>
            <a:r>
              <a:rPr lang="en-US" sz="2000" dirty="0"/>
              <a:t>Move the </a:t>
            </a:r>
            <a:r>
              <a:rPr lang="en-US" sz="2000" b="1" dirty="0" err="1"/>
              <a:t>BillingDate</a:t>
            </a:r>
            <a:r>
              <a:rPr lang="en-US" sz="2000" dirty="0"/>
              <a:t> field to the end of the table</a:t>
            </a:r>
          </a:p>
          <a:p>
            <a:pPr eaLnBrk="1" hangingPunct="1"/>
            <a:r>
              <a:rPr lang="en-US" sz="2000" dirty="0"/>
              <a:t>Insert the </a:t>
            </a:r>
            <a:r>
              <a:rPr lang="en-US" sz="2000" b="1" dirty="0"/>
              <a:t>Paid</a:t>
            </a:r>
            <a:r>
              <a:rPr lang="en-US" sz="2000" dirty="0"/>
              <a:t> as a new field between </a:t>
            </a:r>
            <a:r>
              <a:rPr lang="en-US" sz="2000" b="1" dirty="0" err="1"/>
              <a:t>CustomerNum</a:t>
            </a:r>
            <a:r>
              <a:rPr lang="en-US" sz="2000" dirty="0"/>
              <a:t> and </a:t>
            </a:r>
            <a:r>
              <a:rPr lang="en-US" sz="2000" b="1" dirty="0" err="1"/>
              <a:t>InvoiceAmt</a:t>
            </a:r>
            <a:r>
              <a:rPr lang="en-US" sz="2000" b="1" dirty="0"/>
              <a:t> (position) </a:t>
            </a:r>
            <a:r>
              <a:rPr lang="en-US" sz="2000" dirty="0"/>
              <a:t>fields  </a:t>
            </a:r>
            <a:endParaRPr lang="en-US" sz="2000" b="1" dirty="0"/>
          </a:p>
          <a:p>
            <a:pPr lvl="1" eaLnBrk="1" hangingPunct="1"/>
            <a:r>
              <a:rPr lang="en-US" sz="2000" dirty="0">
                <a:solidFill>
                  <a:srgbClr val="FF0000"/>
                </a:solidFill>
              </a:rPr>
              <a:t>data type: </a:t>
            </a:r>
            <a:r>
              <a:rPr lang="en-US" sz="2000" dirty="0"/>
              <a:t>Yes/No</a:t>
            </a:r>
          </a:p>
          <a:p>
            <a:pPr lvl="1" eaLnBrk="1" hangingPunct="1"/>
            <a:r>
              <a:rPr lang="en-US" sz="2000" dirty="0">
                <a:solidFill>
                  <a:srgbClr val="FF0000"/>
                </a:solidFill>
              </a:rPr>
              <a:t>default value: </a:t>
            </a:r>
            <a:r>
              <a:rPr lang="en-US" sz="2000" dirty="0"/>
              <a:t>No (means “unpaid”)</a:t>
            </a:r>
          </a:p>
          <a:p>
            <a:pPr lvl="1" eaLnBrk="1" hangingPunct="1"/>
            <a:r>
              <a:rPr lang="en-US" sz="2000" dirty="0"/>
              <a:t>Add following data to each filed: 211, 201, paid (mark the check box using space bar), $703.5</a:t>
            </a:r>
            <a:r>
              <a:rPr lang="en-US" altLang="ko-KR" sz="2000" dirty="0">
                <a:ea typeface="Gulim" pitchFamily="34" charset="-127"/>
              </a:rPr>
              <a:t>0</a:t>
            </a:r>
            <a:r>
              <a:rPr lang="en-US" sz="2000" dirty="0"/>
              <a:t>, 01/15/2013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200" b="1" dirty="0">
                <a:solidFill>
                  <a:srgbClr val="FF0000"/>
                </a:solidFill>
              </a:rPr>
              <a:t>Table Practice: </a:t>
            </a:r>
            <a:r>
              <a:rPr lang="en-US" sz="3200" dirty="0"/>
              <a:t>Creating Table</a:t>
            </a:r>
            <a:endParaRPr lang="en-US" sz="3200" dirty="0">
              <a:cs typeface="Arial" charset="0"/>
            </a:endParaRPr>
          </a:p>
        </p:txBody>
      </p:sp>
      <p:sp>
        <p:nvSpPr>
          <p:cNvPr id="11267" name="Rectangle 3"/>
          <p:cNvSpPr>
            <a:spLocks noGrp="1" noChangeArrowheads="1"/>
          </p:cNvSpPr>
          <p:nvPr>
            <p:ph type="body" idx="1"/>
          </p:nvPr>
        </p:nvSpPr>
        <p:spPr>
          <a:xfrm>
            <a:off x="1182688" y="2017713"/>
            <a:ext cx="7656512" cy="4383087"/>
          </a:xfrm>
        </p:spPr>
        <p:txBody>
          <a:bodyPr/>
          <a:lstStyle/>
          <a:p>
            <a:pPr eaLnBrk="1" hangingPunct="1"/>
            <a:r>
              <a:rPr lang="en-US" sz="2400">
                <a:cs typeface="Times New Roman" pitchFamily="18" charset="0"/>
              </a:rPr>
              <a:t>Barbara needs a database to track the coffee products offered by Valle Coffee. She asks you to create the database by completing the following:</a:t>
            </a:r>
            <a:endParaRPr lang="en-US" sz="2400">
              <a:cs typeface="Arial" charset="0"/>
            </a:endParaRPr>
          </a:p>
          <a:p>
            <a:pPr eaLnBrk="1" hangingPunct="1"/>
            <a:r>
              <a:rPr lang="en-US" sz="2400">
                <a:cs typeface="Times New Roman" pitchFamily="18" charset="0"/>
              </a:rPr>
              <a:t>In the initial Microsoft Access dialog box, click the blank Access database option button, and then click OK button. Click the Create button the new database.</a:t>
            </a:r>
            <a:endParaRPr lang="en-US" sz="2400" b="1">
              <a:cs typeface="Arial" charset="0"/>
            </a:endParaRPr>
          </a:p>
          <a:p>
            <a:pPr lvl="1" eaLnBrk="1" hangingPunct="1"/>
            <a:r>
              <a:rPr lang="en-US" sz="1800">
                <a:solidFill>
                  <a:srgbClr val="000000"/>
                </a:solidFill>
                <a:cs typeface="Times New Roman" pitchFamily="18" charset="0"/>
              </a:rPr>
              <a:t>YOUR LAST NAME DB file name</a:t>
            </a:r>
          </a:p>
          <a:p>
            <a:pPr eaLnBrk="1" hangingPunct="1"/>
            <a:r>
              <a:rPr lang="en-US" sz="2400">
                <a:solidFill>
                  <a:srgbClr val="000000"/>
                </a:solidFill>
                <a:cs typeface="Arial" charset="0"/>
              </a:rPr>
              <a:t>Display the Table window in Design view (if necessary), and then create a table using the table design shown in the next slide.</a:t>
            </a:r>
            <a:endParaRPr lang="en-US" sz="20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200" b="1" dirty="0">
                <a:solidFill>
                  <a:srgbClr val="FF0000"/>
                </a:solidFill>
              </a:rPr>
              <a:t>Table Practice: </a:t>
            </a:r>
            <a:r>
              <a:rPr lang="en-US" sz="3200" dirty="0"/>
              <a:t>Creating Table</a:t>
            </a:r>
            <a:endParaRPr lang="en-US" sz="3200" dirty="0">
              <a:cs typeface="Times New Roman" pitchFamily="18" charset="0"/>
            </a:endParaRPr>
          </a:p>
        </p:txBody>
      </p:sp>
      <p:sp>
        <p:nvSpPr>
          <p:cNvPr id="12291" name="Rectangle 3"/>
          <p:cNvSpPr>
            <a:spLocks noGrp="1" noChangeArrowheads="1"/>
          </p:cNvSpPr>
          <p:nvPr>
            <p:ph type="body" sz="half" idx="1"/>
          </p:nvPr>
        </p:nvSpPr>
        <p:spPr>
          <a:xfrm>
            <a:off x="609600" y="4724400"/>
            <a:ext cx="8153400" cy="1371600"/>
          </a:xfrm>
        </p:spPr>
        <p:txBody>
          <a:bodyPr/>
          <a:lstStyle/>
          <a:p>
            <a:pPr eaLnBrk="1" hangingPunct="1">
              <a:lnSpc>
                <a:spcPct val="90000"/>
              </a:lnSpc>
            </a:pPr>
            <a:r>
              <a:rPr lang="en-US" sz="1800">
                <a:solidFill>
                  <a:srgbClr val="000000"/>
                </a:solidFill>
                <a:cs typeface="Arial" charset="0"/>
              </a:rPr>
              <a:t>Specify ProductCode as the primary key, and then save the table as </a:t>
            </a:r>
            <a:r>
              <a:rPr lang="en-US" sz="1800" b="1">
                <a:solidFill>
                  <a:srgbClr val="000000"/>
                </a:solidFill>
                <a:cs typeface="Arial" charset="0"/>
              </a:rPr>
              <a:t>Product</a:t>
            </a:r>
            <a:r>
              <a:rPr lang="en-US" sz="1800">
                <a:solidFill>
                  <a:srgbClr val="000000"/>
                </a:solidFill>
                <a:cs typeface="Arial" charset="0"/>
              </a:rPr>
              <a:t>.</a:t>
            </a:r>
            <a:endParaRPr lang="en-US" sz="1800">
              <a:solidFill>
                <a:srgbClr val="000000"/>
              </a:solidFill>
              <a:cs typeface="Times New Roman" pitchFamily="18" charset="0"/>
            </a:endParaRPr>
          </a:p>
          <a:p>
            <a:pPr eaLnBrk="1" hangingPunct="1">
              <a:lnSpc>
                <a:spcPct val="90000"/>
              </a:lnSpc>
            </a:pPr>
            <a:r>
              <a:rPr lang="en-US" sz="1800" b="1">
                <a:solidFill>
                  <a:srgbClr val="000000"/>
                </a:solidFill>
                <a:cs typeface="Arial" charset="0"/>
              </a:rPr>
              <a:t> </a:t>
            </a:r>
            <a:r>
              <a:rPr lang="en-US" sz="1800">
                <a:solidFill>
                  <a:srgbClr val="000000"/>
                </a:solidFill>
                <a:cs typeface="Arial" charset="0"/>
              </a:rPr>
              <a:t>Add the product records shown in next slide table to the </a:t>
            </a:r>
            <a:r>
              <a:rPr lang="en-US" sz="1800" b="1">
                <a:solidFill>
                  <a:srgbClr val="000000"/>
                </a:solidFill>
                <a:cs typeface="Arial" charset="0"/>
              </a:rPr>
              <a:t>Product</a:t>
            </a:r>
            <a:r>
              <a:rPr lang="en-US" sz="1800">
                <a:solidFill>
                  <a:srgbClr val="000000"/>
                </a:solidFill>
                <a:cs typeface="Arial" charset="0"/>
              </a:rPr>
              <a:t> table. (</a:t>
            </a:r>
            <a:r>
              <a:rPr lang="en-US" sz="1800" i="1">
                <a:solidFill>
                  <a:srgbClr val="000000"/>
                </a:solidFill>
                <a:cs typeface="Arial" charset="0"/>
              </a:rPr>
              <a:t>Hint</a:t>
            </a:r>
            <a:r>
              <a:rPr lang="en-US" sz="1800">
                <a:solidFill>
                  <a:srgbClr val="000000"/>
                </a:solidFill>
                <a:cs typeface="Arial" charset="0"/>
              </a:rPr>
              <a:t>: You must type the decimal point when entering the Price field values.)</a:t>
            </a:r>
            <a:endParaRPr lang="en-US" sz="1800"/>
          </a:p>
        </p:txBody>
      </p:sp>
      <p:graphicFrame>
        <p:nvGraphicFramePr>
          <p:cNvPr id="25004" name="Group 428"/>
          <p:cNvGraphicFramePr>
            <a:graphicFrameLocks noGrp="1"/>
          </p:cNvGraphicFramePr>
          <p:nvPr>
            <p:ph sz="half" idx="2"/>
            <p:extLst>
              <p:ext uri="{D42A27DB-BD31-4B8C-83A1-F6EECF244321}">
                <p14:modId xmlns:p14="http://schemas.microsoft.com/office/powerpoint/2010/main" val="4192835549"/>
              </p:ext>
            </p:extLst>
          </p:nvPr>
        </p:nvGraphicFramePr>
        <p:xfrm>
          <a:off x="304800" y="1905000"/>
          <a:ext cx="8650288" cy="2743200"/>
        </p:xfrm>
        <a:graphic>
          <a:graphicData uri="http://schemas.openxmlformats.org/drawingml/2006/table">
            <a:tbl>
              <a:tblPr/>
              <a:tblGrid>
                <a:gridCol w="16002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3316288">
                  <a:extLst>
                    <a:ext uri="{9D8B030D-6E8A-4147-A177-3AD203B41FA5}">
                      <a16:colId xmlns:a16="http://schemas.microsoft.com/office/drawing/2014/main" val="20003"/>
                    </a:ext>
                  </a:extLst>
                </a:gridCol>
              </a:tblGrid>
              <a:tr h="314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Arial" pitchFamily="34" charset="0"/>
                          <a:ea typeface="Batang" pitchFamily="18" charset="-127"/>
                          <a:cs typeface="Arial" pitchFamily="34" charset="0"/>
                        </a:rPr>
                        <a:t>Field Name</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Arial" pitchFamily="34" charset="0"/>
                          <a:ea typeface="Batang" pitchFamily="18" charset="-127"/>
                          <a:cs typeface="Arial" pitchFamily="34" charset="0"/>
                        </a:rPr>
                        <a:t>Data Type</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Arial" pitchFamily="34" charset="0"/>
                          <a:ea typeface="Batang" pitchFamily="18" charset="-127"/>
                          <a:cs typeface="Arial" pitchFamily="34" charset="0"/>
                        </a:rPr>
                        <a:t>Description</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Arial" pitchFamily="34" charset="0"/>
                          <a:ea typeface="Gulim" pitchFamily="34" charset="-127"/>
                          <a:cs typeface="Arial" pitchFamily="34" charset="0"/>
                        </a:rPr>
                        <a:t>Field Properties</a:t>
                      </a:r>
                      <a:endParaRPr kumimoji="0" lang="en-US" sz="1800" b="0" i="0" u="none" strike="noStrike" cap="none" normalizeH="0" baseline="0">
                        <a:ln>
                          <a:noFill/>
                        </a:ln>
                        <a:solidFill>
                          <a:schemeClr val="tx1"/>
                        </a:solidFill>
                        <a:effectLst/>
                        <a:latin typeface="Times New Roman" pitchFamily="18" charset="0"/>
                        <a:ea typeface="Gulim" pitchFamily="34"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111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ProductCode</a:t>
                      </a:r>
                      <a:endParaRPr kumimoji="0" lang="en-US" sz="1800" b="0" i="0" u="none" strike="noStrike" cap="none" normalizeH="0" baseline="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pitchFamily="34" charset="0"/>
                          <a:ea typeface="Batang" pitchFamily="18" charset="-127"/>
                          <a:cs typeface="Arial" pitchFamily="34" charset="0"/>
                        </a:rPr>
                        <a:t>Short Text</a:t>
                      </a:r>
                      <a:endParaRPr kumimoji="0" lang="en-US" sz="1800" b="0" i="0" u="none" strike="noStrike" cap="none" normalizeH="0" baseline="0" dirty="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Primary Key</a:t>
                      </a:r>
                      <a:endParaRPr kumimoji="0" lang="en-US" sz="1800" b="0" i="0" u="none" strike="noStrike" cap="none" normalizeH="0" baseline="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ea typeface="Batang" pitchFamily="18" charset="-127"/>
                          <a:cs typeface="Arial" pitchFamily="34" charset="0"/>
                        </a:rPr>
                        <a:t>Field size (4), Required: Yes</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95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CoffeeCode</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pitchFamily="34" charset="0"/>
                          <a:ea typeface="Batang" pitchFamily="18" charset="-127"/>
                          <a:cs typeface="Arial" pitchFamily="34" charset="0"/>
                        </a:rPr>
                        <a:t>Short Text</a:t>
                      </a:r>
                      <a:endParaRPr kumimoji="0" lang="en-US" sz="1800" b="0" i="0" u="none" strike="noStrike" cap="none" normalizeH="0" baseline="0" dirty="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Foreign Key</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ea typeface="Batang" pitchFamily="18" charset="-127"/>
                          <a:cs typeface="Arial" pitchFamily="34" charset="0"/>
                        </a:rPr>
                        <a:t>Field size (4)</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14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Price</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ea typeface="Batang" pitchFamily="18" charset="-127"/>
                          <a:cs typeface="Arial" pitchFamily="34" charset="0"/>
                        </a:rPr>
                        <a:t>Currency</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Price for this product</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0" i="0" u="none" strike="noStrike" cap="none" normalizeH="0" baseline="0">
                        <a:ln>
                          <a:noFill/>
                        </a:ln>
                        <a:solidFill>
                          <a:schemeClr val="tx1"/>
                        </a:solidFill>
                        <a:effectLst/>
                        <a:latin typeface="Tahoma"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68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Decaf</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pitchFamily="34" charset="0"/>
                          <a:ea typeface="Batang" pitchFamily="18" charset="-127"/>
                          <a:cs typeface="Arial" pitchFamily="34" charset="0"/>
                        </a:rPr>
                        <a:t>Short Text</a:t>
                      </a:r>
                      <a:endParaRPr kumimoji="0" lang="en-US" sz="1800" b="0" i="0" u="none" strike="noStrike" cap="none" normalizeH="0" baseline="0" dirty="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D if decaf, Null if regular</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ea typeface="Batang" pitchFamily="18" charset="-127"/>
                          <a:cs typeface="Arial" pitchFamily="34" charset="0"/>
                        </a:rPr>
                        <a:t>Field size (1), </a:t>
                      </a: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Default Value: D</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05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BackOrdered</a:t>
                      </a:r>
                      <a:endParaRPr kumimoji="0" lang="en-US" sz="1800" b="0" i="0" u="none" strike="noStrike" cap="none" normalizeH="0" baseline="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pitchFamily="34" charset="0"/>
                          <a:ea typeface="Batang" pitchFamily="18" charset="-127"/>
                          <a:cs typeface="Arial" pitchFamily="34" charset="0"/>
                        </a:rPr>
                        <a:t>Yes/No</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pitchFamily="34" charset="0"/>
                          <a:ea typeface="Batang" pitchFamily="18" charset="-127"/>
                          <a:cs typeface="Arial" pitchFamily="34" charset="0"/>
                        </a:rPr>
                        <a:t>back-ordered from supplier?</a:t>
                      </a:r>
                      <a:endParaRPr kumimoji="0" lang="en-US" sz="1800" b="0" i="0" u="none" strike="noStrike" cap="none" normalizeH="0" baseline="0">
                        <a:ln>
                          <a:noFill/>
                        </a:ln>
                        <a:solidFill>
                          <a:schemeClr val="tx1"/>
                        </a:solidFill>
                        <a:effectLst/>
                        <a:latin typeface="Times New Roman" pitchFamily="18" charset="0"/>
                        <a:ea typeface="Batang" pitchFamily="18" charset="-127"/>
                        <a:cs typeface="Arial" pitchFamily="34"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a:ln>
                            <a:noFill/>
                          </a:ln>
                          <a:solidFill>
                            <a:srgbClr val="000000"/>
                          </a:solidFill>
                          <a:effectLst/>
                          <a:latin typeface="Arial" pitchFamily="34" charset="0"/>
                          <a:ea typeface="Batang" pitchFamily="18" charset="-127"/>
                          <a:cs typeface="Arial" pitchFamily="34" charset="0"/>
                        </a:rPr>
                        <a:t>Default Value: No</a:t>
                      </a: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200" b="1" dirty="0">
                <a:solidFill>
                  <a:srgbClr val="FF0000"/>
                </a:solidFill>
              </a:rPr>
              <a:t>Table Practice: </a:t>
            </a:r>
            <a:r>
              <a:rPr lang="en-US" sz="3200" dirty="0"/>
              <a:t>Creating Table</a:t>
            </a:r>
            <a:endParaRPr lang="en-US" sz="3200" dirty="0">
              <a:cs typeface="Times New Roman" pitchFamily="18" charset="0"/>
            </a:endParaRPr>
          </a:p>
        </p:txBody>
      </p:sp>
      <p:sp>
        <p:nvSpPr>
          <p:cNvPr id="13315" name="Rectangle 3"/>
          <p:cNvSpPr>
            <a:spLocks noGrp="1" noChangeArrowheads="1"/>
          </p:cNvSpPr>
          <p:nvPr>
            <p:ph type="body" idx="1"/>
          </p:nvPr>
        </p:nvSpPr>
        <p:spPr>
          <a:xfrm>
            <a:off x="914400" y="3048000"/>
            <a:ext cx="7696200" cy="2133600"/>
          </a:xfrm>
        </p:spPr>
        <p:txBody>
          <a:bodyPr/>
          <a:lstStyle/>
          <a:p>
            <a:pPr eaLnBrk="1" hangingPunct="1">
              <a:lnSpc>
                <a:spcPct val="80000"/>
              </a:lnSpc>
            </a:pPr>
            <a:r>
              <a:rPr lang="en-US" sz="1800" dirty="0">
                <a:solidFill>
                  <a:srgbClr val="000000"/>
                </a:solidFill>
                <a:cs typeface="Arial" charset="0"/>
              </a:rPr>
              <a:t>Add a new field between the </a:t>
            </a:r>
            <a:r>
              <a:rPr lang="en-US" sz="1800" dirty="0" err="1">
                <a:solidFill>
                  <a:srgbClr val="000000"/>
                </a:solidFill>
                <a:cs typeface="Arial" charset="0"/>
              </a:rPr>
              <a:t>CoffeeCode</a:t>
            </a:r>
            <a:r>
              <a:rPr lang="en-US" sz="1800" dirty="0">
                <a:solidFill>
                  <a:srgbClr val="000000"/>
                </a:solidFill>
                <a:cs typeface="Arial" charset="0"/>
              </a:rPr>
              <a:t> and Price fields, using these properties;</a:t>
            </a:r>
          </a:p>
          <a:p>
            <a:pPr lvl="1" eaLnBrk="1" hangingPunct="1">
              <a:lnSpc>
                <a:spcPct val="80000"/>
              </a:lnSpc>
            </a:pPr>
            <a:r>
              <a:rPr lang="en-US" sz="1600" dirty="0">
                <a:solidFill>
                  <a:srgbClr val="000000"/>
                </a:solidFill>
                <a:cs typeface="Arial" charset="0"/>
              </a:rPr>
              <a:t>Field Name:	</a:t>
            </a:r>
            <a:r>
              <a:rPr lang="en-US" sz="1600" dirty="0" err="1">
                <a:solidFill>
                  <a:srgbClr val="000000"/>
                </a:solidFill>
                <a:cs typeface="Arial" charset="0"/>
              </a:rPr>
              <a:t>WeightCode</a:t>
            </a:r>
            <a:endParaRPr lang="en-US" sz="1600" dirty="0">
              <a:solidFill>
                <a:srgbClr val="000000"/>
              </a:solidFill>
              <a:cs typeface="Times New Roman" pitchFamily="18" charset="0"/>
            </a:endParaRPr>
          </a:p>
          <a:p>
            <a:pPr lvl="1" eaLnBrk="1" hangingPunct="1">
              <a:lnSpc>
                <a:spcPct val="80000"/>
              </a:lnSpc>
            </a:pPr>
            <a:r>
              <a:rPr lang="en-US" sz="1600" dirty="0">
                <a:solidFill>
                  <a:srgbClr val="000000"/>
                </a:solidFill>
                <a:cs typeface="Arial" charset="0"/>
              </a:rPr>
              <a:t>Data Type: 	Short Text</a:t>
            </a:r>
            <a:endParaRPr lang="en-US" sz="1600" dirty="0">
              <a:solidFill>
                <a:srgbClr val="000000"/>
              </a:solidFill>
              <a:cs typeface="Times New Roman" pitchFamily="18" charset="0"/>
            </a:endParaRPr>
          </a:p>
          <a:p>
            <a:pPr lvl="1" eaLnBrk="1" hangingPunct="1">
              <a:lnSpc>
                <a:spcPct val="80000"/>
              </a:lnSpc>
            </a:pPr>
            <a:r>
              <a:rPr lang="en-US" sz="1600" dirty="0">
                <a:solidFill>
                  <a:srgbClr val="000000"/>
                </a:solidFill>
                <a:cs typeface="Arial" charset="0"/>
              </a:rPr>
              <a:t>Description: foreign key</a:t>
            </a:r>
            <a:endParaRPr lang="en-US" sz="1600" dirty="0">
              <a:solidFill>
                <a:srgbClr val="000000"/>
              </a:solidFill>
              <a:cs typeface="Times New Roman" pitchFamily="18" charset="0"/>
            </a:endParaRPr>
          </a:p>
          <a:p>
            <a:pPr lvl="1" eaLnBrk="1" hangingPunct="1">
              <a:lnSpc>
                <a:spcPct val="80000"/>
              </a:lnSpc>
            </a:pPr>
            <a:r>
              <a:rPr lang="en-US" sz="1600" dirty="0">
                <a:solidFill>
                  <a:srgbClr val="000000"/>
                </a:solidFill>
                <a:cs typeface="Arial" charset="0"/>
              </a:rPr>
              <a:t>Field Size:	1</a:t>
            </a:r>
            <a:endParaRPr lang="en-US" sz="1600" dirty="0">
              <a:solidFill>
                <a:srgbClr val="000000"/>
              </a:solidFill>
              <a:cs typeface="Times New Roman" pitchFamily="18" charset="0"/>
            </a:endParaRPr>
          </a:p>
          <a:p>
            <a:pPr eaLnBrk="1" hangingPunct="1">
              <a:lnSpc>
                <a:spcPct val="80000"/>
              </a:lnSpc>
            </a:pPr>
            <a:r>
              <a:rPr lang="en-US" sz="1800" dirty="0">
                <a:solidFill>
                  <a:srgbClr val="000000"/>
                </a:solidFill>
                <a:cs typeface="Arial" charset="0"/>
              </a:rPr>
              <a:t>Move the Decaf field so that it appears between the </a:t>
            </a:r>
            <a:r>
              <a:rPr lang="en-US" sz="1800" dirty="0" err="1">
                <a:solidFill>
                  <a:srgbClr val="000000"/>
                </a:solidFill>
                <a:cs typeface="Arial" charset="0"/>
              </a:rPr>
              <a:t>WeightCode</a:t>
            </a:r>
            <a:r>
              <a:rPr lang="en-US" sz="1800" dirty="0">
                <a:solidFill>
                  <a:srgbClr val="000000"/>
                </a:solidFill>
                <a:cs typeface="Arial" charset="0"/>
              </a:rPr>
              <a:t> and Price fields.</a:t>
            </a:r>
            <a:endParaRPr lang="en-US" sz="1800" dirty="0"/>
          </a:p>
        </p:txBody>
      </p:sp>
      <p:grpSp>
        <p:nvGrpSpPr>
          <p:cNvPr id="13316" name="Group 4"/>
          <p:cNvGrpSpPr>
            <a:grpSpLocks/>
          </p:cNvGrpSpPr>
          <p:nvPr/>
        </p:nvGrpSpPr>
        <p:grpSpPr bwMode="auto">
          <a:xfrm>
            <a:off x="685800" y="1905000"/>
            <a:ext cx="8077200" cy="1066800"/>
            <a:chOff x="-3" y="-3"/>
            <a:chExt cx="3996" cy="1591"/>
          </a:xfrm>
        </p:grpSpPr>
        <p:grpSp>
          <p:nvGrpSpPr>
            <p:cNvPr id="13317" name="Group 5"/>
            <p:cNvGrpSpPr>
              <a:grpSpLocks/>
            </p:cNvGrpSpPr>
            <p:nvPr/>
          </p:nvGrpSpPr>
          <p:grpSpPr bwMode="auto">
            <a:xfrm>
              <a:off x="0" y="0"/>
              <a:ext cx="3990" cy="1585"/>
              <a:chOff x="0" y="0"/>
              <a:chExt cx="3990" cy="1585"/>
            </a:xfrm>
          </p:grpSpPr>
          <p:grpSp>
            <p:nvGrpSpPr>
              <p:cNvPr id="13319" name="Group 6"/>
              <p:cNvGrpSpPr>
                <a:grpSpLocks/>
              </p:cNvGrpSpPr>
              <p:nvPr/>
            </p:nvGrpSpPr>
            <p:grpSpPr bwMode="auto">
              <a:xfrm>
                <a:off x="0" y="0"/>
                <a:ext cx="798" cy="394"/>
                <a:chOff x="0" y="0"/>
                <a:chExt cx="798" cy="394"/>
              </a:xfrm>
            </p:grpSpPr>
            <p:sp>
              <p:nvSpPr>
                <p:cNvPr id="13377" name="Rectangle 7"/>
                <p:cNvSpPr>
                  <a:spLocks noChangeArrowheads="1"/>
                </p:cNvSpPr>
                <p:nvPr/>
              </p:nvSpPr>
              <p:spPr bwMode="auto">
                <a:xfrm>
                  <a:off x="43" y="0"/>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b="1">
                      <a:solidFill>
                        <a:srgbClr val="000000"/>
                      </a:solidFill>
                      <a:latin typeface="Arial" charset="0"/>
                      <a:cs typeface="Arial" charset="0"/>
                    </a:rPr>
                    <a:t>ProductCode</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78" name="Rectangle 8"/>
                <p:cNvSpPr>
                  <a:spLocks noChangeArrowheads="1"/>
                </p:cNvSpPr>
                <p:nvPr/>
              </p:nvSpPr>
              <p:spPr bwMode="auto">
                <a:xfrm>
                  <a:off x="0" y="0"/>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0" name="Group 9"/>
              <p:cNvGrpSpPr>
                <a:grpSpLocks/>
              </p:cNvGrpSpPr>
              <p:nvPr/>
            </p:nvGrpSpPr>
            <p:grpSpPr bwMode="auto">
              <a:xfrm>
                <a:off x="798" y="0"/>
                <a:ext cx="798" cy="394"/>
                <a:chOff x="798" y="0"/>
                <a:chExt cx="798" cy="394"/>
              </a:xfrm>
            </p:grpSpPr>
            <p:sp>
              <p:nvSpPr>
                <p:cNvPr id="13375" name="Rectangle 10"/>
                <p:cNvSpPr>
                  <a:spLocks noChangeArrowheads="1"/>
                </p:cNvSpPr>
                <p:nvPr/>
              </p:nvSpPr>
              <p:spPr bwMode="auto">
                <a:xfrm>
                  <a:off x="841" y="0"/>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b="1">
                      <a:solidFill>
                        <a:srgbClr val="000000"/>
                      </a:solidFill>
                      <a:latin typeface="Arial" charset="0"/>
                      <a:cs typeface="Arial" charset="0"/>
                    </a:rPr>
                    <a:t>CoffeeCode</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76" name="Rectangle 11"/>
                <p:cNvSpPr>
                  <a:spLocks noChangeArrowheads="1"/>
                </p:cNvSpPr>
                <p:nvPr/>
              </p:nvSpPr>
              <p:spPr bwMode="auto">
                <a:xfrm>
                  <a:off x="798" y="0"/>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1" name="Group 12"/>
              <p:cNvGrpSpPr>
                <a:grpSpLocks/>
              </p:cNvGrpSpPr>
              <p:nvPr/>
            </p:nvGrpSpPr>
            <p:grpSpPr bwMode="auto">
              <a:xfrm>
                <a:off x="1596" y="0"/>
                <a:ext cx="798" cy="394"/>
                <a:chOff x="1596" y="0"/>
                <a:chExt cx="798" cy="394"/>
              </a:xfrm>
            </p:grpSpPr>
            <p:sp>
              <p:nvSpPr>
                <p:cNvPr id="13373" name="Rectangle 13"/>
                <p:cNvSpPr>
                  <a:spLocks noChangeArrowheads="1"/>
                </p:cNvSpPr>
                <p:nvPr/>
              </p:nvSpPr>
              <p:spPr bwMode="auto">
                <a:xfrm>
                  <a:off x="1639" y="0"/>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b="1">
                      <a:solidFill>
                        <a:srgbClr val="000000"/>
                      </a:solidFill>
                      <a:latin typeface="Arial" charset="0"/>
                      <a:cs typeface="Arial" charset="0"/>
                    </a:rPr>
                    <a:t>Price</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74" name="Rectangle 14"/>
                <p:cNvSpPr>
                  <a:spLocks noChangeArrowheads="1"/>
                </p:cNvSpPr>
                <p:nvPr/>
              </p:nvSpPr>
              <p:spPr bwMode="auto">
                <a:xfrm>
                  <a:off x="1596" y="0"/>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2" name="Group 15"/>
              <p:cNvGrpSpPr>
                <a:grpSpLocks/>
              </p:cNvGrpSpPr>
              <p:nvPr/>
            </p:nvGrpSpPr>
            <p:grpSpPr bwMode="auto">
              <a:xfrm>
                <a:off x="2394" y="0"/>
                <a:ext cx="798" cy="394"/>
                <a:chOff x="2394" y="0"/>
                <a:chExt cx="798" cy="394"/>
              </a:xfrm>
            </p:grpSpPr>
            <p:sp>
              <p:nvSpPr>
                <p:cNvPr id="13371" name="Rectangle 16"/>
                <p:cNvSpPr>
                  <a:spLocks noChangeArrowheads="1"/>
                </p:cNvSpPr>
                <p:nvPr/>
              </p:nvSpPr>
              <p:spPr bwMode="auto">
                <a:xfrm>
                  <a:off x="2437" y="0"/>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b="1">
                      <a:solidFill>
                        <a:srgbClr val="000000"/>
                      </a:solidFill>
                      <a:latin typeface="Arial" charset="0"/>
                      <a:cs typeface="Arial" charset="0"/>
                    </a:rPr>
                    <a:t>Decaf</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72" name="Rectangle 17"/>
                <p:cNvSpPr>
                  <a:spLocks noChangeArrowheads="1"/>
                </p:cNvSpPr>
                <p:nvPr/>
              </p:nvSpPr>
              <p:spPr bwMode="auto">
                <a:xfrm>
                  <a:off x="2394" y="0"/>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3" name="Group 18"/>
              <p:cNvGrpSpPr>
                <a:grpSpLocks/>
              </p:cNvGrpSpPr>
              <p:nvPr/>
            </p:nvGrpSpPr>
            <p:grpSpPr bwMode="auto">
              <a:xfrm>
                <a:off x="3192" y="0"/>
                <a:ext cx="798" cy="394"/>
                <a:chOff x="3192" y="0"/>
                <a:chExt cx="798" cy="394"/>
              </a:xfrm>
            </p:grpSpPr>
            <p:sp>
              <p:nvSpPr>
                <p:cNvPr id="13369" name="Rectangle 19"/>
                <p:cNvSpPr>
                  <a:spLocks noChangeArrowheads="1"/>
                </p:cNvSpPr>
                <p:nvPr/>
              </p:nvSpPr>
              <p:spPr bwMode="auto">
                <a:xfrm>
                  <a:off x="3235" y="0"/>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b="1">
                      <a:solidFill>
                        <a:srgbClr val="000000"/>
                      </a:solidFill>
                      <a:latin typeface="Arial" charset="0"/>
                      <a:cs typeface="Arial" charset="0"/>
                    </a:rPr>
                    <a:t>BackOrdered</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70" name="Rectangle 20"/>
                <p:cNvSpPr>
                  <a:spLocks noChangeArrowheads="1"/>
                </p:cNvSpPr>
                <p:nvPr/>
              </p:nvSpPr>
              <p:spPr bwMode="auto">
                <a:xfrm>
                  <a:off x="3192" y="0"/>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4" name="Group 21"/>
              <p:cNvGrpSpPr>
                <a:grpSpLocks/>
              </p:cNvGrpSpPr>
              <p:nvPr/>
            </p:nvGrpSpPr>
            <p:grpSpPr bwMode="auto">
              <a:xfrm>
                <a:off x="0" y="394"/>
                <a:ext cx="798" cy="403"/>
                <a:chOff x="0" y="394"/>
                <a:chExt cx="798" cy="403"/>
              </a:xfrm>
            </p:grpSpPr>
            <p:sp>
              <p:nvSpPr>
                <p:cNvPr id="13367" name="Rectangle 22"/>
                <p:cNvSpPr>
                  <a:spLocks noChangeArrowheads="1"/>
                </p:cNvSpPr>
                <p:nvPr/>
              </p:nvSpPr>
              <p:spPr bwMode="auto">
                <a:xfrm>
                  <a:off x="43" y="394"/>
                  <a:ext cx="712"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2316</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68" name="Rectangle 23"/>
                <p:cNvSpPr>
                  <a:spLocks noChangeArrowheads="1"/>
                </p:cNvSpPr>
                <p:nvPr/>
              </p:nvSpPr>
              <p:spPr bwMode="auto">
                <a:xfrm>
                  <a:off x="0" y="394"/>
                  <a:ext cx="798"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5" name="Group 24"/>
              <p:cNvGrpSpPr>
                <a:grpSpLocks/>
              </p:cNvGrpSpPr>
              <p:nvPr/>
            </p:nvGrpSpPr>
            <p:grpSpPr bwMode="auto">
              <a:xfrm>
                <a:off x="798" y="394"/>
                <a:ext cx="798" cy="403"/>
                <a:chOff x="798" y="394"/>
                <a:chExt cx="798" cy="403"/>
              </a:xfrm>
            </p:grpSpPr>
            <p:sp>
              <p:nvSpPr>
                <p:cNvPr id="13365" name="Rectangle 25"/>
                <p:cNvSpPr>
                  <a:spLocks noChangeArrowheads="1"/>
                </p:cNvSpPr>
                <p:nvPr/>
              </p:nvSpPr>
              <p:spPr bwMode="auto">
                <a:xfrm>
                  <a:off x="841" y="394"/>
                  <a:ext cx="712"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JRUM</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66" name="Rectangle 26"/>
                <p:cNvSpPr>
                  <a:spLocks noChangeArrowheads="1"/>
                </p:cNvSpPr>
                <p:nvPr/>
              </p:nvSpPr>
              <p:spPr bwMode="auto">
                <a:xfrm>
                  <a:off x="798" y="394"/>
                  <a:ext cx="798"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6" name="Group 27"/>
              <p:cNvGrpSpPr>
                <a:grpSpLocks/>
              </p:cNvGrpSpPr>
              <p:nvPr/>
            </p:nvGrpSpPr>
            <p:grpSpPr bwMode="auto">
              <a:xfrm>
                <a:off x="1596" y="394"/>
                <a:ext cx="798" cy="403"/>
                <a:chOff x="1596" y="394"/>
                <a:chExt cx="798" cy="403"/>
              </a:xfrm>
            </p:grpSpPr>
            <p:sp>
              <p:nvSpPr>
                <p:cNvPr id="13363" name="Rectangle 28"/>
                <p:cNvSpPr>
                  <a:spLocks noChangeArrowheads="1"/>
                </p:cNvSpPr>
                <p:nvPr/>
              </p:nvSpPr>
              <p:spPr bwMode="auto">
                <a:xfrm>
                  <a:off x="1639" y="394"/>
                  <a:ext cx="712"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8.99</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64" name="Rectangle 29"/>
                <p:cNvSpPr>
                  <a:spLocks noChangeArrowheads="1"/>
                </p:cNvSpPr>
                <p:nvPr/>
              </p:nvSpPr>
              <p:spPr bwMode="auto">
                <a:xfrm>
                  <a:off x="1596" y="394"/>
                  <a:ext cx="798"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7" name="Group 30"/>
              <p:cNvGrpSpPr>
                <a:grpSpLocks/>
              </p:cNvGrpSpPr>
              <p:nvPr/>
            </p:nvGrpSpPr>
            <p:grpSpPr bwMode="auto">
              <a:xfrm>
                <a:off x="2394" y="394"/>
                <a:ext cx="798" cy="403"/>
                <a:chOff x="2394" y="394"/>
                <a:chExt cx="798" cy="403"/>
              </a:xfrm>
            </p:grpSpPr>
            <p:sp>
              <p:nvSpPr>
                <p:cNvPr id="13361" name="Rectangle 31"/>
                <p:cNvSpPr>
                  <a:spLocks noChangeArrowheads="1"/>
                </p:cNvSpPr>
                <p:nvPr/>
              </p:nvSpPr>
              <p:spPr bwMode="auto">
                <a:xfrm>
                  <a:off x="2437" y="394"/>
                  <a:ext cx="712"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Times New Roman" pitchFamily="18" charset="0"/>
                    </a:rPr>
                    <a:t> </a:t>
                  </a:r>
                </a:p>
                <a:p>
                  <a:pPr eaLnBrk="0" hangingPunct="0"/>
                  <a:endParaRPr lang="en-US" sz="1400">
                    <a:latin typeface="Times New Roman" pitchFamily="18" charset="0"/>
                  </a:endParaRPr>
                </a:p>
              </p:txBody>
            </p:sp>
            <p:sp>
              <p:nvSpPr>
                <p:cNvPr id="13362" name="Rectangle 32"/>
                <p:cNvSpPr>
                  <a:spLocks noChangeArrowheads="1"/>
                </p:cNvSpPr>
                <p:nvPr/>
              </p:nvSpPr>
              <p:spPr bwMode="auto">
                <a:xfrm>
                  <a:off x="2394" y="394"/>
                  <a:ext cx="798"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8" name="Group 33"/>
              <p:cNvGrpSpPr>
                <a:grpSpLocks/>
              </p:cNvGrpSpPr>
              <p:nvPr/>
            </p:nvGrpSpPr>
            <p:grpSpPr bwMode="auto">
              <a:xfrm>
                <a:off x="3192" y="394"/>
                <a:ext cx="798" cy="403"/>
                <a:chOff x="3192" y="394"/>
                <a:chExt cx="798" cy="403"/>
              </a:xfrm>
            </p:grpSpPr>
            <p:sp>
              <p:nvSpPr>
                <p:cNvPr id="13359" name="Rectangle 34"/>
                <p:cNvSpPr>
                  <a:spLocks noChangeArrowheads="1"/>
                </p:cNvSpPr>
                <p:nvPr/>
              </p:nvSpPr>
              <p:spPr bwMode="auto">
                <a:xfrm>
                  <a:off x="3235" y="394"/>
                  <a:ext cx="712" cy="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Yes</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60" name="Rectangle 35"/>
                <p:cNvSpPr>
                  <a:spLocks noChangeArrowheads="1"/>
                </p:cNvSpPr>
                <p:nvPr/>
              </p:nvSpPr>
              <p:spPr bwMode="auto">
                <a:xfrm>
                  <a:off x="3192" y="394"/>
                  <a:ext cx="798" cy="403"/>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29" name="Group 36"/>
              <p:cNvGrpSpPr>
                <a:grpSpLocks/>
              </p:cNvGrpSpPr>
              <p:nvPr/>
            </p:nvGrpSpPr>
            <p:grpSpPr bwMode="auto">
              <a:xfrm>
                <a:off x="0" y="797"/>
                <a:ext cx="798" cy="394"/>
                <a:chOff x="0" y="797"/>
                <a:chExt cx="798" cy="394"/>
              </a:xfrm>
            </p:grpSpPr>
            <p:sp>
              <p:nvSpPr>
                <p:cNvPr id="13357" name="Rectangle 37"/>
                <p:cNvSpPr>
                  <a:spLocks noChangeArrowheads="1"/>
                </p:cNvSpPr>
                <p:nvPr/>
              </p:nvSpPr>
              <p:spPr bwMode="auto">
                <a:xfrm>
                  <a:off x="43" y="797"/>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9754</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58" name="Rectangle 38"/>
                <p:cNvSpPr>
                  <a:spLocks noChangeArrowheads="1"/>
                </p:cNvSpPr>
                <p:nvPr/>
              </p:nvSpPr>
              <p:spPr bwMode="auto">
                <a:xfrm>
                  <a:off x="0" y="797"/>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0" name="Group 39"/>
              <p:cNvGrpSpPr>
                <a:grpSpLocks/>
              </p:cNvGrpSpPr>
              <p:nvPr/>
            </p:nvGrpSpPr>
            <p:grpSpPr bwMode="auto">
              <a:xfrm>
                <a:off x="798" y="797"/>
                <a:ext cx="798" cy="394"/>
                <a:chOff x="798" y="797"/>
                <a:chExt cx="798" cy="394"/>
              </a:xfrm>
            </p:grpSpPr>
            <p:sp>
              <p:nvSpPr>
                <p:cNvPr id="13355" name="Rectangle 40"/>
                <p:cNvSpPr>
                  <a:spLocks noChangeArrowheads="1"/>
                </p:cNvSpPr>
                <p:nvPr/>
              </p:nvSpPr>
              <p:spPr bwMode="auto">
                <a:xfrm>
                  <a:off x="841" y="797"/>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HAZL</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56" name="Rectangle 41"/>
                <p:cNvSpPr>
                  <a:spLocks noChangeArrowheads="1"/>
                </p:cNvSpPr>
                <p:nvPr/>
              </p:nvSpPr>
              <p:spPr bwMode="auto">
                <a:xfrm>
                  <a:off x="798" y="797"/>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1" name="Group 42"/>
              <p:cNvGrpSpPr>
                <a:grpSpLocks/>
              </p:cNvGrpSpPr>
              <p:nvPr/>
            </p:nvGrpSpPr>
            <p:grpSpPr bwMode="auto">
              <a:xfrm>
                <a:off x="1596" y="797"/>
                <a:ext cx="798" cy="394"/>
                <a:chOff x="1596" y="797"/>
                <a:chExt cx="798" cy="394"/>
              </a:xfrm>
            </p:grpSpPr>
            <p:sp>
              <p:nvSpPr>
                <p:cNvPr id="13353" name="Rectangle 43"/>
                <p:cNvSpPr>
                  <a:spLocks noChangeArrowheads="1"/>
                </p:cNvSpPr>
                <p:nvPr/>
              </p:nvSpPr>
              <p:spPr bwMode="auto">
                <a:xfrm>
                  <a:off x="1639" y="797"/>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40.00</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54" name="Rectangle 44"/>
                <p:cNvSpPr>
                  <a:spLocks noChangeArrowheads="1"/>
                </p:cNvSpPr>
                <p:nvPr/>
              </p:nvSpPr>
              <p:spPr bwMode="auto">
                <a:xfrm>
                  <a:off x="1596" y="797"/>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2" name="Group 45"/>
              <p:cNvGrpSpPr>
                <a:grpSpLocks/>
              </p:cNvGrpSpPr>
              <p:nvPr/>
            </p:nvGrpSpPr>
            <p:grpSpPr bwMode="auto">
              <a:xfrm>
                <a:off x="2394" y="797"/>
                <a:ext cx="798" cy="394"/>
                <a:chOff x="2394" y="797"/>
                <a:chExt cx="798" cy="394"/>
              </a:xfrm>
            </p:grpSpPr>
            <p:sp>
              <p:nvSpPr>
                <p:cNvPr id="13351" name="Rectangle 46"/>
                <p:cNvSpPr>
                  <a:spLocks noChangeArrowheads="1"/>
                </p:cNvSpPr>
                <p:nvPr/>
              </p:nvSpPr>
              <p:spPr bwMode="auto">
                <a:xfrm>
                  <a:off x="2437" y="797"/>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D</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52" name="Rectangle 47"/>
                <p:cNvSpPr>
                  <a:spLocks noChangeArrowheads="1"/>
                </p:cNvSpPr>
                <p:nvPr/>
              </p:nvSpPr>
              <p:spPr bwMode="auto">
                <a:xfrm>
                  <a:off x="2394" y="797"/>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3" name="Group 48"/>
              <p:cNvGrpSpPr>
                <a:grpSpLocks/>
              </p:cNvGrpSpPr>
              <p:nvPr/>
            </p:nvGrpSpPr>
            <p:grpSpPr bwMode="auto">
              <a:xfrm>
                <a:off x="3192" y="797"/>
                <a:ext cx="798" cy="394"/>
                <a:chOff x="3192" y="797"/>
                <a:chExt cx="798" cy="394"/>
              </a:xfrm>
            </p:grpSpPr>
            <p:sp>
              <p:nvSpPr>
                <p:cNvPr id="13349" name="Rectangle 49"/>
                <p:cNvSpPr>
                  <a:spLocks noChangeArrowheads="1"/>
                </p:cNvSpPr>
                <p:nvPr/>
              </p:nvSpPr>
              <p:spPr bwMode="auto">
                <a:xfrm>
                  <a:off x="3235" y="797"/>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Yes</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50" name="Rectangle 50"/>
                <p:cNvSpPr>
                  <a:spLocks noChangeArrowheads="1"/>
                </p:cNvSpPr>
                <p:nvPr/>
              </p:nvSpPr>
              <p:spPr bwMode="auto">
                <a:xfrm>
                  <a:off x="3192" y="797"/>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4" name="Group 51"/>
              <p:cNvGrpSpPr>
                <a:grpSpLocks/>
              </p:cNvGrpSpPr>
              <p:nvPr/>
            </p:nvGrpSpPr>
            <p:grpSpPr bwMode="auto">
              <a:xfrm>
                <a:off x="0" y="1191"/>
                <a:ext cx="798" cy="394"/>
                <a:chOff x="0" y="1191"/>
                <a:chExt cx="798" cy="394"/>
              </a:xfrm>
            </p:grpSpPr>
            <p:sp>
              <p:nvSpPr>
                <p:cNvPr id="13347" name="Rectangle 52"/>
                <p:cNvSpPr>
                  <a:spLocks noChangeArrowheads="1"/>
                </p:cNvSpPr>
                <p:nvPr/>
              </p:nvSpPr>
              <p:spPr bwMode="auto">
                <a:xfrm>
                  <a:off x="43" y="1191"/>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9309</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48" name="Rectangle 53"/>
                <p:cNvSpPr>
                  <a:spLocks noChangeArrowheads="1"/>
                </p:cNvSpPr>
                <p:nvPr/>
              </p:nvSpPr>
              <p:spPr bwMode="auto">
                <a:xfrm>
                  <a:off x="0" y="1191"/>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5" name="Group 54"/>
              <p:cNvGrpSpPr>
                <a:grpSpLocks/>
              </p:cNvGrpSpPr>
              <p:nvPr/>
            </p:nvGrpSpPr>
            <p:grpSpPr bwMode="auto">
              <a:xfrm>
                <a:off x="798" y="1191"/>
                <a:ext cx="798" cy="394"/>
                <a:chOff x="798" y="1191"/>
                <a:chExt cx="798" cy="394"/>
              </a:xfrm>
            </p:grpSpPr>
            <p:sp>
              <p:nvSpPr>
                <p:cNvPr id="13345" name="Rectangle 55"/>
                <p:cNvSpPr>
                  <a:spLocks noChangeArrowheads="1"/>
                </p:cNvSpPr>
                <p:nvPr/>
              </p:nvSpPr>
              <p:spPr bwMode="auto">
                <a:xfrm>
                  <a:off x="841" y="1191"/>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COCO</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46" name="Rectangle 56"/>
                <p:cNvSpPr>
                  <a:spLocks noChangeArrowheads="1"/>
                </p:cNvSpPr>
                <p:nvPr/>
              </p:nvSpPr>
              <p:spPr bwMode="auto">
                <a:xfrm>
                  <a:off x="798" y="1191"/>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6" name="Group 57"/>
              <p:cNvGrpSpPr>
                <a:grpSpLocks/>
              </p:cNvGrpSpPr>
              <p:nvPr/>
            </p:nvGrpSpPr>
            <p:grpSpPr bwMode="auto">
              <a:xfrm>
                <a:off x="1596" y="1191"/>
                <a:ext cx="798" cy="394"/>
                <a:chOff x="1596" y="1191"/>
                <a:chExt cx="798" cy="394"/>
              </a:xfrm>
            </p:grpSpPr>
            <p:sp>
              <p:nvSpPr>
                <p:cNvPr id="13343" name="Rectangle 58"/>
                <p:cNvSpPr>
                  <a:spLocks noChangeArrowheads="1"/>
                </p:cNvSpPr>
                <p:nvPr/>
              </p:nvSpPr>
              <p:spPr bwMode="auto">
                <a:xfrm>
                  <a:off x="1639" y="1191"/>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9.99</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44" name="Rectangle 59"/>
                <p:cNvSpPr>
                  <a:spLocks noChangeArrowheads="1"/>
                </p:cNvSpPr>
                <p:nvPr/>
              </p:nvSpPr>
              <p:spPr bwMode="auto">
                <a:xfrm>
                  <a:off x="1596" y="1191"/>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7" name="Group 60"/>
              <p:cNvGrpSpPr>
                <a:grpSpLocks/>
              </p:cNvGrpSpPr>
              <p:nvPr/>
            </p:nvGrpSpPr>
            <p:grpSpPr bwMode="auto">
              <a:xfrm>
                <a:off x="2394" y="1191"/>
                <a:ext cx="798" cy="394"/>
                <a:chOff x="2394" y="1191"/>
                <a:chExt cx="798" cy="394"/>
              </a:xfrm>
            </p:grpSpPr>
            <p:sp>
              <p:nvSpPr>
                <p:cNvPr id="13341" name="Rectangle 61"/>
                <p:cNvSpPr>
                  <a:spLocks noChangeArrowheads="1"/>
                </p:cNvSpPr>
                <p:nvPr/>
              </p:nvSpPr>
              <p:spPr bwMode="auto">
                <a:xfrm>
                  <a:off x="2437" y="1191"/>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D</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42" name="Rectangle 62"/>
                <p:cNvSpPr>
                  <a:spLocks noChangeArrowheads="1"/>
                </p:cNvSpPr>
                <p:nvPr/>
              </p:nvSpPr>
              <p:spPr bwMode="auto">
                <a:xfrm>
                  <a:off x="2394" y="1191"/>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nvGrpSpPr>
              <p:cNvPr id="13338" name="Group 63"/>
              <p:cNvGrpSpPr>
                <a:grpSpLocks/>
              </p:cNvGrpSpPr>
              <p:nvPr/>
            </p:nvGrpSpPr>
            <p:grpSpPr bwMode="auto">
              <a:xfrm>
                <a:off x="3192" y="1191"/>
                <a:ext cx="798" cy="394"/>
                <a:chOff x="3192" y="1191"/>
                <a:chExt cx="798" cy="394"/>
              </a:xfrm>
            </p:grpSpPr>
            <p:sp>
              <p:nvSpPr>
                <p:cNvPr id="13339" name="Rectangle 64"/>
                <p:cNvSpPr>
                  <a:spLocks noChangeArrowheads="1"/>
                </p:cNvSpPr>
                <p:nvPr/>
              </p:nvSpPr>
              <p:spPr bwMode="auto">
                <a:xfrm>
                  <a:off x="3235" y="1191"/>
                  <a:ext cx="712" cy="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hangingPunct="0"/>
                  <a:r>
                    <a:rPr lang="en-US" sz="1400">
                      <a:solidFill>
                        <a:srgbClr val="000000"/>
                      </a:solidFill>
                      <a:latin typeface="Arial" charset="0"/>
                      <a:cs typeface="Arial" charset="0"/>
                    </a:rPr>
                    <a:t>No</a:t>
                  </a:r>
                  <a:endParaRPr lang="en-US" sz="1400">
                    <a:solidFill>
                      <a:srgbClr val="000000"/>
                    </a:solidFill>
                    <a:latin typeface="Arial" charset="0"/>
                    <a:cs typeface="Times New Roman" pitchFamily="18" charset="0"/>
                  </a:endParaRPr>
                </a:p>
                <a:p>
                  <a:pPr eaLnBrk="0" hangingPunct="0"/>
                  <a:endParaRPr lang="en-US" sz="1400">
                    <a:latin typeface="Times New Roman" pitchFamily="18" charset="0"/>
                  </a:endParaRPr>
                </a:p>
              </p:txBody>
            </p:sp>
            <p:sp>
              <p:nvSpPr>
                <p:cNvPr id="13340" name="Rectangle 65"/>
                <p:cNvSpPr>
                  <a:spLocks noChangeArrowheads="1"/>
                </p:cNvSpPr>
                <p:nvPr/>
              </p:nvSpPr>
              <p:spPr bwMode="auto">
                <a:xfrm>
                  <a:off x="3192" y="1191"/>
                  <a:ext cx="798" cy="394"/>
                </a:xfrm>
                <a:prstGeom prst="rect">
                  <a:avLst/>
                </a:prstGeom>
                <a:noFill/>
                <a:ln w="7">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grpSp>
        <p:sp>
          <p:nvSpPr>
            <p:cNvPr id="13318" name="Rectangle 66"/>
            <p:cNvSpPr>
              <a:spLocks noChangeArrowheads="1"/>
            </p:cNvSpPr>
            <p:nvPr/>
          </p:nvSpPr>
          <p:spPr bwMode="auto">
            <a:xfrm>
              <a:off x="-3" y="-3"/>
              <a:ext cx="3996" cy="1591"/>
            </a:xfrm>
            <a:prstGeom prst="rect">
              <a:avLst/>
            </a:prstGeom>
            <a:noFill/>
            <a:ln w="11112">
              <a:solidFill>
                <a:srgbClr val="A0A0A0"/>
              </a:solidFill>
              <a:miter lim="800000"/>
              <a:headEnd/>
              <a:tailEnd/>
            </a:ln>
            <a:extLst>
              <a:ext uri="{909E8E84-426E-40DD-AFC4-6F175D3DCCD1}">
                <a14:hiddenFill xmlns:a14="http://schemas.microsoft.com/office/drawing/2010/main">
                  <a:solidFill>
                    <a:srgbClr val="FFFFFF"/>
                  </a:solidFill>
                </a14:hiddenFill>
              </a:ext>
            </a:extLst>
          </p:spPr>
          <p:txBody>
            <a:bodyPr wrap="none"/>
            <a:lstStyle/>
            <a:p>
              <a:endParaRPr lang="en-US"/>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200" b="1" dirty="0">
                <a:solidFill>
                  <a:srgbClr val="FF0000"/>
                </a:solidFill>
              </a:rPr>
              <a:t>Table Practice: </a:t>
            </a:r>
            <a:r>
              <a:rPr lang="en-US" sz="3200" dirty="0"/>
              <a:t>Creating Table</a:t>
            </a:r>
            <a:endParaRPr lang="en-US" sz="3200" dirty="0">
              <a:cs typeface="Times New Roman" pitchFamily="18" charset="0"/>
            </a:endParaRPr>
          </a:p>
        </p:txBody>
      </p:sp>
      <p:sp>
        <p:nvSpPr>
          <p:cNvPr id="14339" name="Rectangle 3"/>
          <p:cNvSpPr>
            <a:spLocks noGrp="1" noChangeArrowheads="1"/>
          </p:cNvSpPr>
          <p:nvPr>
            <p:ph type="body" idx="1"/>
          </p:nvPr>
        </p:nvSpPr>
        <p:spPr>
          <a:xfrm>
            <a:off x="1182688" y="2017713"/>
            <a:ext cx="7656512" cy="3240087"/>
          </a:xfrm>
        </p:spPr>
        <p:txBody>
          <a:bodyPr/>
          <a:lstStyle/>
          <a:p>
            <a:pPr eaLnBrk="1" hangingPunct="1">
              <a:lnSpc>
                <a:spcPct val="90000"/>
              </a:lnSpc>
            </a:pPr>
            <a:r>
              <a:rPr lang="en-US" sz="2000">
                <a:solidFill>
                  <a:srgbClr val="000000"/>
                </a:solidFill>
                <a:cs typeface="Arial" charset="0"/>
              </a:rPr>
              <a:t>Enter these WeightCode values for the three records: A for ProductCode 2316, A for ProductCode 9309, and E for ProductCode 9754.</a:t>
            </a:r>
            <a:endParaRPr lang="en-US" sz="2000">
              <a:solidFill>
                <a:srgbClr val="000000"/>
              </a:solidFill>
              <a:cs typeface="Times New Roman" pitchFamily="18" charset="0"/>
            </a:endParaRPr>
          </a:p>
          <a:p>
            <a:pPr eaLnBrk="1" hangingPunct="1">
              <a:lnSpc>
                <a:spcPct val="90000"/>
              </a:lnSpc>
            </a:pPr>
            <a:r>
              <a:rPr lang="en-US" sz="2000">
                <a:solidFill>
                  <a:srgbClr val="000000"/>
                </a:solidFill>
                <a:cs typeface="Arial" charset="0"/>
              </a:rPr>
              <a:t> Add a record to the Product datasheet with these field values:</a:t>
            </a:r>
            <a:endParaRPr lang="en-US" sz="2000">
              <a:solidFill>
                <a:srgbClr val="000000"/>
              </a:solidFill>
              <a:cs typeface="Times New Roman" pitchFamily="18" charset="0"/>
            </a:endParaRPr>
          </a:p>
          <a:p>
            <a:pPr lvl="1" eaLnBrk="1" hangingPunct="1">
              <a:lnSpc>
                <a:spcPct val="90000"/>
              </a:lnSpc>
            </a:pPr>
            <a:r>
              <a:rPr lang="en-US" sz="1800">
                <a:solidFill>
                  <a:srgbClr val="000000"/>
                </a:solidFill>
                <a:cs typeface="Arial" charset="0"/>
              </a:rPr>
              <a:t>ProductCode:	9729 </a:t>
            </a:r>
            <a:endParaRPr lang="en-US" sz="1800">
              <a:solidFill>
                <a:srgbClr val="000000"/>
              </a:solidFill>
              <a:cs typeface="Times New Roman" pitchFamily="18" charset="0"/>
            </a:endParaRPr>
          </a:p>
          <a:p>
            <a:pPr lvl="1" eaLnBrk="1" hangingPunct="1">
              <a:lnSpc>
                <a:spcPct val="90000"/>
              </a:lnSpc>
            </a:pPr>
            <a:r>
              <a:rPr lang="en-US" sz="1800">
                <a:solidFill>
                  <a:srgbClr val="000000"/>
                </a:solidFill>
                <a:cs typeface="Arial" charset="0"/>
              </a:rPr>
              <a:t>CoffeeCode: 	COLS</a:t>
            </a:r>
            <a:endParaRPr lang="en-US" sz="1800">
              <a:solidFill>
                <a:srgbClr val="000000"/>
              </a:solidFill>
              <a:cs typeface="Times New Roman" pitchFamily="18" charset="0"/>
            </a:endParaRPr>
          </a:p>
          <a:p>
            <a:pPr lvl="1" eaLnBrk="1" hangingPunct="1">
              <a:lnSpc>
                <a:spcPct val="90000"/>
              </a:lnSpc>
            </a:pPr>
            <a:r>
              <a:rPr lang="en-US" sz="1800">
                <a:solidFill>
                  <a:srgbClr val="000000"/>
                </a:solidFill>
                <a:cs typeface="Arial" charset="0"/>
              </a:rPr>
              <a:t>WeightCode:	E</a:t>
            </a:r>
            <a:endParaRPr lang="en-US" sz="1800">
              <a:solidFill>
                <a:srgbClr val="000000"/>
              </a:solidFill>
              <a:cs typeface="Times New Roman" pitchFamily="18" charset="0"/>
            </a:endParaRPr>
          </a:p>
          <a:p>
            <a:pPr lvl="1" eaLnBrk="1" hangingPunct="1">
              <a:lnSpc>
                <a:spcPct val="90000"/>
              </a:lnSpc>
            </a:pPr>
            <a:r>
              <a:rPr lang="en-US" sz="1800">
                <a:solidFill>
                  <a:srgbClr val="000000"/>
                </a:solidFill>
                <a:cs typeface="Arial" charset="0"/>
              </a:rPr>
              <a:t>Decaf:		D</a:t>
            </a:r>
            <a:endParaRPr lang="en-US" sz="1800">
              <a:solidFill>
                <a:srgbClr val="000000"/>
              </a:solidFill>
              <a:cs typeface="Times New Roman" pitchFamily="18" charset="0"/>
            </a:endParaRPr>
          </a:p>
          <a:p>
            <a:pPr lvl="1" eaLnBrk="1" hangingPunct="1">
              <a:lnSpc>
                <a:spcPct val="90000"/>
              </a:lnSpc>
            </a:pPr>
            <a:r>
              <a:rPr lang="en-US" sz="1800">
                <a:solidFill>
                  <a:srgbClr val="000000"/>
                </a:solidFill>
                <a:cs typeface="Arial" charset="0"/>
              </a:rPr>
              <a:t>Price:		39.75</a:t>
            </a:r>
            <a:endParaRPr lang="en-US" sz="1800">
              <a:solidFill>
                <a:srgbClr val="000000"/>
              </a:solidFill>
              <a:cs typeface="Times New Roman" pitchFamily="18" charset="0"/>
            </a:endParaRPr>
          </a:p>
          <a:p>
            <a:pPr lvl="1" eaLnBrk="1" hangingPunct="1">
              <a:lnSpc>
                <a:spcPct val="90000"/>
              </a:lnSpc>
            </a:pPr>
            <a:r>
              <a:rPr lang="en-US" sz="1800">
                <a:cs typeface="Times New Roman" pitchFamily="18" charset="0"/>
              </a:rPr>
              <a:t>BackOrdered:	Yes</a:t>
            </a:r>
            <a:endParaRPr lang="en-US" sz="18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200" dirty="0">
                <a:cs typeface="Times New Roman" pitchFamily="18" charset="0"/>
              </a:rPr>
              <a:t>Rule for Primary Key 2</a:t>
            </a:r>
          </a:p>
        </p:txBody>
      </p:sp>
      <p:sp>
        <p:nvSpPr>
          <p:cNvPr id="15363" name="Rectangle 3"/>
          <p:cNvSpPr>
            <a:spLocks noGrp="1" noChangeArrowheads="1"/>
          </p:cNvSpPr>
          <p:nvPr>
            <p:ph type="body" idx="1"/>
          </p:nvPr>
        </p:nvSpPr>
        <p:spPr>
          <a:xfrm>
            <a:off x="685800" y="1981200"/>
            <a:ext cx="8077200" cy="3733800"/>
          </a:xfrm>
        </p:spPr>
        <p:txBody>
          <a:bodyPr/>
          <a:lstStyle/>
          <a:p>
            <a:pPr eaLnBrk="1" hangingPunct="1"/>
            <a:r>
              <a:rPr lang="en-US" dirty="0"/>
              <a:t>No two records can have the same primary</a:t>
            </a:r>
            <a:r>
              <a:rPr lang="en-US" altLang="ko-KR" dirty="0">
                <a:ea typeface="Gulim" pitchFamily="34" charset="-127"/>
              </a:rPr>
              <a:t> key.</a:t>
            </a:r>
          </a:p>
          <a:p>
            <a:pPr lvl="1" eaLnBrk="1" hangingPunct="1"/>
            <a:r>
              <a:rPr lang="en-US" dirty="0"/>
              <a:t>No two CSUB students can have same ID number. </a:t>
            </a:r>
          </a:p>
          <a:p>
            <a:pPr eaLnBrk="1" hangingPunct="1"/>
            <a:r>
              <a:rPr lang="en-US" dirty="0"/>
              <a:t>P</a:t>
            </a:r>
            <a:r>
              <a:rPr lang="en-US" altLang="ko-KR" dirty="0">
                <a:ea typeface="Gulim" pitchFamily="34" charset="-127"/>
              </a:rPr>
              <a:t>K</a:t>
            </a:r>
            <a:r>
              <a:rPr lang="en-US" dirty="0"/>
              <a:t> can </a:t>
            </a:r>
            <a:r>
              <a:rPr lang="en-US" altLang="ko-KR" dirty="0">
                <a:ea typeface="Gulim" pitchFamily="34" charset="-127"/>
              </a:rPr>
              <a:t>be </a:t>
            </a:r>
            <a:r>
              <a:rPr lang="en-US" altLang="ko-KR" dirty="0">
                <a:solidFill>
                  <a:schemeClr val="hlink"/>
                </a:solidFill>
                <a:ea typeface="Gulim" pitchFamily="34" charset="-127"/>
              </a:rPr>
              <a:t>“composite key”</a:t>
            </a:r>
          </a:p>
          <a:p>
            <a:pPr lvl="1" eaLnBrk="1" hangingPunct="1"/>
            <a:r>
              <a:rPr lang="en-US" altLang="ko-KR" dirty="0">
                <a:ea typeface="Gulim" pitchFamily="34" charset="-127"/>
              </a:rPr>
              <a:t>M</a:t>
            </a:r>
            <a:r>
              <a:rPr lang="en-US" dirty="0"/>
              <a:t>ore than one field (or column) </a:t>
            </a:r>
            <a:r>
              <a:rPr lang="en-US" altLang="ko-KR" dirty="0">
                <a:ea typeface="Gulim" pitchFamily="34" charset="-127"/>
              </a:rPr>
              <a:t>can be defined as a ONE SINGLE Primary Key</a:t>
            </a:r>
          </a:p>
          <a:p>
            <a:pPr lvl="1" eaLnBrk="1" hangingPunct="1"/>
            <a:r>
              <a:rPr lang="en-US" altLang="ko-KR" dirty="0">
                <a:ea typeface="Gulim" pitchFamily="34" charset="-127"/>
              </a:rPr>
              <a:t>Example on the class website.</a:t>
            </a:r>
          </a:p>
          <a:p>
            <a:pPr lvl="2" eaLnBrk="1" hangingPunct="1"/>
            <a:r>
              <a:rPr lang="en-US" altLang="ko-KR" sz="2400" b="1" dirty="0">
                <a:ea typeface="Gulim" pitchFamily="34" charset="-127"/>
              </a:rPr>
              <a:t>“</a:t>
            </a:r>
            <a:r>
              <a:rPr lang="en-US" sz="2400" b="1" dirty="0"/>
              <a:t>Composite PK Example</a:t>
            </a:r>
            <a:r>
              <a:rPr lang="en-US" altLang="ko-KR" sz="2400" b="1" dirty="0">
                <a:ea typeface="Gulim" pitchFamily="34" charset="-127"/>
              </a:rPr>
              <a:t>”</a:t>
            </a:r>
            <a:endParaRPr lang="en-US" sz="2400" b="1" dirty="0"/>
          </a:p>
          <a:p>
            <a:pPr lvl="2" eaLnBrk="1" hangingPunct="1"/>
            <a:r>
              <a:rPr lang="en-US" altLang="ko-KR" sz="2400" dirty="0">
                <a:ea typeface="Gulim" pitchFamily="34" charset="-127"/>
              </a:rPr>
              <a:t>CSUB: student ID + SS#</a:t>
            </a:r>
          </a:p>
          <a:p>
            <a:pPr lvl="1" eaLnBrk="1" hangingPunct="1"/>
            <a:endParaRPr lang="en-US" altLang="ko-KR" sz="2000" dirty="0">
              <a:ea typeface="Gulim" pitchFamily="34" charset="-127"/>
            </a:endParaRPr>
          </a:p>
        </p:txBody>
      </p:sp>
    </p:spTree>
    <p:extLst>
      <p:ext uri="{BB962C8B-B14F-4D97-AF65-F5344CB8AC3E}">
        <p14:creationId xmlns:p14="http://schemas.microsoft.com/office/powerpoint/2010/main" val="3608457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Foreign Key</a:t>
            </a:r>
          </a:p>
        </p:txBody>
      </p:sp>
      <p:sp>
        <p:nvSpPr>
          <p:cNvPr id="3" name="Content Placeholder 2"/>
          <p:cNvSpPr>
            <a:spLocks noGrp="1"/>
          </p:cNvSpPr>
          <p:nvPr>
            <p:ph idx="1"/>
          </p:nvPr>
        </p:nvSpPr>
        <p:spPr/>
        <p:txBody>
          <a:bodyPr/>
          <a:lstStyle/>
          <a:p>
            <a:r>
              <a:rPr lang="en-US" sz="2400" dirty="0"/>
              <a:t>A </a:t>
            </a:r>
            <a:r>
              <a:rPr lang="en-US" sz="2400" b="1" dirty="0"/>
              <a:t>foreign key</a:t>
            </a:r>
            <a:r>
              <a:rPr lang="en-US" sz="2400" dirty="0"/>
              <a:t> is a field in one table that </a:t>
            </a:r>
            <a:r>
              <a:rPr lang="en-US" sz="2400" dirty="0">
                <a:solidFill>
                  <a:srgbClr val="FF0000"/>
                </a:solidFill>
              </a:rPr>
              <a:t>uniquely identifies </a:t>
            </a:r>
            <a:r>
              <a:rPr lang="en-US" sz="2400" dirty="0"/>
              <a:t>a row of another table. </a:t>
            </a:r>
          </a:p>
          <a:p>
            <a:pPr lvl="1"/>
            <a:r>
              <a:rPr lang="en-US" sz="2000" dirty="0"/>
              <a:t>Looks like PK migrated to another table (next </a:t>
            </a:r>
            <a:r>
              <a:rPr lang="en-US" sz="2000" dirty="0" err="1"/>
              <a:t>silde</a:t>
            </a:r>
            <a:r>
              <a:rPr lang="en-US" sz="2000" dirty="0"/>
              <a:t>!)</a:t>
            </a:r>
          </a:p>
          <a:p>
            <a:r>
              <a:rPr lang="en-US" sz="2400" dirty="0"/>
              <a:t>Between two tables….</a:t>
            </a:r>
          </a:p>
          <a:p>
            <a:pPr lvl="1"/>
            <a:r>
              <a:rPr lang="en-US" sz="2000" dirty="0"/>
              <a:t>Primary Table: table with PK</a:t>
            </a:r>
          </a:p>
          <a:p>
            <a:pPr lvl="1"/>
            <a:r>
              <a:rPr lang="en-US" sz="2000" dirty="0"/>
              <a:t>Related Table: table with FK</a:t>
            </a:r>
          </a:p>
          <a:p>
            <a:r>
              <a:rPr lang="en-US" sz="2400" dirty="0"/>
              <a:t>That is, the </a:t>
            </a:r>
            <a:r>
              <a:rPr lang="en-US" sz="2400" b="1" dirty="0"/>
              <a:t>foreign key</a:t>
            </a:r>
            <a:r>
              <a:rPr lang="en-US" sz="2400" dirty="0"/>
              <a:t> is defined in a second table (Related Table), but it refers to the </a:t>
            </a:r>
            <a:r>
              <a:rPr lang="en-US" sz="2400" b="1" dirty="0"/>
              <a:t>primary</a:t>
            </a:r>
            <a:r>
              <a:rPr lang="en-US" sz="2400" dirty="0"/>
              <a:t> </a:t>
            </a:r>
            <a:r>
              <a:rPr lang="en-US" sz="2400" b="1" dirty="0"/>
              <a:t>key</a:t>
            </a:r>
            <a:r>
              <a:rPr lang="en-US" sz="2400" dirty="0"/>
              <a:t> in the first table (Primary Table).</a:t>
            </a:r>
          </a:p>
        </p:txBody>
      </p:sp>
    </p:spTree>
    <p:extLst>
      <p:ext uri="{BB962C8B-B14F-4D97-AF65-F5344CB8AC3E}">
        <p14:creationId xmlns:p14="http://schemas.microsoft.com/office/powerpoint/2010/main" val="25005155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a:t>Relating tables using PK and FK </a:t>
            </a:r>
          </a:p>
        </p:txBody>
      </p:sp>
      <p:pic>
        <p:nvPicPr>
          <p:cNvPr id="17411" name="Picture 3" descr="FIG1-0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t="5556"/>
          <a:stretch>
            <a:fillRect/>
          </a:stretch>
        </p:blipFill>
        <p:spPr>
          <a:xfrm>
            <a:off x="3124200" y="1905000"/>
            <a:ext cx="5865813" cy="4156075"/>
          </a:xfrm>
          <a:noFill/>
        </p:spPr>
      </p:pic>
      <p:sp>
        <p:nvSpPr>
          <p:cNvPr id="17412" name="Text Box 4"/>
          <p:cNvSpPr txBox="1">
            <a:spLocks noChangeArrowheads="1"/>
          </p:cNvSpPr>
          <p:nvPr/>
        </p:nvSpPr>
        <p:spPr bwMode="auto">
          <a:xfrm>
            <a:off x="228600" y="1981200"/>
            <a:ext cx="3352800" cy="10779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600" b="1" dirty="0">
                <a:solidFill>
                  <a:srgbClr val="0066FF"/>
                </a:solidFill>
              </a:rPr>
              <a:t>Only on Access</a:t>
            </a:r>
            <a:r>
              <a:rPr lang="en-US" sz="1600" b="1" dirty="0"/>
              <a:t>, the Employer table is called </a:t>
            </a:r>
            <a:r>
              <a:rPr lang="en-US" sz="1600" b="1" dirty="0">
                <a:solidFill>
                  <a:srgbClr val="FF0000"/>
                </a:solidFill>
              </a:rPr>
              <a:t>“Primary” table </a:t>
            </a:r>
            <a:r>
              <a:rPr lang="en-US" sz="1600" b="1" dirty="0"/>
              <a:t>because </a:t>
            </a:r>
            <a:r>
              <a:rPr lang="en-US" sz="1600" b="1" dirty="0">
                <a:solidFill>
                  <a:srgbClr val="0070C0"/>
                </a:solidFill>
              </a:rPr>
              <a:t>it includes the primary key</a:t>
            </a:r>
            <a:r>
              <a:rPr lang="en-US" sz="1600" b="1" dirty="0"/>
              <a:t>.</a:t>
            </a:r>
          </a:p>
        </p:txBody>
      </p:sp>
      <p:sp>
        <p:nvSpPr>
          <p:cNvPr id="17413" name="Line 5"/>
          <p:cNvSpPr>
            <a:spLocks noChangeShapeType="1"/>
          </p:cNvSpPr>
          <p:nvPr/>
        </p:nvSpPr>
        <p:spPr bwMode="auto">
          <a:xfrm>
            <a:off x="3581400" y="2362200"/>
            <a:ext cx="76200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414" name="Text Box 7"/>
          <p:cNvSpPr txBox="1">
            <a:spLocks noChangeArrowheads="1"/>
          </p:cNvSpPr>
          <p:nvPr/>
        </p:nvSpPr>
        <p:spPr bwMode="auto">
          <a:xfrm>
            <a:off x="152400" y="4233068"/>
            <a:ext cx="3657600" cy="8302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600" b="1" dirty="0">
                <a:solidFill>
                  <a:srgbClr val="0066FF"/>
                </a:solidFill>
              </a:rPr>
              <a:t>Only on Access</a:t>
            </a:r>
            <a:r>
              <a:rPr lang="en-US" sz="1600" b="1" dirty="0"/>
              <a:t>, the Position table is called </a:t>
            </a:r>
            <a:r>
              <a:rPr lang="en-US" sz="1600" b="1" dirty="0">
                <a:solidFill>
                  <a:srgbClr val="FF0000"/>
                </a:solidFill>
              </a:rPr>
              <a:t>“Related” table</a:t>
            </a:r>
            <a:r>
              <a:rPr lang="en-US" sz="1600" b="1" dirty="0"/>
              <a:t>. Because </a:t>
            </a:r>
            <a:r>
              <a:rPr lang="en-US" sz="1600" b="1" dirty="0">
                <a:solidFill>
                  <a:srgbClr val="0070C0"/>
                </a:solidFill>
              </a:rPr>
              <a:t>it includes the foreign key</a:t>
            </a:r>
            <a:r>
              <a:rPr lang="en-US" sz="1600" b="1" dirty="0"/>
              <a:t>.  </a:t>
            </a:r>
          </a:p>
        </p:txBody>
      </p:sp>
      <p:sp>
        <p:nvSpPr>
          <p:cNvPr id="17415" name="Line 8"/>
          <p:cNvSpPr>
            <a:spLocks noChangeShapeType="1"/>
          </p:cNvSpPr>
          <p:nvPr/>
        </p:nvSpPr>
        <p:spPr bwMode="auto">
          <a:xfrm>
            <a:off x="3810000" y="4648200"/>
            <a:ext cx="609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200"/>
              <a:t>Creating a Order table</a:t>
            </a:r>
            <a:r>
              <a:rPr lang="en-US" sz="3200">
                <a:solidFill>
                  <a:schemeClr val="hlink"/>
                </a:solidFill>
              </a:rPr>
              <a:t> </a:t>
            </a:r>
          </a:p>
        </p:txBody>
      </p:sp>
      <p:sp>
        <p:nvSpPr>
          <p:cNvPr id="4099" name="Rectangle 3"/>
          <p:cNvSpPr>
            <a:spLocks noGrp="1" noChangeArrowheads="1"/>
          </p:cNvSpPr>
          <p:nvPr>
            <p:ph type="body" idx="1"/>
          </p:nvPr>
        </p:nvSpPr>
        <p:spPr>
          <a:xfrm>
            <a:off x="1182688" y="2017713"/>
            <a:ext cx="7199312" cy="2706687"/>
          </a:xfrm>
        </p:spPr>
        <p:txBody>
          <a:bodyPr/>
          <a:lstStyle/>
          <a:p>
            <a:pPr eaLnBrk="1" hangingPunct="1"/>
            <a:r>
              <a:rPr lang="en-US" sz="2400" dirty="0"/>
              <a:t>Barbara wants to track each order data, which has been placed by each restaurant customer. This data includes each order’s billing date and invoice amount. Barbara is asking you to create a second table in the </a:t>
            </a:r>
            <a:r>
              <a:rPr lang="en-US" sz="2400" dirty="0">
                <a:solidFill>
                  <a:srgbClr val="FF0000"/>
                </a:solidFill>
              </a:rPr>
              <a:t>Restaurant 1 </a:t>
            </a:r>
            <a:r>
              <a:rPr lang="en-US" sz="2400" dirty="0"/>
              <a:t>database to store the order data and the table name should be “Order.”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a:cs typeface="Times New Roman" pitchFamily="18" charset="0"/>
              </a:rPr>
              <a:t>PK as FK</a:t>
            </a:r>
            <a:endParaRPr lang="en-US" dirty="0"/>
          </a:p>
        </p:txBody>
      </p:sp>
      <p:sp>
        <p:nvSpPr>
          <p:cNvPr id="16387" name="Rectangle 3"/>
          <p:cNvSpPr>
            <a:spLocks noGrp="1" noChangeArrowheads="1"/>
          </p:cNvSpPr>
          <p:nvPr>
            <p:ph type="body" idx="1"/>
          </p:nvPr>
        </p:nvSpPr>
        <p:spPr>
          <a:xfrm>
            <a:off x="685800" y="2017713"/>
            <a:ext cx="8269288" cy="4114800"/>
          </a:xfrm>
        </p:spPr>
        <p:txBody>
          <a:bodyPr/>
          <a:lstStyle/>
          <a:p>
            <a:pPr eaLnBrk="1" hangingPunct="1"/>
            <a:r>
              <a:rPr lang="en-US" dirty="0"/>
              <a:t>Duality of primary key</a:t>
            </a:r>
          </a:p>
          <a:p>
            <a:pPr eaLnBrk="1" hangingPunct="1"/>
            <a:r>
              <a:rPr lang="en-US" altLang="ko-KR" dirty="0">
                <a:solidFill>
                  <a:schemeClr val="hlink"/>
                </a:solidFill>
                <a:ea typeface="Gulim" pitchFamily="34" charset="-127"/>
              </a:rPr>
              <a:t>A PK also can be used as a FK (next slide).</a:t>
            </a:r>
          </a:p>
          <a:p>
            <a:pPr lvl="1" eaLnBrk="1" hangingPunct="1"/>
            <a:r>
              <a:rPr lang="en-US" altLang="ko-KR" dirty="0">
                <a:ea typeface="Gulim" pitchFamily="34" charset="-127"/>
              </a:rPr>
              <a:t>Another example on the class website</a:t>
            </a:r>
          </a:p>
          <a:p>
            <a:pPr lvl="1" eaLnBrk="1" hangingPunct="1"/>
            <a:r>
              <a:rPr lang="en-US" altLang="ko-KR" b="1" dirty="0">
                <a:ea typeface="Gulim" pitchFamily="34" charset="-127"/>
              </a:rPr>
              <a:t>“PK as FK” </a:t>
            </a:r>
            <a:r>
              <a:rPr lang="en-US" altLang="ko-KR" dirty="0">
                <a:ea typeface="Gulim" pitchFamily="34" charset="-127"/>
              </a:rPr>
              <a:t>there are two tables…</a:t>
            </a:r>
          </a:p>
          <a:p>
            <a:pPr lvl="2" eaLnBrk="1" hangingPunct="1"/>
            <a:r>
              <a:rPr lang="en-US" b="1" dirty="0"/>
              <a:t>Primary table</a:t>
            </a:r>
            <a:r>
              <a:rPr lang="en-US" dirty="0"/>
              <a:t>: customer table</a:t>
            </a:r>
          </a:p>
          <a:p>
            <a:pPr lvl="2" eaLnBrk="1" hangingPunct="1"/>
            <a:r>
              <a:rPr lang="en-US" b="1" dirty="0"/>
              <a:t>Related table</a:t>
            </a:r>
            <a:r>
              <a:rPr lang="en-US" dirty="0"/>
              <a:t>: </a:t>
            </a:r>
            <a:r>
              <a:rPr lang="en-US" altLang="ko-KR" dirty="0">
                <a:ea typeface="Gulim" pitchFamily="34" charset="-127"/>
              </a:rPr>
              <a:t>Shipping </a:t>
            </a:r>
            <a:r>
              <a:rPr lang="en-US" dirty="0"/>
              <a:t>Address table</a:t>
            </a:r>
          </a:p>
          <a:p>
            <a:pPr eaLnBrk="1" hangingPunct="1"/>
            <a:endParaRPr lang="en-US" sz="20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ChangeArrowheads="1"/>
          </p:cNvSpPr>
          <p:nvPr/>
        </p:nvSpPr>
        <p:spPr bwMode="auto">
          <a:xfrm>
            <a:off x="212725" y="15875"/>
            <a:ext cx="1841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sz="28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0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en-US" altLang="en-US" sz="2600">
              <a:latin typeface="Times New Roman" panose="02020603050405020304" pitchFamily="18" charset="0"/>
            </a:endParaRPr>
          </a:p>
        </p:txBody>
      </p:sp>
      <p:pic>
        <p:nvPicPr>
          <p:cNvPr id="77827" name="Picture 4" descr="06_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5556" y="1760538"/>
            <a:ext cx="7543800"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828" name="Rectangle 5"/>
          <p:cNvSpPr>
            <a:spLocks noGrp="1" noChangeArrowheads="1"/>
          </p:cNvSpPr>
          <p:nvPr>
            <p:ph type="title"/>
          </p:nvPr>
        </p:nvSpPr>
        <p:spPr/>
        <p:txBody>
          <a:bodyPr/>
          <a:lstStyle/>
          <a:p>
            <a:pPr eaLnBrk="1" hangingPunct="1"/>
            <a:r>
              <a:rPr lang="en-US" altLang="en-US" sz="3200" dirty="0"/>
              <a:t>Relating tables between “parent or super” table and “child or sub” table  </a:t>
            </a:r>
          </a:p>
        </p:txBody>
      </p:sp>
      <p:pic>
        <p:nvPicPr>
          <p:cNvPr id="2" name="Picture 1"/>
          <p:cNvPicPr>
            <a:picLocks noChangeAspect="1"/>
          </p:cNvPicPr>
          <p:nvPr/>
        </p:nvPicPr>
        <p:blipFill>
          <a:blip r:embed="rId4"/>
          <a:stretch>
            <a:fillRect/>
          </a:stretch>
        </p:blipFill>
        <p:spPr>
          <a:xfrm>
            <a:off x="2590797" y="3337983"/>
            <a:ext cx="1781175" cy="342900"/>
          </a:xfrm>
          <a:prstGeom prst="rect">
            <a:avLst/>
          </a:prstGeom>
        </p:spPr>
      </p:pic>
      <p:pic>
        <p:nvPicPr>
          <p:cNvPr id="3" name="Picture 2"/>
          <p:cNvPicPr>
            <a:picLocks noChangeAspect="1"/>
          </p:cNvPicPr>
          <p:nvPr/>
        </p:nvPicPr>
        <p:blipFill>
          <a:blip r:embed="rId4"/>
          <a:stretch>
            <a:fillRect/>
          </a:stretch>
        </p:blipFill>
        <p:spPr>
          <a:xfrm>
            <a:off x="2590799" y="4572000"/>
            <a:ext cx="1781175" cy="342900"/>
          </a:xfrm>
          <a:prstGeom prst="rect">
            <a:avLst/>
          </a:prstGeom>
        </p:spPr>
      </p:pic>
      <p:pic>
        <p:nvPicPr>
          <p:cNvPr id="4" name="Picture 3"/>
          <p:cNvPicPr>
            <a:picLocks noChangeAspect="1"/>
          </p:cNvPicPr>
          <p:nvPr/>
        </p:nvPicPr>
        <p:blipFill>
          <a:blip r:embed="rId4"/>
          <a:stretch>
            <a:fillRect/>
          </a:stretch>
        </p:blipFill>
        <p:spPr>
          <a:xfrm>
            <a:off x="2590798" y="5791200"/>
            <a:ext cx="1781175" cy="342900"/>
          </a:xfrm>
          <a:prstGeom prst="rect">
            <a:avLst/>
          </a:prstGeom>
        </p:spPr>
      </p:pic>
      <p:sp>
        <p:nvSpPr>
          <p:cNvPr id="5" name="TextBox 4"/>
          <p:cNvSpPr txBox="1"/>
          <p:nvPr/>
        </p:nvSpPr>
        <p:spPr>
          <a:xfrm>
            <a:off x="2362200" y="2535651"/>
            <a:ext cx="3581400" cy="369332"/>
          </a:xfrm>
          <a:prstGeom prst="rect">
            <a:avLst/>
          </a:prstGeom>
          <a:noFill/>
          <a:ln>
            <a:solidFill>
              <a:schemeClr val="tx1"/>
            </a:solidFill>
          </a:ln>
        </p:spPr>
        <p:txBody>
          <a:bodyPr wrap="square" rtlCol="0">
            <a:spAutoFit/>
          </a:bodyPr>
          <a:lstStyle/>
          <a:p>
            <a:r>
              <a:rPr lang="en-US" sz="1800" dirty="0">
                <a:solidFill>
                  <a:srgbClr val="FF0000"/>
                </a:solidFill>
              </a:rPr>
              <a:t>Driven from the Employee table </a:t>
            </a:r>
          </a:p>
        </p:txBody>
      </p:sp>
    </p:spTree>
    <p:extLst>
      <p:ext uri="{BB962C8B-B14F-4D97-AF65-F5344CB8AC3E}">
        <p14:creationId xmlns:p14="http://schemas.microsoft.com/office/powerpoint/2010/main" val="19979531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a:t>Access is RDS </a:t>
            </a:r>
            <a:r>
              <a:rPr lang="en-US" sz="2400" dirty="0"/>
              <a:t>(Relational database system)</a:t>
            </a:r>
          </a:p>
        </p:txBody>
      </p:sp>
      <p:sp>
        <p:nvSpPr>
          <p:cNvPr id="18435" name="Rectangle 3"/>
          <p:cNvSpPr>
            <a:spLocks noGrp="1" noChangeArrowheads="1"/>
          </p:cNvSpPr>
          <p:nvPr>
            <p:ph type="body" idx="1"/>
          </p:nvPr>
        </p:nvSpPr>
        <p:spPr/>
        <p:txBody>
          <a:bodyPr/>
          <a:lstStyle/>
          <a:p>
            <a:pPr eaLnBrk="1" hangingPunct="1"/>
            <a:r>
              <a:rPr lang="en-US" sz="2400" dirty="0"/>
              <a:t>Access allows users to form relationships between the tables; t</a:t>
            </a:r>
            <a:r>
              <a:rPr lang="en-US" altLang="ko-KR" sz="2400" dirty="0">
                <a:ea typeface="Gulim" pitchFamily="34" charset="-127"/>
              </a:rPr>
              <a:t>hat’s why it’s called a relational database system.</a:t>
            </a:r>
            <a:endParaRPr lang="en-US" sz="2400" dirty="0"/>
          </a:p>
          <a:p>
            <a:pPr eaLnBrk="1" hangingPunct="1"/>
            <a:r>
              <a:rPr lang="en-US" altLang="ko-KR" sz="2400" dirty="0">
                <a:solidFill>
                  <a:schemeClr val="folHlink"/>
                </a:solidFill>
                <a:ea typeface="Gulim" pitchFamily="34" charset="-127"/>
              </a:rPr>
              <a:t>The simplest way to create a relationship using Access (i.e., enterprise level)</a:t>
            </a:r>
          </a:p>
          <a:p>
            <a:pPr lvl="1" eaLnBrk="1" hangingPunct="1"/>
            <a:r>
              <a:rPr lang="en-US" altLang="ko-KR" sz="2000" dirty="0">
                <a:ea typeface="Gulim" pitchFamily="34" charset="-127"/>
              </a:rPr>
              <a:t>Look for </a:t>
            </a:r>
            <a:r>
              <a:rPr lang="en-US" altLang="ko-KR" sz="2000" b="1" dirty="0">
                <a:solidFill>
                  <a:schemeClr val="hlink"/>
                </a:solidFill>
                <a:ea typeface="Gulim" pitchFamily="34" charset="-127"/>
              </a:rPr>
              <a:t>identical field names</a:t>
            </a:r>
            <a:r>
              <a:rPr lang="en-US" sz="2000" b="1" dirty="0"/>
              <a:t> </a:t>
            </a:r>
            <a:r>
              <a:rPr lang="en-US" sz="2000" dirty="0"/>
              <a:t>between tables.</a:t>
            </a:r>
            <a:endParaRPr lang="en-US" altLang="ko-KR" sz="2000" dirty="0">
              <a:ea typeface="Gulim" pitchFamily="34" charset="-127"/>
            </a:endParaRPr>
          </a:p>
          <a:p>
            <a:pPr eaLnBrk="1" hangingPunct="1"/>
            <a:r>
              <a:rPr lang="en-US" sz="2400" dirty="0"/>
              <a:t>Tables can be joined in three ways; </a:t>
            </a:r>
            <a:r>
              <a:rPr lang="en-US" sz="2400" u="sng" dirty="0"/>
              <a:t>one-to-one</a:t>
            </a:r>
            <a:r>
              <a:rPr lang="en-US" sz="2400" dirty="0"/>
              <a:t>, </a:t>
            </a:r>
            <a:r>
              <a:rPr lang="en-US" sz="2400" u="sng" dirty="0"/>
              <a:t>one-to-many</a:t>
            </a:r>
            <a:r>
              <a:rPr lang="en-US" sz="2400" dirty="0"/>
              <a:t>, and many-to-many. </a:t>
            </a:r>
            <a:endParaRPr lang="en-US" altLang="ko-KR" sz="2400" dirty="0">
              <a:ea typeface="Gulim" pitchFamily="34" charset="-127"/>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200">
                <a:latin typeface="Arial" charset="0"/>
              </a:rPr>
              <a:t>1:1 relationship in set notation</a:t>
            </a:r>
          </a:p>
        </p:txBody>
      </p:sp>
      <p:sp>
        <p:nvSpPr>
          <p:cNvPr id="19459" name="Rectangle 3"/>
          <p:cNvSpPr>
            <a:spLocks noChangeArrowheads="1"/>
          </p:cNvSpPr>
          <p:nvPr/>
        </p:nvSpPr>
        <p:spPr bwMode="auto">
          <a:xfrm>
            <a:off x="2586038" y="24003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aphicFrame>
        <p:nvGraphicFramePr>
          <p:cNvPr id="19460" name="Object 4"/>
          <p:cNvGraphicFramePr>
            <a:graphicFrameLocks noChangeAspect="1"/>
          </p:cNvGraphicFramePr>
          <p:nvPr/>
        </p:nvGraphicFramePr>
        <p:xfrm>
          <a:off x="1219200" y="2362200"/>
          <a:ext cx="6858000" cy="3552825"/>
        </p:xfrm>
        <a:graphic>
          <a:graphicData uri="http://schemas.openxmlformats.org/presentationml/2006/ole">
            <mc:AlternateContent xmlns:mc="http://schemas.openxmlformats.org/markup-compatibility/2006">
              <mc:Choice xmlns:v="urn:schemas-microsoft-com:vml" Requires="v">
                <p:oleObj spid="_x0000_s19529" r:id="rId4" imgW="3971925" imgH="2057400" progId="MSDraw">
                  <p:embed/>
                </p:oleObj>
              </mc:Choice>
              <mc:Fallback>
                <p:oleObj r:id="rId4" imgW="3971925" imgH="2057400" progId="MSDraw">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2362200"/>
                        <a:ext cx="6858000" cy="355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t>A one-to-one relationship </a:t>
            </a:r>
          </a:p>
        </p:txBody>
      </p:sp>
      <p:sp>
        <p:nvSpPr>
          <p:cNvPr id="20483" name="Rectangle 3"/>
          <p:cNvSpPr>
            <a:spLocks noGrp="1" noChangeArrowheads="1"/>
          </p:cNvSpPr>
          <p:nvPr>
            <p:ph type="body" idx="1"/>
          </p:nvPr>
        </p:nvSpPr>
        <p:spPr>
          <a:xfrm>
            <a:off x="1182688" y="2017713"/>
            <a:ext cx="7580312" cy="3087687"/>
          </a:xfrm>
        </p:spPr>
        <p:txBody>
          <a:bodyPr/>
          <a:lstStyle/>
          <a:p>
            <a:pPr eaLnBrk="1" hangingPunct="1"/>
            <a:r>
              <a:rPr lang="en-US" dirty="0"/>
              <a:t>A one-to-one relationship exists when one table has one record associated with only one record of another table </a:t>
            </a:r>
            <a:r>
              <a:rPr lang="en-US" dirty="0">
                <a:solidFill>
                  <a:srgbClr val="0066FF"/>
                </a:solidFill>
              </a:rPr>
              <a:t>(rare especially using Microsoft Access)</a:t>
            </a:r>
            <a:r>
              <a:rPr lang="en-US" dirty="0"/>
              <a:t>.</a:t>
            </a:r>
          </a:p>
          <a:p>
            <a:pPr lvl="1" eaLnBrk="1" hangingPunct="1"/>
            <a:r>
              <a:rPr lang="en-US" altLang="ko-KR" dirty="0">
                <a:solidFill>
                  <a:srgbClr val="FF0000"/>
                </a:solidFill>
                <a:ea typeface="Gulim" pitchFamily="34" charset="-127"/>
              </a:rPr>
              <a:t>Previous PK as FK database….</a:t>
            </a:r>
          </a:p>
          <a:p>
            <a:pPr lvl="2" eaLnBrk="1" hangingPunct="1"/>
            <a:r>
              <a:rPr lang="en-US" altLang="ko-KR" dirty="0">
                <a:ea typeface="Gulim" pitchFamily="34" charset="-127"/>
              </a:rPr>
              <a:t>Shipping </a:t>
            </a:r>
            <a:r>
              <a:rPr lang="en-US" dirty="0"/>
              <a:t>Address table is an </a:t>
            </a:r>
            <a:r>
              <a:rPr lang="en-US" b="1" dirty="0"/>
              <a:t>related table</a:t>
            </a:r>
            <a:r>
              <a:rPr lang="en-US" dirty="0"/>
              <a:t>.  </a:t>
            </a:r>
          </a:p>
          <a:p>
            <a:pPr lvl="2" eaLnBrk="1" hangingPunct="1"/>
            <a:r>
              <a:rPr lang="en-US" b="1" dirty="0"/>
              <a:t>Primary table</a:t>
            </a:r>
            <a:r>
              <a:rPr lang="en-US" dirty="0"/>
              <a:t>: customer table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atin typeface="Arial" charset="0"/>
              </a:rPr>
              <a:t>1:M relationship in set notation</a:t>
            </a:r>
          </a:p>
        </p:txBody>
      </p:sp>
      <p:sp>
        <p:nvSpPr>
          <p:cNvPr id="21507" name="Rectangle 3"/>
          <p:cNvSpPr>
            <a:spLocks noChangeArrowheads="1"/>
          </p:cNvSpPr>
          <p:nvPr/>
        </p:nvSpPr>
        <p:spPr bwMode="auto">
          <a:xfrm>
            <a:off x="2586038" y="24003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aphicFrame>
        <p:nvGraphicFramePr>
          <p:cNvPr id="21508" name="Object 4"/>
          <p:cNvGraphicFramePr>
            <a:graphicFrameLocks noChangeAspect="1"/>
          </p:cNvGraphicFramePr>
          <p:nvPr/>
        </p:nvGraphicFramePr>
        <p:xfrm>
          <a:off x="914400" y="2133600"/>
          <a:ext cx="7239000" cy="3748088"/>
        </p:xfrm>
        <a:graphic>
          <a:graphicData uri="http://schemas.openxmlformats.org/presentationml/2006/ole">
            <mc:AlternateContent xmlns:mc="http://schemas.openxmlformats.org/markup-compatibility/2006">
              <mc:Choice xmlns:v="urn:schemas-microsoft-com:vml" Requires="v">
                <p:oleObj spid="_x0000_s21577" r:id="rId4" imgW="3971925" imgH="2057400" progId="MSDraw">
                  <p:embed/>
                </p:oleObj>
              </mc:Choice>
              <mc:Fallback>
                <p:oleObj r:id="rId4" imgW="3971925" imgH="2057400" progId="MSDraw">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2133600"/>
                        <a:ext cx="7239000" cy="374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atin typeface="Arial" charset="0"/>
              </a:rPr>
              <a:t>M:N relationship in set notation</a:t>
            </a:r>
            <a:br>
              <a:rPr lang="en-US">
                <a:latin typeface="Arial" charset="0"/>
              </a:rPr>
            </a:br>
            <a:r>
              <a:rPr lang="en-US">
                <a:latin typeface="Arial" charset="0"/>
              </a:rPr>
              <a:t>(Not Possible using Access)</a:t>
            </a:r>
          </a:p>
        </p:txBody>
      </p:sp>
      <p:sp>
        <p:nvSpPr>
          <p:cNvPr id="22531" name="Rectangle 3"/>
          <p:cNvSpPr>
            <a:spLocks noChangeArrowheads="1"/>
          </p:cNvSpPr>
          <p:nvPr/>
        </p:nvSpPr>
        <p:spPr bwMode="auto">
          <a:xfrm>
            <a:off x="2624138" y="24098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p>
        </p:txBody>
      </p:sp>
      <p:graphicFrame>
        <p:nvGraphicFramePr>
          <p:cNvPr id="22532" name="Object 4"/>
          <p:cNvGraphicFramePr>
            <a:graphicFrameLocks noChangeAspect="1"/>
          </p:cNvGraphicFramePr>
          <p:nvPr/>
        </p:nvGraphicFramePr>
        <p:xfrm>
          <a:off x="838200" y="2133600"/>
          <a:ext cx="7620000" cy="4048125"/>
        </p:xfrm>
        <a:graphic>
          <a:graphicData uri="http://schemas.openxmlformats.org/presentationml/2006/ole">
            <mc:AlternateContent xmlns:mc="http://schemas.openxmlformats.org/markup-compatibility/2006">
              <mc:Choice xmlns:v="urn:schemas-microsoft-com:vml" Requires="v">
                <p:oleObj spid="_x0000_s22601" r:id="rId4" imgW="3898900" imgH="2041525" progId="MSDraw">
                  <p:embed/>
                </p:oleObj>
              </mc:Choice>
              <mc:Fallback>
                <p:oleObj r:id="rId4" imgW="3898900" imgH="2041525" progId="MSDraw">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133600"/>
                        <a:ext cx="7620000" cy="404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066800" y="609600"/>
            <a:ext cx="7793038" cy="1143000"/>
          </a:xfrm>
        </p:spPr>
        <p:txBody>
          <a:bodyPr/>
          <a:lstStyle/>
          <a:p>
            <a:pPr eaLnBrk="1" hangingPunct="1"/>
            <a:r>
              <a:rPr lang="en-US" sz="3200"/>
              <a:t>Importing External Access Table and Excel Worksheet</a:t>
            </a:r>
          </a:p>
        </p:txBody>
      </p:sp>
      <p:sp>
        <p:nvSpPr>
          <p:cNvPr id="23555" name="Rectangle 3"/>
          <p:cNvSpPr>
            <a:spLocks noGrp="1" noChangeArrowheads="1"/>
          </p:cNvSpPr>
          <p:nvPr>
            <p:ph type="body" idx="1"/>
          </p:nvPr>
        </p:nvSpPr>
        <p:spPr>
          <a:xfrm>
            <a:off x="1182688" y="2017713"/>
            <a:ext cx="7808912" cy="3773487"/>
          </a:xfrm>
        </p:spPr>
        <p:txBody>
          <a:bodyPr/>
          <a:lstStyle/>
          <a:p>
            <a:pPr eaLnBrk="1" hangingPunct="1"/>
            <a:r>
              <a:rPr lang="en-US" sz="2400" dirty="0"/>
              <a:t>Very common practice in real world. </a:t>
            </a:r>
          </a:p>
          <a:p>
            <a:pPr lvl="1" eaLnBrk="1" hangingPunct="1"/>
            <a:r>
              <a:rPr lang="en-US" sz="2000" dirty="0"/>
              <a:t>Almost any data type (i.e., text)</a:t>
            </a:r>
          </a:p>
          <a:p>
            <a:pPr eaLnBrk="1" hangingPunct="1"/>
            <a:r>
              <a:rPr lang="en-US" sz="2400" dirty="0"/>
              <a:t>Barbara also wants you to include the </a:t>
            </a:r>
            <a:r>
              <a:rPr lang="en-US" sz="2400" b="1" dirty="0"/>
              <a:t>Product</a:t>
            </a:r>
            <a:r>
              <a:rPr lang="en-US" sz="2400" dirty="0"/>
              <a:t> and </a:t>
            </a:r>
            <a:r>
              <a:rPr lang="en-US" sz="2400" b="1" dirty="0"/>
              <a:t>Order Detail</a:t>
            </a:r>
            <a:r>
              <a:rPr lang="en-US" sz="2400" dirty="0"/>
              <a:t> tables from the </a:t>
            </a:r>
            <a:r>
              <a:rPr lang="en-US" sz="2400" b="1" dirty="0" err="1"/>
              <a:t>FineFood</a:t>
            </a:r>
            <a:r>
              <a:rPr lang="en-US" sz="2400" b="1" dirty="0"/>
              <a:t> </a:t>
            </a:r>
            <a:r>
              <a:rPr lang="en-US" sz="2400" dirty="0"/>
              <a:t>database in the </a:t>
            </a:r>
            <a:r>
              <a:rPr lang="en-US" sz="2400" b="1" dirty="0"/>
              <a:t>Restaurant </a:t>
            </a:r>
            <a:r>
              <a:rPr lang="en-US" sz="2400" dirty="0"/>
              <a:t>database.</a:t>
            </a:r>
            <a:endParaRPr lang="en-US" altLang="ko-KR" sz="2400" dirty="0">
              <a:ea typeface="Gulim" pitchFamily="34" charset="-127"/>
            </a:endParaRPr>
          </a:p>
          <a:p>
            <a:pPr lvl="1" eaLnBrk="1" hangingPunct="1"/>
            <a:r>
              <a:rPr lang="en-US" altLang="ko-KR" dirty="0">
                <a:solidFill>
                  <a:schemeClr val="hlink"/>
                </a:solidFill>
                <a:ea typeface="Gulim" pitchFamily="34" charset="-127"/>
              </a:rPr>
              <a:t>Download and Review design</a:t>
            </a:r>
            <a:r>
              <a:rPr lang="en-US" altLang="ko-KR" dirty="0">
                <a:solidFill>
                  <a:srgbClr val="0066FF"/>
                </a:solidFill>
                <a:ea typeface="Gulim" pitchFamily="34" charset="-127"/>
              </a:rPr>
              <a:t> view of </a:t>
            </a:r>
            <a:r>
              <a:rPr lang="en-US" altLang="ko-KR" b="1" dirty="0" err="1">
                <a:solidFill>
                  <a:schemeClr val="hlink"/>
                </a:solidFill>
                <a:ea typeface="Gulim" pitchFamily="34" charset="-127"/>
              </a:rPr>
              <a:t>FineFood</a:t>
            </a:r>
            <a:r>
              <a:rPr lang="en-US" altLang="ko-KR" b="1" dirty="0">
                <a:solidFill>
                  <a:schemeClr val="hlink"/>
                </a:solidFill>
                <a:ea typeface="Gulim" pitchFamily="34" charset="-127"/>
              </a:rPr>
              <a:t> DB</a:t>
            </a:r>
            <a:r>
              <a:rPr lang="en-US" altLang="ko-KR" dirty="0">
                <a:solidFill>
                  <a:srgbClr val="0066FF"/>
                </a:solidFill>
                <a:ea typeface="Gulim" pitchFamily="34" charset="-127"/>
              </a:rPr>
              <a:t> first</a:t>
            </a:r>
            <a:r>
              <a:rPr lang="en-US" altLang="ko-KR" sz="2000" dirty="0">
                <a:solidFill>
                  <a:srgbClr val="0066FF"/>
                </a:solidFill>
                <a:ea typeface="Gulim" pitchFamily="34" charset="-127"/>
              </a:rPr>
              <a:t> </a:t>
            </a:r>
            <a:endParaRPr lang="en-US" sz="2000" dirty="0">
              <a:solidFill>
                <a:srgbClr val="0066FF"/>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3200"/>
              <a:t>Importing External Access Table and Excel Worksheet (con’t)</a:t>
            </a:r>
          </a:p>
        </p:txBody>
      </p:sp>
      <p:sp>
        <p:nvSpPr>
          <p:cNvPr id="24579" name="Rectangle 3"/>
          <p:cNvSpPr>
            <a:spLocks noGrp="1" noChangeArrowheads="1"/>
          </p:cNvSpPr>
          <p:nvPr>
            <p:ph type="body" idx="1"/>
          </p:nvPr>
        </p:nvSpPr>
        <p:spPr>
          <a:xfrm>
            <a:off x="1182688" y="2017713"/>
            <a:ext cx="7656512" cy="3087687"/>
          </a:xfrm>
        </p:spPr>
        <p:txBody>
          <a:bodyPr/>
          <a:lstStyle/>
          <a:p>
            <a:pPr eaLnBrk="1" hangingPunct="1">
              <a:lnSpc>
                <a:spcPct val="80000"/>
              </a:lnSpc>
            </a:pPr>
            <a:r>
              <a:rPr lang="en-US" sz="2400"/>
              <a:t>And she wants you to include the </a:t>
            </a:r>
            <a:r>
              <a:rPr lang="en-US" sz="2400" b="1"/>
              <a:t>Billing Address</a:t>
            </a:r>
            <a:r>
              <a:rPr lang="en-US" sz="2400"/>
              <a:t> Excel worksheet as a Access table in the Restaurant database. </a:t>
            </a:r>
            <a:endParaRPr lang="en-US" altLang="ko-KR" sz="2400">
              <a:ea typeface="Gulim" pitchFamily="34" charset="-127"/>
            </a:endParaRPr>
          </a:p>
          <a:p>
            <a:pPr lvl="1" eaLnBrk="1" hangingPunct="1">
              <a:lnSpc>
                <a:spcPct val="80000"/>
              </a:lnSpc>
            </a:pPr>
            <a:r>
              <a:rPr lang="en-US" altLang="ko-KR" sz="2000">
                <a:solidFill>
                  <a:schemeClr val="hlink"/>
                </a:solidFill>
                <a:ea typeface="Gulim" pitchFamily="34" charset="-127"/>
              </a:rPr>
              <a:t>Before try to import the excel file, </a:t>
            </a:r>
            <a:r>
              <a:rPr lang="en-US" altLang="ko-KR" sz="2000" b="1">
                <a:solidFill>
                  <a:schemeClr val="hlink"/>
                </a:solidFill>
                <a:ea typeface="Gulim" pitchFamily="34" charset="-127"/>
              </a:rPr>
              <a:t>review it first</a:t>
            </a:r>
            <a:endParaRPr lang="en-US" sz="2000" b="1">
              <a:solidFill>
                <a:schemeClr val="hlink"/>
              </a:solidFill>
            </a:endParaRPr>
          </a:p>
          <a:p>
            <a:pPr lvl="1" eaLnBrk="1" hangingPunct="1">
              <a:lnSpc>
                <a:spcPct val="80000"/>
              </a:lnSpc>
            </a:pPr>
            <a:r>
              <a:rPr lang="en-US" sz="2000">
                <a:solidFill>
                  <a:srgbClr val="993300"/>
                </a:solidFill>
              </a:rPr>
              <a:t>Use Excel column headings for Access table</a:t>
            </a:r>
          </a:p>
          <a:p>
            <a:pPr lvl="1" eaLnBrk="1" hangingPunct="1">
              <a:lnSpc>
                <a:spcPct val="80000"/>
              </a:lnSpc>
            </a:pPr>
            <a:r>
              <a:rPr lang="en-US" sz="2000" b="1">
                <a:solidFill>
                  <a:schemeClr val="hlink"/>
                </a:solidFill>
              </a:rPr>
              <a:t>PK:</a:t>
            </a:r>
            <a:r>
              <a:rPr lang="en-US" sz="2000" b="1"/>
              <a:t> </a:t>
            </a:r>
            <a:r>
              <a:rPr lang="en-US" sz="2000" b="1">
                <a:solidFill>
                  <a:srgbClr val="008000"/>
                </a:solidFill>
              </a:rPr>
              <a:t>CustomerNum</a:t>
            </a:r>
            <a:endParaRPr lang="en-US" altLang="ko-KR" sz="2000" b="1">
              <a:solidFill>
                <a:srgbClr val="008000"/>
              </a:solidFill>
              <a:ea typeface="Gulim" pitchFamily="34" charset="-127"/>
            </a:endParaRPr>
          </a:p>
          <a:p>
            <a:pPr lvl="1" eaLnBrk="1" hangingPunct="1">
              <a:lnSpc>
                <a:spcPct val="80000"/>
              </a:lnSpc>
            </a:pPr>
            <a:r>
              <a:rPr lang="en-US" altLang="ko-KR" sz="2000">
                <a:solidFill>
                  <a:srgbClr val="0066FF"/>
                </a:solidFill>
                <a:ea typeface="Gulim" pitchFamily="34" charset="-127"/>
              </a:rPr>
              <a:t>Specify in the description area of Design View that   </a:t>
            </a:r>
            <a:r>
              <a:rPr lang="en-US" altLang="ko-KR" sz="2000" b="1">
                <a:solidFill>
                  <a:srgbClr val="0066FF"/>
                </a:solidFill>
                <a:ea typeface="Gulim" pitchFamily="34" charset="-127"/>
              </a:rPr>
              <a:t>CutomerNum is not only primary key of BillingAddress table but also a foreign key of Customer table</a:t>
            </a:r>
            <a:r>
              <a:rPr lang="en-US" altLang="ko-KR" sz="2000">
                <a:solidFill>
                  <a:srgbClr val="0066FF"/>
                </a:solidFill>
                <a:ea typeface="Gulim" pitchFamily="34" charset="-127"/>
              </a:rPr>
              <a:t>.</a:t>
            </a:r>
            <a:endParaRPr lang="en-US" sz="20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a:t>Enforcing referential integrity</a:t>
            </a:r>
          </a:p>
        </p:txBody>
      </p:sp>
      <p:sp>
        <p:nvSpPr>
          <p:cNvPr id="25603" name="Rectangle 3"/>
          <p:cNvSpPr>
            <a:spLocks noGrp="1" noChangeArrowheads="1"/>
          </p:cNvSpPr>
          <p:nvPr>
            <p:ph type="body" idx="1"/>
          </p:nvPr>
        </p:nvSpPr>
        <p:spPr>
          <a:xfrm>
            <a:off x="1182688" y="2017713"/>
            <a:ext cx="7732712" cy="3621087"/>
          </a:xfrm>
        </p:spPr>
        <p:txBody>
          <a:bodyPr/>
          <a:lstStyle/>
          <a:p>
            <a:pPr eaLnBrk="1" hangingPunct="1"/>
            <a:r>
              <a:rPr lang="en-US" sz="2400" dirty="0"/>
              <a:t>Referential integrity makes sure to </a:t>
            </a:r>
            <a:r>
              <a:rPr lang="en-US" sz="2400" dirty="0">
                <a:solidFill>
                  <a:srgbClr val="FF0000"/>
                </a:solidFill>
              </a:rPr>
              <a:t>maintain the integrity</a:t>
            </a:r>
            <a:r>
              <a:rPr lang="en-US" sz="2400" dirty="0"/>
              <a:t> and </a:t>
            </a:r>
            <a:r>
              <a:rPr lang="en-US" sz="2400" dirty="0">
                <a:solidFill>
                  <a:srgbClr val="FF0000"/>
                </a:solidFill>
              </a:rPr>
              <a:t>consistency</a:t>
            </a:r>
            <a:r>
              <a:rPr lang="en-US" sz="2400" dirty="0"/>
              <a:t> between related tables. </a:t>
            </a:r>
          </a:p>
          <a:p>
            <a:pPr lvl="1" eaLnBrk="1" hangingPunct="1"/>
            <a:r>
              <a:rPr lang="en-US" sz="2000" dirty="0"/>
              <a:t>If you choose to enforce referential integrity, you can insure</a:t>
            </a:r>
            <a:r>
              <a:rPr lang="en-US" sz="2000" b="1" dirty="0">
                <a:solidFill>
                  <a:srgbClr val="0066FF"/>
                </a:solidFill>
              </a:rPr>
              <a:t> </a:t>
            </a:r>
            <a:r>
              <a:rPr lang="en-US" sz="2000" dirty="0"/>
              <a:t>that you will not have records that have </a:t>
            </a:r>
            <a:r>
              <a:rPr lang="en-US" sz="2000" b="1" dirty="0">
                <a:solidFill>
                  <a:srgbClr val="0066FF"/>
                </a:solidFill>
              </a:rPr>
              <a:t>no matching record in the primary table</a:t>
            </a:r>
            <a:r>
              <a:rPr lang="en-US" sz="2000" dirty="0"/>
              <a:t>. </a:t>
            </a:r>
          </a:p>
          <a:p>
            <a:pPr lvl="1" eaLnBrk="1" hangingPunct="1"/>
            <a:r>
              <a:rPr lang="en-US" sz="2000" dirty="0"/>
              <a:t>That is, when </a:t>
            </a:r>
            <a:r>
              <a:rPr lang="en-US" sz="2000" dirty="0">
                <a:solidFill>
                  <a:schemeClr val="bg2"/>
                </a:solidFill>
              </a:rPr>
              <a:t>updating or deleting a record (PK) in the primary table, a matching record (FK) in the related record must be updated or deleted.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200"/>
              <a:t>Creating a Order table</a:t>
            </a:r>
          </a:p>
        </p:txBody>
      </p:sp>
      <p:sp>
        <p:nvSpPr>
          <p:cNvPr id="5123" name="Rectangle 3"/>
          <p:cNvSpPr>
            <a:spLocks noGrp="1" noChangeArrowheads="1"/>
          </p:cNvSpPr>
          <p:nvPr>
            <p:ph type="body" idx="1"/>
          </p:nvPr>
        </p:nvSpPr>
        <p:spPr>
          <a:xfrm>
            <a:off x="1182688" y="2017713"/>
            <a:ext cx="7732712" cy="4002087"/>
          </a:xfrm>
        </p:spPr>
        <p:txBody>
          <a:bodyPr/>
          <a:lstStyle/>
          <a:p>
            <a:pPr eaLnBrk="1" hangingPunct="1"/>
            <a:r>
              <a:rPr lang="en-US" dirty="0"/>
              <a:t>Use “Design View”</a:t>
            </a:r>
          </a:p>
          <a:p>
            <a:pPr lvl="1" eaLnBrk="1" hangingPunct="1"/>
            <a:r>
              <a:rPr lang="en-US" dirty="0"/>
              <a:t>“Datasheet View” for entering data.</a:t>
            </a:r>
          </a:p>
          <a:p>
            <a:pPr eaLnBrk="1" hangingPunct="1"/>
            <a:r>
              <a:rPr lang="en-US" dirty="0"/>
              <a:t>Case sensitive</a:t>
            </a:r>
          </a:p>
          <a:p>
            <a:pPr lvl="1" eaLnBrk="1" hangingPunct="1"/>
            <a:r>
              <a:rPr lang="en-US" dirty="0"/>
              <a:t>NUMBER, number, and Number.</a:t>
            </a:r>
          </a:p>
          <a:p>
            <a:pPr eaLnBrk="1" hangingPunct="1"/>
            <a:r>
              <a:rPr lang="en-US" dirty="0"/>
              <a:t>When entering data in datasheet view, must enter sequentially</a:t>
            </a:r>
          </a:p>
          <a:p>
            <a:pPr lvl="1" eaLnBrk="1" hangingPunct="1"/>
            <a:r>
              <a:rPr lang="en-US" dirty="0"/>
              <a:t>Otherwise, start over…</a:t>
            </a:r>
          </a:p>
          <a:p>
            <a:pPr lvl="1" eaLnBrk="1" hangingPunct="1"/>
            <a:r>
              <a:rPr lang="en-US" dirty="0"/>
              <a:t>Use tap key </a:t>
            </a:r>
          </a:p>
          <a:p>
            <a:pPr eaLnBrk="1" hangingPunct="1"/>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dirty="0"/>
              <a:t>Two Ways: </a:t>
            </a:r>
            <a:br>
              <a:rPr lang="en-US" dirty="0"/>
            </a:br>
            <a:r>
              <a:rPr lang="en-US" dirty="0"/>
              <a:t>Cascade Update &amp; Cascade Delete</a:t>
            </a:r>
          </a:p>
        </p:txBody>
      </p:sp>
      <p:sp>
        <p:nvSpPr>
          <p:cNvPr id="26627" name="Rectangle 3"/>
          <p:cNvSpPr>
            <a:spLocks noGrp="1" noChangeArrowheads="1"/>
          </p:cNvSpPr>
          <p:nvPr>
            <p:ph type="body" idx="1"/>
          </p:nvPr>
        </p:nvSpPr>
        <p:spPr>
          <a:xfrm>
            <a:off x="1182688" y="2017713"/>
            <a:ext cx="7656512" cy="3468687"/>
          </a:xfrm>
        </p:spPr>
        <p:txBody>
          <a:bodyPr/>
          <a:lstStyle/>
          <a:p>
            <a:pPr eaLnBrk="1" hangingPunct="1"/>
            <a:r>
              <a:rPr lang="en-US" sz="2400" dirty="0"/>
              <a:t>In Access referential integrity, there are two options. </a:t>
            </a:r>
          </a:p>
          <a:p>
            <a:pPr lvl="1" eaLnBrk="1" hangingPunct="1"/>
            <a:r>
              <a:rPr lang="en-US" sz="2000" dirty="0"/>
              <a:t>If you choose Cascaded Update, making a change in a field that is common to two related tables will cause the update to be made in both tables. </a:t>
            </a:r>
          </a:p>
          <a:p>
            <a:pPr lvl="1" eaLnBrk="1" hangingPunct="1"/>
            <a:r>
              <a:rPr lang="en-US" sz="2000" dirty="0"/>
              <a:t>If you delete a field that is common to two tables, the deletion will take place in both tables. </a:t>
            </a:r>
          </a:p>
          <a:p>
            <a:pPr eaLnBrk="1" hangingPunct="1"/>
            <a:r>
              <a:rPr lang="en-US" altLang="ko-KR" sz="2400" dirty="0">
                <a:ea typeface="Gulim" pitchFamily="34" charset="-127"/>
              </a:rPr>
              <a:t>Try</a:t>
            </a:r>
            <a:r>
              <a:rPr lang="en-US" altLang="ko-KR" sz="2400" dirty="0">
                <a:solidFill>
                  <a:schemeClr val="folHlink"/>
                </a:solidFill>
                <a:ea typeface="Gulim" pitchFamily="34" charset="-127"/>
              </a:rPr>
              <a:t> </a:t>
            </a:r>
            <a:r>
              <a:rPr lang="en-US" altLang="ko-KR" sz="2400" u="sng" dirty="0">
                <a:solidFill>
                  <a:schemeClr val="hlink"/>
                </a:solidFill>
                <a:ea typeface="Gulim" pitchFamily="34" charset="-127"/>
              </a:rPr>
              <a:t>Referential Integrity Example</a:t>
            </a:r>
            <a:r>
              <a:rPr lang="en-US" altLang="ko-KR" sz="2400" dirty="0">
                <a:ea typeface="Gulim" pitchFamily="34" charset="-127"/>
              </a:rPr>
              <a:t> DB on the class web page.</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dirty="0"/>
              <a:t>Creating Relationship</a:t>
            </a:r>
            <a:r>
              <a:rPr lang="en-US" altLang="ko-KR" dirty="0">
                <a:ea typeface="Gulim" pitchFamily="34" charset="-127"/>
              </a:rPr>
              <a:t> </a:t>
            </a:r>
            <a:r>
              <a:rPr lang="en-US" altLang="ko-KR" sz="1800" dirty="0">
                <a:ea typeface="Gulim" pitchFamily="34" charset="-127"/>
              </a:rPr>
              <a:t>(1 of 3)</a:t>
            </a:r>
            <a:endParaRPr lang="en-US" dirty="0"/>
          </a:p>
        </p:txBody>
      </p:sp>
      <p:sp>
        <p:nvSpPr>
          <p:cNvPr id="30723" name="Rectangle 3"/>
          <p:cNvSpPr>
            <a:spLocks noGrp="1" noChangeArrowheads="1"/>
          </p:cNvSpPr>
          <p:nvPr>
            <p:ph type="body" idx="1"/>
          </p:nvPr>
        </p:nvSpPr>
        <p:spPr>
          <a:xfrm>
            <a:off x="1182688" y="2017713"/>
            <a:ext cx="7732712" cy="3316287"/>
          </a:xfrm>
        </p:spPr>
        <p:txBody>
          <a:bodyPr/>
          <a:lstStyle/>
          <a:p>
            <a:pPr eaLnBrk="1" hangingPunct="1">
              <a:lnSpc>
                <a:spcPct val="90000"/>
              </a:lnSpc>
            </a:pPr>
            <a:r>
              <a:rPr lang="en-US" sz="2400" dirty="0">
                <a:solidFill>
                  <a:srgbClr val="0066FF"/>
                </a:solidFill>
              </a:rPr>
              <a:t>Download</a:t>
            </a:r>
            <a:r>
              <a:rPr lang="en-US" sz="2400" dirty="0"/>
              <a:t> </a:t>
            </a:r>
            <a:r>
              <a:rPr lang="en-US" sz="2400" b="1" dirty="0">
                <a:solidFill>
                  <a:schemeClr val="hlink"/>
                </a:solidFill>
              </a:rPr>
              <a:t>Restaurant2</a:t>
            </a:r>
            <a:r>
              <a:rPr lang="en-US" sz="2400" dirty="0"/>
              <a:t> file from the class web</a:t>
            </a:r>
          </a:p>
          <a:p>
            <a:pPr eaLnBrk="1" hangingPunct="1">
              <a:lnSpc>
                <a:spcPct val="90000"/>
              </a:lnSpc>
            </a:pPr>
            <a:r>
              <a:rPr lang="en-US" sz="2400" dirty="0"/>
              <a:t>Create relationships using 5 table</a:t>
            </a:r>
          </a:p>
          <a:p>
            <a:pPr lvl="1" eaLnBrk="1" hangingPunct="1">
              <a:lnSpc>
                <a:spcPct val="90000"/>
              </a:lnSpc>
            </a:pPr>
            <a:r>
              <a:rPr lang="en-US" sz="2000" dirty="0">
                <a:solidFill>
                  <a:srgbClr val="0066FF"/>
                </a:solidFill>
              </a:rPr>
              <a:t>In terms of creating a relationship between </a:t>
            </a:r>
            <a:r>
              <a:rPr lang="en-US" sz="2000" b="1" dirty="0">
                <a:solidFill>
                  <a:srgbClr val="0066FF"/>
                </a:solidFill>
              </a:rPr>
              <a:t>Customer</a:t>
            </a:r>
            <a:r>
              <a:rPr lang="en-US" sz="2000" dirty="0">
                <a:solidFill>
                  <a:srgbClr val="0066FF"/>
                </a:solidFill>
              </a:rPr>
              <a:t> and </a:t>
            </a:r>
            <a:r>
              <a:rPr lang="en-US" sz="2000" b="1" dirty="0" err="1">
                <a:solidFill>
                  <a:srgbClr val="0066FF"/>
                </a:solidFill>
              </a:rPr>
              <a:t>BillingAddress</a:t>
            </a:r>
            <a:r>
              <a:rPr lang="en-US" sz="2000" dirty="0">
                <a:solidFill>
                  <a:srgbClr val="0066FF"/>
                </a:solidFill>
              </a:rPr>
              <a:t>, start from the Customer table.  </a:t>
            </a:r>
          </a:p>
          <a:p>
            <a:pPr eaLnBrk="1" hangingPunct="1">
              <a:lnSpc>
                <a:spcPct val="90000"/>
              </a:lnSpc>
            </a:pPr>
            <a:r>
              <a:rPr lang="en-US" sz="2400" dirty="0"/>
              <a:t>Enforce referential integrity </a:t>
            </a:r>
          </a:p>
          <a:p>
            <a:pPr eaLnBrk="1" hangingPunct="1">
              <a:lnSpc>
                <a:spcPct val="90000"/>
              </a:lnSpc>
            </a:pPr>
            <a:r>
              <a:rPr lang="en-US" sz="2400" dirty="0"/>
              <a:t>Primary key of the Order</a:t>
            </a:r>
            <a:r>
              <a:rPr lang="en-US" altLang="ko-KR" sz="2400" dirty="0">
                <a:ea typeface="Gulim" pitchFamily="34" charset="-127"/>
              </a:rPr>
              <a:t> D</a:t>
            </a:r>
            <a:r>
              <a:rPr lang="en-US" sz="2400" dirty="0"/>
              <a:t>etail table</a:t>
            </a:r>
          </a:p>
          <a:p>
            <a:pPr lvl="1" eaLnBrk="1" hangingPunct="1">
              <a:lnSpc>
                <a:spcPct val="90000"/>
              </a:lnSpc>
            </a:pPr>
            <a:r>
              <a:rPr lang="en-US" sz="2000" dirty="0"/>
              <a:t>Combination of </a:t>
            </a:r>
            <a:r>
              <a:rPr lang="en-US" sz="2000" dirty="0" err="1"/>
              <a:t>OrderNum</a:t>
            </a:r>
            <a:r>
              <a:rPr lang="en-US" sz="2000" dirty="0"/>
              <a:t> and </a:t>
            </a:r>
            <a:r>
              <a:rPr lang="en-US" sz="2000" dirty="0" err="1"/>
              <a:t>ProductCode</a:t>
            </a:r>
            <a:endParaRPr lang="en-US" sz="2000" dirty="0"/>
          </a:p>
          <a:p>
            <a:pPr lvl="1" eaLnBrk="1" hangingPunct="1">
              <a:lnSpc>
                <a:spcPct val="90000"/>
              </a:lnSpc>
            </a:pPr>
            <a:r>
              <a:rPr lang="en-US" sz="2000" dirty="0"/>
              <a:t>Otherwise, a duplication of the quantity field in both the Order and Product tables.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Relationship</a:t>
            </a:r>
            <a:r>
              <a:rPr lang="en-US" altLang="ko-KR" dirty="0">
                <a:ea typeface="Gulim" pitchFamily="34" charset="-127"/>
              </a:rPr>
              <a:t> </a:t>
            </a:r>
            <a:r>
              <a:rPr lang="en-US" altLang="ko-KR" sz="1800" dirty="0">
                <a:ea typeface="Gulim" pitchFamily="34" charset="-127"/>
              </a:rPr>
              <a:t>(2 of 3)</a:t>
            </a:r>
            <a:endParaRPr lang="en-US" dirty="0"/>
          </a:p>
        </p:txBody>
      </p:sp>
      <p:sp>
        <p:nvSpPr>
          <p:cNvPr id="3" name="Content Placeholder 2"/>
          <p:cNvSpPr>
            <a:spLocks noGrp="1"/>
          </p:cNvSpPr>
          <p:nvPr>
            <p:ph idx="1"/>
          </p:nvPr>
        </p:nvSpPr>
        <p:spPr/>
        <p:txBody>
          <a:bodyPr/>
          <a:lstStyle/>
          <a:p>
            <a:r>
              <a:rPr lang="en-US" dirty="0"/>
              <a:t>When creating relationships, make sure that “Relationship” tap is the only thing that is open. </a:t>
            </a:r>
          </a:p>
          <a:p>
            <a:r>
              <a:rPr lang="en-US" dirty="0"/>
              <a:t>Otherwise, Access will not let you create a relationship. </a:t>
            </a:r>
          </a:p>
          <a:p>
            <a:pPr lvl="1"/>
            <a:r>
              <a:rPr lang="en-US" dirty="0"/>
              <a:t>In other words, make sure that each table’s view (design </a:t>
            </a:r>
            <a:r>
              <a:rPr lang="en-US"/>
              <a:t>or datasheet) is </a:t>
            </a:r>
            <a:r>
              <a:rPr lang="en-US" dirty="0"/>
              <a:t>closed completely. </a:t>
            </a:r>
          </a:p>
        </p:txBody>
      </p:sp>
    </p:spTree>
    <p:extLst>
      <p:ext uri="{BB962C8B-B14F-4D97-AF65-F5344CB8AC3E}">
        <p14:creationId xmlns:p14="http://schemas.microsoft.com/office/powerpoint/2010/main" val="25000301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Relationship</a:t>
            </a:r>
            <a:r>
              <a:rPr lang="en-US" altLang="ko-KR" dirty="0">
                <a:ea typeface="Gulim" pitchFamily="34" charset="-127"/>
              </a:rPr>
              <a:t> </a:t>
            </a:r>
            <a:r>
              <a:rPr lang="en-US" altLang="ko-KR" sz="1800" dirty="0">
                <a:ea typeface="Gulim" pitchFamily="34" charset="-127"/>
              </a:rPr>
              <a:t>(3 of 3)</a:t>
            </a:r>
            <a:endParaRPr lang="en-US" dirty="0"/>
          </a:p>
        </p:txBody>
      </p:sp>
      <p:sp>
        <p:nvSpPr>
          <p:cNvPr id="3" name="Content Placeholder 2"/>
          <p:cNvSpPr>
            <a:spLocks noGrp="1"/>
          </p:cNvSpPr>
          <p:nvPr>
            <p:ph idx="1"/>
          </p:nvPr>
        </p:nvSpPr>
        <p:spPr/>
        <p:txBody>
          <a:bodyPr/>
          <a:lstStyle/>
          <a:p>
            <a:r>
              <a:rPr lang="en-US" sz="2400" dirty="0"/>
              <a:t>In Access, name of primary key and foreign must be matched exactly. </a:t>
            </a:r>
          </a:p>
          <a:p>
            <a:pPr lvl="1"/>
            <a:r>
              <a:rPr lang="en-US" sz="2000" dirty="0"/>
              <a:t>Even though foreign key is not specified on “Design View”, finding foreign key is just a matter of finding exactly same name of primary key.  </a:t>
            </a:r>
          </a:p>
          <a:p>
            <a:r>
              <a:rPr lang="en-US" sz="2400" dirty="0"/>
              <a:t>To create relationship using imported Excel files, take a primary key of each table. </a:t>
            </a:r>
          </a:p>
          <a:p>
            <a:r>
              <a:rPr lang="en-US" sz="2400" dirty="0"/>
              <a:t>And then, try to find an exactly same field name on the other table. </a:t>
            </a:r>
          </a:p>
          <a:p>
            <a:pPr lvl="1"/>
            <a:r>
              <a:rPr lang="en-US" sz="2000" dirty="0"/>
              <a:t>Do this step for each table </a:t>
            </a:r>
          </a:p>
          <a:p>
            <a:endParaRPr lang="en-US" dirty="0"/>
          </a:p>
        </p:txBody>
      </p:sp>
    </p:spTree>
    <p:extLst>
      <p:ext uri="{BB962C8B-B14F-4D97-AF65-F5344CB8AC3E}">
        <p14:creationId xmlns:p14="http://schemas.microsoft.com/office/powerpoint/2010/main" val="25441744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t>Selecting the tables for a relationship</a:t>
            </a:r>
          </a:p>
        </p:txBody>
      </p:sp>
      <p:pic>
        <p:nvPicPr>
          <p:cNvPr id="27651" name="Picture 3" descr="FIG3-0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t="29630" b="24074"/>
          <a:stretch>
            <a:fillRect/>
          </a:stretch>
        </p:blipFill>
        <p:spPr>
          <a:xfrm>
            <a:off x="304800" y="3276600"/>
            <a:ext cx="8229600" cy="2857500"/>
          </a:xfrm>
          <a:noFill/>
        </p:spPr>
      </p:pic>
      <p:sp>
        <p:nvSpPr>
          <p:cNvPr id="27652" name="Text Box 4"/>
          <p:cNvSpPr txBox="1">
            <a:spLocks noChangeArrowheads="1"/>
          </p:cNvSpPr>
          <p:nvPr/>
        </p:nvSpPr>
        <p:spPr bwMode="auto">
          <a:xfrm>
            <a:off x="5943600" y="5257800"/>
            <a:ext cx="2971800"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When all tables are added, click the Close button.</a:t>
            </a:r>
          </a:p>
        </p:txBody>
      </p:sp>
      <p:sp>
        <p:nvSpPr>
          <p:cNvPr id="27653" name="Text Box 5"/>
          <p:cNvSpPr txBox="1">
            <a:spLocks noChangeArrowheads="1"/>
          </p:cNvSpPr>
          <p:nvPr/>
        </p:nvSpPr>
        <p:spPr bwMode="auto">
          <a:xfrm>
            <a:off x="5029200" y="1905000"/>
            <a:ext cx="3733800" cy="11906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To define a relationship, open the Show Table dialog box by clicking the Relationship button on the toolbar.</a:t>
            </a:r>
          </a:p>
        </p:txBody>
      </p:sp>
      <p:sp>
        <p:nvSpPr>
          <p:cNvPr id="27654" name="Text Box 6"/>
          <p:cNvSpPr txBox="1">
            <a:spLocks noChangeArrowheads="1"/>
          </p:cNvSpPr>
          <p:nvPr/>
        </p:nvSpPr>
        <p:spPr bwMode="auto">
          <a:xfrm>
            <a:off x="304800" y="5105400"/>
            <a:ext cx="2819400" cy="9159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Select each table you want to be in the relationship and click the Add button.</a:t>
            </a:r>
          </a:p>
        </p:txBody>
      </p:sp>
      <p:sp>
        <p:nvSpPr>
          <p:cNvPr id="27655" name="Line 7"/>
          <p:cNvSpPr>
            <a:spLocks noChangeShapeType="1"/>
          </p:cNvSpPr>
          <p:nvPr/>
        </p:nvSpPr>
        <p:spPr bwMode="auto">
          <a:xfrm flipH="1">
            <a:off x="4038600" y="2438400"/>
            <a:ext cx="1066800" cy="1676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6" name="Line 8"/>
          <p:cNvSpPr>
            <a:spLocks noChangeShapeType="1"/>
          </p:cNvSpPr>
          <p:nvPr/>
        </p:nvSpPr>
        <p:spPr bwMode="auto">
          <a:xfrm flipH="1">
            <a:off x="5486400" y="2819400"/>
            <a:ext cx="9144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7" name="Line 9"/>
          <p:cNvSpPr>
            <a:spLocks noChangeShapeType="1"/>
          </p:cNvSpPr>
          <p:nvPr/>
        </p:nvSpPr>
        <p:spPr bwMode="auto">
          <a:xfrm flipH="1" flipV="1">
            <a:off x="5867400" y="4800600"/>
            <a:ext cx="152400" cy="838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8" name="Line 10"/>
          <p:cNvSpPr>
            <a:spLocks noChangeShapeType="1"/>
          </p:cNvSpPr>
          <p:nvPr/>
        </p:nvSpPr>
        <p:spPr bwMode="auto">
          <a:xfrm flipV="1">
            <a:off x="2057400" y="4876800"/>
            <a:ext cx="1447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659" name="Line 11"/>
          <p:cNvSpPr>
            <a:spLocks noChangeShapeType="1"/>
          </p:cNvSpPr>
          <p:nvPr/>
        </p:nvSpPr>
        <p:spPr bwMode="auto">
          <a:xfrm flipV="1">
            <a:off x="2971800" y="4419600"/>
            <a:ext cx="2667000" cy="1447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t>Setting relationship options</a:t>
            </a:r>
          </a:p>
        </p:txBody>
      </p:sp>
      <p:pic>
        <p:nvPicPr>
          <p:cNvPr id="28675" name="Picture 3" descr="FIG3-0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13893" t="33333" b="27779"/>
          <a:stretch>
            <a:fillRect/>
          </a:stretch>
        </p:blipFill>
        <p:spPr>
          <a:xfrm>
            <a:off x="304800" y="3103563"/>
            <a:ext cx="8382000" cy="2840037"/>
          </a:xfrm>
          <a:noFill/>
        </p:spPr>
      </p:pic>
      <p:sp>
        <p:nvSpPr>
          <p:cNvPr id="28676" name="Text Box 4"/>
          <p:cNvSpPr txBox="1">
            <a:spLocks noChangeArrowheads="1"/>
          </p:cNvSpPr>
          <p:nvPr/>
        </p:nvSpPr>
        <p:spPr bwMode="auto">
          <a:xfrm>
            <a:off x="685800" y="2209800"/>
            <a:ext cx="7696200"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The Edit Relationships dialog box is where you can determine the type of relationship, and set referential integrity and cascade update/delete options.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t>The Relationships window</a:t>
            </a:r>
          </a:p>
        </p:txBody>
      </p:sp>
      <p:pic>
        <p:nvPicPr>
          <p:cNvPr id="29699" name="Picture 3" descr="FIG3-09"/>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l="22229" t="35185" r="31747" b="27777"/>
          <a:stretch>
            <a:fillRect/>
          </a:stretch>
        </p:blipFill>
        <p:spPr>
          <a:xfrm>
            <a:off x="3011488" y="2855913"/>
            <a:ext cx="5334000" cy="3219450"/>
          </a:xfrm>
          <a:noFill/>
        </p:spPr>
      </p:pic>
      <p:sp>
        <p:nvSpPr>
          <p:cNvPr id="29700" name="Text Box 4"/>
          <p:cNvSpPr txBox="1">
            <a:spLocks noChangeArrowheads="1"/>
          </p:cNvSpPr>
          <p:nvPr/>
        </p:nvSpPr>
        <p:spPr bwMode="auto">
          <a:xfrm>
            <a:off x="304800" y="1981200"/>
            <a:ext cx="5334000"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You can see the tables, fields, and relationship types for any relationship in the Relationship window.</a:t>
            </a:r>
          </a:p>
        </p:txBody>
      </p:sp>
      <p:sp>
        <p:nvSpPr>
          <p:cNvPr id="29701" name="Text Box 5"/>
          <p:cNvSpPr txBox="1">
            <a:spLocks noChangeArrowheads="1"/>
          </p:cNvSpPr>
          <p:nvPr/>
        </p:nvSpPr>
        <p:spPr bwMode="auto">
          <a:xfrm>
            <a:off x="6781800" y="2057400"/>
            <a:ext cx="2057400" cy="11906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The lines indicate the common fields involved in each relationship.</a:t>
            </a:r>
          </a:p>
        </p:txBody>
      </p:sp>
      <p:sp>
        <p:nvSpPr>
          <p:cNvPr id="29702" name="Line 6"/>
          <p:cNvSpPr>
            <a:spLocks noChangeShapeType="1"/>
          </p:cNvSpPr>
          <p:nvPr/>
        </p:nvSpPr>
        <p:spPr bwMode="auto">
          <a:xfrm flipH="1">
            <a:off x="4724400" y="2362200"/>
            <a:ext cx="2209800" cy="1143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03" name="Text Box 7"/>
          <p:cNvSpPr txBox="1">
            <a:spLocks noChangeArrowheads="1"/>
          </p:cNvSpPr>
          <p:nvPr/>
        </p:nvSpPr>
        <p:spPr bwMode="auto">
          <a:xfrm>
            <a:off x="6858000" y="4267200"/>
            <a:ext cx="1905000" cy="9159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The symbols indicate the type of relationship.</a:t>
            </a:r>
          </a:p>
        </p:txBody>
      </p:sp>
      <p:sp>
        <p:nvSpPr>
          <p:cNvPr id="29704" name="Line 8"/>
          <p:cNvSpPr>
            <a:spLocks noChangeShapeType="1"/>
          </p:cNvSpPr>
          <p:nvPr/>
        </p:nvSpPr>
        <p:spPr bwMode="auto">
          <a:xfrm flipH="1" flipV="1">
            <a:off x="4648200" y="4267200"/>
            <a:ext cx="22098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05" name="Line 9"/>
          <p:cNvSpPr>
            <a:spLocks noChangeShapeType="1"/>
          </p:cNvSpPr>
          <p:nvPr/>
        </p:nvSpPr>
        <p:spPr bwMode="auto">
          <a:xfrm flipH="1">
            <a:off x="4343400" y="4572000"/>
            <a:ext cx="25146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06" name="Text Box 10"/>
          <p:cNvSpPr txBox="1">
            <a:spLocks noChangeArrowheads="1"/>
          </p:cNvSpPr>
          <p:nvPr/>
        </p:nvSpPr>
        <p:spPr bwMode="auto">
          <a:xfrm>
            <a:off x="304800" y="3200400"/>
            <a:ext cx="2057400" cy="201453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The Employer table has two one-to-many relationships--one with the Positions table, and one with the NAICS table.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3200" b="1" dirty="0">
                <a:solidFill>
                  <a:srgbClr val="FF0000"/>
                </a:solidFill>
              </a:rPr>
              <a:t>Relationship Practice</a:t>
            </a:r>
            <a:r>
              <a:rPr lang="en-US" altLang="ko-KR" sz="3200" b="1" dirty="0">
                <a:solidFill>
                  <a:srgbClr val="FF0000"/>
                </a:solidFill>
                <a:ea typeface="Gulim" pitchFamily="34" charset="-127"/>
              </a:rPr>
              <a:t>: </a:t>
            </a:r>
            <a:r>
              <a:rPr lang="en-US" altLang="ko-KR" sz="3200" dirty="0">
                <a:ea typeface="Gulim" pitchFamily="34" charset="-127"/>
              </a:rPr>
              <a:t/>
            </a:r>
            <a:br>
              <a:rPr lang="en-US" altLang="ko-KR" sz="3200" dirty="0">
                <a:ea typeface="Gulim" pitchFamily="34" charset="-127"/>
              </a:rPr>
            </a:br>
            <a:r>
              <a:rPr lang="en-US" sz="3200" dirty="0"/>
              <a:t>Creating Relationship</a:t>
            </a:r>
            <a:r>
              <a:rPr lang="en-US" altLang="ko-KR" sz="3200" dirty="0">
                <a:ea typeface="Gulim" pitchFamily="34" charset="-127"/>
              </a:rPr>
              <a:t> </a:t>
            </a:r>
            <a:endParaRPr lang="en-US" sz="3200" dirty="0"/>
          </a:p>
        </p:txBody>
      </p:sp>
      <p:sp>
        <p:nvSpPr>
          <p:cNvPr id="31747" name="Rectangle 3"/>
          <p:cNvSpPr>
            <a:spLocks noGrp="1" noChangeArrowheads="1"/>
          </p:cNvSpPr>
          <p:nvPr>
            <p:ph type="body" idx="1"/>
          </p:nvPr>
        </p:nvSpPr>
        <p:spPr>
          <a:xfrm>
            <a:off x="1182688" y="2017713"/>
            <a:ext cx="7808912" cy="3544887"/>
          </a:xfrm>
        </p:spPr>
        <p:txBody>
          <a:bodyPr/>
          <a:lstStyle/>
          <a:p>
            <a:pPr eaLnBrk="1" hangingPunct="1"/>
            <a:r>
              <a:rPr lang="en-US" sz="2400">
                <a:solidFill>
                  <a:srgbClr val="000000"/>
                </a:solidFill>
                <a:cs typeface="Arial" charset="0"/>
              </a:rPr>
              <a:t>Create a blank database</a:t>
            </a:r>
            <a:r>
              <a:rPr lang="en-US" altLang="ko-KR" sz="2400">
                <a:solidFill>
                  <a:srgbClr val="000000"/>
                </a:solidFill>
                <a:ea typeface="Gulim" pitchFamily="34" charset="-127"/>
                <a:cs typeface="Arial" charset="0"/>
              </a:rPr>
              <a:t> (use any names you like)</a:t>
            </a:r>
            <a:r>
              <a:rPr lang="en-US" sz="2400">
                <a:solidFill>
                  <a:srgbClr val="000000"/>
                </a:solidFill>
                <a:cs typeface="Arial" charset="0"/>
              </a:rPr>
              <a:t> And then, import the three Excel Worksheets (Course, </a:t>
            </a:r>
            <a:r>
              <a:rPr lang="en-US" sz="2400">
                <a:solidFill>
                  <a:srgbClr val="000000"/>
                </a:solidFill>
                <a:cs typeface="Times New Roman" pitchFamily="18" charset="0"/>
              </a:rPr>
              <a:t>Instructor</a:t>
            </a:r>
            <a:r>
              <a:rPr lang="en-US" sz="2400">
                <a:solidFill>
                  <a:srgbClr val="000000"/>
                </a:solidFill>
                <a:cs typeface="Arial" charset="0"/>
              </a:rPr>
              <a:t>, and Membership) from the class web site into your Access database.</a:t>
            </a:r>
            <a:endParaRPr lang="en-US" sz="2400">
              <a:solidFill>
                <a:srgbClr val="000000"/>
              </a:solidFill>
              <a:cs typeface="Times New Roman" pitchFamily="18" charset="0"/>
            </a:endParaRPr>
          </a:p>
          <a:p>
            <a:pPr eaLnBrk="1" hangingPunct="1"/>
            <a:r>
              <a:rPr lang="en-US" sz="2400">
                <a:solidFill>
                  <a:srgbClr val="000000"/>
                </a:solidFill>
                <a:cs typeface="Arial" charset="0"/>
              </a:rPr>
              <a:t>Define each imported table’s primary key using </a:t>
            </a:r>
            <a:r>
              <a:rPr lang="en-US" altLang="ko-KR" sz="2400">
                <a:solidFill>
                  <a:srgbClr val="000000"/>
                </a:solidFill>
                <a:ea typeface="Gulim" pitchFamily="34" charset="-127"/>
              </a:rPr>
              <a:t>information </a:t>
            </a:r>
            <a:r>
              <a:rPr lang="en-US" sz="2400">
                <a:solidFill>
                  <a:srgbClr val="000000"/>
                </a:solidFill>
                <a:cs typeface="Arial" charset="0"/>
              </a:rPr>
              <a:t>below:</a:t>
            </a:r>
            <a:endParaRPr lang="en-US" sz="2400">
              <a:solidFill>
                <a:srgbClr val="000000"/>
              </a:solidFill>
              <a:cs typeface="Times New Roman" pitchFamily="18" charset="0"/>
            </a:endParaRPr>
          </a:p>
          <a:p>
            <a:pPr lvl="1" eaLnBrk="1" hangingPunct="1"/>
            <a:r>
              <a:rPr lang="en-US" sz="2000">
                <a:cs typeface="Times New Roman" pitchFamily="18" charset="0"/>
              </a:rPr>
              <a:t>Course table: Class_Number</a:t>
            </a:r>
          </a:p>
          <a:p>
            <a:pPr lvl="1" eaLnBrk="1" hangingPunct="1"/>
            <a:r>
              <a:rPr lang="en-US" sz="2000">
                <a:cs typeface="Times New Roman" pitchFamily="18" charset="0"/>
              </a:rPr>
              <a:t>Instructor table: Employee_Number</a:t>
            </a:r>
          </a:p>
          <a:p>
            <a:pPr lvl="1" eaLnBrk="1" hangingPunct="1"/>
            <a:r>
              <a:rPr lang="en-US" sz="2000">
                <a:solidFill>
                  <a:srgbClr val="000000"/>
                </a:solidFill>
                <a:cs typeface="Arial" charset="0"/>
              </a:rPr>
              <a:t>Membership table: Member_Number</a:t>
            </a:r>
            <a:endParaRPr lang="en-US" sz="2000">
              <a:solidFill>
                <a:srgbClr val="000000"/>
              </a:solidFill>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3200" b="1">
                <a:solidFill>
                  <a:srgbClr val="FF0000"/>
                </a:solidFill>
              </a:rPr>
              <a:t>Relationship Practice</a:t>
            </a:r>
            <a:r>
              <a:rPr lang="en-US" altLang="ko-KR" sz="3200" b="1">
                <a:solidFill>
                  <a:srgbClr val="FF0000"/>
                </a:solidFill>
                <a:ea typeface="Gulim" pitchFamily="34" charset="-127"/>
              </a:rPr>
              <a:t>: </a:t>
            </a:r>
            <a:r>
              <a:rPr lang="en-US" altLang="ko-KR" dirty="0">
                <a:ea typeface="Gulim" pitchFamily="34" charset="-127"/>
              </a:rPr>
              <a:t/>
            </a:r>
            <a:br>
              <a:rPr lang="en-US" altLang="ko-KR" dirty="0">
                <a:ea typeface="Gulim" pitchFamily="34" charset="-127"/>
              </a:rPr>
            </a:br>
            <a:r>
              <a:rPr lang="en-US" dirty="0"/>
              <a:t>Creating Relationship</a:t>
            </a:r>
            <a:r>
              <a:rPr lang="en-US" altLang="ko-KR" dirty="0">
                <a:ea typeface="Gulim" pitchFamily="34" charset="-127"/>
              </a:rPr>
              <a:t> </a:t>
            </a:r>
            <a:endParaRPr lang="en-US" sz="3200" dirty="0"/>
          </a:p>
        </p:txBody>
      </p:sp>
      <p:sp>
        <p:nvSpPr>
          <p:cNvPr id="32771" name="Rectangle 3"/>
          <p:cNvSpPr>
            <a:spLocks noGrp="1" noChangeArrowheads="1"/>
          </p:cNvSpPr>
          <p:nvPr>
            <p:ph type="body" idx="1"/>
          </p:nvPr>
        </p:nvSpPr>
        <p:spPr>
          <a:xfrm>
            <a:off x="1182688" y="2017713"/>
            <a:ext cx="7808912" cy="1258887"/>
          </a:xfrm>
        </p:spPr>
        <p:txBody>
          <a:bodyPr/>
          <a:lstStyle/>
          <a:p>
            <a:pPr eaLnBrk="1" hangingPunct="1">
              <a:lnSpc>
                <a:spcPct val="90000"/>
              </a:lnSpc>
            </a:pPr>
            <a:r>
              <a:rPr lang="en-US" sz="2400">
                <a:solidFill>
                  <a:srgbClr val="000000"/>
                </a:solidFill>
                <a:cs typeface="Arial" charset="0"/>
              </a:rPr>
              <a:t>Establish relationship </a:t>
            </a:r>
            <a:r>
              <a:rPr lang="en-US" altLang="ko-KR" sz="2400">
                <a:solidFill>
                  <a:srgbClr val="000000"/>
                </a:solidFill>
                <a:ea typeface="Gulim" pitchFamily="34" charset="-127"/>
                <a:cs typeface="Arial" charset="0"/>
              </a:rPr>
              <a:t>based on common fields.</a:t>
            </a:r>
          </a:p>
          <a:p>
            <a:pPr eaLnBrk="1" hangingPunct="1">
              <a:lnSpc>
                <a:spcPct val="90000"/>
              </a:lnSpc>
            </a:pPr>
            <a:r>
              <a:rPr lang="en-US" altLang="ko-KR" sz="2400">
                <a:solidFill>
                  <a:srgbClr val="000000"/>
                </a:solidFill>
                <a:ea typeface="Gulim" pitchFamily="34" charset="-127"/>
                <a:cs typeface="Arial" charset="0"/>
              </a:rPr>
              <a:t>A</a:t>
            </a:r>
            <a:r>
              <a:rPr lang="en-US" sz="2400">
                <a:solidFill>
                  <a:srgbClr val="000000"/>
                </a:solidFill>
                <a:cs typeface="Arial" charset="0"/>
              </a:rPr>
              <a:t>nd enforce referential integrity (apply both options) among three imported tables </a:t>
            </a:r>
          </a:p>
          <a:p>
            <a:pPr eaLnBrk="1" hangingPunct="1">
              <a:lnSpc>
                <a:spcPct val="90000"/>
              </a:lnSpc>
            </a:pPr>
            <a:endParaRPr 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t>Access data (field) type</a:t>
            </a:r>
          </a:p>
        </p:txBody>
      </p:sp>
      <p:pic>
        <p:nvPicPr>
          <p:cNvPr id="6147" name="Picture 3" descr="FIG2-04A"/>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t="22221" b="16667"/>
          <a:stretch>
            <a:fillRect/>
          </a:stretch>
        </p:blipFill>
        <p:spPr>
          <a:xfrm>
            <a:off x="762000" y="2819400"/>
            <a:ext cx="7239000" cy="3319463"/>
          </a:xfrm>
          <a:noFill/>
        </p:spPr>
      </p:pic>
      <p:sp>
        <p:nvSpPr>
          <p:cNvPr id="6148" name="Text Box 4"/>
          <p:cNvSpPr txBox="1">
            <a:spLocks noChangeArrowheads="1"/>
          </p:cNvSpPr>
          <p:nvPr/>
        </p:nvSpPr>
        <p:spPr bwMode="auto">
          <a:xfrm>
            <a:off x="381000" y="2057400"/>
            <a:ext cx="78486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Make certain the field type you select matches the data to be held in that field.</a:t>
            </a:r>
          </a:p>
        </p:txBody>
      </p:sp>
      <p:sp>
        <p:nvSpPr>
          <p:cNvPr id="6149" name="Line 5"/>
          <p:cNvSpPr>
            <a:spLocks noChangeShapeType="1"/>
          </p:cNvSpPr>
          <p:nvPr/>
        </p:nvSpPr>
        <p:spPr bwMode="auto">
          <a:xfrm flipH="1">
            <a:off x="1600200" y="2362200"/>
            <a:ext cx="9906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t>Access data (field) type (con’t)</a:t>
            </a:r>
          </a:p>
        </p:txBody>
      </p:sp>
      <p:pic>
        <p:nvPicPr>
          <p:cNvPr id="7171" name="Picture 3" descr="FIG2-04B"/>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t="22223" b="14815"/>
          <a:stretch>
            <a:fillRect/>
          </a:stretch>
        </p:blipFill>
        <p:spPr>
          <a:xfrm>
            <a:off x="1411288" y="2627313"/>
            <a:ext cx="7467600" cy="3505200"/>
          </a:xfrm>
          <a:noFill/>
        </p:spPr>
      </p:pic>
      <p:sp>
        <p:nvSpPr>
          <p:cNvPr id="7172" name="Text Box 4"/>
          <p:cNvSpPr txBox="1">
            <a:spLocks noChangeArrowheads="1"/>
          </p:cNvSpPr>
          <p:nvPr/>
        </p:nvSpPr>
        <p:spPr bwMode="auto">
          <a:xfrm>
            <a:off x="609600" y="1981200"/>
            <a:ext cx="32004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sz="1800" b="1">
                <a:latin typeface="Times New Roman" pitchFamily="18" charset="0"/>
              </a:rPr>
              <a:t>Additional Access field types.</a:t>
            </a:r>
          </a:p>
        </p:txBody>
      </p:sp>
      <p:sp>
        <p:nvSpPr>
          <p:cNvPr id="7173" name="Line 5"/>
          <p:cNvSpPr>
            <a:spLocks noChangeShapeType="1"/>
          </p:cNvSpPr>
          <p:nvPr/>
        </p:nvSpPr>
        <p:spPr bwMode="auto">
          <a:xfrm flipH="1">
            <a:off x="1981200" y="2286000"/>
            <a:ext cx="6096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200" dirty="0"/>
              <a:t>Creating the Order table</a:t>
            </a:r>
          </a:p>
        </p:txBody>
      </p:sp>
      <p:graphicFrame>
        <p:nvGraphicFramePr>
          <p:cNvPr id="6186" name="Group 42"/>
          <p:cNvGraphicFramePr>
            <a:graphicFrameLocks noGrp="1"/>
          </p:cNvGraphicFramePr>
          <p:nvPr>
            <p:extLst>
              <p:ext uri="{D42A27DB-BD31-4B8C-83A1-F6EECF244321}">
                <p14:modId xmlns:p14="http://schemas.microsoft.com/office/powerpoint/2010/main" val="381007033"/>
              </p:ext>
            </p:extLst>
          </p:nvPr>
        </p:nvGraphicFramePr>
        <p:xfrm>
          <a:off x="303558" y="2524379"/>
          <a:ext cx="8610600" cy="3198376"/>
        </p:xfrm>
        <a:graphic>
          <a:graphicData uri="http://schemas.openxmlformats.org/drawingml/2006/table">
            <a:tbl>
              <a:tblPr/>
              <a:tblGrid>
                <a:gridCol w="1724025">
                  <a:extLst>
                    <a:ext uri="{9D8B030D-6E8A-4147-A177-3AD203B41FA5}">
                      <a16:colId xmlns:a16="http://schemas.microsoft.com/office/drawing/2014/main" val="20000"/>
                    </a:ext>
                  </a:extLst>
                </a:gridCol>
                <a:gridCol w="1938338">
                  <a:extLst>
                    <a:ext uri="{9D8B030D-6E8A-4147-A177-3AD203B41FA5}">
                      <a16:colId xmlns:a16="http://schemas.microsoft.com/office/drawing/2014/main" val="20001"/>
                    </a:ext>
                  </a:extLst>
                </a:gridCol>
                <a:gridCol w="1785937">
                  <a:extLst>
                    <a:ext uri="{9D8B030D-6E8A-4147-A177-3AD203B41FA5}">
                      <a16:colId xmlns:a16="http://schemas.microsoft.com/office/drawing/2014/main" val="20002"/>
                    </a:ext>
                  </a:extLst>
                </a:gridCol>
                <a:gridCol w="3162300">
                  <a:extLst>
                    <a:ext uri="{9D8B030D-6E8A-4147-A177-3AD203B41FA5}">
                      <a16:colId xmlns:a16="http://schemas.microsoft.com/office/drawing/2014/main" val="20003"/>
                    </a:ext>
                  </a:extLst>
                </a:gridCol>
              </a:tblGrid>
              <a:tr h="51047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dirty="0">
                          <a:ln>
                            <a:noFill/>
                          </a:ln>
                          <a:solidFill>
                            <a:schemeClr val="tx1"/>
                          </a:solidFill>
                          <a:effectLst/>
                          <a:latin typeface="Tahoma" pitchFamily="34" charset="0"/>
                        </a:rPr>
                        <a:t>Field Name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dirty="0">
                          <a:ln>
                            <a:noFill/>
                          </a:ln>
                          <a:solidFill>
                            <a:schemeClr val="tx1"/>
                          </a:solidFill>
                          <a:effectLst/>
                          <a:latin typeface="Tahoma" pitchFamily="34" charset="0"/>
                        </a:rPr>
                        <a:t>Data Type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a:ln>
                            <a:noFill/>
                          </a:ln>
                          <a:solidFill>
                            <a:schemeClr val="tx1"/>
                          </a:solidFill>
                          <a:effectLst/>
                          <a:latin typeface="Tahoma" pitchFamily="34" charset="0"/>
                        </a:rPr>
                        <a:t>Description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1" i="0" u="none" strike="noStrike" cap="none" normalizeH="0" baseline="0" dirty="0">
                          <a:ln>
                            <a:noFill/>
                          </a:ln>
                          <a:solidFill>
                            <a:schemeClr val="tx1"/>
                          </a:solidFill>
                          <a:effectLst/>
                          <a:latin typeface="Tahoma" pitchFamily="34" charset="0"/>
                        </a:rPr>
                        <a:t>Field Properties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254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err="1">
                          <a:ln>
                            <a:noFill/>
                          </a:ln>
                          <a:solidFill>
                            <a:schemeClr val="tx1"/>
                          </a:solidFill>
                          <a:effectLst/>
                          <a:latin typeface="Tahoma" pitchFamily="34" charset="0"/>
                        </a:rPr>
                        <a:t>OrderNum</a:t>
                      </a:r>
                      <a:endParaRPr kumimoji="0" lang="en-US" sz="1800" b="0" i="0" u="none" strike="noStrike" cap="none" normalizeH="0" baseline="0" dirty="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a:ln>
                            <a:noFill/>
                          </a:ln>
                          <a:solidFill>
                            <a:schemeClr val="tx1"/>
                          </a:solidFill>
                          <a:effectLst/>
                          <a:latin typeface="Tahoma" pitchFamily="34" charset="0"/>
                        </a:rPr>
                        <a:t>Short Text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a:ln>
                            <a:noFill/>
                          </a:ln>
                          <a:solidFill>
                            <a:schemeClr val="tx1"/>
                          </a:solidFill>
                          <a:effectLst/>
                          <a:latin typeface="Tahoma" pitchFamily="34" charset="0"/>
                        </a:rPr>
                        <a:t>primary key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Field size (3), Required (Yes)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miter lim="800000"/>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4784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CustomerNum</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a:ln>
                            <a:noFill/>
                          </a:ln>
                          <a:solidFill>
                            <a:schemeClr val="tx1"/>
                          </a:solidFill>
                          <a:effectLst/>
                          <a:latin typeface="Tahoma" pitchFamily="34" charset="0"/>
                        </a:rPr>
                        <a:t>Short Text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foreign key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Field size (3)</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46440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BillingDate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Date/Time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1"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768727">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PlacedBy</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Long Text</a:t>
                      </a:r>
                      <a:endParaRPr kumimoji="0" lang="en-US" sz="1800" b="0"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dirty="0">
                          <a:ln>
                            <a:noFill/>
                          </a:ln>
                          <a:solidFill>
                            <a:schemeClr val="tx1"/>
                          </a:solidFill>
                          <a:effectLst/>
                          <a:latin typeface="Tahoma" pitchFamily="34" charset="0"/>
                        </a:rPr>
                        <a:t>person who placed order</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0"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r h="48375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InvoiceAmt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sz="1800" b="0" i="0" u="none" strike="noStrike" cap="none" normalizeH="0" baseline="0">
                          <a:ln>
                            <a:noFill/>
                          </a:ln>
                          <a:solidFill>
                            <a:schemeClr val="tx1"/>
                          </a:solidFill>
                          <a:effectLst/>
                          <a:latin typeface="Tahoma" pitchFamily="34" charset="0"/>
                        </a:rPr>
                        <a:t>Currency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0" i="0" u="none" strike="noStrike" cap="none" normalizeH="0" baseline="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n-US" sz="1800" b="0" i="0" u="none" strike="noStrike" cap="none" normalizeH="0" baseline="0" dirty="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 name="TextBox 1">
            <a:extLst>
              <a:ext uri="{FF2B5EF4-FFF2-40B4-BE49-F238E27FC236}">
                <a16:creationId xmlns:a16="http://schemas.microsoft.com/office/drawing/2014/main" id="{BF46D2E3-0639-4667-8AC8-4C3B00DAE7CC}"/>
              </a:ext>
            </a:extLst>
          </p:cNvPr>
          <p:cNvSpPr txBox="1"/>
          <p:nvPr/>
        </p:nvSpPr>
        <p:spPr>
          <a:xfrm>
            <a:off x="838200" y="1905000"/>
            <a:ext cx="7543800" cy="461665"/>
          </a:xfrm>
          <a:prstGeom prst="rect">
            <a:avLst/>
          </a:prstGeom>
          <a:noFill/>
        </p:spPr>
        <p:txBody>
          <a:bodyPr wrap="square" rtlCol="0">
            <a:spAutoFit/>
          </a:bodyPr>
          <a:lstStyle/>
          <a:p>
            <a:pPr marL="342900" indent="-342900">
              <a:buFont typeface="Arial" panose="020B0604020202020204" pitchFamily="34" charset="0"/>
              <a:buChar char="•"/>
            </a:pPr>
            <a:r>
              <a:rPr lang="en-US" b="1" dirty="0"/>
              <a:t>Camel-back writing!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7FF984F-469C-4ED0-B743-59F46F879BDF}"/>
              </a:ext>
            </a:extLst>
          </p:cNvPr>
          <p:cNvPicPr>
            <a:picLocks noChangeAspect="1"/>
          </p:cNvPicPr>
          <p:nvPr/>
        </p:nvPicPr>
        <p:blipFill>
          <a:blip r:embed="rId2"/>
          <a:stretch>
            <a:fillRect/>
          </a:stretch>
        </p:blipFill>
        <p:spPr>
          <a:xfrm>
            <a:off x="609600" y="304800"/>
            <a:ext cx="7696200" cy="6327696"/>
          </a:xfrm>
          <a:prstGeom prst="rect">
            <a:avLst/>
          </a:prstGeom>
          <a:ln>
            <a:solidFill>
              <a:schemeClr val="tx1"/>
            </a:solidFill>
          </a:ln>
        </p:spPr>
      </p:pic>
    </p:spTree>
    <p:extLst>
      <p:ext uri="{BB962C8B-B14F-4D97-AF65-F5344CB8AC3E}">
        <p14:creationId xmlns:p14="http://schemas.microsoft.com/office/powerpoint/2010/main" val="3065025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Key</a:t>
            </a:r>
          </a:p>
        </p:txBody>
      </p:sp>
      <p:sp>
        <p:nvSpPr>
          <p:cNvPr id="3" name="Content Placeholder 2"/>
          <p:cNvSpPr>
            <a:spLocks noGrp="1"/>
          </p:cNvSpPr>
          <p:nvPr>
            <p:ph idx="1"/>
          </p:nvPr>
        </p:nvSpPr>
        <p:spPr/>
        <p:txBody>
          <a:bodyPr/>
          <a:lstStyle/>
          <a:p>
            <a:r>
              <a:rPr lang="en-US" dirty="0"/>
              <a:t>is a </a:t>
            </a:r>
            <a:r>
              <a:rPr lang="en-US" b="1" dirty="0"/>
              <a:t>key</a:t>
            </a:r>
            <a:r>
              <a:rPr lang="en-US" dirty="0"/>
              <a:t> in a relational database system that is unique for each record (or row) and for a table as well. </a:t>
            </a:r>
          </a:p>
          <a:p>
            <a:pPr lvl="1"/>
            <a:r>
              <a:rPr lang="en-US" dirty="0"/>
              <a:t>Unique identifier of each record and a table. </a:t>
            </a:r>
          </a:p>
          <a:p>
            <a:r>
              <a:rPr lang="en-US" dirty="0"/>
              <a:t>Examples: SS#, driver license number, vehicle identification number (VIN). </a:t>
            </a:r>
          </a:p>
          <a:p>
            <a:r>
              <a:rPr lang="en-US" dirty="0"/>
              <a:t>In a relational database system, there must be a </a:t>
            </a:r>
            <a:r>
              <a:rPr lang="en-US" b="1" dirty="0"/>
              <a:t>primary key </a:t>
            </a:r>
            <a:r>
              <a:rPr lang="en-US" dirty="0"/>
              <a:t>all the time.</a:t>
            </a:r>
          </a:p>
        </p:txBody>
      </p:sp>
    </p:spTree>
    <p:extLst>
      <p:ext uri="{BB962C8B-B14F-4D97-AF65-F5344CB8AC3E}">
        <p14:creationId xmlns:p14="http://schemas.microsoft.com/office/powerpoint/2010/main" val="3528807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200" dirty="0">
                <a:cs typeface="Times New Roman" pitchFamily="18" charset="0"/>
              </a:rPr>
              <a:t>Rule for Primary Key 1 </a:t>
            </a:r>
          </a:p>
        </p:txBody>
      </p:sp>
      <p:sp>
        <p:nvSpPr>
          <p:cNvPr id="15363" name="Rectangle 3"/>
          <p:cNvSpPr>
            <a:spLocks noGrp="1" noChangeArrowheads="1"/>
          </p:cNvSpPr>
          <p:nvPr>
            <p:ph type="body" idx="1"/>
          </p:nvPr>
        </p:nvSpPr>
        <p:spPr>
          <a:xfrm>
            <a:off x="990600" y="1981200"/>
            <a:ext cx="7772400" cy="838200"/>
          </a:xfrm>
        </p:spPr>
        <p:txBody>
          <a:bodyPr/>
          <a:lstStyle/>
          <a:p>
            <a:pPr eaLnBrk="1" hangingPunct="1"/>
            <a:r>
              <a:rPr lang="en-US" dirty="0"/>
              <a:t>No “null” value can be allowed.</a:t>
            </a:r>
          </a:p>
          <a:p>
            <a:pPr lvl="1" eaLnBrk="1" hangingPunct="1"/>
            <a:r>
              <a:rPr lang="en-US" dirty="0"/>
              <a:t>Null value is not equal to zero.</a:t>
            </a:r>
          </a:p>
          <a:p>
            <a:pPr lvl="1" eaLnBrk="1" hangingPunct="1"/>
            <a:r>
              <a:rPr lang="en-US" dirty="0"/>
              <a:t>OK to have “null” value for non PK field </a:t>
            </a:r>
          </a:p>
        </p:txBody>
      </p:sp>
      <p:pic>
        <p:nvPicPr>
          <p:cNvPr id="5" name="Picture 4">
            <a:extLst>
              <a:ext uri="{FF2B5EF4-FFF2-40B4-BE49-F238E27FC236}">
                <a16:creationId xmlns:a16="http://schemas.microsoft.com/office/drawing/2014/main" id="{0778455C-E39C-4D87-B6D7-E0EB5D05B817}"/>
              </a:ext>
            </a:extLst>
          </p:cNvPr>
          <p:cNvPicPr>
            <a:picLocks noChangeAspect="1"/>
          </p:cNvPicPr>
          <p:nvPr/>
        </p:nvPicPr>
        <p:blipFill>
          <a:blip r:embed="rId3"/>
          <a:stretch>
            <a:fillRect/>
          </a:stretch>
        </p:blipFill>
        <p:spPr>
          <a:xfrm>
            <a:off x="914400" y="3429000"/>
            <a:ext cx="6324600" cy="2667000"/>
          </a:xfrm>
          <a:prstGeom prst="rect">
            <a:avLst/>
          </a:prstGeom>
        </p:spPr>
      </p:pic>
    </p:spTree>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853</TotalTime>
  <Words>1669</Words>
  <Application>Microsoft Office PowerPoint</Application>
  <PresentationFormat>On-screen Show (4:3)</PresentationFormat>
  <Paragraphs>270</Paragraphs>
  <Slides>38</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6" baseType="lpstr">
      <vt:lpstr>Batang</vt:lpstr>
      <vt:lpstr>Gulim</vt:lpstr>
      <vt:lpstr>Arial</vt:lpstr>
      <vt:lpstr>Tahoma</vt:lpstr>
      <vt:lpstr>Times New Roman</vt:lpstr>
      <vt:lpstr>Wingdings</vt:lpstr>
      <vt:lpstr>Blends</vt:lpstr>
      <vt:lpstr>MSDraw</vt:lpstr>
      <vt:lpstr>Database 2</vt:lpstr>
      <vt:lpstr>Creating a Order table </vt:lpstr>
      <vt:lpstr>Creating a Order table</vt:lpstr>
      <vt:lpstr>Access data (field) type</vt:lpstr>
      <vt:lpstr>Access data (field) type (con’t)</vt:lpstr>
      <vt:lpstr>Creating the Order table</vt:lpstr>
      <vt:lpstr>PowerPoint Presentation</vt:lpstr>
      <vt:lpstr>Primary Key</vt:lpstr>
      <vt:lpstr>Rule for Primary Key 1 </vt:lpstr>
      <vt:lpstr>Adding Records to a Table</vt:lpstr>
      <vt:lpstr>PowerPoint Presentation</vt:lpstr>
      <vt:lpstr>Modifying a Table</vt:lpstr>
      <vt:lpstr>Table Practice: Creating Table</vt:lpstr>
      <vt:lpstr>Table Practice: Creating Table</vt:lpstr>
      <vt:lpstr>Table Practice: Creating Table</vt:lpstr>
      <vt:lpstr>Table Practice: Creating Table</vt:lpstr>
      <vt:lpstr>Rule for Primary Key 2</vt:lpstr>
      <vt:lpstr>Foreign Key</vt:lpstr>
      <vt:lpstr>Relating tables using PK and FK </vt:lpstr>
      <vt:lpstr>PK as FK</vt:lpstr>
      <vt:lpstr>Relating tables between “parent or super” table and “child or sub” table  </vt:lpstr>
      <vt:lpstr>Access is RDS (Relational database system)</vt:lpstr>
      <vt:lpstr>1:1 relationship in set notation</vt:lpstr>
      <vt:lpstr>A one-to-one relationship </vt:lpstr>
      <vt:lpstr>1:M relationship in set notation</vt:lpstr>
      <vt:lpstr>M:N relationship in set notation (Not Possible using Access)</vt:lpstr>
      <vt:lpstr>Importing External Access Table and Excel Worksheet</vt:lpstr>
      <vt:lpstr>Importing External Access Table and Excel Worksheet (con’t)</vt:lpstr>
      <vt:lpstr>Enforcing referential integrity</vt:lpstr>
      <vt:lpstr>Two Ways:  Cascade Update &amp; Cascade Delete</vt:lpstr>
      <vt:lpstr>Creating Relationship (1 of 3)</vt:lpstr>
      <vt:lpstr>Creating Relationship (2 of 3)</vt:lpstr>
      <vt:lpstr>Creating Relationship (3 of 3)</vt:lpstr>
      <vt:lpstr>Selecting the tables for a relationship</vt:lpstr>
      <vt:lpstr>Setting relationship options</vt:lpstr>
      <vt:lpstr>The Relationships window</vt:lpstr>
      <vt:lpstr>Relationship Practice:  Creating Relationship </vt:lpstr>
      <vt:lpstr>Relationship Practice:  Creating Relationship </vt:lpstr>
    </vt:vector>
  </TitlesOfParts>
  <Company>CSU, Bakersfield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Access 2</dc:title>
  <dc:creator>ychoi</dc:creator>
  <cp:lastModifiedBy>Yong Choi</cp:lastModifiedBy>
  <cp:revision>213</cp:revision>
  <dcterms:created xsi:type="dcterms:W3CDTF">2003-01-20T01:36:37Z</dcterms:created>
  <dcterms:modified xsi:type="dcterms:W3CDTF">2017-09-14T18:13:50Z</dcterms:modified>
</cp:coreProperties>
</file>