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5" r:id="rId1"/>
  </p:sldMasterIdLst>
  <p:notesMasterIdLst>
    <p:notesMasterId r:id="rId27"/>
  </p:notesMasterIdLst>
  <p:handoutMasterIdLst>
    <p:handoutMasterId r:id="rId28"/>
  </p:handoutMasterIdLst>
  <p:sldIdLst>
    <p:sldId id="279" r:id="rId2"/>
    <p:sldId id="474" r:id="rId3"/>
    <p:sldId id="413" r:id="rId4"/>
    <p:sldId id="414" r:id="rId5"/>
    <p:sldId id="415" r:id="rId6"/>
    <p:sldId id="416" r:id="rId7"/>
    <p:sldId id="439" r:id="rId8"/>
    <p:sldId id="418" r:id="rId9"/>
    <p:sldId id="452" r:id="rId10"/>
    <p:sldId id="463" r:id="rId11"/>
    <p:sldId id="397" r:id="rId12"/>
    <p:sldId id="475" r:id="rId13"/>
    <p:sldId id="401" r:id="rId14"/>
    <p:sldId id="434" r:id="rId15"/>
    <p:sldId id="435" r:id="rId16"/>
    <p:sldId id="477" r:id="rId17"/>
    <p:sldId id="437" r:id="rId18"/>
    <p:sldId id="470" r:id="rId19"/>
    <p:sldId id="471" r:id="rId20"/>
    <p:sldId id="472" r:id="rId21"/>
    <p:sldId id="354" r:id="rId22"/>
    <p:sldId id="406" r:id="rId23"/>
    <p:sldId id="404" r:id="rId24"/>
    <p:sldId id="405" r:id="rId25"/>
    <p:sldId id="473" r:id="rId2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frameSlides="1"/>
  <p:clrMru>
    <a:srgbClr val="0000FF"/>
    <a:srgbClr val="CC00CC"/>
    <a:srgbClr val="FF00FF"/>
    <a:srgbClr val="008000"/>
    <a:srgbClr val="66FFFF"/>
    <a:srgbClr val="FFFF00"/>
    <a:srgbClr val="800080"/>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615" autoAdjust="0"/>
    <p:restoredTop sz="86446" autoAdjust="0"/>
  </p:normalViewPr>
  <p:slideViewPr>
    <p:cSldViewPr>
      <p:cViewPr varScale="1">
        <p:scale>
          <a:sx n="115" d="100"/>
          <a:sy n="115" d="100"/>
        </p:scale>
        <p:origin x="2208" y="108"/>
      </p:cViewPr>
      <p:guideLst>
        <p:guide orient="horz" pos="2160"/>
        <p:guide pos="2880"/>
      </p:guideLst>
    </p:cSldViewPr>
  </p:slideViewPr>
  <p:outlineViewPr>
    <p:cViewPr>
      <p:scale>
        <a:sx n="33" d="100"/>
        <a:sy n="33" d="100"/>
      </p:scale>
      <p:origin x="0" y="13626"/>
    </p:cViewPr>
    <p:sldLst>
      <p:sld r:id="rId1" collapse="1"/>
      <p:sld r:id="rId2" collapse="1"/>
    </p:sldLst>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_rels/viewProps.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1026"/>
          <p:cNvSpPr>
            <a:spLocks noGrp="1" noChangeArrowheads="1"/>
          </p:cNvSpPr>
          <p:nvPr>
            <p:ph type="hdr" sz="quarter"/>
          </p:nvPr>
        </p:nvSpPr>
        <p:spPr bwMode="auto">
          <a:xfrm>
            <a:off x="0" y="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en-US"/>
          </a:p>
        </p:txBody>
      </p:sp>
      <p:sp>
        <p:nvSpPr>
          <p:cNvPr id="44035" name="Rectangle 1027"/>
          <p:cNvSpPr>
            <a:spLocks noGrp="1" noChangeArrowheads="1"/>
          </p:cNvSpPr>
          <p:nvPr>
            <p:ph type="dt" sz="quarter" idx="1"/>
          </p:nvPr>
        </p:nvSpPr>
        <p:spPr bwMode="auto">
          <a:xfrm>
            <a:off x="3886200" y="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en-US"/>
          </a:p>
        </p:txBody>
      </p:sp>
      <p:sp>
        <p:nvSpPr>
          <p:cNvPr id="44036" name="Rectangle 1028"/>
          <p:cNvSpPr>
            <a:spLocks noGrp="1" noChangeArrowheads="1"/>
          </p:cNvSpPr>
          <p:nvPr>
            <p:ph type="ftr" sz="quarter" idx="2"/>
          </p:nvPr>
        </p:nvSpPr>
        <p:spPr bwMode="auto">
          <a:xfrm>
            <a:off x="0" y="868680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endParaRPr lang="en-US"/>
          </a:p>
        </p:txBody>
      </p:sp>
      <p:sp>
        <p:nvSpPr>
          <p:cNvPr id="44037" name="Rectangle 1029"/>
          <p:cNvSpPr>
            <a:spLocks noGrp="1" noChangeArrowheads="1"/>
          </p:cNvSpPr>
          <p:nvPr>
            <p:ph type="sldNum" sz="quarter" idx="3"/>
          </p:nvPr>
        </p:nvSpPr>
        <p:spPr bwMode="auto">
          <a:xfrm>
            <a:off x="3886200" y="868680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pPr>
              <a:defRPr/>
            </a:pPr>
            <a:fld id="{1AE1BE4D-D086-4339-B8E2-1B8476830DFE}" type="slidenum">
              <a:rPr lang="en-US"/>
              <a:pPr>
                <a:defRPr/>
              </a:pPr>
              <a:t>‹#›</a:t>
            </a:fld>
            <a:endParaRPr lang="en-US"/>
          </a:p>
        </p:txBody>
      </p:sp>
    </p:spTree>
    <p:extLst>
      <p:ext uri="{BB962C8B-B14F-4D97-AF65-F5344CB8AC3E}">
        <p14:creationId xmlns:p14="http://schemas.microsoft.com/office/powerpoint/2010/main" val="20536564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en-US"/>
          </a:p>
        </p:txBody>
      </p:sp>
      <p:sp>
        <p:nvSpPr>
          <p:cNvPr id="819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en-US"/>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0"/>
            <a:r>
              <a:rPr lang="en-US" noProof="0"/>
              <a:t>Second level</a:t>
            </a:r>
          </a:p>
          <a:p>
            <a:pPr lvl="0"/>
            <a:r>
              <a:rPr lang="en-US" noProof="0"/>
              <a:t>Third level</a:t>
            </a:r>
          </a:p>
          <a:p>
            <a:pPr lvl="0"/>
            <a:r>
              <a:rPr lang="en-US" noProof="0"/>
              <a:t>Fourth level</a:t>
            </a:r>
          </a:p>
          <a:p>
            <a:pPr lvl="0"/>
            <a:r>
              <a:rPr lang="en-US" noProof="0"/>
              <a:t>Fifth level</a:t>
            </a:r>
          </a:p>
        </p:txBody>
      </p:sp>
      <p:sp>
        <p:nvSpPr>
          <p:cNvPr id="819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endParaRPr lang="en-US"/>
          </a:p>
        </p:txBody>
      </p:sp>
      <p:sp>
        <p:nvSpPr>
          <p:cNvPr id="819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pPr>
              <a:defRPr/>
            </a:pPr>
            <a:fld id="{AE3FB9AE-DCC5-42B7-9324-842E31DE6F02}" type="slidenum">
              <a:rPr lang="en-US"/>
              <a:pPr>
                <a:defRPr/>
              </a:pPr>
              <a:t>‹#›</a:t>
            </a:fld>
            <a:endParaRPr lang="en-US"/>
          </a:p>
        </p:txBody>
      </p:sp>
    </p:spTree>
    <p:extLst>
      <p:ext uri="{BB962C8B-B14F-4D97-AF65-F5344CB8AC3E}">
        <p14:creationId xmlns:p14="http://schemas.microsoft.com/office/powerpoint/2010/main" val="29001635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742950" indent="-28575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1143000" indent="-228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600200" indent="-228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2057400" indent="-228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9024644C-1FE2-4C7E-9910-CE03AA12240B}" type="slidenum">
              <a:rPr lang="en-US" smtClean="0"/>
              <a:pPr/>
              <a:t>1</a:t>
            </a:fld>
            <a:endParaRPr 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596352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98552E97-0D7D-46C5-911C-42D9D879D997}" type="slidenum">
              <a:rPr lang="en-US" smtClean="0"/>
              <a:pPr/>
              <a:t>11</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9036724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B57CAAFD-8419-44DE-9428-4B2664B9A57D}" type="slidenum">
              <a:rPr lang="en-US" smtClean="0"/>
              <a:pPr/>
              <a:t>13</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4573090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p:spPr>
        <p:txBody>
          <a:bodyPr/>
          <a:lstStyle/>
          <a:p>
            <a:pPr eaLnBrk="1" hangingPunct="1"/>
            <a:endParaRPr lang="en-US" dirty="0"/>
          </a:p>
        </p:txBody>
      </p:sp>
      <p:sp>
        <p:nvSpPr>
          <p:cNvPr id="31747" name="Slide Number Placeholder 3"/>
          <p:cNvSpPr>
            <a:spLocks noGrp="1"/>
          </p:cNvSpPr>
          <p:nvPr>
            <p:ph type="sldNum" sz="quarter" idx="5"/>
          </p:nvPr>
        </p:nvSpPr>
        <p:spPr>
          <a:noFill/>
        </p:spPr>
        <p:txBody>
          <a:bodyPr/>
          <a:lstStyle/>
          <a:p>
            <a:fld id="{929447FE-E35E-42C8-835C-D7B1C4710526}" type="slidenum">
              <a:rPr lang="en-US" smtClean="0">
                <a:cs typeface="Arial" charset="0"/>
              </a:rPr>
              <a:pPr/>
              <a:t>18</a:t>
            </a:fld>
            <a:endParaRPr lang="en-US" dirty="0">
              <a:cs typeface="Arial" charset="0"/>
            </a:endParaRPr>
          </a:p>
        </p:txBody>
      </p:sp>
    </p:spTree>
    <p:extLst>
      <p:ext uri="{BB962C8B-B14F-4D97-AF65-F5344CB8AC3E}">
        <p14:creationId xmlns:p14="http://schemas.microsoft.com/office/powerpoint/2010/main" val="12766486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noTextEdit="1"/>
          </p:cNvSpPr>
          <p:nvPr>
            <p:ph type="sldImg"/>
          </p:nvPr>
        </p:nvSpPr>
        <p:spPr>
          <a:ln/>
        </p:spPr>
      </p:sp>
      <p:sp>
        <p:nvSpPr>
          <p:cNvPr id="33794" name="Notes Placeholder 2"/>
          <p:cNvSpPr>
            <a:spLocks noGrp="1"/>
          </p:cNvSpPr>
          <p:nvPr>
            <p:ph type="body" idx="1"/>
          </p:nvPr>
        </p:nvSpPr>
        <p:spPr>
          <a:noFill/>
          <a:ln/>
        </p:spPr>
        <p:txBody>
          <a:bodyPr/>
          <a:lstStyle/>
          <a:p>
            <a:pPr eaLnBrk="1" hangingPunct="1"/>
            <a:endParaRPr lang="en-US" dirty="0"/>
          </a:p>
        </p:txBody>
      </p:sp>
      <p:sp>
        <p:nvSpPr>
          <p:cNvPr id="33795" name="Slide Number Placeholder 3"/>
          <p:cNvSpPr>
            <a:spLocks noGrp="1"/>
          </p:cNvSpPr>
          <p:nvPr>
            <p:ph type="sldNum" sz="quarter" idx="5"/>
          </p:nvPr>
        </p:nvSpPr>
        <p:spPr>
          <a:noFill/>
        </p:spPr>
        <p:txBody>
          <a:bodyPr/>
          <a:lstStyle/>
          <a:p>
            <a:fld id="{2E205DD8-399B-412A-8751-4AB755D49788}" type="slidenum">
              <a:rPr lang="en-US" smtClean="0">
                <a:cs typeface="Arial" charset="0"/>
              </a:rPr>
              <a:pPr/>
              <a:t>19</a:t>
            </a:fld>
            <a:endParaRPr lang="en-US" dirty="0">
              <a:cs typeface="Arial" charset="0"/>
            </a:endParaRPr>
          </a:p>
        </p:txBody>
      </p:sp>
    </p:spTree>
    <p:extLst>
      <p:ext uri="{BB962C8B-B14F-4D97-AF65-F5344CB8AC3E}">
        <p14:creationId xmlns:p14="http://schemas.microsoft.com/office/powerpoint/2010/main" val="18718425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noTextEdit="1"/>
          </p:cNvSpPr>
          <p:nvPr>
            <p:ph type="sldImg"/>
          </p:nvPr>
        </p:nvSpPr>
        <p:spPr>
          <a:ln/>
        </p:spPr>
      </p:sp>
      <p:sp>
        <p:nvSpPr>
          <p:cNvPr id="35842" name="Notes Placeholder 2"/>
          <p:cNvSpPr>
            <a:spLocks noGrp="1"/>
          </p:cNvSpPr>
          <p:nvPr>
            <p:ph type="body" idx="1"/>
          </p:nvPr>
        </p:nvSpPr>
        <p:spPr>
          <a:noFill/>
          <a:ln/>
        </p:spPr>
        <p:txBody>
          <a:bodyPr/>
          <a:lstStyle/>
          <a:p>
            <a:pPr eaLnBrk="1" hangingPunct="1"/>
            <a:endParaRPr lang="en-US" dirty="0"/>
          </a:p>
        </p:txBody>
      </p:sp>
      <p:sp>
        <p:nvSpPr>
          <p:cNvPr id="35843" name="Slide Number Placeholder 3"/>
          <p:cNvSpPr>
            <a:spLocks noGrp="1"/>
          </p:cNvSpPr>
          <p:nvPr>
            <p:ph type="sldNum" sz="quarter" idx="5"/>
          </p:nvPr>
        </p:nvSpPr>
        <p:spPr>
          <a:noFill/>
        </p:spPr>
        <p:txBody>
          <a:bodyPr/>
          <a:lstStyle/>
          <a:p>
            <a:fld id="{EF02942E-92F2-4FCA-B394-68069A8B5C77}" type="slidenum">
              <a:rPr lang="en-US" smtClean="0">
                <a:cs typeface="Arial" charset="0"/>
              </a:rPr>
              <a:pPr/>
              <a:t>20</a:t>
            </a:fld>
            <a:endParaRPr lang="en-US" dirty="0">
              <a:cs typeface="Arial" charset="0"/>
            </a:endParaRPr>
          </a:p>
        </p:txBody>
      </p:sp>
    </p:spTree>
    <p:extLst>
      <p:ext uri="{BB962C8B-B14F-4D97-AF65-F5344CB8AC3E}">
        <p14:creationId xmlns:p14="http://schemas.microsoft.com/office/powerpoint/2010/main" val="7722557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8E31299D-9529-4FEE-A31A-66F6C722BB51}" type="slidenum">
              <a:rPr lang="en-US" smtClean="0"/>
              <a:pPr/>
              <a:t>21</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3680326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109AEA4A-C420-4A31-8BCE-BFE6D85E01CB}" type="slidenum">
              <a:rPr lang="en-US" smtClean="0"/>
              <a:pPr/>
              <a:t>22</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57306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90CB7162-2E88-43F7-A98C-ED1D0D5C90F0}" type="slidenum">
              <a:rPr lang="en-US" smtClean="0"/>
              <a:pPr/>
              <a:t>23</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9120022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3B45A2E0-02A0-433C-BDCD-A3918D7F888A}" type="slidenum">
              <a:rPr lang="en-US" smtClean="0"/>
              <a:pPr/>
              <a:t>24</a:t>
            </a:fld>
            <a:endParaRPr 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6926434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A293A9F6-62A0-429D-8FAC-EB8C25B5CCE0}" type="slidenum">
              <a:rPr lang="en-US" sz="1200">
                <a:latin typeface="Times New Roman" pitchFamily="18" charset="0"/>
              </a:rPr>
              <a:pPr eaLnBrk="1" hangingPunct="1"/>
              <a:t>25</a:t>
            </a:fld>
            <a:endParaRPr lang="en-US" sz="120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4376503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3BD30B7B-353B-4B7C-B2CF-A976A805079F}" type="slidenum">
              <a:rPr lang="en-US" smtClean="0"/>
              <a:pPr/>
              <a:t>3</a:t>
            </a:fld>
            <a:endParaRPr 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963116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FC7CC5FA-57FF-4A77-94A1-542694A4C444}" type="slidenum">
              <a:rPr lang="en-US" smtClean="0"/>
              <a:pPr/>
              <a:t>4</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768508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66417A55-B1EC-4C7C-94CB-F506A81BA5EA}" type="slidenum">
              <a:rPr lang="en-US" smtClean="0"/>
              <a:pPr/>
              <a:t>5</a:t>
            </a:fld>
            <a:endParaRPr 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7679663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04982CA6-4399-42A2-830E-EEEB7DF7F035}" type="slidenum">
              <a:rPr lang="en-US" smtClean="0"/>
              <a:pPr/>
              <a:t>6</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0243058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F96A1D7C-96E8-4D55-87FD-3C15AB1C822A}" type="slidenum">
              <a:rPr lang="en-US" smtClean="0"/>
              <a:pPr eaLnBrk="1" hangingPunct="1"/>
              <a:t>7</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30213092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5A2541DF-AF91-424A-974C-92B2D3D813E8}" type="slidenum">
              <a:rPr lang="en-US" smtClean="0"/>
              <a:pPr/>
              <a:t>8</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6285836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7"/>
          <p:cNvSpPr>
            <a:spLocks noGrp="1" noChangeArrowheads="1"/>
          </p:cNvSpPr>
          <p:nvPr>
            <p:ph type="sldNum" sz="quarter" idx="5"/>
          </p:nvPr>
        </p:nvSpPr>
        <p:spPr>
          <a:noFill/>
        </p:spPr>
        <p:txBody>
          <a:bodyPr/>
          <a:lstStyle/>
          <a:p>
            <a:fld id="{4FF7175D-4F6B-4FDC-A2DA-A27FF1E2EABE}" type="slidenum">
              <a:rPr lang="en-US" smtClean="0">
                <a:cs typeface="Arial" charset="0"/>
              </a:rPr>
              <a:pPr/>
              <a:t>9</a:t>
            </a:fld>
            <a:endParaRPr lang="en-US" dirty="0">
              <a:cs typeface="Arial" charset="0"/>
            </a:endParaRPr>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4631658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7"/>
          <p:cNvSpPr>
            <a:spLocks noGrp="1" noChangeArrowheads="1"/>
          </p:cNvSpPr>
          <p:nvPr>
            <p:ph type="sldNum" sz="quarter" idx="5"/>
          </p:nvPr>
        </p:nvSpPr>
        <p:spPr>
          <a:noFill/>
        </p:spPr>
        <p:txBody>
          <a:bodyPr/>
          <a:lstStyle/>
          <a:p>
            <a:fld id="{35EADA9A-AB33-44DC-899E-18D00996C41B}" type="slidenum">
              <a:rPr lang="en-US" smtClean="0">
                <a:cs typeface="Arial" charset="0"/>
              </a:rPr>
              <a:pPr/>
              <a:t>10</a:t>
            </a:fld>
            <a:endParaRPr lang="en-US" dirty="0">
              <a:cs typeface="Arial" charset="0"/>
            </a:endParaRPr>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130453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050"/>
          <p:cNvGrpSpPr>
            <a:grpSpLocks/>
          </p:cNvGrpSpPr>
          <p:nvPr/>
        </p:nvGrpSpPr>
        <p:grpSpPr bwMode="auto">
          <a:xfrm>
            <a:off x="0" y="2438400"/>
            <a:ext cx="9009063" cy="1052513"/>
            <a:chOff x="0" y="1536"/>
            <a:chExt cx="5675" cy="663"/>
          </a:xfrm>
        </p:grpSpPr>
        <p:grpSp>
          <p:nvGrpSpPr>
            <p:cNvPr id="5" name="Group 2051"/>
            <p:cNvGrpSpPr>
              <a:grpSpLocks/>
            </p:cNvGrpSpPr>
            <p:nvPr/>
          </p:nvGrpSpPr>
          <p:grpSpPr bwMode="auto">
            <a:xfrm>
              <a:off x="185" y="1604"/>
              <a:ext cx="449" cy="299"/>
              <a:chOff x="720" y="336"/>
              <a:chExt cx="624" cy="432"/>
            </a:xfrm>
          </p:grpSpPr>
          <p:sp>
            <p:nvSpPr>
              <p:cNvPr id="12" name="Rectangle 2052"/>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en-US"/>
              </a:p>
            </p:txBody>
          </p:sp>
          <p:sp>
            <p:nvSpPr>
              <p:cNvPr id="13" name="Rectangle 2053"/>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en-US"/>
              </a:p>
            </p:txBody>
          </p:sp>
        </p:grpSp>
        <p:grpSp>
          <p:nvGrpSpPr>
            <p:cNvPr id="6" name="Group 2054"/>
            <p:cNvGrpSpPr>
              <a:grpSpLocks/>
            </p:cNvGrpSpPr>
            <p:nvPr/>
          </p:nvGrpSpPr>
          <p:grpSpPr bwMode="auto">
            <a:xfrm>
              <a:off x="263" y="1870"/>
              <a:ext cx="466" cy="299"/>
              <a:chOff x="912" y="2640"/>
              <a:chExt cx="672" cy="432"/>
            </a:xfrm>
          </p:grpSpPr>
          <p:sp>
            <p:nvSpPr>
              <p:cNvPr id="10" name="Rectangle 2055"/>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11" name="Rectangle 2056"/>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7" name="Rectangle 2057"/>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en-US"/>
            </a:p>
          </p:txBody>
        </p:sp>
        <p:sp>
          <p:nvSpPr>
            <p:cNvPr id="8" name="Rectangle 2058"/>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9" name="Rectangle 2059"/>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121868" name="Rectangle 2060"/>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121869" name="Rectangle 2061"/>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2062"/>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p>
        </p:txBody>
      </p:sp>
      <p:sp>
        <p:nvSpPr>
          <p:cNvPr id="15" name="Rectangle 2063"/>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p>
        </p:txBody>
      </p:sp>
      <p:sp>
        <p:nvSpPr>
          <p:cNvPr id="16" name="Rectangle 2064"/>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E02160F8-0C89-4576-8D51-B513EB7EECE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47BF44DC-9A29-45B2-ADEB-087888E001F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617538"/>
            <a:ext cx="1951038" cy="55149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617538"/>
            <a:ext cx="5700712" cy="5514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D8103F40-36F7-49F5-8F18-D6F9D5511F2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6C9A26CF-C638-4393-81D2-81C60FC72A6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B2D89F4B-C6F1-49AF-BCBF-9CF9D1152E5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8D948D27-039F-4469-A08A-B1AED94D81B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D4FCCE68-12E8-46D4-AA19-77751AB536B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87C77BCC-8341-4FA7-873B-10DE1AE7EA3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AFC0DAFA-0B64-482D-BC3A-2C0004E3D50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3A645564-4A4D-4CD3-9EED-C455D4B704D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535BBCCF-70BF-4D46-894C-65B65E7A600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0834"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defRPr/>
            </a:pPr>
            <a:endParaRPr kumimoji="1" lang="en-US"/>
          </a:p>
        </p:txBody>
      </p:sp>
      <p:sp>
        <p:nvSpPr>
          <p:cNvPr id="120835"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a:p>
        </p:txBody>
      </p:sp>
      <p:sp>
        <p:nvSpPr>
          <p:cNvPr id="120836"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defRPr/>
            </a:pPr>
            <a:endParaRPr kumimoji="1" lang="en-US"/>
          </a:p>
        </p:txBody>
      </p:sp>
      <p:sp>
        <p:nvSpPr>
          <p:cNvPr id="120837"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a:p>
        </p:txBody>
      </p:sp>
      <p:sp>
        <p:nvSpPr>
          <p:cNvPr id="120838"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a:p>
        </p:txBody>
      </p:sp>
      <p:sp>
        <p:nvSpPr>
          <p:cNvPr id="120839"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defRPr/>
            </a:pPr>
            <a:endParaRPr kumimoji="1" lang="en-US"/>
          </a:p>
        </p:txBody>
      </p:sp>
      <p:sp>
        <p:nvSpPr>
          <p:cNvPr id="120840"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a:p>
        </p:txBody>
      </p:sp>
      <p:sp>
        <p:nvSpPr>
          <p:cNvPr id="2057" name="Rectangle 9"/>
          <p:cNvSpPr>
            <a:spLocks noGrp="1" noChangeArrowheads="1"/>
          </p:cNvSpPr>
          <p:nvPr>
            <p:ph type="title"/>
          </p:nvPr>
        </p:nvSpPr>
        <p:spPr bwMode="auto">
          <a:xfrm>
            <a:off x="1150938" y="617538"/>
            <a:ext cx="7793037"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2058"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0843" name="Rectangle 11"/>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pPr>
              <a:defRPr/>
            </a:pPr>
            <a:endParaRPr lang="en-US"/>
          </a:p>
        </p:txBody>
      </p:sp>
      <p:sp>
        <p:nvSpPr>
          <p:cNvPr id="120844" name="Rectangle 12"/>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pPr>
              <a:defRPr/>
            </a:pPr>
            <a:endParaRPr lang="en-US"/>
          </a:p>
        </p:txBody>
      </p:sp>
      <p:sp>
        <p:nvSpPr>
          <p:cNvPr id="120845" name="Rectangle 13"/>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pPr>
              <a:defRPr/>
            </a:pPr>
            <a:fld id="{346276BA-4AC2-47BF-8D1E-7C37D67F55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0" fontAlgn="base" hangingPunct="0">
        <a:spcBef>
          <a:spcPct val="0"/>
        </a:spcBef>
        <a:spcAft>
          <a:spcPct val="0"/>
        </a:spcAft>
        <a:defRPr sz="3600">
          <a:solidFill>
            <a:schemeClr val="folHlink"/>
          </a:solidFill>
          <a:latin typeface="+mj-lt"/>
          <a:ea typeface="+mj-ea"/>
          <a:cs typeface="+mj-cs"/>
        </a:defRPr>
      </a:lvl1pPr>
      <a:lvl2pPr algn="l" rtl="0" eaLnBrk="0" fontAlgn="base" hangingPunct="0">
        <a:spcBef>
          <a:spcPct val="0"/>
        </a:spcBef>
        <a:spcAft>
          <a:spcPct val="0"/>
        </a:spcAft>
        <a:defRPr sz="3600">
          <a:solidFill>
            <a:schemeClr val="folHlink"/>
          </a:solidFill>
          <a:latin typeface="Tahoma" pitchFamily="34" charset="0"/>
        </a:defRPr>
      </a:lvl2pPr>
      <a:lvl3pPr algn="l" rtl="0" eaLnBrk="0" fontAlgn="base" hangingPunct="0">
        <a:spcBef>
          <a:spcPct val="0"/>
        </a:spcBef>
        <a:spcAft>
          <a:spcPct val="0"/>
        </a:spcAft>
        <a:defRPr sz="3600">
          <a:solidFill>
            <a:schemeClr val="folHlink"/>
          </a:solidFill>
          <a:latin typeface="Tahoma" pitchFamily="34" charset="0"/>
        </a:defRPr>
      </a:lvl3pPr>
      <a:lvl4pPr algn="l" rtl="0" eaLnBrk="0" fontAlgn="base" hangingPunct="0">
        <a:spcBef>
          <a:spcPct val="0"/>
        </a:spcBef>
        <a:spcAft>
          <a:spcPct val="0"/>
        </a:spcAft>
        <a:defRPr sz="3600">
          <a:solidFill>
            <a:schemeClr val="folHlink"/>
          </a:solidFill>
          <a:latin typeface="Tahoma" pitchFamily="34" charset="0"/>
        </a:defRPr>
      </a:lvl4pPr>
      <a:lvl5pPr algn="l" rtl="0" eaLnBrk="0" fontAlgn="base" hangingPunct="0">
        <a:spcBef>
          <a:spcPct val="0"/>
        </a:spcBef>
        <a:spcAft>
          <a:spcPct val="0"/>
        </a:spcAft>
        <a:defRPr sz="3600">
          <a:solidFill>
            <a:schemeClr val="folHlink"/>
          </a:solidFill>
          <a:latin typeface="Tahoma" pitchFamily="34" charset="0"/>
        </a:defRPr>
      </a:lvl5pPr>
      <a:lvl6pPr marL="457200" algn="l" rtl="0" fontAlgn="base">
        <a:spcBef>
          <a:spcPct val="0"/>
        </a:spcBef>
        <a:spcAft>
          <a:spcPct val="0"/>
        </a:spcAft>
        <a:defRPr sz="3600">
          <a:solidFill>
            <a:schemeClr val="folHlink"/>
          </a:solidFill>
          <a:latin typeface="Tahoma" pitchFamily="34" charset="0"/>
        </a:defRPr>
      </a:lvl6pPr>
      <a:lvl7pPr marL="914400" algn="l" rtl="0" fontAlgn="base">
        <a:spcBef>
          <a:spcPct val="0"/>
        </a:spcBef>
        <a:spcAft>
          <a:spcPct val="0"/>
        </a:spcAft>
        <a:defRPr sz="3600">
          <a:solidFill>
            <a:schemeClr val="folHlink"/>
          </a:solidFill>
          <a:latin typeface="Tahoma" pitchFamily="34" charset="0"/>
        </a:defRPr>
      </a:lvl7pPr>
      <a:lvl8pPr marL="1371600" algn="l" rtl="0" fontAlgn="base">
        <a:spcBef>
          <a:spcPct val="0"/>
        </a:spcBef>
        <a:spcAft>
          <a:spcPct val="0"/>
        </a:spcAft>
        <a:defRPr sz="3600">
          <a:solidFill>
            <a:schemeClr val="folHlink"/>
          </a:solidFill>
          <a:latin typeface="Tahoma" pitchFamily="34" charset="0"/>
        </a:defRPr>
      </a:lvl8pPr>
      <a:lvl9pPr marL="1828800" algn="l" rtl="0" fontAlgn="base">
        <a:spcBef>
          <a:spcPct val="0"/>
        </a:spcBef>
        <a:spcAft>
          <a:spcPct val="0"/>
        </a:spcAft>
        <a:defRPr sz="3600">
          <a:solidFill>
            <a:schemeClr val="folHlink"/>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4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pPr eaLnBrk="1" hangingPunct="1"/>
            <a:r>
              <a:rPr lang="en-US">
                <a:latin typeface="Arial" pitchFamily="34" charset="0"/>
                <a:cs typeface="Arial" pitchFamily="34" charset="0"/>
              </a:rPr>
              <a:t>Database1</a:t>
            </a:r>
            <a:endParaRPr lang="en-US" dirty="0">
              <a:latin typeface="Arial" pitchFamily="34" charset="0"/>
              <a:cs typeface="Arial" pitchFamily="34" charset="0"/>
            </a:endParaRPr>
          </a:p>
        </p:txBody>
      </p:sp>
      <p:sp>
        <p:nvSpPr>
          <p:cNvPr id="5123" name="Rectangle 3"/>
          <p:cNvSpPr>
            <a:spLocks noGrp="1" noChangeArrowheads="1"/>
          </p:cNvSpPr>
          <p:nvPr>
            <p:ph type="subTitle" idx="1"/>
          </p:nvPr>
        </p:nvSpPr>
        <p:spPr/>
        <p:txBody>
          <a:bodyPr/>
          <a:lstStyle/>
          <a:p>
            <a:pPr eaLnBrk="1" hangingPunct="1"/>
            <a:r>
              <a:rPr lang="en-US" dirty="0">
                <a:latin typeface="Arial" pitchFamily="34" charset="0"/>
                <a:cs typeface="Arial" pitchFamily="34" charset="0"/>
              </a:rPr>
              <a:t>Database Creation and Management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ChangeArrowheads="1"/>
          </p:cNvSpPr>
          <p:nvPr>
            <p:ph type="title"/>
          </p:nvPr>
        </p:nvSpPr>
        <p:spPr>
          <a:xfrm>
            <a:off x="1219200" y="533400"/>
            <a:ext cx="7467600" cy="1219200"/>
          </a:xfrm>
        </p:spPr>
        <p:txBody>
          <a:bodyPr/>
          <a:lstStyle/>
          <a:p>
            <a:r>
              <a:rPr lang="en-US" dirty="0"/>
              <a:t>Database Management System (DBMS)</a:t>
            </a:r>
          </a:p>
        </p:txBody>
      </p:sp>
      <p:sp>
        <p:nvSpPr>
          <p:cNvPr id="70658" name="Rectangle 3"/>
          <p:cNvSpPr>
            <a:spLocks noGrp="1" noChangeArrowheads="1"/>
          </p:cNvSpPr>
          <p:nvPr>
            <p:ph idx="1"/>
          </p:nvPr>
        </p:nvSpPr>
        <p:spPr>
          <a:xfrm>
            <a:off x="838200" y="1981200"/>
            <a:ext cx="7848600" cy="4648200"/>
          </a:xfrm>
        </p:spPr>
        <p:txBody>
          <a:bodyPr/>
          <a:lstStyle/>
          <a:p>
            <a:r>
              <a:rPr lang="en-US" dirty="0"/>
              <a:t>General term of Database system SW</a:t>
            </a:r>
          </a:p>
          <a:p>
            <a:r>
              <a:rPr lang="en-US" dirty="0"/>
              <a:t>A </a:t>
            </a:r>
            <a:r>
              <a:rPr lang="en-US" b="1" dirty="0"/>
              <a:t>database management system (DBMS)</a:t>
            </a:r>
            <a:r>
              <a:rPr lang="en-US" dirty="0"/>
              <a:t> serves as </a:t>
            </a:r>
            <a:r>
              <a:rPr lang="en-US" dirty="0">
                <a:solidFill>
                  <a:srgbClr val="0000FF"/>
                </a:solidFill>
              </a:rPr>
              <a:t>an intermediary </a:t>
            </a:r>
            <a:r>
              <a:rPr lang="en-US" dirty="0"/>
              <a:t>between database applications and the database.</a:t>
            </a:r>
          </a:p>
          <a:p>
            <a:r>
              <a:rPr lang="en-US" dirty="0"/>
              <a:t>The DBMS provides users and programmers with a systematic way to create, retrieve, update and manage data.</a:t>
            </a:r>
          </a:p>
        </p:txBody>
      </p:sp>
    </p:spTree>
    <p:extLst>
      <p:ext uri="{BB962C8B-B14F-4D97-AF65-F5344CB8AC3E}">
        <p14:creationId xmlns:p14="http://schemas.microsoft.com/office/powerpoint/2010/main" val="31358878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074"/>
          <p:cNvSpPr>
            <a:spLocks noGrp="1" noChangeArrowheads="1"/>
          </p:cNvSpPr>
          <p:nvPr>
            <p:ph type="title"/>
          </p:nvPr>
        </p:nvSpPr>
        <p:spPr/>
        <p:txBody>
          <a:bodyPr/>
          <a:lstStyle/>
          <a:p>
            <a:pPr eaLnBrk="1" hangingPunct="1"/>
            <a:r>
              <a:rPr lang="en-US" dirty="0">
                <a:latin typeface="Arial" pitchFamily="34" charset="0"/>
                <a:cs typeface="Arial" pitchFamily="34" charset="0"/>
              </a:rPr>
              <a:t>Overview of Access</a:t>
            </a:r>
          </a:p>
        </p:txBody>
      </p:sp>
      <p:sp>
        <p:nvSpPr>
          <p:cNvPr id="20483" name="Rectangle 3075"/>
          <p:cNvSpPr>
            <a:spLocks noGrp="1" noChangeArrowheads="1"/>
          </p:cNvSpPr>
          <p:nvPr>
            <p:ph type="body" idx="1"/>
          </p:nvPr>
        </p:nvSpPr>
        <p:spPr>
          <a:xfrm>
            <a:off x="914399" y="2017713"/>
            <a:ext cx="8029575" cy="4002087"/>
          </a:xfrm>
        </p:spPr>
        <p:txBody>
          <a:bodyPr/>
          <a:lstStyle/>
          <a:p>
            <a:pPr eaLnBrk="1" hangingPunct="1"/>
            <a:r>
              <a:rPr lang="en-US" dirty="0">
                <a:latin typeface="Arial" pitchFamily="34" charset="0"/>
                <a:cs typeface="Arial" pitchFamily="34" charset="0"/>
              </a:rPr>
              <a:t>One of the database management system software tools. </a:t>
            </a:r>
          </a:p>
          <a:p>
            <a:pPr lvl="1" eaLnBrk="1" hangingPunct="1"/>
            <a:r>
              <a:rPr lang="en-US" dirty="0">
                <a:latin typeface="Arial" pitchFamily="34" charset="0"/>
                <a:cs typeface="Arial" pitchFamily="34" charset="0"/>
              </a:rPr>
              <a:t>Access, SQL Server, Oracle, DB 2</a:t>
            </a:r>
          </a:p>
          <a:p>
            <a:pPr eaLnBrk="1" hangingPunct="1"/>
            <a:r>
              <a:rPr lang="en-US" dirty="0">
                <a:latin typeface="Arial" pitchFamily="34" charset="0"/>
                <a:cs typeface="Arial" pitchFamily="34" charset="0"/>
              </a:rPr>
              <a:t>MS Access is a RDBMS and designed for </a:t>
            </a:r>
            <a:r>
              <a:rPr lang="en-US" dirty="0">
                <a:solidFill>
                  <a:schemeClr val="hlink"/>
                </a:solidFill>
                <a:latin typeface="Arial" pitchFamily="34" charset="0"/>
                <a:cs typeface="Arial" pitchFamily="34" charset="0"/>
              </a:rPr>
              <a:t>RDS (relational database system)</a:t>
            </a:r>
            <a:r>
              <a:rPr lang="en-US" dirty="0">
                <a:latin typeface="Arial" pitchFamily="34" charset="0"/>
                <a:cs typeface="Arial" pitchFamily="34" charset="0"/>
              </a:rPr>
              <a:t>. </a:t>
            </a:r>
          </a:p>
          <a:p>
            <a:pPr lvl="1" eaLnBrk="1" hangingPunct="1"/>
            <a:r>
              <a:rPr lang="en-US" dirty="0">
                <a:latin typeface="Arial" pitchFamily="34" charset="0"/>
                <a:cs typeface="Arial" pitchFamily="34" charset="0"/>
              </a:rPr>
              <a:t>Relational model </a:t>
            </a:r>
          </a:p>
          <a:p>
            <a:pPr lvl="1" eaLnBrk="1" hangingPunct="1"/>
            <a:r>
              <a:rPr lang="en-US" dirty="0">
                <a:latin typeface="Arial" pitchFamily="34" charset="0"/>
                <a:cs typeface="Arial" pitchFamily="34" charset="0"/>
              </a:rPr>
              <a:t>Relational database </a:t>
            </a:r>
          </a:p>
          <a:p>
            <a:pPr lvl="1" eaLnBrk="1" hangingPunct="1"/>
            <a:r>
              <a:rPr lang="en-US" dirty="0">
                <a:latin typeface="Arial" pitchFamily="34" charset="0"/>
                <a:cs typeface="Arial" pitchFamily="34" charset="0"/>
              </a:rPr>
              <a:t>Relational database system</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itchFamily="34" charset="0"/>
                <a:cs typeface="Arial" pitchFamily="34" charset="0"/>
              </a:rPr>
              <a:t>Relational Database system</a:t>
            </a:r>
            <a:endParaRPr lang="en-US" dirty="0"/>
          </a:p>
        </p:txBody>
      </p:sp>
      <p:sp>
        <p:nvSpPr>
          <p:cNvPr id="3" name="Content Placeholder 2"/>
          <p:cNvSpPr>
            <a:spLocks noGrp="1"/>
          </p:cNvSpPr>
          <p:nvPr>
            <p:ph idx="1"/>
          </p:nvPr>
        </p:nvSpPr>
        <p:spPr/>
        <p:txBody>
          <a:bodyPr/>
          <a:lstStyle/>
          <a:p>
            <a:pPr eaLnBrk="1" hangingPunct="1"/>
            <a:r>
              <a:rPr lang="en-US" dirty="0">
                <a:latin typeface="Arial" pitchFamily="34" charset="0"/>
                <a:cs typeface="Arial" pitchFamily="34" charset="0"/>
              </a:rPr>
              <a:t>Relation = Table</a:t>
            </a:r>
          </a:p>
          <a:p>
            <a:pPr eaLnBrk="1" hangingPunct="1"/>
            <a:r>
              <a:rPr lang="en-US" u="sng" dirty="0">
                <a:latin typeface="Arial" pitchFamily="34" charset="0"/>
                <a:cs typeface="Arial" pitchFamily="34" charset="0"/>
              </a:rPr>
              <a:t>A collection of tables that are related to one another based on a common field</a:t>
            </a:r>
            <a:r>
              <a:rPr lang="en-US" dirty="0">
                <a:latin typeface="Arial" pitchFamily="34" charset="0"/>
                <a:cs typeface="Arial" pitchFamily="34" charset="0"/>
              </a:rPr>
              <a:t>.</a:t>
            </a:r>
          </a:p>
          <a:p>
            <a:pPr eaLnBrk="1" hangingPunct="1"/>
            <a:r>
              <a:rPr lang="en-US" dirty="0">
                <a:latin typeface="Arial" pitchFamily="34" charset="0"/>
                <a:cs typeface="Arial" pitchFamily="34" charset="0"/>
              </a:rPr>
              <a:t>Relational DB theory – developed based on predicate logic and set theory from mathematics. </a:t>
            </a:r>
          </a:p>
          <a:p>
            <a:endParaRPr lang="en-US" dirty="0"/>
          </a:p>
        </p:txBody>
      </p:sp>
    </p:spTree>
    <p:extLst>
      <p:ext uri="{BB962C8B-B14F-4D97-AF65-F5344CB8AC3E}">
        <p14:creationId xmlns:p14="http://schemas.microsoft.com/office/powerpoint/2010/main" val="27855423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3200" dirty="0">
                <a:latin typeface="Arial" pitchFamily="34" charset="0"/>
                <a:cs typeface="Arial" pitchFamily="34" charset="0"/>
              </a:rPr>
              <a:t>Relational Database system</a:t>
            </a:r>
          </a:p>
        </p:txBody>
      </p:sp>
      <p:grpSp>
        <p:nvGrpSpPr>
          <p:cNvPr id="21507" name="Group 3"/>
          <p:cNvGrpSpPr>
            <a:grpSpLocks/>
          </p:cNvGrpSpPr>
          <p:nvPr/>
        </p:nvGrpSpPr>
        <p:grpSpPr bwMode="auto">
          <a:xfrm>
            <a:off x="762000" y="1905000"/>
            <a:ext cx="7391400" cy="3814763"/>
            <a:chOff x="1616" y="1200"/>
            <a:chExt cx="3904" cy="2667"/>
          </a:xfrm>
        </p:grpSpPr>
        <p:pic>
          <p:nvPicPr>
            <p:cNvPr id="21508" name="Picture 4" descr="Fig08-09"/>
            <p:cNvPicPr>
              <a:picLocks noChangeAspect="1" noChangeArrowheads="1"/>
            </p:cNvPicPr>
            <p:nvPr/>
          </p:nvPicPr>
          <p:blipFill>
            <a:blip r:embed="rId3" cstate="print"/>
            <a:srcRect t="7813" r="1172" b="17188"/>
            <a:stretch>
              <a:fillRect/>
            </a:stretch>
          </p:blipFill>
          <p:spPr bwMode="auto">
            <a:xfrm>
              <a:off x="1616" y="1200"/>
              <a:ext cx="3904" cy="2222"/>
            </a:xfrm>
            <a:prstGeom prst="rect">
              <a:avLst/>
            </a:prstGeom>
            <a:noFill/>
            <a:ln w="9525">
              <a:noFill/>
              <a:miter lim="800000"/>
              <a:headEnd/>
              <a:tailEnd/>
            </a:ln>
          </p:spPr>
        </p:pic>
        <p:sp>
          <p:nvSpPr>
            <p:cNvPr id="21509" name="Text Box 5"/>
            <p:cNvSpPr txBox="1">
              <a:spLocks noChangeArrowheads="1"/>
            </p:cNvSpPr>
            <p:nvPr/>
          </p:nvSpPr>
          <p:spPr bwMode="white">
            <a:xfrm>
              <a:off x="1632" y="3419"/>
              <a:ext cx="3888" cy="448"/>
            </a:xfrm>
            <a:prstGeom prst="rect">
              <a:avLst/>
            </a:prstGeom>
            <a:noFill/>
            <a:ln w="12700">
              <a:noFill/>
              <a:miter lim="800000"/>
              <a:headEnd/>
              <a:tailEnd/>
            </a:ln>
          </p:spPr>
          <p:txBody>
            <a:bodyPr>
              <a:spAutoFit/>
            </a:bodyPr>
            <a:lstStyle/>
            <a:p>
              <a:pPr eaLnBrk="0" hangingPunct="0">
                <a:spcBef>
                  <a:spcPct val="50000"/>
                </a:spcBef>
              </a:pPr>
              <a:r>
                <a:rPr lang="en-US" sz="1800" dirty="0">
                  <a:latin typeface="Arial" panose="020B0604020202020204" pitchFamily="34" charset="0"/>
                  <a:cs typeface="Arial" panose="020B0604020202020204" pitchFamily="34" charset="0"/>
                </a:rPr>
                <a:t>A schematic diagram of a relational database (a) and a sample part of a relational database showing different tables (b)</a:t>
              </a:r>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dirty="0">
                <a:latin typeface="Arial" pitchFamily="34" charset="0"/>
                <a:cs typeface="Arial" pitchFamily="34" charset="0"/>
              </a:rPr>
              <a:t>Property of RDS</a:t>
            </a:r>
          </a:p>
        </p:txBody>
      </p:sp>
      <p:sp>
        <p:nvSpPr>
          <p:cNvPr id="22531" name="Rectangle 3"/>
          <p:cNvSpPr>
            <a:spLocks noGrp="1" noChangeArrowheads="1"/>
          </p:cNvSpPr>
          <p:nvPr>
            <p:ph type="body" idx="1"/>
          </p:nvPr>
        </p:nvSpPr>
        <p:spPr>
          <a:xfrm>
            <a:off x="1182688" y="2017713"/>
            <a:ext cx="7580312" cy="3011487"/>
          </a:xfrm>
        </p:spPr>
        <p:txBody>
          <a:bodyPr/>
          <a:lstStyle/>
          <a:p>
            <a:pPr eaLnBrk="1" hangingPunct="1"/>
            <a:r>
              <a:rPr lang="en-US" dirty="0">
                <a:solidFill>
                  <a:schemeClr val="hlink"/>
                </a:solidFill>
                <a:latin typeface="Arial" pitchFamily="34" charset="0"/>
                <a:cs typeface="Arial" pitchFamily="34" charset="0"/>
              </a:rPr>
              <a:t>Based on the set theory</a:t>
            </a:r>
          </a:p>
          <a:p>
            <a:pPr eaLnBrk="1" hangingPunct="1">
              <a:buFont typeface="Wingdings" pitchFamily="2" charset="2"/>
              <a:buNone/>
            </a:pPr>
            <a:r>
              <a:rPr lang="en-US" dirty="0">
                <a:latin typeface="Arial" pitchFamily="34" charset="0"/>
                <a:cs typeface="Arial" pitchFamily="34" charset="0"/>
              </a:rPr>
              <a:t>1. </a:t>
            </a:r>
            <a:r>
              <a:rPr lang="en-US" dirty="0">
                <a:solidFill>
                  <a:srgbClr val="0070C0"/>
                </a:solidFill>
                <a:latin typeface="Arial" pitchFamily="34" charset="0"/>
                <a:cs typeface="Arial" pitchFamily="34" charset="0"/>
              </a:rPr>
              <a:t>There are no duplicate rows.</a:t>
            </a:r>
          </a:p>
          <a:p>
            <a:pPr lvl="1" eaLnBrk="1" hangingPunct="1"/>
            <a:r>
              <a:rPr lang="en-US" dirty="0">
                <a:latin typeface="Arial" pitchFamily="34" charset="0"/>
                <a:cs typeface="Arial" pitchFamily="34" charset="0"/>
              </a:rPr>
              <a:t>The body of the relation is a mathematical set (i.e., a set of rows), and sets in mathematics by definition do not include duplicate elements.</a:t>
            </a:r>
          </a:p>
          <a:p>
            <a:pPr lvl="1" eaLnBrk="1" hangingPunct="1"/>
            <a:r>
              <a:rPr lang="en-US" dirty="0">
                <a:solidFill>
                  <a:schemeClr val="hlink"/>
                </a:solidFill>
                <a:latin typeface="Arial" pitchFamily="34" charset="0"/>
                <a:cs typeface="Arial" pitchFamily="34" charset="0"/>
              </a:rPr>
              <a:t>If a "relation" contains duplicate rows, then it is not a relation</a:t>
            </a:r>
            <a:r>
              <a:rPr lang="en-US" dirty="0">
                <a:latin typeface="Arial" pitchFamily="34" charset="0"/>
                <a:cs typeface="Arial" pitchFamily="34" charset="0"/>
              </a:rPr>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dirty="0">
                <a:latin typeface="Arial" pitchFamily="34" charset="0"/>
                <a:cs typeface="Arial" pitchFamily="34" charset="0"/>
              </a:rPr>
              <a:t>Property of RDS</a:t>
            </a:r>
          </a:p>
        </p:txBody>
      </p:sp>
      <p:sp>
        <p:nvSpPr>
          <p:cNvPr id="23555" name="Rectangle 3"/>
          <p:cNvSpPr>
            <a:spLocks noGrp="1" noChangeArrowheads="1"/>
          </p:cNvSpPr>
          <p:nvPr>
            <p:ph type="body" idx="1"/>
          </p:nvPr>
        </p:nvSpPr>
        <p:spPr>
          <a:xfrm>
            <a:off x="1182688" y="2017713"/>
            <a:ext cx="7580312" cy="3697287"/>
          </a:xfrm>
        </p:spPr>
        <p:txBody>
          <a:bodyPr/>
          <a:lstStyle/>
          <a:p>
            <a:pPr eaLnBrk="1" hangingPunct="1">
              <a:buNone/>
            </a:pPr>
            <a:r>
              <a:rPr lang="en-US" dirty="0">
                <a:latin typeface="Arial" pitchFamily="34" charset="0"/>
                <a:cs typeface="Arial" pitchFamily="34" charset="0"/>
              </a:rPr>
              <a:t>2. </a:t>
            </a:r>
            <a:r>
              <a:rPr lang="en-US" dirty="0">
                <a:solidFill>
                  <a:srgbClr val="0070C0"/>
                </a:solidFill>
                <a:latin typeface="Arial" pitchFamily="34" charset="0"/>
                <a:cs typeface="Arial" pitchFamily="34" charset="0"/>
              </a:rPr>
              <a:t>Rows are unordered (top to bottom) and columns are unordered (left to right).</a:t>
            </a:r>
          </a:p>
          <a:p>
            <a:pPr lvl="1" eaLnBrk="1" hangingPunct="1"/>
            <a:r>
              <a:rPr lang="en-US" dirty="0">
                <a:latin typeface="Arial" pitchFamily="34" charset="0"/>
                <a:cs typeface="Arial" pitchFamily="34" charset="0"/>
              </a:rPr>
              <a:t>Sets in mathematics are not ordered. So, even if a relation (table) A's rows are </a:t>
            </a:r>
            <a:r>
              <a:rPr lang="en-US" dirty="0">
                <a:solidFill>
                  <a:srgbClr val="0000FF"/>
                </a:solidFill>
                <a:latin typeface="Arial" pitchFamily="34" charset="0"/>
                <a:cs typeface="Arial" pitchFamily="34" charset="0"/>
              </a:rPr>
              <a:t>reversely ordered</a:t>
            </a:r>
            <a:r>
              <a:rPr lang="en-US" dirty="0">
                <a:latin typeface="Arial" pitchFamily="34" charset="0"/>
                <a:cs typeface="Arial" pitchFamily="34" charset="0"/>
              </a:rPr>
              <a:t>, it is still the </a:t>
            </a:r>
            <a:r>
              <a:rPr lang="en-US" dirty="0">
                <a:solidFill>
                  <a:srgbClr val="0000FF"/>
                </a:solidFill>
                <a:latin typeface="Arial" pitchFamily="34" charset="0"/>
                <a:cs typeface="Arial" pitchFamily="34" charset="0"/>
              </a:rPr>
              <a:t>same relation</a:t>
            </a:r>
            <a:r>
              <a:rPr lang="en-US" dirty="0">
                <a:latin typeface="Arial" pitchFamily="34" charset="0"/>
                <a:cs typeface="Arial" pitchFamily="34" charset="0"/>
              </a:rPr>
              <a:t>.</a:t>
            </a:r>
          </a:p>
          <a:p>
            <a:pPr lvl="1" eaLnBrk="1" hangingPunct="1"/>
            <a:r>
              <a:rPr lang="en-US" dirty="0">
                <a:latin typeface="Arial" pitchFamily="34" charset="0"/>
                <a:cs typeface="Arial" pitchFamily="34" charset="0"/>
              </a:rPr>
              <a:t>Thus, </a:t>
            </a:r>
            <a:r>
              <a:rPr lang="en-US" dirty="0">
                <a:solidFill>
                  <a:schemeClr val="hlink"/>
                </a:solidFill>
                <a:latin typeface="Arial" pitchFamily="34" charset="0"/>
                <a:cs typeface="Arial" pitchFamily="34" charset="0"/>
              </a:rPr>
              <a:t>there is no such thing as "the 5th row/column" or the last row/column</a:t>
            </a:r>
            <a:r>
              <a:rPr lang="en-US" dirty="0">
                <a:latin typeface="Arial" pitchFamily="34" charset="0"/>
                <a:cs typeface="Arial" pitchFamily="34" charset="0"/>
              </a:rPr>
              <a:t>.  In other words, there is no concept of positional addressing.</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dirty="0">
                <a:latin typeface="Arial" pitchFamily="34" charset="0"/>
                <a:cs typeface="Arial" pitchFamily="34" charset="0"/>
              </a:rPr>
              <a:t>Property of RDS</a:t>
            </a:r>
          </a:p>
        </p:txBody>
      </p:sp>
      <p:sp>
        <p:nvSpPr>
          <p:cNvPr id="23555" name="Rectangle 3"/>
          <p:cNvSpPr>
            <a:spLocks noGrp="1" noChangeArrowheads="1"/>
          </p:cNvSpPr>
          <p:nvPr>
            <p:ph type="body" idx="1"/>
          </p:nvPr>
        </p:nvSpPr>
        <p:spPr>
          <a:xfrm>
            <a:off x="1182688" y="2017713"/>
            <a:ext cx="7580312" cy="3697287"/>
          </a:xfrm>
        </p:spPr>
        <p:txBody>
          <a:bodyPr/>
          <a:lstStyle/>
          <a:p>
            <a:pPr eaLnBrk="1" hangingPunct="1">
              <a:buNone/>
            </a:pPr>
            <a:r>
              <a:rPr lang="en-US" dirty="0">
                <a:latin typeface="Arial" pitchFamily="34" charset="0"/>
                <a:cs typeface="Arial" pitchFamily="34" charset="0"/>
              </a:rPr>
              <a:t>3. </a:t>
            </a:r>
            <a:r>
              <a:rPr lang="en-US" smtClean="0">
                <a:solidFill>
                  <a:srgbClr val="0070C0"/>
                </a:solidFill>
              </a:rPr>
              <a:t>No </a:t>
            </a:r>
            <a:r>
              <a:rPr lang="en-US" dirty="0">
                <a:solidFill>
                  <a:srgbClr val="0070C0"/>
                </a:solidFill>
              </a:rPr>
              <a:t>t</a:t>
            </a:r>
            <a:r>
              <a:rPr lang="en-US" smtClean="0">
                <a:solidFill>
                  <a:srgbClr val="0070C0"/>
                </a:solidFill>
              </a:rPr>
              <a:t>wo </a:t>
            </a:r>
            <a:r>
              <a:rPr lang="en-US" dirty="0">
                <a:solidFill>
                  <a:srgbClr val="0070C0"/>
                </a:solidFill>
              </a:rPr>
              <a:t>or more columns of the same table can have the same name </a:t>
            </a:r>
          </a:p>
          <a:p>
            <a:pPr lvl="1" eaLnBrk="1" hangingPunct="1"/>
            <a:r>
              <a:rPr lang="en-US" dirty="0"/>
              <a:t>The relational model requires every attribute to be referenceable.</a:t>
            </a:r>
          </a:p>
          <a:p>
            <a:pPr lvl="1" eaLnBrk="1" hangingPunct="1"/>
            <a:r>
              <a:rPr lang="en-US" dirty="0"/>
              <a:t>Otherwise, it cannot be referenced because of  the obvious (duplication) ambiguity.</a:t>
            </a:r>
            <a:endParaRPr lang="en-US" dirty="0">
              <a:latin typeface="Arial" pitchFamily="34" charset="0"/>
              <a:cs typeface="Arial" pitchFamily="34" charset="0"/>
            </a:endParaRPr>
          </a:p>
        </p:txBody>
      </p:sp>
    </p:spTree>
    <p:extLst>
      <p:ext uri="{BB962C8B-B14F-4D97-AF65-F5344CB8AC3E}">
        <p14:creationId xmlns:p14="http://schemas.microsoft.com/office/powerpoint/2010/main" val="18607760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150938" y="617538"/>
            <a:ext cx="7793037" cy="1135062"/>
          </a:xfrm>
        </p:spPr>
        <p:txBody>
          <a:bodyPr/>
          <a:lstStyle/>
          <a:p>
            <a:pPr eaLnBrk="1" hangingPunct="1"/>
            <a:r>
              <a:rPr lang="en-US" dirty="0">
                <a:latin typeface="Arial" pitchFamily="34" charset="0"/>
                <a:cs typeface="Arial" pitchFamily="34" charset="0"/>
              </a:rPr>
              <a:t>Property of RDS</a:t>
            </a:r>
          </a:p>
        </p:txBody>
      </p:sp>
      <p:sp>
        <p:nvSpPr>
          <p:cNvPr id="25603" name="Rectangle 3"/>
          <p:cNvSpPr>
            <a:spLocks noGrp="1" noChangeArrowheads="1"/>
          </p:cNvSpPr>
          <p:nvPr>
            <p:ph type="body" idx="1"/>
          </p:nvPr>
        </p:nvSpPr>
        <p:spPr>
          <a:xfrm>
            <a:off x="1182688" y="2017713"/>
            <a:ext cx="7732712" cy="3925887"/>
          </a:xfrm>
        </p:spPr>
        <p:txBody>
          <a:bodyPr/>
          <a:lstStyle/>
          <a:p>
            <a:pPr eaLnBrk="1" hangingPunct="1">
              <a:buFont typeface="Wingdings" pitchFamily="2" charset="2"/>
              <a:buNone/>
            </a:pPr>
            <a:r>
              <a:rPr lang="en-US" dirty="0">
                <a:latin typeface="Arial" pitchFamily="34" charset="0"/>
                <a:cs typeface="Arial" pitchFamily="34" charset="0"/>
              </a:rPr>
              <a:t>4. </a:t>
            </a:r>
            <a:r>
              <a:rPr lang="en-US" dirty="0">
                <a:solidFill>
                  <a:srgbClr val="0070C0"/>
                </a:solidFill>
                <a:latin typeface="Arial" pitchFamily="34" charset="0"/>
                <a:cs typeface="Arial" pitchFamily="34" charset="0"/>
              </a:rPr>
              <a:t> Every value is</a:t>
            </a:r>
            <a:r>
              <a:rPr lang="en-US" dirty="0">
                <a:latin typeface="Arial" pitchFamily="34" charset="0"/>
                <a:cs typeface="Arial" pitchFamily="34" charset="0"/>
              </a:rPr>
              <a:t> </a:t>
            </a:r>
            <a:r>
              <a:rPr lang="en-US" dirty="0">
                <a:solidFill>
                  <a:schemeClr val="hlink"/>
                </a:solidFill>
                <a:latin typeface="Arial" pitchFamily="34" charset="0"/>
                <a:cs typeface="Arial" pitchFamily="34" charset="0"/>
              </a:rPr>
              <a:t>atomic</a:t>
            </a:r>
            <a:r>
              <a:rPr lang="en-US" dirty="0">
                <a:latin typeface="Arial" pitchFamily="34" charset="0"/>
                <a:cs typeface="Arial" pitchFamily="34" charset="0"/>
              </a:rPr>
              <a:t>.</a:t>
            </a:r>
          </a:p>
          <a:p>
            <a:pPr lvl="1" eaLnBrk="1" hangingPunct="1"/>
            <a:r>
              <a:rPr lang="en-US" dirty="0">
                <a:latin typeface="Arial" pitchFamily="34" charset="0"/>
                <a:cs typeface="Arial" pitchFamily="34" charset="0"/>
              </a:rPr>
              <a:t>At every row-and-column position within the table, there always exists </a:t>
            </a:r>
            <a:r>
              <a:rPr lang="en-US" b="1" u="sng" dirty="0">
                <a:solidFill>
                  <a:srgbClr val="0070C0"/>
                </a:solidFill>
                <a:latin typeface="Arial" pitchFamily="34" charset="0"/>
                <a:cs typeface="Arial" pitchFamily="34" charset="0"/>
              </a:rPr>
              <a:t>precisely one value</a:t>
            </a:r>
            <a:r>
              <a:rPr lang="en-US" dirty="0">
                <a:latin typeface="Arial" pitchFamily="34" charset="0"/>
                <a:cs typeface="Arial" pitchFamily="34" charset="0"/>
              </a:rPr>
              <a:t>, never a list of values. Or equivalently, relations do not contain repeating groups.</a:t>
            </a:r>
          </a:p>
          <a:p>
            <a:pPr marL="0" indent="0" eaLnBrk="1" hangingPunct="1">
              <a:buNone/>
            </a:pPr>
            <a:r>
              <a:rPr lang="en-US" dirty="0">
                <a:solidFill>
                  <a:srgbClr val="C00000"/>
                </a:solidFill>
                <a:latin typeface="Arial" pitchFamily="34" charset="0"/>
                <a:cs typeface="Arial" pitchFamily="34" charset="0"/>
              </a:rPr>
              <a:t>** No two rows can be identical **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p:txBody>
          <a:bodyPr/>
          <a:lstStyle/>
          <a:p>
            <a:r>
              <a:rPr lang="en-US" dirty="0"/>
              <a:t>Example </a:t>
            </a:r>
            <a:r>
              <a:rPr lang="en-US" dirty="0" smtClean="0"/>
              <a:t>RDS Table</a:t>
            </a:r>
            <a:r>
              <a:rPr lang="en-US" dirty="0"/>
              <a:t> </a:t>
            </a:r>
            <a:r>
              <a:rPr lang="en-US" dirty="0" smtClean="0"/>
              <a:t>(Relation)</a:t>
            </a:r>
            <a:endParaRPr lang="en-US" dirty="0"/>
          </a:p>
        </p:txBody>
      </p:sp>
      <p:graphicFrame>
        <p:nvGraphicFramePr>
          <p:cNvPr id="23589" name="Group 37"/>
          <p:cNvGraphicFramePr>
            <a:graphicFrameLocks noGrp="1"/>
          </p:cNvGraphicFramePr>
          <p:nvPr>
            <p:extLst>
              <p:ext uri="{D42A27DB-BD31-4B8C-83A1-F6EECF244321}">
                <p14:modId xmlns:p14="http://schemas.microsoft.com/office/powerpoint/2010/main" val="952983488"/>
              </p:ext>
            </p:extLst>
          </p:nvPr>
        </p:nvGraphicFramePr>
        <p:xfrm>
          <a:off x="990600" y="2057400"/>
          <a:ext cx="7391400" cy="2590800"/>
        </p:xfrm>
        <a:graphic>
          <a:graphicData uri="http://schemas.openxmlformats.org/drawingml/2006/table">
            <a:tbl>
              <a:tblPr/>
              <a:tblGrid>
                <a:gridCol w="3252788">
                  <a:extLst>
                    <a:ext uri="{9D8B030D-6E8A-4147-A177-3AD203B41FA5}">
                      <a16:colId xmlns:a16="http://schemas.microsoft.com/office/drawing/2014/main" val="20000"/>
                    </a:ext>
                  </a:extLst>
                </a:gridCol>
                <a:gridCol w="2005012">
                  <a:extLst>
                    <a:ext uri="{9D8B030D-6E8A-4147-A177-3AD203B41FA5}">
                      <a16:colId xmlns:a16="http://schemas.microsoft.com/office/drawing/2014/main" val="20001"/>
                    </a:ext>
                  </a:extLst>
                </a:gridCol>
                <a:gridCol w="2133600">
                  <a:extLst>
                    <a:ext uri="{9D8B030D-6E8A-4147-A177-3AD203B41FA5}">
                      <a16:colId xmlns:a16="http://schemas.microsoft.com/office/drawing/2014/main" val="20002"/>
                    </a:ext>
                  </a:extLst>
                </a:gridCol>
              </a:tblGrid>
              <a:tr h="2286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bg1"/>
                          </a:solidFill>
                          <a:effectLst/>
                          <a:latin typeface="Arial" charset="0"/>
                        </a:rPr>
                        <a:t>EmployeeNumber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bg1"/>
                          </a:solidFill>
                          <a:effectLst/>
                          <a:latin typeface="Arial" charset="0"/>
                        </a:rPr>
                        <a:t>FirstName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bg1"/>
                          </a:solidFill>
                          <a:effectLst/>
                          <a:latin typeface="Arial" charset="0"/>
                        </a:rPr>
                        <a:t>LastName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extLst>
                  <a:ext uri="{0D108BD9-81ED-4DB2-BD59-A6C34878D82A}">
                    <a16:rowId xmlns:a16="http://schemas.microsoft.com/office/drawing/2014/main" val="10000"/>
                  </a:ext>
                </a:extLst>
              </a:tr>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C00000"/>
                          </a:solidFill>
                          <a:effectLst/>
                          <a:latin typeface="Arial" charset="0"/>
                        </a:rPr>
                        <a:t>104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Mary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Abernathy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C00000"/>
                          </a:solidFill>
                          <a:effectLst/>
                          <a:latin typeface="Arial" charset="0"/>
                        </a:rPr>
                        <a:t>101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Jerry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Cadley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C00000"/>
                          </a:solidFill>
                          <a:effectLst/>
                          <a:latin typeface="Arial" charset="0"/>
                        </a:rPr>
                        <a:t>100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Alex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Copley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28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rgbClr val="C00000"/>
                          </a:solidFill>
                          <a:effectLst/>
                          <a:latin typeface="Arial" charset="0"/>
                        </a:rPr>
                        <a:t>107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Megan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Jackson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 name="TextBox 1"/>
          <p:cNvSpPr txBox="1"/>
          <p:nvPr/>
        </p:nvSpPr>
        <p:spPr>
          <a:xfrm>
            <a:off x="1066800" y="4724400"/>
            <a:ext cx="7315200" cy="461665"/>
          </a:xfrm>
          <a:prstGeom prst="rect">
            <a:avLst/>
          </a:prstGeom>
          <a:noFill/>
        </p:spPr>
        <p:txBody>
          <a:bodyPr wrap="square" rtlCol="0">
            <a:spAutoFit/>
          </a:bodyPr>
          <a:lstStyle/>
          <a:p>
            <a:r>
              <a:rPr lang="en-US" dirty="0"/>
              <a:t>No Order and atomic value in each cell</a:t>
            </a:r>
          </a:p>
        </p:txBody>
      </p:sp>
    </p:spTree>
    <p:extLst>
      <p:ext uri="{BB962C8B-B14F-4D97-AF65-F5344CB8AC3E}">
        <p14:creationId xmlns:p14="http://schemas.microsoft.com/office/powerpoint/2010/main" val="16952842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3589"/>
                                        </p:tgtEl>
                                        <p:attrNameLst>
                                          <p:attrName>style.visibility</p:attrName>
                                        </p:attrNameLst>
                                      </p:cBhvr>
                                      <p:to>
                                        <p:strVal val="visible"/>
                                      </p:to>
                                    </p:set>
                                    <p:anim calcmode="lin" valueType="num">
                                      <p:cBhvr additive="base">
                                        <p:cTn id="7" dur="500" fill="hold"/>
                                        <p:tgtEl>
                                          <p:spTgt spid="23589"/>
                                        </p:tgtEl>
                                        <p:attrNameLst>
                                          <p:attrName>ppt_x</p:attrName>
                                        </p:attrNameLst>
                                      </p:cBhvr>
                                      <p:tavLst>
                                        <p:tav tm="0">
                                          <p:val>
                                            <p:strVal val="#ppt_x"/>
                                          </p:val>
                                        </p:tav>
                                        <p:tav tm="100000">
                                          <p:val>
                                            <p:strVal val="#ppt_x"/>
                                          </p:val>
                                        </p:tav>
                                      </p:tavLst>
                                    </p:anim>
                                    <p:anim calcmode="lin" valueType="num">
                                      <p:cBhvr additive="base">
                                        <p:cTn id="8" dur="500" fill="hold"/>
                                        <p:tgtEl>
                                          <p:spTgt spid="2358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p:txBody>
          <a:bodyPr/>
          <a:lstStyle/>
          <a:p>
            <a:r>
              <a:rPr lang="en-US" dirty="0" smtClean="0"/>
              <a:t>Not a RDS </a:t>
            </a:r>
            <a:r>
              <a:rPr lang="en-US" dirty="0"/>
              <a:t>Table Example 1</a:t>
            </a:r>
          </a:p>
        </p:txBody>
      </p:sp>
      <p:graphicFrame>
        <p:nvGraphicFramePr>
          <p:cNvPr id="24611" name="Group 35"/>
          <p:cNvGraphicFramePr>
            <a:graphicFrameLocks noGrp="1"/>
          </p:cNvGraphicFramePr>
          <p:nvPr/>
        </p:nvGraphicFramePr>
        <p:xfrm>
          <a:off x="1524000" y="2743200"/>
          <a:ext cx="7315200" cy="3103564"/>
        </p:xfrm>
        <a:graphic>
          <a:graphicData uri="http://schemas.openxmlformats.org/drawingml/2006/table">
            <a:tbl>
              <a:tblPr/>
              <a:tblGrid>
                <a:gridCol w="3219450">
                  <a:extLst>
                    <a:ext uri="{9D8B030D-6E8A-4147-A177-3AD203B41FA5}">
                      <a16:colId xmlns:a16="http://schemas.microsoft.com/office/drawing/2014/main" val="20000"/>
                    </a:ext>
                  </a:extLst>
                </a:gridCol>
                <a:gridCol w="1974850">
                  <a:extLst>
                    <a:ext uri="{9D8B030D-6E8A-4147-A177-3AD203B41FA5}">
                      <a16:colId xmlns:a16="http://schemas.microsoft.com/office/drawing/2014/main" val="20001"/>
                    </a:ext>
                  </a:extLst>
                </a:gridCol>
                <a:gridCol w="2120900">
                  <a:extLst>
                    <a:ext uri="{9D8B030D-6E8A-4147-A177-3AD203B41FA5}">
                      <a16:colId xmlns:a16="http://schemas.microsoft.com/office/drawing/2014/main" val="20002"/>
                    </a:ext>
                  </a:extLst>
                </a:gridCol>
              </a:tblGrid>
              <a:tr h="51827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kern="1200" cap="none" normalizeH="0" baseline="0" dirty="0">
                          <a:ln>
                            <a:noFill/>
                          </a:ln>
                          <a:solidFill>
                            <a:schemeClr val="bg1"/>
                          </a:solidFill>
                          <a:effectLst/>
                          <a:latin typeface="Arial" charset="0"/>
                          <a:ea typeface="+mn-ea"/>
                          <a:cs typeface="+mn-cs"/>
                        </a:rPr>
                        <a:t>EmployeeNumber</a:t>
                      </a:r>
                    </a:p>
                  </a:txBody>
                  <a:tcPr marT="45730" marB="45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kern="1200" cap="none" normalizeH="0" baseline="0" dirty="0">
                          <a:ln>
                            <a:noFill/>
                          </a:ln>
                          <a:solidFill>
                            <a:schemeClr val="bg1"/>
                          </a:solidFill>
                          <a:effectLst/>
                          <a:latin typeface="Arial" charset="0"/>
                          <a:ea typeface="+mn-ea"/>
                          <a:cs typeface="+mn-cs"/>
                        </a:rPr>
                        <a:t>Phone</a:t>
                      </a:r>
                    </a:p>
                  </a:txBody>
                  <a:tcPr marT="45730" marB="45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kern="1200" cap="none" normalizeH="0" baseline="0" dirty="0">
                          <a:ln>
                            <a:noFill/>
                          </a:ln>
                          <a:solidFill>
                            <a:schemeClr val="bg1"/>
                          </a:solidFill>
                          <a:effectLst/>
                          <a:latin typeface="Arial" charset="0"/>
                          <a:ea typeface="+mn-ea"/>
                          <a:cs typeface="+mn-cs"/>
                        </a:rPr>
                        <a:t>LastName</a:t>
                      </a:r>
                    </a:p>
                  </a:txBody>
                  <a:tcPr marT="45730" marB="45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extLst>
                  <a:ext uri="{0D108BD9-81ED-4DB2-BD59-A6C34878D82A}">
                    <a16:rowId xmlns:a16="http://schemas.microsoft.com/office/drawing/2014/main" val="10000"/>
                  </a:ext>
                </a:extLst>
              </a:tr>
              <a:tr h="103045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100</a:t>
                      </a:r>
                    </a:p>
                  </a:txBody>
                  <a:tcPr marT="45730" marB="45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335-6421,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454-9744</a:t>
                      </a:r>
                    </a:p>
                  </a:txBody>
                  <a:tcPr marT="45730" marB="45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Abernathy</a:t>
                      </a:r>
                    </a:p>
                  </a:txBody>
                  <a:tcPr marT="45730" marB="45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27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101</a:t>
                      </a:r>
                    </a:p>
                  </a:txBody>
                  <a:tcPr marT="45730" marB="45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215-7789</a:t>
                      </a:r>
                    </a:p>
                  </a:txBody>
                  <a:tcPr marT="45730" marB="45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Cadley</a:t>
                      </a:r>
                    </a:p>
                  </a:txBody>
                  <a:tcPr marT="45730" marB="45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27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104</a:t>
                      </a:r>
                    </a:p>
                  </a:txBody>
                  <a:tcPr marT="45730" marB="45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610-9850</a:t>
                      </a:r>
                    </a:p>
                  </a:txBody>
                  <a:tcPr marT="45730" marB="45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Copley</a:t>
                      </a:r>
                    </a:p>
                  </a:txBody>
                  <a:tcPr marT="45730" marB="45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1827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107</a:t>
                      </a:r>
                    </a:p>
                  </a:txBody>
                  <a:tcPr marT="45730" marB="45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299-9090</a:t>
                      </a:r>
                    </a:p>
                  </a:txBody>
                  <a:tcPr marT="45730" marB="45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Jackson</a:t>
                      </a:r>
                    </a:p>
                  </a:txBody>
                  <a:tcPr marT="45730" marB="45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32796" name="Text Box 31"/>
          <p:cNvSpPr txBox="1">
            <a:spLocks noChangeArrowheads="1"/>
          </p:cNvSpPr>
          <p:nvPr/>
        </p:nvSpPr>
        <p:spPr bwMode="auto">
          <a:xfrm>
            <a:off x="2057400" y="1828800"/>
            <a:ext cx="6781800" cy="538163"/>
          </a:xfrm>
          <a:prstGeom prst="rect">
            <a:avLst/>
          </a:prstGeom>
          <a:noFill/>
          <a:ln w="19050">
            <a:solidFill>
              <a:schemeClr val="tx1"/>
            </a:solidFill>
            <a:miter lim="800000"/>
            <a:headEnd/>
            <a:tailEnd/>
          </a:ln>
        </p:spPr>
        <p:txBody>
          <a:bodyPr>
            <a:spAutoFit/>
          </a:bodyPr>
          <a:lstStyle/>
          <a:p>
            <a:r>
              <a:rPr lang="en-US" sz="2800" i="1" dirty="0">
                <a:solidFill>
                  <a:srgbClr val="993300"/>
                </a:solidFill>
                <a:latin typeface="Arial Rounded MT Bold" pitchFamily="34" charset="0"/>
              </a:rPr>
              <a:t>Cells of the table hold multiple values</a:t>
            </a:r>
          </a:p>
        </p:txBody>
      </p:sp>
      <p:sp>
        <p:nvSpPr>
          <p:cNvPr id="32797" name="Line 32"/>
          <p:cNvSpPr>
            <a:spLocks noChangeShapeType="1"/>
          </p:cNvSpPr>
          <p:nvPr/>
        </p:nvSpPr>
        <p:spPr bwMode="auto">
          <a:xfrm flipH="1">
            <a:off x="5943600" y="2362200"/>
            <a:ext cx="1066800" cy="990600"/>
          </a:xfrm>
          <a:prstGeom prst="line">
            <a:avLst/>
          </a:prstGeom>
          <a:noFill/>
          <a:ln w="38100">
            <a:solidFill>
              <a:schemeClr val="tx1"/>
            </a:solidFill>
            <a:round/>
            <a:headEnd/>
            <a:tailEnd type="triangle" w="lg" len="med"/>
          </a:ln>
        </p:spPr>
        <p:txBody>
          <a:bodyPr/>
          <a:lstStyle/>
          <a:p>
            <a:endParaRPr lang="en-US" dirty="0"/>
          </a:p>
        </p:txBody>
      </p:sp>
    </p:spTree>
    <p:extLst>
      <p:ext uri="{BB962C8B-B14F-4D97-AF65-F5344CB8AC3E}">
        <p14:creationId xmlns:p14="http://schemas.microsoft.com/office/powerpoint/2010/main" val="14544993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About Database Development….</a:t>
            </a:r>
          </a:p>
        </p:txBody>
      </p:sp>
      <p:sp>
        <p:nvSpPr>
          <p:cNvPr id="3" name="Content Placeholder 2"/>
          <p:cNvSpPr>
            <a:spLocks noGrp="1"/>
          </p:cNvSpPr>
          <p:nvPr>
            <p:ph idx="1"/>
          </p:nvPr>
        </p:nvSpPr>
        <p:spPr>
          <a:xfrm>
            <a:off x="1182688" y="2017713"/>
            <a:ext cx="7580312" cy="4114800"/>
          </a:xfrm>
        </p:spPr>
        <p:txBody>
          <a:bodyPr/>
          <a:lstStyle/>
          <a:p>
            <a:r>
              <a:rPr lang="en-US" sz="3200" dirty="0"/>
              <a:t>It is not about learning DB SW tools.</a:t>
            </a:r>
          </a:p>
          <a:p>
            <a:pPr lvl="1"/>
            <a:r>
              <a:rPr lang="en-US" sz="2800" dirty="0"/>
              <a:t>MS Access, DB modeling tool, etc. </a:t>
            </a:r>
          </a:p>
          <a:p>
            <a:r>
              <a:rPr lang="en-US" sz="3200" dirty="0"/>
              <a:t>It is not designed to train you as a technical DB specialist but sort of entry level business DB analyst.  </a:t>
            </a:r>
          </a:p>
          <a:p>
            <a:r>
              <a:rPr lang="en-US" sz="3200" dirty="0"/>
              <a:t>It is about finding a solution using DB SW tools. </a:t>
            </a:r>
          </a:p>
          <a:p>
            <a:endParaRPr lang="en-US" dirty="0"/>
          </a:p>
        </p:txBody>
      </p:sp>
    </p:spTree>
    <p:extLst>
      <p:ext uri="{BB962C8B-B14F-4D97-AF65-F5344CB8AC3E}">
        <p14:creationId xmlns:p14="http://schemas.microsoft.com/office/powerpoint/2010/main" val="17561945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38"/>
          <p:cNvSpPr>
            <a:spLocks noGrp="1" noChangeArrowheads="1"/>
          </p:cNvSpPr>
          <p:nvPr>
            <p:ph type="title"/>
          </p:nvPr>
        </p:nvSpPr>
        <p:spPr/>
        <p:txBody>
          <a:bodyPr/>
          <a:lstStyle/>
          <a:p>
            <a:r>
              <a:rPr lang="en-US" dirty="0" smtClean="0"/>
              <a:t>Not a RDS Table </a:t>
            </a:r>
            <a:r>
              <a:rPr lang="en-US" dirty="0"/>
              <a:t>Example 2</a:t>
            </a:r>
          </a:p>
        </p:txBody>
      </p:sp>
      <p:graphicFrame>
        <p:nvGraphicFramePr>
          <p:cNvPr id="25641" name="Group 41"/>
          <p:cNvGraphicFramePr>
            <a:graphicFrameLocks noGrp="1"/>
          </p:cNvGraphicFramePr>
          <p:nvPr/>
        </p:nvGraphicFramePr>
        <p:xfrm>
          <a:off x="1447800" y="2819400"/>
          <a:ext cx="7391400" cy="3108852"/>
        </p:xfrm>
        <a:graphic>
          <a:graphicData uri="http://schemas.openxmlformats.org/drawingml/2006/table">
            <a:tbl>
              <a:tblPr/>
              <a:tblGrid>
                <a:gridCol w="3252788">
                  <a:extLst>
                    <a:ext uri="{9D8B030D-6E8A-4147-A177-3AD203B41FA5}">
                      <a16:colId xmlns:a16="http://schemas.microsoft.com/office/drawing/2014/main" val="20000"/>
                    </a:ext>
                  </a:extLst>
                </a:gridCol>
                <a:gridCol w="1995487">
                  <a:extLst>
                    <a:ext uri="{9D8B030D-6E8A-4147-A177-3AD203B41FA5}">
                      <a16:colId xmlns:a16="http://schemas.microsoft.com/office/drawing/2014/main" val="20001"/>
                    </a:ext>
                  </a:extLst>
                </a:gridCol>
                <a:gridCol w="2143125">
                  <a:extLst>
                    <a:ext uri="{9D8B030D-6E8A-4147-A177-3AD203B41FA5}">
                      <a16:colId xmlns:a16="http://schemas.microsoft.com/office/drawing/2014/main" val="20002"/>
                    </a:ext>
                  </a:extLst>
                </a:gridCol>
              </a:tblGrid>
              <a:tr h="51805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bg1"/>
                          </a:solidFill>
                          <a:effectLst/>
                          <a:latin typeface="Arial" charset="0"/>
                        </a:rPr>
                        <a:t>EmployeeNumber</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bg1"/>
                          </a:solidFill>
                          <a:effectLst/>
                          <a:latin typeface="Arial" charset="0"/>
                        </a:rPr>
                        <a:t>Phone</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bg1"/>
                          </a:solidFill>
                          <a:effectLst/>
                          <a:latin typeface="Arial" charset="0"/>
                        </a:rPr>
                        <a:t>LastName</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extLst>
                  <a:ext uri="{0D108BD9-81ED-4DB2-BD59-A6C34878D82A}">
                    <a16:rowId xmlns:a16="http://schemas.microsoft.com/office/drawing/2014/main" val="10000"/>
                  </a:ext>
                </a:extLst>
              </a:tr>
              <a:tr h="51805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100</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335-6421</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Abernathy</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5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101</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215-7789</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Cadley</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805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104</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610-9850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Copley</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1805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100</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335-6421</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Abernathy</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1805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107</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299-9090</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Arial" charset="0"/>
                        </a:rPr>
                        <a:t>Jackson</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34848" name="Text Box 34"/>
          <p:cNvSpPr txBox="1">
            <a:spLocks noChangeArrowheads="1"/>
          </p:cNvSpPr>
          <p:nvPr/>
        </p:nvSpPr>
        <p:spPr bwMode="auto">
          <a:xfrm>
            <a:off x="3352800" y="1905000"/>
            <a:ext cx="5562600" cy="538163"/>
          </a:xfrm>
          <a:prstGeom prst="rect">
            <a:avLst/>
          </a:prstGeom>
          <a:noFill/>
          <a:ln w="19050">
            <a:solidFill>
              <a:schemeClr val="tx1"/>
            </a:solidFill>
            <a:miter lim="800000"/>
            <a:headEnd/>
            <a:tailEnd/>
          </a:ln>
        </p:spPr>
        <p:txBody>
          <a:bodyPr>
            <a:spAutoFit/>
          </a:bodyPr>
          <a:lstStyle/>
          <a:p>
            <a:r>
              <a:rPr lang="en-US" sz="2800" i="1" dirty="0">
                <a:solidFill>
                  <a:srgbClr val="993300"/>
                </a:solidFill>
                <a:latin typeface="Arial Rounded MT Bold" pitchFamily="34" charset="0"/>
              </a:rPr>
              <a:t>No two rows can be identical</a:t>
            </a:r>
          </a:p>
        </p:txBody>
      </p:sp>
      <p:grpSp>
        <p:nvGrpSpPr>
          <p:cNvPr id="34849" name="Group 35"/>
          <p:cNvGrpSpPr>
            <a:grpSpLocks/>
          </p:cNvGrpSpPr>
          <p:nvPr/>
        </p:nvGrpSpPr>
        <p:grpSpPr bwMode="auto">
          <a:xfrm>
            <a:off x="3505200" y="2438400"/>
            <a:ext cx="2286000" cy="2667000"/>
            <a:chOff x="2208" y="1536"/>
            <a:chExt cx="1440" cy="1680"/>
          </a:xfrm>
        </p:grpSpPr>
        <p:sp>
          <p:nvSpPr>
            <p:cNvPr id="34852" name="Line 36"/>
            <p:cNvSpPr>
              <a:spLocks noChangeShapeType="1"/>
            </p:cNvSpPr>
            <p:nvPr/>
          </p:nvSpPr>
          <p:spPr bwMode="auto">
            <a:xfrm flipH="1">
              <a:off x="2208" y="1536"/>
              <a:ext cx="1440" cy="1680"/>
            </a:xfrm>
            <a:prstGeom prst="line">
              <a:avLst/>
            </a:prstGeom>
            <a:noFill/>
            <a:ln w="38100">
              <a:solidFill>
                <a:schemeClr val="tx1"/>
              </a:solidFill>
              <a:round/>
              <a:headEnd/>
              <a:tailEnd type="triangle" w="lg" len="med"/>
            </a:ln>
          </p:spPr>
          <p:txBody>
            <a:bodyPr/>
            <a:lstStyle/>
            <a:p>
              <a:endParaRPr lang="en-US" dirty="0"/>
            </a:p>
          </p:txBody>
        </p:sp>
        <p:sp>
          <p:nvSpPr>
            <p:cNvPr id="34853" name="Line 37"/>
            <p:cNvSpPr>
              <a:spLocks noChangeShapeType="1"/>
            </p:cNvSpPr>
            <p:nvPr/>
          </p:nvSpPr>
          <p:spPr bwMode="auto">
            <a:xfrm flipH="1">
              <a:off x="2304" y="1536"/>
              <a:ext cx="1344" cy="816"/>
            </a:xfrm>
            <a:prstGeom prst="line">
              <a:avLst/>
            </a:prstGeom>
            <a:noFill/>
            <a:ln w="38100">
              <a:solidFill>
                <a:schemeClr val="tx1"/>
              </a:solidFill>
              <a:round/>
              <a:headEnd/>
              <a:tailEnd type="triangle" w="lg" len="med"/>
            </a:ln>
          </p:spPr>
          <p:txBody>
            <a:bodyPr/>
            <a:lstStyle/>
            <a:p>
              <a:endParaRPr lang="en-US" dirty="0"/>
            </a:p>
          </p:txBody>
        </p:sp>
      </p:grpSp>
    </p:spTree>
    <p:extLst>
      <p:ext uri="{BB962C8B-B14F-4D97-AF65-F5344CB8AC3E}">
        <p14:creationId xmlns:p14="http://schemas.microsoft.com/office/powerpoint/2010/main" val="7318269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atin typeface="Arial" pitchFamily="34" charset="0"/>
                <a:cs typeface="Arial" pitchFamily="34" charset="0"/>
              </a:rPr>
              <a:t>Open an existing database</a:t>
            </a:r>
          </a:p>
        </p:txBody>
      </p:sp>
      <p:sp>
        <p:nvSpPr>
          <p:cNvPr id="26627" name="Rectangle 3"/>
          <p:cNvSpPr>
            <a:spLocks noGrp="1" noChangeArrowheads="1"/>
          </p:cNvSpPr>
          <p:nvPr>
            <p:ph type="body" idx="1"/>
          </p:nvPr>
        </p:nvSpPr>
        <p:spPr>
          <a:xfrm>
            <a:off x="1182688" y="2017713"/>
            <a:ext cx="7504112" cy="3925887"/>
          </a:xfrm>
        </p:spPr>
        <p:txBody>
          <a:bodyPr/>
          <a:lstStyle/>
          <a:p>
            <a:pPr eaLnBrk="1" hangingPunct="1">
              <a:lnSpc>
                <a:spcPct val="80000"/>
              </a:lnSpc>
            </a:pPr>
            <a:r>
              <a:rPr lang="en-US" dirty="0">
                <a:latin typeface="Arial" pitchFamily="34" charset="0"/>
                <a:cs typeface="Arial" pitchFamily="34" charset="0"/>
              </a:rPr>
              <a:t>To open an existing database, you must first start Access.</a:t>
            </a:r>
          </a:p>
          <a:p>
            <a:pPr eaLnBrk="1" hangingPunct="1">
              <a:lnSpc>
                <a:spcPct val="80000"/>
              </a:lnSpc>
            </a:pPr>
            <a:r>
              <a:rPr lang="en-US" dirty="0">
                <a:latin typeface="Arial" pitchFamily="34" charset="0"/>
                <a:cs typeface="Arial" pitchFamily="34" charset="0"/>
              </a:rPr>
              <a:t>Download and save “</a:t>
            </a:r>
            <a:r>
              <a:rPr lang="en-US" dirty="0">
                <a:solidFill>
                  <a:srgbClr val="FF0000"/>
                </a:solidFill>
                <a:latin typeface="Arial" pitchFamily="34" charset="0"/>
                <a:cs typeface="Arial" pitchFamily="34" charset="0"/>
              </a:rPr>
              <a:t>Restaurant 1” </a:t>
            </a:r>
            <a:r>
              <a:rPr lang="en-US" dirty="0">
                <a:latin typeface="Arial" pitchFamily="34" charset="0"/>
                <a:cs typeface="Arial" pitchFamily="34" charset="0"/>
              </a:rPr>
              <a:t>database.</a:t>
            </a:r>
          </a:p>
          <a:p>
            <a:pPr lvl="1" eaLnBrk="1" hangingPunct="1">
              <a:lnSpc>
                <a:spcPct val="80000"/>
              </a:lnSpc>
            </a:pPr>
            <a:r>
              <a:rPr lang="en-US" dirty="0">
                <a:latin typeface="Arial" pitchFamily="34" charset="0"/>
                <a:cs typeface="Arial" pitchFamily="34" charset="0"/>
              </a:rPr>
              <a:t>DO NOT JUST OPEN!</a:t>
            </a:r>
          </a:p>
          <a:p>
            <a:pPr eaLnBrk="1" hangingPunct="1">
              <a:lnSpc>
                <a:spcPct val="80000"/>
              </a:lnSpc>
            </a:pPr>
            <a:r>
              <a:rPr lang="en-US" dirty="0">
                <a:latin typeface="Arial" pitchFamily="34" charset="0"/>
                <a:cs typeface="Arial" pitchFamily="34" charset="0"/>
              </a:rPr>
              <a:t>And then, simply</a:t>
            </a:r>
            <a:r>
              <a:rPr lang="en-US" dirty="0">
                <a:solidFill>
                  <a:srgbClr val="CC00CC"/>
                </a:solidFill>
                <a:latin typeface="Arial" pitchFamily="34" charset="0"/>
                <a:cs typeface="Arial" pitchFamily="34" charset="0"/>
              </a:rPr>
              <a:t> double-click </a:t>
            </a:r>
            <a:r>
              <a:rPr lang="en-US" dirty="0">
                <a:latin typeface="Arial" pitchFamily="34" charset="0"/>
                <a:cs typeface="Arial" pitchFamily="34" charset="0"/>
              </a:rPr>
              <a:t>the existing database (Restaurant 1) to open.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dirty="0">
                <a:latin typeface="Arial" pitchFamily="34" charset="0"/>
                <a:cs typeface="Arial" pitchFamily="34" charset="0"/>
              </a:rPr>
              <a:t>How to create </a:t>
            </a:r>
            <a:r>
              <a:rPr lang="en-US" altLang="ko-KR" dirty="0">
                <a:latin typeface="Arial" pitchFamily="34" charset="0"/>
                <a:ea typeface="굴림" pitchFamily="34" charset="-127"/>
                <a:cs typeface="Arial" pitchFamily="34" charset="0"/>
              </a:rPr>
              <a:t>and </a:t>
            </a:r>
            <a:r>
              <a:rPr lang="en-US" dirty="0">
                <a:latin typeface="Arial" pitchFamily="34" charset="0"/>
                <a:cs typeface="Arial" pitchFamily="34" charset="0"/>
              </a:rPr>
              <a:t>save a new Access database</a:t>
            </a:r>
          </a:p>
        </p:txBody>
      </p:sp>
      <p:sp>
        <p:nvSpPr>
          <p:cNvPr id="27651" name="Rectangle 3"/>
          <p:cNvSpPr>
            <a:spLocks noGrp="1" noChangeArrowheads="1"/>
          </p:cNvSpPr>
          <p:nvPr>
            <p:ph type="body" idx="1"/>
          </p:nvPr>
        </p:nvSpPr>
        <p:spPr>
          <a:xfrm>
            <a:off x="685800" y="1981200"/>
            <a:ext cx="8153400" cy="3505200"/>
          </a:xfrm>
        </p:spPr>
        <p:txBody>
          <a:bodyPr/>
          <a:lstStyle/>
          <a:p>
            <a:pPr eaLnBrk="1" hangingPunct="1"/>
            <a:r>
              <a:rPr lang="en-US" sz="2400" dirty="0">
                <a:latin typeface="Arial" pitchFamily="34" charset="0"/>
                <a:cs typeface="Arial" pitchFamily="34" charset="0"/>
              </a:rPr>
              <a:t>Create a </a:t>
            </a:r>
            <a:r>
              <a:rPr lang="en-US" altLang="ko-KR" sz="2400" dirty="0">
                <a:latin typeface="Arial" pitchFamily="34" charset="0"/>
                <a:ea typeface="굴림" pitchFamily="34" charset="-127"/>
                <a:cs typeface="Arial" pitchFamily="34" charset="0"/>
              </a:rPr>
              <a:t>new </a:t>
            </a:r>
            <a:r>
              <a:rPr lang="en-US" sz="2400" dirty="0">
                <a:latin typeface="Arial" pitchFamily="34" charset="0"/>
                <a:cs typeface="Arial" pitchFamily="34" charset="0"/>
              </a:rPr>
              <a:t>database </a:t>
            </a:r>
            <a:endParaRPr lang="en-US" altLang="ko-KR" sz="2400" dirty="0">
              <a:latin typeface="Arial" pitchFamily="34" charset="0"/>
              <a:ea typeface="굴림" pitchFamily="34" charset="-127"/>
              <a:cs typeface="Arial" pitchFamily="34" charset="0"/>
            </a:endParaRPr>
          </a:p>
          <a:p>
            <a:pPr lvl="1" eaLnBrk="1" hangingPunct="1"/>
            <a:r>
              <a:rPr lang="en-US" altLang="ko-KR" sz="2000" b="1" dirty="0">
                <a:latin typeface="Arial" pitchFamily="34" charset="0"/>
                <a:ea typeface="굴림" pitchFamily="34" charset="-127"/>
                <a:cs typeface="Arial" pitchFamily="34" charset="0"/>
              </a:rPr>
              <a:t>Assign your database name as you create</a:t>
            </a:r>
          </a:p>
          <a:p>
            <a:pPr lvl="1" eaLnBrk="1" hangingPunct="1"/>
            <a:r>
              <a:rPr lang="en-US" sz="2000" b="1" dirty="0">
                <a:latin typeface="Arial" pitchFamily="34" charset="0"/>
                <a:cs typeface="Arial" pitchFamily="34" charset="0"/>
              </a:rPr>
              <a:t>Specify saving location</a:t>
            </a:r>
          </a:p>
          <a:p>
            <a:pPr lvl="1" eaLnBrk="1" hangingPunct="1"/>
            <a:r>
              <a:rPr lang="en-US" sz="2000" dirty="0">
                <a:latin typeface="Arial" pitchFamily="34" charset="0"/>
                <a:cs typeface="Arial" pitchFamily="34" charset="0"/>
              </a:rPr>
              <a:t>Database name: your last name + initial of your first name </a:t>
            </a:r>
          </a:p>
          <a:p>
            <a:pPr eaLnBrk="1" hangingPunct="1"/>
            <a:r>
              <a:rPr lang="en-US" sz="2400" dirty="0">
                <a:solidFill>
                  <a:srgbClr val="CC0000"/>
                </a:solidFill>
                <a:latin typeface="Arial" pitchFamily="34" charset="0"/>
                <a:cs typeface="Arial" pitchFamily="34" charset="0"/>
              </a:rPr>
              <a:t>When you press the Save button in Access, you are saving the design of the Access objects and </a:t>
            </a:r>
            <a:r>
              <a:rPr lang="en-US" sz="2400" b="1" dirty="0">
                <a:solidFill>
                  <a:srgbClr val="CC0000"/>
                </a:solidFill>
                <a:latin typeface="Arial" pitchFamily="34" charset="0"/>
                <a:cs typeface="Arial" pitchFamily="34" charset="0"/>
              </a:rPr>
              <a:t>NOT the database itself!</a:t>
            </a:r>
          </a:p>
          <a:p>
            <a:pPr lvl="1" eaLnBrk="1" hangingPunct="1"/>
            <a:r>
              <a:rPr lang="en-US" sz="2000" dirty="0">
                <a:solidFill>
                  <a:schemeClr val="folHlink"/>
                </a:solidFill>
                <a:latin typeface="Arial" pitchFamily="34" charset="0"/>
                <a:cs typeface="Arial" pitchFamily="34" charset="0"/>
              </a:rPr>
              <a:t>The Save function in Access differs from the Save function in other Windows programs.</a:t>
            </a:r>
            <a:endParaRPr lang="en-US"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dirty="0">
                <a:latin typeface="Arial" pitchFamily="34" charset="0"/>
                <a:cs typeface="Arial" pitchFamily="34" charset="0"/>
              </a:rPr>
              <a:t>Valle Coffee’s Restaurant DB</a:t>
            </a:r>
          </a:p>
        </p:txBody>
      </p:sp>
      <p:sp>
        <p:nvSpPr>
          <p:cNvPr id="31747" name="Rectangle 3"/>
          <p:cNvSpPr>
            <a:spLocks noGrp="1" noChangeArrowheads="1"/>
          </p:cNvSpPr>
          <p:nvPr>
            <p:ph type="body" idx="1"/>
          </p:nvPr>
        </p:nvSpPr>
        <p:spPr>
          <a:xfrm>
            <a:off x="685800" y="1981200"/>
            <a:ext cx="8153400" cy="4114800"/>
          </a:xfrm>
        </p:spPr>
        <p:txBody>
          <a:bodyPr/>
          <a:lstStyle/>
          <a:p>
            <a:pPr eaLnBrk="1" hangingPunct="1"/>
            <a:r>
              <a:rPr lang="en-US" sz="2400" dirty="0">
                <a:latin typeface="Arial" pitchFamily="34" charset="0"/>
                <a:cs typeface="Arial" pitchFamily="34" charset="0"/>
              </a:rPr>
              <a:t>Valle company sells inexpensive coffee beans to various restaurants. Barbara Hennessey, the Director of CRM, and her staff use Access to maintain company data such as customer orders and billings. Barbara has recently developed </a:t>
            </a:r>
            <a:r>
              <a:rPr lang="en-US" sz="2400" b="1" dirty="0">
                <a:solidFill>
                  <a:schemeClr val="hlink"/>
                </a:solidFill>
                <a:latin typeface="Arial" pitchFamily="34" charset="0"/>
                <a:cs typeface="Arial" pitchFamily="34" charset="0"/>
              </a:rPr>
              <a:t>Restaurant 1 </a:t>
            </a:r>
            <a:r>
              <a:rPr lang="en-US" sz="2400" b="1" dirty="0">
                <a:latin typeface="Arial" pitchFamily="34" charset="0"/>
                <a:cs typeface="Arial" pitchFamily="34" charset="0"/>
              </a:rPr>
              <a:t>database </a:t>
            </a:r>
            <a:r>
              <a:rPr lang="en-US" sz="2400" dirty="0">
                <a:latin typeface="Arial" pitchFamily="34" charset="0"/>
                <a:cs typeface="Arial" pitchFamily="34" charset="0"/>
              </a:rPr>
              <a:t>to track orders and billings. However, she has not been able to develop the database fully to track and maintain other important company data. So, she is asking for your help in completing and maintaining the Valle database.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dirty="0">
                <a:latin typeface="Arial" pitchFamily="34" charset="0"/>
                <a:cs typeface="Arial" pitchFamily="34" charset="0"/>
              </a:rPr>
              <a:t>Descriptions of Restaurant DB</a:t>
            </a:r>
          </a:p>
        </p:txBody>
      </p:sp>
      <p:sp>
        <p:nvSpPr>
          <p:cNvPr id="32771" name="Rectangle 3"/>
          <p:cNvSpPr>
            <a:spLocks noGrp="1" noChangeArrowheads="1"/>
          </p:cNvSpPr>
          <p:nvPr>
            <p:ph type="body" idx="1"/>
          </p:nvPr>
        </p:nvSpPr>
        <p:spPr>
          <a:xfrm>
            <a:off x="990600" y="1981200"/>
            <a:ext cx="7772400" cy="4114800"/>
          </a:xfrm>
        </p:spPr>
        <p:txBody>
          <a:bodyPr/>
          <a:lstStyle/>
          <a:p>
            <a:pPr eaLnBrk="1" hangingPunct="1"/>
            <a:r>
              <a:rPr lang="en-US" dirty="0">
                <a:latin typeface="Arial" pitchFamily="34" charset="0"/>
                <a:cs typeface="Arial" pitchFamily="34" charset="0"/>
              </a:rPr>
              <a:t>Valle coffee’s Restaurant 1 database will contain five tables: </a:t>
            </a:r>
          </a:p>
          <a:p>
            <a:pPr lvl="1" eaLnBrk="1" hangingPunct="1"/>
            <a:r>
              <a:rPr lang="en-US" b="1" dirty="0">
                <a:latin typeface="Arial" pitchFamily="34" charset="0"/>
                <a:cs typeface="Arial" pitchFamily="34" charset="0"/>
              </a:rPr>
              <a:t>Customer table</a:t>
            </a:r>
            <a:r>
              <a:rPr lang="en-US" dirty="0">
                <a:latin typeface="Arial" pitchFamily="34" charset="0"/>
                <a:cs typeface="Arial" pitchFamily="34" charset="0"/>
              </a:rPr>
              <a:t>, which Barbara already has.</a:t>
            </a:r>
          </a:p>
          <a:p>
            <a:pPr lvl="1" eaLnBrk="1" hangingPunct="1"/>
            <a:r>
              <a:rPr lang="en-US" b="1" dirty="0">
                <a:latin typeface="Arial" pitchFamily="34" charset="0"/>
                <a:cs typeface="Arial" pitchFamily="34" charset="0"/>
              </a:rPr>
              <a:t>Order table</a:t>
            </a:r>
            <a:r>
              <a:rPr lang="en-US" dirty="0">
                <a:latin typeface="Arial" pitchFamily="34" charset="0"/>
                <a:cs typeface="Arial" pitchFamily="34" charset="0"/>
              </a:rPr>
              <a:t>, which you will </a:t>
            </a:r>
            <a:r>
              <a:rPr lang="en-US" b="1" dirty="0">
                <a:solidFill>
                  <a:schemeClr val="hlink"/>
                </a:solidFill>
                <a:latin typeface="Arial" pitchFamily="34" charset="0"/>
                <a:cs typeface="Arial" pitchFamily="34" charset="0"/>
              </a:rPr>
              <a:t>create soon</a:t>
            </a:r>
            <a:r>
              <a:rPr lang="en-US" dirty="0">
                <a:latin typeface="Arial" pitchFamily="34" charset="0"/>
                <a:cs typeface="Arial" pitchFamily="34" charset="0"/>
              </a:rPr>
              <a:t>.</a:t>
            </a:r>
          </a:p>
          <a:p>
            <a:pPr lvl="1" eaLnBrk="1" hangingPunct="1"/>
            <a:r>
              <a:rPr lang="en-US" b="1" dirty="0">
                <a:latin typeface="Arial" pitchFamily="34" charset="0"/>
                <a:cs typeface="Arial" pitchFamily="34" charset="0"/>
              </a:rPr>
              <a:t>Product and Order Detail tables</a:t>
            </a:r>
            <a:r>
              <a:rPr lang="en-US" dirty="0">
                <a:latin typeface="Arial" pitchFamily="34" charset="0"/>
                <a:cs typeface="Arial" pitchFamily="34" charset="0"/>
              </a:rPr>
              <a:t>, which you will import from </a:t>
            </a:r>
            <a:r>
              <a:rPr lang="en-US" b="1" dirty="0" err="1">
                <a:solidFill>
                  <a:schemeClr val="hlink"/>
                </a:solidFill>
                <a:latin typeface="Arial" pitchFamily="34" charset="0"/>
                <a:cs typeface="Arial" pitchFamily="34" charset="0"/>
              </a:rPr>
              <a:t>FineFood</a:t>
            </a:r>
            <a:r>
              <a:rPr lang="en-US" b="1" dirty="0">
                <a:solidFill>
                  <a:schemeClr val="hlink"/>
                </a:solidFill>
                <a:latin typeface="Arial" pitchFamily="34" charset="0"/>
                <a:cs typeface="Arial" pitchFamily="34" charset="0"/>
              </a:rPr>
              <a:t> database</a:t>
            </a:r>
            <a:r>
              <a:rPr lang="en-US" dirty="0">
                <a:latin typeface="Arial" pitchFamily="34" charset="0"/>
                <a:cs typeface="Arial" pitchFamily="34" charset="0"/>
              </a:rPr>
              <a:t>.</a:t>
            </a:r>
          </a:p>
          <a:p>
            <a:pPr lvl="1" eaLnBrk="1" hangingPunct="1"/>
            <a:r>
              <a:rPr lang="en-US" b="1" dirty="0">
                <a:latin typeface="Arial" pitchFamily="34" charset="0"/>
                <a:cs typeface="Arial" pitchFamily="34" charset="0"/>
              </a:rPr>
              <a:t>Billing Address table</a:t>
            </a:r>
            <a:r>
              <a:rPr lang="en-US" dirty="0">
                <a:latin typeface="Arial" pitchFamily="34" charset="0"/>
                <a:cs typeface="Arial" pitchFamily="34" charset="0"/>
              </a:rPr>
              <a:t> that is in </a:t>
            </a:r>
            <a:r>
              <a:rPr lang="en-US" b="1" dirty="0">
                <a:solidFill>
                  <a:schemeClr val="hlink"/>
                </a:solidFill>
                <a:latin typeface="Arial" pitchFamily="34" charset="0"/>
                <a:cs typeface="Arial" pitchFamily="34" charset="0"/>
              </a:rPr>
              <a:t>Excel format</a:t>
            </a:r>
            <a:r>
              <a:rPr lang="en-US" dirty="0">
                <a:latin typeface="Arial" pitchFamily="34" charset="0"/>
                <a:cs typeface="Arial" pitchFamily="34" charset="0"/>
              </a:rPr>
              <a:t>  and you will import it, and then convert to Access table.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1847850" y="31845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8195" name="Rectangle 3"/>
          <p:cNvSpPr>
            <a:spLocks noChangeArrowheads="1"/>
          </p:cNvSpPr>
          <p:nvPr/>
        </p:nvSpPr>
        <p:spPr bwMode="auto">
          <a:xfrm>
            <a:off x="2555875" y="31845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pSp>
        <p:nvGrpSpPr>
          <p:cNvPr id="8196" name="Group 4"/>
          <p:cNvGrpSpPr>
            <a:grpSpLocks/>
          </p:cNvGrpSpPr>
          <p:nvPr/>
        </p:nvGrpSpPr>
        <p:grpSpPr bwMode="auto">
          <a:xfrm>
            <a:off x="0" y="3505200"/>
            <a:ext cx="7239000" cy="609600"/>
            <a:chOff x="-3" y="-3"/>
            <a:chExt cx="2547" cy="314"/>
          </a:xfrm>
        </p:grpSpPr>
        <p:grpSp>
          <p:nvGrpSpPr>
            <p:cNvPr id="8403" name="Group 5"/>
            <p:cNvGrpSpPr>
              <a:grpSpLocks/>
            </p:cNvGrpSpPr>
            <p:nvPr/>
          </p:nvGrpSpPr>
          <p:grpSpPr bwMode="auto">
            <a:xfrm>
              <a:off x="0" y="0"/>
              <a:ext cx="2541" cy="308"/>
              <a:chOff x="0" y="0"/>
              <a:chExt cx="2541" cy="308"/>
            </a:xfrm>
          </p:grpSpPr>
          <p:grpSp>
            <p:nvGrpSpPr>
              <p:cNvPr id="8405" name="Group 6"/>
              <p:cNvGrpSpPr>
                <a:grpSpLocks/>
              </p:cNvGrpSpPr>
              <p:nvPr/>
            </p:nvGrpSpPr>
            <p:grpSpPr bwMode="auto">
              <a:xfrm>
                <a:off x="0" y="0"/>
                <a:ext cx="511" cy="154"/>
                <a:chOff x="0" y="0"/>
                <a:chExt cx="511" cy="154"/>
              </a:xfrm>
            </p:grpSpPr>
            <p:sp>
              <p:nvSpPr>
                <p:cNvPr id="8441" name="Rectangle 7"/>
                <p:cNvSpPr>
                  <a:spLocks noChangeArrowheads="1"/>
                </p:cNvSpPr>
                <p:nvPr/>
              </p:nvSpPr>
              <p:spPr bwMode="auto">
                <a:xfrm>
                  <a:off x="0" y="0"/>
                  <a:ext cx="511" cy="1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8442" name="Group 8"/>
                <p:cNvGrpSpPr>
                  <a:grpSpLocks/>
                </p:cNvGrpSpPr>
                <p:nvPr/>
              </p:nvGrpSpPr>
              <p:grpSpPr bwMode="auto">
                <a:xfrm>
                  <a:off x="0" y="0"/>
                  <a:ext cx="511" cy="154"/>
                  <a:chOff x="0" y="0"/>
                  <a:chExt cx="511" cy="154"/>
                </a:xfrm>
              </p:grpSpPr>
              <p:sp>
                <p:nvSpPr>
                  <p:cNvPr id="8443" name="Rectangle 9"/>
                  <p:cNvSpPr>
                    <a:spLocks noChangeArrowheads="1"/>
                  </p:cNvSpPr>
                  <p:nvPr/>
                </p:nvSpPr>
                <p:spPr bwMode="auto">
                  <a:xfrm>
                    <a:off x="0" y="0"/>
                    <a:ext cx="511" cy="1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600" b="1">
                        <a:solidFill>
                          <a:schemeClr val="folHlink"/>
                        </a:solidFill>
                        <a:latin typeface="Arial" charset="0"/>
                      </a:rPr>
                      <a:t>OrderNum</a:t>
                    </a:r>
                  </a:p>
                </p:txBody>
              </p:sp>
              <p:sp>
                <p:nvSpPr>
                  <p:cNvPr id="8444" name="Rectangle 10"/>
                  <p:cNvSpPr>
                    <a:spLocks noChangeArrowheads="1"/>
                  </p:cNvSpPr>
                  <p:nvPr/>
                </p:nvSpPr>
                <p:spPr bwMode="auto">
                  <a:xfrm>
                    <a:off x="0" y="0"/>
                    <a:ext cx="511" cy="154"/>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8406" name="Group 11"/>
              <p:cNvGrpSpPr>
                <a:grpSpLocks/>
              </p:cNvGrpSpPr>
              <p:nvPr/>
            </p:nvGrpSpPr>
            <p:grpSpPr bwMode="auto">
              <a:xfrm>
                <a:off x="511" y="0"/>
                <a:ext cx="667" cy="154"/>
                <a:chOff x="511" y="0"/>
                <a:chExt cx="667" cy="154"/>
              </a:xfrm>
            </p:grpSpPr>
            <p:sp>
              <p:nvSpPr>
                <p:cNvPr id="8437" name="Rectangle 12"/>
                <p:cNvSpPr>
                  <a:spLocks noChangeArrowheads="1"/>
                </p:cNvSpPr>
                <p:nvPr/>
              </p:nvSpPr>
              <p:spPr bwMode="auto">
                <a:xfrm>
                  <a:off x="511" y="0"/>
                  <a:ext cx="667" cy="1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8438" name="Group 13"/>
                <p:cNvGrpSpPr>
                  <a:grpSpLocks/>
                </p:cNvGrpSpPr>
                <p:nvPr/>
              </p:nvGrpSpPr>
              <p:grpSpPr bwMode="auto">
                <a:xfrm>
                  <a:off x="511" y="0"/>
                  <a:ext cx="667" cy="154"/>
                  <a:chOff x="511" y="0"/>
                  <a:chExt cx="667" cy="154"/>
                </a:xfrm>
              </p:grpSpPr>
              <p:sp>
                <p:nvSpPr>
                  <p:cNvPr id="8439" name="Rectangle 14"/>
                  <p:cNvSpPr>
                    <a:spLocks noChangeArrowheads="1"/>
                  </p:cNvSpPr>
                  <p:nvPr/>
                </p:nvSpPr>
                <p:spPr bwMode="auto">
                  <a:xfrm>
                    <a:off x="511" y="0"/>
                    <a:ext cx="667" cy="1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600" b="1">
                        <a:solidFill>
                          <a:schemeClr val="folHlink"/>
                        </a:solidFill>
                        <a:latin typeface="Arial" charset="0"/>
                      </a:rPr>
                      <a:t>CustomerNum</a:t>
                    </a:r>
                  </a:p>
                </p:txBody>
              </p:sp>
              <p:sp>
                <p:nvSpPr>
                  <p:cNvPr id="8440" name="Rectangle 15"/>
                  <p:cNvSpPr>
                    <a:spLocks noChangeArrowheads="1"/>
                  </p:cNvSpPr>
                  <p:nvPr/>
                </p:nvSpPr>
                <p:spPr bwMode="auto">
                  <a:xfrm>
                    <a:off x="511" y="0"/>
                    <a:ext cx="667" cy="154"/>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8407" name="Group 16"/>
              <p:cNvGrpSpPr>
                <a:grpSpLocks/>
              </p:cNvGrpSpPr>
              <p:nvPr/>
            </p:nvGrpSpPr>
            <p:grpSpPr bwMode="auto">
              <a:xfrm>
                <a:off x="1178" y="0"/>
                <a:ext cx="284" cy="154"/>
                <a:chOff x="1178" y="0"/>
                <a:chExt cx="284" cy="154"/>
              </a:xfrm>
            </p:grpSpPr>
            <p:sp>
              <p:nvSpPr>
                <p:cNvPr id="8433" name="Rectangle 17"/>
                <p:cNvSpPr>
                  <a:spLocks noChangeArrowheads="1"/>
                </p:cNvSpPr>
                <p:nvPr/>
              </p:nvSpPr>
              <p:spPr bwMode="auto">
                <a:xfrm>
                  <a:off x="1178" y="0"/>
                  <a:ext cx="284" cy="1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8434" name="Group 18"/>
                <p:cNvGrpSpPr>
                  <a:grpSpLocks/>
                </p:cNvGrpSpPr>
                <p:nvPr/>
              </p:nvGrpSpPr>
              <p:grpSpPr bwMode="auto">
                <a:xfrm>
                  <a:off x="1178" y="0"/>
                  <a:ext cx="284" cy="154"/>
                  <a:chOff x="1178" y="0"/>
                  <a:chExt cx="284" cy="154"/>
                </a:xfrm>
              </p:grpSpPr>
              <p:sp>
                <p:nvSpPr>
                  <p:cNvPr id="8435" name="Rectangle 19"/>
                  <p:cNvSpPr>
                    <a:spLocks noChangeArrowheads="1"/>
                  </p:cNvSpPr>
                  <p:nvPr/>
                </p:nvSpPr>
                <p:spPr bwMode="auto">
                  <a:xfrm>
                    <a:off x="1178" y="0"/>
                    <a:ext cx="284" cy="1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600" b="1">
                        <a:solidFill>
                          <a:schemeClr val="folHlink"/>
                        </a:solidFill>
                        <a:latin typeface="Arial" charset="0"/>
                      </a:rPr>
                      <a:t>Paid</a:t>
                    </a:r>
                  </a:p>
                </p:txBody>
              </p:sp>
              <p:sp>
                <p:nvSpPr>
                  <p:cNvPr id="8436" name="Rectangle 20"/>
                  <p:cNvSpPr>
                    <a:spLocks noChangeArrowheads="1"/>
                  </p:cNvSpPr>
                  <p:nvPr/>
                </p:nvSpPr>
                <p:spPr bwMode="auto">
                  <a:xfrm>
                    <a:off x="1178" y="0"/>
                    <a:ext cx="284" cy="154"/>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8408" name="Group 21"/>
              <p:cNvGrpSpPr>
                <a:grpSpLocks/>
              </p:cNvGrpSpPr>
              <p:nvPr/>
            </p:nvGrpSpPr>
            <p:grpSpPr bwMode="auto">
              <a:xfrm>
                <a:off x="1462" y="0"/>
                <a:ext cx="546" cy="154"/>
                <a:chOff x="1462" y="0"/>
                <a:chExt cx="546" cy="154"/>
              </a:xfrm>
            </p:grpSpPr>
            <p:sp>
              <p:nvSpPr>
                <p:cNvPr id="8429" name="Rectangle 22"/>
                <p:cNvSpPr>
                  <a:spLocks noChangeArrowheads="1"/>
                </p:cNvSpPr>
                <p:nvPr/>
              </p:nvSpPr>
              <p:spPr bwMode="auto">
                <a:xfrm>
                  <a:off x="1462" y="0"/>
                  <a:ext cx="546" cy="1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8430" name="Group 23"/>
                <p:cNvGrpSpPr>
                  <a:grpSpLocks/>
                </p:cNvGrpSpPr>
                <p:nvPr/>
              </p:nvGrpSpPr>
              <p:grpSpPr bwMode="auto">
                <a:xfrm>
                  <a:off x="1462" y="0"/>
                  <a:ext cx="546" cy="154"/>
                  <a:chOff x="1462" y="0"/>
                  <a:chExt cx="546" cy="154"/>
                </a:xfrm>
              </p:grpSpPr>
              <p:sp>
                <p:nvSpPr>
                  <p:cNvPr id="8431" name="Rectangle 24"/>
                  <p:cNvSpPr>
                    <a:spLocks noChangeArrowheads="1"/>
                  </p:cNvSpPr>
                  <p:nvPr/>
                </p:nvSpPr>
                <p:spPr bwMode="auto">
                  <a:xfrm>
                    <a:off x="1462" y="0"/>
                    <a:ext cx="546" cy="1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600" b="1">
                        <a:solidFill>
                          <a:schemeClr val="folHlink"/>
                        </a:solidFill>
                        <a:latin typeface="Arial" charset="0"/>
                      </a:rPr>
                      <a:t>InvoiceAmt</a:t>
                    </a:r>
                  </a:p>
                </p:txBody>
              </p:sp>
              <p:sp>
                <p:nvSpPr>
                  <p:cNvPr id="8432" name="Rectangle 25"/>
                  <p:cNvSpPr>
                    <a:spLocks noChangeArrowheads="1"/>
                  </p:cNvSpPr>
                  <p:nvPr/>
                </p:nvSpPr>
                <p:spPr bwMode="auto">
                  <a:xfrm>
                    <a:off x="1462" y="0"/>
                    <a:ext cx="546" cy="154"/>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8409" name="Group 26"/>
              <p:cNvGrpSpPr>
                <a:grpSpLocks/>
              </p:cNvGrpSpPr>
              <p:nvPr/>
            </p:nvGrpSpPr>
            <p:grpSpPr bwMode="auto">
              <a:xfrm>
                <a:off x="2008" y="0"/>
                <a:ext cx="533" cy="154"/>
                <a:chOff x="2008" y="0"/>
                <a:chExt cx="533" cy="154"/>
              </a:xfrm>
            </p:grpSpPr>
            <p:sp>
              <p:nvSpPr>
                <p:cNvPr id="8425" name="Rectangle 27"/>
                <p:cNvSpPr>
                  <a:spLocks noChangeArrowheads="1"/>
                </p:cNvSpPr>
                <p:nvPr/>
              </p:nvSpPr>
              <p:spPr bwMode="auto">
                <a:xfrm>
                  <a:off x="2008" y="0"/>
                  <a:ext cx="533" cy="1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8426" name="Group 28"/>
                <p:cNvGrpSpPr>
                  <a:grpSpLocks/>
                </p:cNvGrpSpPr>
                <p:nvPr/>
              </p:nvGrpSpPr>
              <p:grpSpPr bwMode="auto">
                <a:xfrm>
                  <a:off x="2008" y="0"/>
                  <a:ext cx="533" cy="154"/>
                  <a:chOff x="2008" y="0"/>
                  <a:chExt cx="533" cy="154"/>
                </a:xfrm>
              </p:grpSpPr>
              <p:sp>
                <p:nvSpPr>
                  <p:cNvPr id="8427" name="Rectangle 29"/>
                  <p:cNvSpPr>
                    <a:spLocks noChangeArrowheads="1"/>
                  </p:cNvSpPr>
                  <p:nvPr/>
                </p:nvSpPr>
                <p:spPr bwMode="auto">
                  <a:xfrm>
                    <a:off x="2008" y="0"/>
                    <a:ext cx="533" cy="1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600" b="1">
                        <a:solidFill>
                          <a:schemeClr val="folHlink"/>
                        </a:solidFill>
                        <a:latin typeface="Arial" charset="0"/>
                      </a:rPr>
                      <a:t>BillingDate</a:t>
                    </a:r>
                  </a:p>
                </p:txBody>
              </p:sp>
              <p:sp>
                <p:nvSpPr>
                  <p:cNvPr id="8428" name="Rectangle 30"/>
                  <p:cNvSpPr>
                    <a:spLocks noChangeArrowheads="1"/>
                  </p:cNvSpPr>
                  <p:nvPr/>
                </p:nvSpPr>
                <p:spPr bwMode="auto">
                  <a:xfrm>
                    <a:off x="2008" y="0"/>
                    <a:ext cx="533" cy="154"/>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8410" name="Group 31"/>
              <p:cNvGrpSpPr>
                <a:grpSpLocks/>
              </p:cNvGrpSpPr>
              <p:nvPr/>
            </p:nvGrpSpPr>
            <p:grpSpPr bwMode="auto">
              <a:xfrm>
                <a:off x="0" y="154"/>
                <a:ext cx="511" cy="154"/>
                <a:chOff x="0" y="154"/>
                <a:chExt cx="511" cy="154"/>
              </a:xfrm>
            </p:grpSpPr>
            <p:sp>
              <p:nvSpPr>
                <p:cNvPr id="8423" name="Rectangle 32"/>
                <p:cNvSpPr>
                  <a:spLocks noChangeArrowheads="1"/>
                </p:cNvSpPr>
                <p:nvPr/>
              </p:nvSpPr>
              <p:spPr bwMode="auto">
                <a:xfrm>
                  <a:off x="0" y="154"/>
                  <a:ext cx="51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1">
                      <a:solidFill>
                        <a:schemeClr val="folHlink"/>
                      </a:solidFill>
                      <a:latin typeface="Arial" charset="0"/>
                    </a:rPr>
                    <a:t>201</a:t>
                  </a:r>
                </a:p>
              </p:txBody>
            </p:sp>
            <p:sp>
              <p:nvSpPr>
                <p:cNvPr id="8424" name="Rectangle 33"/>
                <p:cNvSpPr>
                  <a:spLocks noChangeArrowheads="1"/>
                </p:cNvSpPr>
                <p:nvPr/>
              </p:nvSpPr>
              <p:spPr bwMode="auto">
                <a:xfrm>
                  <a:off x="0" y="154"/>
                  <a:ext cx="511" cy="154"/>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8411" name="Group 34"/>
              <p:cNvGrpSpPr>
                <a:grpSpLocks/>
              </p:cNvGrpSpPr>
              <p:nvPr/>
            </p:nvGrpSpPr>
            <p:grpSpPr bwMode="auto">
              <a:xfrm>
                <a:off x="511" y="154"/>
                <a:ext cx="667" cy="154"/>
                <a:chOff x="511" y="154"/>
                <a:chExt cx="667" cy="154"/>
              </a:xfrm>
            </p:grpSpPr>
            <p:sp>
              <p:nvSpPr>
                <p:cNvPr id="8421" name="Rectangle 35"/>
                <p:cNvSpPr>
                  <a:spLocks noChangeArrowheads="1"/>
                </p:cNvSpPr>
                <p:nvPr/>
              </p:nvSpPr>
              <p:spPr bwMode="auto">
                <a:xfrm>
                  <a:off x="511" y="154"/>
                  <a:ext cx="66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1">
                      <a:solidFill>
                        <a:schemeClr val="folHlink"/>
                      </a:solidFill>
                      <a:latin typeface="Arial" charset="0"/>
                    </a:rPr>
                    <a:t>107</a:t>
                  </a:r>
                </a:p>
              </p:txBody>
            </p:sp>
            <p:sp>
              <p:nvSpPr>
                <p:cNvPr id="8422" name="Rectangle 36"/>
                <p:cNvSpPr>
                  <a:spLocks noChangeArrowheads="1"/>
                </p:cNvSpPr>
                <p:nvPr/>
              </p:nvSpPr>
              <p:spPr bwMode="auto">
                <a:xfrm>
                  <a:off x="511" y="154"/>
                  <a:ext cx="667" cy="154"/>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8412" name="Group 37"/>
              <p:cNvGrpSpPr>
                <a:grpSpLocks/>
              </p:cNvGrpSpPr>
              <p:nvPr/>
            </p:nvGrpSpPr>
            <p:grpSpPr bwMode="auto">
              <a:xfrm>
                <a:off x="1178" y="154"/>
                <a:ext cx="284" cy="154"/>
                <a:chOff x="1178" y="154"/>
                <a:chExt cx="284" cy="154"/>
              </a:xfrm>
            </p:grpSpPr>
            <p:sp>
              <p:nvSpPr>
                <p:cNvPr id="8419" name="Rectangle 38"/>
                <p:cNvSpPr>
                  <a:spLocks noChangeArrowheads="1"/>
                </p:cNvSpPr>
                <p:nvPr/>
              </p:nvSpPr>
              <p:spPr bwMode="auto">
                <a:xfrm>
                  <a:off x="1178" y="154"/>
                  <a:ext cx="28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a:r>
                    <a:rPr lang="en-US" sz="1600" b="1">
                      <a:solidFill>
                        <a:schemeClr val="folHlink"/>
                      </a:solidFill>
                      <a:latin typeface="Arial" charset="0"/>
                    </a:rPr>
                    <a:t>No</a:t>
                  </a:r>
                </a:p>
              </p:txBody>
            </p:sp>
            <p:sp>
              <p:nvSpPr>
                <p:cNvPr id="8420" name="Rectangle 39"/>
                <p:cNvSpPr>
                  <a:spLocks noChangeArrowheads="1"/>
                </p:cNvSpPr>
                <p:nvPr/>
              </p:nvSpPr>
              <p:spPr bwMode="auto">
                <a:xfrm>
                  <a:off x="1178" y="154"/>
                  <a:ext cx="284" cy="154"/>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8413" name="Group 40"/>
              <p:cNvGrpSpPr>
                <a:grpSpLocks/>
              </p:cNvGrpSpPr>
              <p:nvPr/>
            </p:nvGrpSpPr>
            <p:grpSpPr bwMode="auto">
              <a:xfrm>
                <a:off x="1462" y="154"/>
                <a:ext cx="546" cy="154"/>
                <a:chOff x="1462" y="154"/>
                <a:chExt cx="546" cy="154"/>
              </a:xfrm>
            </p:grpSpPr>
            <p:sp>
              <p:nvSpPr>
                <p:cNvPr id="8417" name="Rectangle 41"/>
                <p:cNvSpPr>
                  <a:spLocks noChangeArrowheads="1"/>
                </p:cNvSpPr>
                <p:nvPr/>
              </p:nvSpPr>
              <p:spPr bwMode="auto">
                <a:xfrm>
                  <a:off x="1462" y="154"/>
                  <a:ext cx="54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a:r>
                    <a:rPr lang="en-US" sz="1600" b="1">
                      <a:solidFill>
                        <a:schemeClr val="folHlink"/>
                      </a:solidFill>
                      <a:latin typeface="Arial" charset="0"/>
                    </a:rPr>
                    <a:t>854.00</a:t>
                  </a:r>
                </a:p>
              </p:txBody>
            </p:sp>
            <p:sp>
              <p:nvSpPr>
                <p:cNvPr id="8418" name="Rectangle 42"/>
                <p:cNvSpPr>
                  <a:spLocks noChangeArrowheads="1"/>
                </p:cNvSpPr>
                <p:nvPr/>
              </p:nvSpPr>
              <p:spPr bwMode="auto">
                <a:xfrm>
                  <a:off x="1462" y="154"/>
                  <a:ext cx="546" cy="154"/>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8414" name="Group 43"/>
              <p:cNvGrpSpPr>
                <a:grpSpLocks/>
              </p:cNvGrpSpPr>
              <p:nvPr/>
            </p:nvGrpSpPr>
            <p:grpSpPr bwMode="auto">
              <a:xfrm>
                <a:off x="2008" y="154"/>
                <a:ext cx="533" cy="154"/>
                <a:chOff x="2008" y="154"/>
                <a:chExt cx="533" cy="154"/>
              </a:xfrm>
            </p:grpSpPr>
            <p:sp>
              <p:nvSpPr>
                <p:cNvPr id="8415" name="Rectangle 44"/>
                <p:cNvSpPr>
                  <a:spLocks noChangeArrowheads="1"/>
                </p:cNvSpPr>
                <p:nvPr/>
              </p:nvSpPr>
              <p:spPr bwMode="auto">
                <a:xfrm>
                  <a:off x="2008" y="154"/>
                  <a:ext cx="53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a:r>
                    <a:rPr lang="en-US" sz="1600" b="1">
                      <a:solidFill>
                        <a:schemeClr val="folHlink"/>
                      </a:solidFill>
                      <a:latin typeface="Arial" charset="0"/>
                    </a:rPr>
                    <a:t>01/15/2001</a:t>
                  </a:r>
                </a:p>
              </p:txBody>
            </p:sp>
            <p:sp>
              <p:nvSpPr>
                <p:cNvPr id="8416" name="Rectangle 45"/>
                <p:cNvSpPr>
                  <a:spLocks noChangeArrowheads="1"/>
                </p:cNvSpPr>
                <p:nvPr/>
              </p:nvSpPr>
              <p:spPr bwMode="auto">
                <a:xfrm>
                  <a:off x="2008" y="154"/>
                  <a:ext cx="533" cy="154"/>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sp>
          <p:nvSpPr>
            <p:cNvPr id="8404" name="Rectangle 46"/>
            <p:cNvSpPr>
              <a:spLocks noChangeArrowheads="1"/>
            </p:cNvSpPr>
            <p:nvPr/>
          </p:nvSpPr>
          <p:spPr bwMode="auto">
            <a:xfrm>
              <a:off x="-3" y="-3"/>
              <a:ext cx="2547" cy="314"/>
            </a:xfrm>
            <a:prstGeom prst="rect">
              <a:avLst/>
            </a:prstGeom>
            <a:noFill/>
            <a:ln w="11112">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8197" name="Rectangle 47"/>
          <p:cNvSpPr>
            <a:spLocks noChangeArrowheads="1"/>
          </p:cNvSpPr>
          <p:nvPr/>
        </p:nvSpPr>
        <p:spPr bwMode="auto">
          <a:xfrm>
            <a:off x="3836988" y="32448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pSp>
        <p:nvGrpSpPr>
          <p:cNvPr id="8198" name="Group 48"/>
          <p:cNvGrpSpPr>
            <a:grpSpLocks/>
          </p:cNvGrpSpPr>
          <p:nvPr/>
        </p:nvGrpSpPr>
        <p:grpSpPr bwMode="auto">
          <a:xfrm>
            <a:off x="0" y="4800600"/>
            <a:ext cx="4724400" cy="533400"/>
            <a:chOff x="-3" y="-3"/>
            <a:chExt cx="932" cy="238"/>
          </a:xfrm>
        </p:grpSpPr>
        <p:grpSp>
          <p:nvGrpSpPr>
            <p:cNvPr id="8377" name="Group 49"/>
            <p:cNvGrpSpPr>
              <a:grpSpLocks/>
            </p:cNvGrpSpPr>
            <p:nvPr/>
          </p:nvGrpSpPr>
          <p:grpSpPr bwMode="auto">
            <a:xfrm>
              <a:off x="0" y="0"/>
              <a:ext cx="926" cy="232"/>
              <a:chOff x="0" y="0"/>
              <a:chExt cx="926" cy="232"/>
            </a:xfrm>
          </p:grpSpPr>
          <p:grpSp>
            <p:nvGrpSpPr>
              <p:cNvPr id="8379" name="Group 50"/>
              <p:cNvGrpSpPr>
                <a:grpSpLocks/>
              </p:cNvGrpSpPr>
              <p:nvPr/>
            </p:nvGrpSpPr>
            <p:grpSpPr bwMode="auto">
              <a:xfrm>
                <a:off x="0" y="0"/>
                <a:ext cx="345" cy="116"/>
                <a:chOff x="0" y="0"/>
                <a:chExt cx="345" cy="116"/>
              </a:xfrm>
            </p:grpSpPr>
            <p:sp>
              <p:nvSpPr>
                <p:cNvPr id="8399" name="Rectangle 51"/>
                <p:cNvSpPr>
                  <a:spLocks noChangeArrowheads="1"/>
                </p:cNvSpPr>
                <p:nvPr/>
              </p:nvSpPr>
              <p:spPr bwMode="auto">
                <a:xfrm>
                  <a:off x="0" y="0"/>
                  <a:ext cx="345"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8400" name="Group 52"/>
                <p:cNvGrpSpPr>
                  <a:grpSpLocks/>
                </p:cNvGrpSpPr>
                <p:nvPr/>
              </p:nvGrpSpPr>
              <p:grpSpPr bwMode="auto">
                <a:xfrm>
                  <a:off x="0" y="0"/>
                  <a:ext cx="345" cy="116"/>
                  <a:chOff x="0" y="0"/>
                  <a:chExt cx="345" cy="116"/>
                </a:xfrm>
              </p:grpSpPr>
              <p:sp>
                <p:nvSpPr>
                  <p:cNvPr id="8401" name="Rectangle 53"/>
                  <p:cNvSpPr>
                    <a:spLocks noChangeArrowheads="1"/>
                  </p:cNvSpPr>
                  <p:nvPr/>
                </p:nvSpPr>
                <p:spPr bwMode="auto">
                  <a:xfrm>
                    <a:off x="0" y="0"/>
                    <a:ext cx="345"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600" b="1">
                        <a:solidFill>
                          <a:schemeClr val="folHlink"/>
                        </a:solidFill>
                        <a:latin typeface="Arial" charset="0"/>
                      </a:rPr>
                      <a:t>OrderNum</a:t>
                    </a:r>
                  </a:p>
                </p:txBody>
              </p:sp>
              <p:sp>
                <p:nvSpPr>
                  <p:cNvPr id="8402" name="Rectangle 54"/>
                  <p:cNvSpPr>
                    <a:spLocks noChangeArrowheads="1"/>
                  </p:cNvSpPr>
                  <p:nvPr/>
                </p:nvSpPr>
                <p:spPr bwMode="auto">
                  <a:xfrm>
                    <a:off x="0" y="0"/>
                    <a:ext cx="345" cy="11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8380" name="Group 55"/>
              <p:cNvGrpSpPr>
                <a:grpSpLocks/>
              </p:cNvGrpSpPr>
              <p:nvPr/>
            </p:nvGrpSpPr>
            <p:grpSpPr bwMode="auto">
              <a:xfrm>
                <a:off x="345" y="0"/>
                <a:ext cx="388" cy="116"/>
                <a:chOff x="345" y="0"/>
                <a:chExt cx="388" cy="116"/>
              </a:xfrm>
            </p:grpSpPr>
            <p:sp>
              <p:nvSpPr>
                <p:cNvPr id="8395" name="Rectangle 56"/>
                <p:cNvSpPr>
                  <a:spLocks noChangeArrowheads="1"/>
                </p:cNvSpPr>
                <p:nvPr/>
              </p:nvSpPr>
              <p:spPr bwMode="auto">
                <a:xfrm>
                  <a:off x="345" y="0"/>
                  <a:ext cx="388"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8396" name="Group 57"/>
                <p:cNvGrpSpPr>
                  <a:grpSpLocks/>
                </p:cNvGrpSpPr>
                <p:nvPr/>
              </p:nvGrpSpPr>
              <p:grpSpPr bwMode="auto">
                <a:xfrm>
                  <a:off x="345" y="0"/>
                  <a:ext cx="388" cy="116"/>
                  <a:chOff x="345" y="0"/>
                  <a:chExt cx="388" cy="116"/>
                </a:xfrm>
              </p:grpSpPr>
              <p:sp>
                <p:nvSpPr>
                  <p:cNvPr id="8397" name="Rectangle 58"/>
                  <p:cNvSpPr>
                    <a:spLocks noChangeArrowheads="1"/>
                  </p:cNvSpPr>
                  <p:nvPr/>
                </p:nvSpPr>
                <p:spPr bwMode="auto">
                  <a:xfrm>
                    <a:off x="345" y="0"/>
                    <a:ext cx="388"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600" b="1">
                        <a:solidFill>
                          <a:schemeClr val="folHlink"/>
                        </a:solidFill>
                        <a:latin typeface="Arial" charset="0"/>
                      </a:rPr>
                      <a:t>ProductCode</a:t>
                    </a:r>
                  </a:p>
                </p:txBody>
              </p:sp>
              <p:sp>
                <p:nvSpPr>
                  <p:cNvPr id="8398" name="Rectangle 59"/>
                  <p:cNvSpPr>
                    <a:spLocks noChangeArrowheads="1"/>
                  </p:cNvSpPr>
                  <p:nvPr/>
                </p:nvSpPr>
                <p:spPr bwMode="auto">
                  <a:xfrm>
                    <a:off x="345" y="0"/>
                    <a:ext cx="388" cy="11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8381" name="Group 60"/>
              <p:cNvGrpSpPr>
                <a:grpSpLocks/>
              </p:cNvGrpSpPr>
              <p:nvPr/>
            </p:nvGrpSpPr>
            <p:grpSpPr bwMode="auto">
              <a:xfrm>
                <a:off x="733" y="0"/>
                <a:ext cx="193" cy="116"/>
                <a:chOff x="733" y="0"/>
                <a:chExt cx="193" cy="116"/>
              </a:xfrm>
            </p:grpSpPr>
            <p:sp>
              <p:nvSpPr>
                <p:cNvPr id="8391" name="Rectangle 61"/>
                <p:cNvSpPr>
                  <a:spLocks noChangeArrowheads="1"/>
                </p:cNvSpPr>
                <p:nvPr/>
              </p:nvSpPr>
              <p:spPr bwMode="auto">
                <a:xfrm>
                  <a:off x="733" y="0"/>
                  <a:ext cx="193"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8392" name="Group 62"/>
                <p:cNvGrpSpPr>
                  <a:grpSpLocks/>
                </p:cNvGrpSpPr>
                <p:nvPr/>
              </p:nvGrpSpPr>
              <p:grpSpPr bwMode="auto">
                <a:xfrm>
                  <a:off x="733" y="0"/>
                  <a:ext cx="193" cy="116"/>
                  <a:chOff x="733" y="0"/>
                  <a:chExt cx="193" cy="116"/>
                </a:xfrm>
              </p:grpSpPr>
              <p:sp>
                <p:nvSpPr>
                  <p:cNvPr id="8393" name="Rectangle 63"/>
                  <p:cNvSpPr>
                    <a:spLocks noChangeArrowheads="1"/>
                  </p:cNvSpPr>
                  <p:nvPr/>
                </p:nvSpPr>
                <p:spPr bwMode="auto">
                  <a:xfrm>
                    <a:off x="733" y="0"/>
                    <a:ext cx="193"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600" b="1">
                        <a:solidFill>
                          <a:schemeClr val="folHlink"/>
                        </a:solidFill>
                        <a:latin typeface="Arial" charset="0"/>
                      </a:rPr>
                      <a:t>Qty</a:t>
                    </a:r>
                  </a:p>
                </p:txBody>
              </p:sp>
              <p:sp>
                <p:nvSpPr>
                  <p:cNvPr id="8394" name="Rectangle 64"/>
                  <p:cNvSpPr>
                    <a:spLocks noChangeArrowheads="1"/>
                  </p:cNvSpPr>
                  <p:nvPr/>
                </p:nvSpPr>
                <p:spPr bwMode="auto">
                  <a:xfrm>
                    <a:off x="733" y="0"/>
                    <a:ext cx="193" cy="11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8382" name="Group 65"/>
              <p:cNvGrpSpPr>
                <a:grpSpLocks/>
              </p:cNvGrpSpPr>
              <p:nvPr/>
            </p:nvGrpSpPr>
            <p:grpSpPr bwMode="auto">
              <a:xfrm>
                <a:off x="0" y="116"/>
                <a:ext cx="345" cy="116"/>
                <a:chOff x="0" y="116"/>
                <a:chExt cx="345" cy="116"/>
              </a:xfrm>
            </p:grpSpPr>
            <p:sp>
              <p:nvSpPr>
                <p:cNvPr id="8389" name="Rectangle 66"/>
                <p:cNvSpPr>
                  <a:spLocks noChangeArrowheads="1"/>
                </p:cNvSpPr>
                <p:nvPr/>
              </p:nvSpPr>
              <p:spPr bwMode="auto">
                <a:xfrm>
                  <a:off x="0" y="116"/>
                  <a:ext cx="345"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1">
                      <a:solidFill>
                        <a:schemeClr val="folHlink"/>
                      </a:solidFill>
                      <a:latin typeface="Arial" charset="0"/>
                    </a:rPr>
                    <a:t>201</a:t>
                  </a:r>
                </a:p>
              </p:txBody>
            </p:sp>
            <p:sp>
              <p:nvSpPr>
                <p:cNvPr id="8390" name="Rectangle 67"/>
                <p:cNvSpPr>
                  <a:spLocks noChangeArrowheads="1"/>
                </p:cNvSpPr>
                <p:nvPr/>
              </p:nvSpPr>
              <p:spPr bwMode="auto">
                <a:xfrm>
                  <a:off x="0" y="116"/>
                  <a:ext cx="345" cy="116"/>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8383" name="Group 68"/>
              <p:cNvGrpSpPr>
                <a:grpSpLocks/>
              </p:cNvGrpSpPr>
              <p:nvPr/>
            </p:nvGrpSpPr>
            <p:grpSpPr bwMode="auto">
              <a:xfrm>
                <a:off x="345" y="116"/>
                <a:ext cx="388" cy="116"/>
                <a:chOff x="345" y="116"/>
                <a:chExt cx="388" cy="116"/>
              </a:xfrm>
            </p:grpSpPr>
            <p:sp>
              <p:nvSpPr>
                <p:cNvPr id="8387" name="Rectangle 69"/>
                <p:cNvSpPr>
                  <a:spLocks noChangeArrowheads="1"/>
                </p:cNvSpPr>
                <p:nvPr/>
              </p:nvSpPr>
              <p:spPr bwMode="auto">
                <a:xfrm>
                  <a:off x="345" y="116"/>
                  <a:ext cx="388"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1">
                      <a:solidFill>
                        <a:schemeClr val="folHlink"/>
                      </a:solidFill>
                      <a:latin typeface="Arial" charset="0"/>
                    </a:rPr>
                    <a:t>2834</a:t>
                  </a:r>
                </a:p>
              </p:txBody>
            </p:sp>
            <p:sp>
              <p:nvSpPr>
                <p:cNvPr id="8388" name="Rectangle 70"/>
                <p:cNvSpPr>
                  <a:spLocks noChangeArrowheads="1"/>
                </p:cNvSpPr>
                <p:nvPr/>
              </p:nvSpPr>
              <p:spPr bwMode="auto">
                <a:xfrm>
                  <a:off x="345" y="116"/>
                  <a:ext cx="388" cy="116"/>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8384" name="Group 71"/>
              <p:cNvGrpSpPr>
                <a:grpSpLocks/>
              </p:cNvGrpSpPr>
              <p:nvPr/>
            </p:nvGrpSpPr>
            <p:grpSpPr bwMode="auto">
              <a:xfrm>
                <a:off x="733" y="116"/>
                <a:ext cx="193" cy="116"/>
                <a:chOff x="733" y="116"/>
                <a:chExt cx="193" cy="116"/>
              </a:xfrm>
            </p:grpSpPr>
            <p:sp>
              <p:nvSpPr>
                <p:cNvPr id="8385" name="Rectangle 72"/>
                <p:cNvSpPr>
                  <a:spLocks noChangeArrowheads="1"/>
                </p:cNvSpPr>
                <p:nvPr/>
              </p:nvSpPr>
              <p:spPr bwMode="auto">
                <a:xfrm>
                  <a:off x="733" y="116"/>
                  <a:ext cx="193"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a:r>
                    <a:rPr lang="en-US" sz="1600" b="1">
                      <a:solidFill>
                        <a:schemeClr val="folHlink"/>
                      </a:solidFill>
                      <a:latin typeface="Arial" charset="0"/>
                    </a:rPr>
                    <a:t>11</a:t>
                  </a:r>
                </a:p>
              </p:txBody>
            </p:sp>
            <p:sp>
              <p:nvSpPr>
                <p:cNvPr id="8386" name="Rectangle 73"/>
                <p:cNvSpPr>
                  <a:spLocks noChangeArrowheads="1"/>
                </p:cNvSpPr>
                <p:nvPr/>
              </p:nvSpPr>
              <p:spPr bwMode="auto">
                <a:xfrm>
                  <a:off x="733" y="116"/>
                  <a:ext cx="193" cy="116"/>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sp>
          <p:nvSpPr>
            <p:cNvPr id="8378" name="Rectangle 74"/>
            <p:cNvSpPr>
              <a:spLocks noChangeArrowheads="1"/>
            </p:cNvSpPr>
            <p:nvPr/>
          </p:nvSpPr>
          <p:spPr bwMode="auto">
            <a:xfrm>
              <a:off x="-3" y="-3"/>
              <a:ext cx="932" cy="238"/>
            </a:xfrm>
            <a:prstGeom prst="rect">
              <a:avLst/>
            </a:prstGeom>
            <a:noFill/>
            <a:ln w="11112">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8199" name="Rectangle 75"/>
          <p:cNvSpPr>
            <a:spLocks noChangeArrowheads="1"/>
          </p:cNvSpPr>
          <p:nvPr/>
        </p:nvSpPr>
        <p:spPr bwMode="auto">
          <a:xfrm>
            <a:off x="3179763" y="32448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pSp>
        <p:nvGrpSpPr>
          <p:cNvPr id="8200" name="Group 76"/>
          <p:cNvGrpSpPr>
            <a:grpSpLocks/>
          </p:cNvGrpSpPr>
          <p:nvPr/>
        </p:nvGrpSpPr>
        <p:grpSpPr bwMode="auto">
          <a:xfrm>
            <a:off x="0" y="5943600"/>
            <a:ext cx="7620000" cy="685800"/>
            <a:chOff x="-3" y="-3"/>
            <a:chExt cx="1760" cy="238"/>
          </a:xfrm>
        </p:grpSpPr>
        <p:grpSp>
          <p:nvGrpSpPr>
            <p:cNvPr id="8335" name="Group 77"/>
            <p:cNvGrpSpPr>
              <a:grpSpLocks/>
            </p:cNvGrpSpPr>
            <p:nvPr/>
          </p:nvGrpSpPr>
          <p:grpSpPr bwMode="auto">
            <a:xfrm>
              <a:off x="0" y="0"/>
              <a:ext cx="1754" cy="232"/>
              <a:chOff x="0" y="0"/>
              <a:chExt cx="1754" cy="232"/>
            </a:xfrm>
          </p:grpSpPr>
          <p:grpSp>
            <p:nvGrpSpPr>
              <p:cNvPr id="8337" name="Group 78"/>
              <p:cNvGrpSpPr>
                <a:grpSpLocks/>
              </p:cNvGrpSpPr>
              <p:nvPr/>
            </p:nvGrpSpPr>
            <p:grpSpPr bwMode="auto">
              <a:xfrm>
                <a:off x="0" y="0"/>
                <a:ext cx="388" cy="116"/>
                <a:chOff x="0" y="0"/>
                <a:chExt cx="388" cy="116"/>
              </a:xfrm>
            </p:grpSpPr>
            <p:sp>
              <p:nvSpPr>
                <p:cNvPr id="8373" name="Rectangle 79"/>
                <p:cNvSpPr>
                  <a:spLocks noChangeArrowheads="1"/>
                </p:cNvSpPr>
                <p:nvPr/>
              </p:nvSpPr>
              <p:spPr bwMode="auto">
                <a:xfrm>
                  <a:off x="0" y="0"/>
                  <a:ext cx="388"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8374" name="Group 80"/>
                <p:cNvGrpSpPr>
                  <a:grpSpLocks/>
                </p:cNvGrpSpPr>
                <p:nvPr/>
              </p:nvGrpSpPr>
              <p:grpSpPr bwMode="auto">
                <a:xfrm>
                  <a:off x="0" y="0"/>
                  <a:ext cx="388" cy="116"/>
                  <a:chOff x="0" y="0"/>
                  <a:chExt cx="388" cy="116"/>
                </a:xfrm>
              </p:grpSpPr>
              <p:sp>
                <p:nvSpPr>
                  <p:cNvPr id="8375" name="Rectangle 81"/>
                  <p:cNvSpPr>
                    <a:spLocks noChangeArrowheads="1"/>
                  </p:cNvSpPr>
                  <p:nvPr/>
                </p:nvSpPr>
                <p:spPr bwMode="auto">
                  <a:xfrm>
                    <a:off x="0" y="0"/>
                    <a:ext cx="388"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600" b="1">
                        <a:solidFill>
                          <a:schemeClr val="folHlink"/>
                        </a:solidFill>
                        <a:latin typeface="Arial" charset="0"/>
                      </a:rPr>
                      <a:t>ProductCode</a:t>
                    </a:r>
                  </a:p>
                </p:txBody>
              </p:sp>
              <p:sp>
                <p:nvSpPr>
                  <p:cNvPr id="8376" name="Rectangle 82"/>
                  <p:cNvSpPr>
                    <a:spLocks noChangeArrowheads="1"/>
                  </p:cNvSpPr>
                  <p:nvPr/>
                </p:nvSpPr>
                <p:spPr bwMode="auto">
                  <a:xfrm>
                    <a:off x="0" y="0"/>
                    <a:ext cx="388" cy="11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8338" name="Group 83"/>
              <p:cNvGrpSpPr>
                <a:grpSpLocks/>
              </p:cNvGrpSpPr>
              <p:nvPr/>
            </p:nvGrpSpPr>
            <p:grpSpPr bwMode="auto">
              <a:xfrm>
                <a:off x="388" y="0"/>
                <a:ext cx="552" cy="116"/>
                <a:chOff x="388" y="0"/>
                <a:chExt cx="552" cy="116"/>
              </a:xfrm>
            </p:grpSpPr>
            <p:sp>
              <p:nvSpPr>
                <p:cNvPr id="8369" name="Rectangle 84"/>
                <p:cNvSpPr>
                  <a:spLocks noChangeArrowheads="1"/>
                </p:cNvSpPr>
                <p:nvPr/>
              </p:nvSpPr>
              <p:spPr bwMode="auto">
                <a:xfrm>
                  <a:off x="388" y="0"/>
                  <a:ext cx="552"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8370" name="Group 85"/>
                <p:cNvGrpSpPr>
                  <a:grpSpLocks/>
                </p:cNvGrpSpPr>
                <p:nvPr/>
              </p:nvGrpSpPr>
              <p:grpSpPr bwMode="auto">
                <a:xfrm>
                  <a:off x="388" y="0"/>
                  <a:ext cx="552" cy="116"/>
                  <a:chOff x="388" y="0"/>
                  <a:chExt cx="552" cy="116"/>
                </a:xfrm>
              </p:grpSpPr>
              <p:sp>
                <p:nvSpPr>
                  <p:cNvPr id="8371" name="Rectangle 86"/>
                  <p:cNvSpPr>
                    <a:spLocks noChangeArrowheads="1"/>
                  </p:cNvSpPr>
                  <p:nvPr/>
                </p:nvSpPr>
                <p:spPr bwMode="auto">
                  <a:xfrm>
                    <a:off x="388" y="0"/>
                    <a:ext cx="552"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600" b="1">
                        <a:solidFill>
                          <a:schemeClr val="folHlink"/>
                        </a:solidFill>
                        <a:latin typeface="Arial" charset="0"/>
                      </a:rPr>
                      <a:t>CoffeeName</a:t>
                    </a:r>
                  </a:p>
                </p:txBody>
              </p:sp>
              <p:sp>
                <p:nvSpPr>
                  <p:cNvPr id="8372" name="Rectangle 87"/>
                  <p:cNvSpPr>
                    <a:spLocks noChangeArrowheads="1"/>
                  </p:cNvSpPr>
                  <p:nvPr/>
                </p:nvSpPr>
                <p:spPr bwMode="auto">
                  <a:xfrm>
                    <a:off x="388" y="0"/>
                    <a:ext cx="552" cy="11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8339" name="Group 88"/>
              <p:cNvGrpSpPr>
                <a:grpSpLocks/>
              </p:cNvGrpSpPr>
              <p:nvPr/>
            </p:nvGrpSpPr>
            <p:grpSpPr bwMode="auto">
              <a:xfrm>
                <a:off x="940" y="0"/>
                <a:ext cx="360" cy="116"/>
                <a:chOff x="940" y="0"/>
                <a:chExt cx="360" cy="116"/>
              </a:xfrm>
            </p:grpSpPr>
            <p:sp>
              <p:nvSpPr>
                <p:cNvPr id="8365" name="Rectangle 89"/>
                <p:cNvSpPr>
                  <a:spLocks noChangeArrowheads="1"/>
                </p:cNvSpPr>
                <p:nvPr/>
              </p:nvSpPr>
              <p:spPr bwMode="auto">
                <a:xfrm>
                  <a:off x="940" y="0"/>
                  <a:ext cx="360"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8366" name="Group 90"/>
                <p:cNvGrpSpPr>
                  <a:grpSpLocks/>
                </p:cNvGrpSpPr>
                <p:nvPr/>
              </p:nvGrpSpPr>
              <p:grpSpPr bwMode="auto">
                <a:xfrm>
                  <a:off x="940" y="0"/>
                  <a:ext cx="360" cy="116"/>
                  <a:chOff x="940" y="0"/>
                  <a:chExt cx="360" cy="116"/>
                </a:xfrm>
              </p:grpSpPr>
              <p:sp>
                <p:nvSpPr>
                  <p:cNvPr id="8367" name="Rectangle 91"/>
                  <p:cNvSpPr>
                    <a:spLocks noChangeArrowheads="1"/>
                  </p:cNvSpPr>
                  <p:nvPr/>
                </p:nvSpPr>
                <p:spPr bwMode="auto">
                  <a:xfrm>
                    <a:off x="940" y="0"/>
                    <a:ext cx="360"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600" b="1">
                        <a:solidFill>
                          <a:schemeClr val="folHlink"/>
                        </a:solidFill>
                        <a:latin typeface="Arial" charset="0"/>
                      </a:rPr>
                      <a:t>Weight/Size</a:t>
                    </a:r>
                  </a:p>
                </p:txBody>
              </p:sp>
              <p:sp>
                <p:nvSpPr>
                  <p:cNvPr id="8368" name="Rectangle 92"/>
                  <p:cNvSpPr>
                    <a:spLocks noChangeArrowheads="1"/>
                  </p:cNvSpPr>
                  <p:nvPr/>
                </p:nvSpPr>
                <p:spPr bwMode="auto">
                  <a:xfrm>
                    <a:off x="940" y="0"/>
                    <a:ext cx="360" cy="11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8340" name="Group 93"/>
              <p:cNvGrpSpPr>
                <a:grpSpLocks/>
              </p:cNvGrpSpPr>
              <p:nvPr/>
            </p:nvGrpSpPr>
            <p:grpSpPr bwMode="auto">
              <a:xfrm>
                <a:off x="1300" y="0"/>
                <a:ext cx="221" cy="116"/>
                <a:chOff x="1300" y="0"/>
                <a:chExt cx="221" cy="116"/>
              </a:xfrm>
            </p:grpSpPr>
            <p:sp>
              <p:nvSpPr>
                <p:cNvPr id="8361" name="Rectangle 94"/>
                <p:cNvSpPr>
                  <a:spLocks noChangeArrowheads="1"/>
                </p:cNvSpPr>
                <p:nvPr/>
              </p:nvSpPr>
              <p:spPr bwMode="auto">
                <a:xfrm>
                  <a:off x="1300" y="0"/>
                  <a:ext cx="221"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8362" name="Group 95"/>
                <p:cNvGrpSpPr>
                  <a:grpSpLocks/>
                </p:cNvGrpSpPr>
                <p:nvPr/>
              </p:nvGrpSpPr>
              <p:grpSpPr bwMode="auto">
                <a:xfrm>
                  <a:off x="1300" y="0"/>
                  <a:ext cx="221" cy="116"/>
                  <a:chOff x="1300" y="0"/>
                  <a:chExt cx="221" cy="116"/>
                </a:xfrm>
              </p:grpSpPr>
              <p:sp>
                <p:nvSpPr>
                  <p:cNvPr id="8363" name="Rectangle 96"/>
                  <p:cNvSpPr>
                    <a:spLocks noChangeArrowheads="1"/>
                  </p:cNvSpPr>
                  <p:nvPr/>
                </p:nvSpPr>
                <p:spPr bwMode="auto">
                  <a:xfrm>
                    <a:off x="1300" y="0"/>
                    <a:ext cx="221"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600" b="1">
                        <a:solidFill>
                          <a:schemeClr val="folHlink"/>
                        </a:solidFill>
                        <a:latin typeface="Arial" charset="0"/>
                      </a:rPr>
                      <a:t>Price</a:t>
                    </a:r>
                  </a:p>
                </p:txBody>
              </p:sp>
              <p:sp>
                <p:nvSpPr>
                  <p:cNvPr id="8364" name="Rectangle 97"/>
                  <p:cNvSpPr>
                    <a:spLocks noChangeArrowheads="1"/>
                  </p:cNvSpPr>
                  <p:nvPr/>
                </p:nvSpPr>
                <p:spPr bwMode="auto">
                  <a:xfrm>
                    <a:off x="1300" y="0"/>
                    <a:ext cx="221" cy="11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8341" name="Group 98"/>
              <p:cNvGrpSpPr>
                <a:grpSpLocks/>
              </p:cNvGrpSpPr>
              <p:nvPr/>
            </p:nvGrpSpPr>
            <p:grpSpPr bwMode="auto">
              <a:xfrm>
                <a:off x="1521" y="0"/>
                <a:ext cx="233" cy="116"/>
                <a:chOff x="1521" y="0"/>
                <a:chExt cx="233" cy="116"/>
              </a:xfrm>
            </p:grpSpPr>
            <p:sp>
              <p:nvSpPr>
                <p:cNvPr id="8357" name="Rectangle 99"/>
                <p:cNvSpPr>
                  <a:spLocks noChangeArrowheads="1"/>
                </p:cNvSpPr>
                <p:nvPr/>
              </p:nvSpPr>
              <p:spPr bwMode="auto">
                <a:xfrm>
                  <a:off x="1521" y="0"/>
                  <a:ext cx="233"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8358" name="Group 100"/>
                <p:cNvGrpSpPr>
                  <a:grpSpLocks/>
                </p:cNvGrpSpPr>
                <p:nvPr/>
              </p:nvGrpSpPr>
              <p:grpSpPr bwMode="auto">
                <a:xfrm>
                  <a:off x="1521" y="0"/>
                  <a:ext cx="233" cy="116"/>
                  <a:chOff x="1521" y="0"/>
                  <a:chExt cx="233" cy="116"/>
                </a:xfrm>
              </p:grpSpPr>
              <p:sp>
                <p:nvSpPr>
                  <p:cNvPr id="8359" name="Rectangle 101"/>
                  <p:cNvSpPr>
                    <a:spLocks noChangeArrowheads="1"/>
                  </p:cNvSpPr>
                  <p:nvPr/>
                </p:nvSpPr>
                <p:spPr bwMode="auto">
                  <a:xfrm>
                    <a:off x="1521" y="0"/>
                    <a:ext cx="233"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600" b="1">
                        <a:solidFill>
                          <a:schemeClr val="folHlink"/>
                        </a:solidFill>
                        <a:latin typeface="Arial" charset="0"/>
                      </a:rPr>
                      <a:t>Decaf</a:t>
                    </a:r>
                  </a:p>
                </p:txBody>
              </p:sp>
              <p:sp>
                <p:nvSpPr>
                  <p:cNvPr id="8360" name="Rectangle 102"/>
                  <p:cNvSpPr>
                    <a:spLocks noChangeArrowheads="1"/>
                  </p:cNvSpPr>
                  <p:nvPr/>
                </p:nvSpPr>
                <p:spPr bwMode="auto">
                  <a:xfrm>
                    <a:off x="1521" y="0"/>
                    <a:ext cx="233" cy="11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8342" name="Group 103"/>
              <p:cNvGrpSpPr>
                <a:grpSpLocks/>
              </p:cNvGrpSpPr>
              <p:nvPr/>
            </p:nvGrpSpPr>
            <p:grpSpPr bwMode="auto">
              <a:xfrm>
                <a:off x="0" y="116"/>
                <a:ext cx="388" cy="116"/>
                <a:chOff x="0" y="116"/>
                <a:chExt cx="388" cy="116"/>
              </a:xfrm>
            </p:grpSpPr>
            <p:sp>
              <p:nvSpPr>
                <p:cNvPr id="8355" name="Rectangle 104"/>
                <p:cNvSpPr>
                  <a:spLocks noChangeArrowheads="1"/>
                </p:cNvSpPr>
                <p:nvPr/>
              </p:nvSpPr>
              <p:spPr bwMode="auto">
                <a:xfrm>
                  <a:off x="0" y="116"/>
                  <a:ext cx="388"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1">
                      <a:solidFill>
                        <a:schemeClr val="folHlink"/>
                      </a:solidFill>
                      <a:latin typeface="Arial" charset="0"/>
                    </a:rPr>
                    <a:t>2301</a:t>
                  </a:r>
                </a:p>
              </p:txBody>
            </p:sp>
            <p:sp>
              <p:nvSpPr>
                <p:cNvPr id="8356" name="Rectangle 105"/>
                <p:cNvSpPr>
                  <a:spLocks noChangeArrowheads="1"/>
                </p:cNvSpPr>
                <p:nvPr/>
              </p:nvSpPr>
              <p:spPr bwMode="auto">
                <a:xfrm>
                  <a:off x="0" y="116"/>
                  <a:ext cx="388" cy="116"/>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8343" name="Group 106"/>
              <p:cNvGrpSpPr>
                <a:grpSpLocks/>
              </p:cNvGrpSpPr>
              <p:nvPr/>
            </p:nvGrpSpPr>
            <p:grpSpPr bwMode="auto">
              <a:xfrm>
                <a:off x="388" y="116"/>
                <a:ext cx="552" cy="116"/>
                <a:chOff x="388" y="116"/>
                <a:chExt cx="552" cy="116"/>
              </a:xfrm>
            </p:grpSpPr>
            <p:sp>
              <p:nvSpPr>
                <p:cNvPr id="8353" name="Rectangle 107"/>
                <p:cNvSpPr>
                  <a:spLocks noChangeArrowheads="1"/>
                </p:cNvSpPr>
                <p:nvPr/>
              </p:nvSpPr>
              <p:spPr bwMode="auto">
                <a:xfrm>
                  <a:off x="388" y="116"/>
                  <a:ext cx="552"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1">
                      <a:solidFill>
                        <a:schemeClr val="folHlink"/>
                      </a:solidFill>
                      <a:latin typeface="Arial" charset="0"/>
                    </a:rPr>
                    <a:t>Colombian Aged Crop</a:t>
                  </a:r>
                </a:p>
              </p:txBody>
            </p:sp>
            <p:sp>
              <p:nvSpPr>
                <p:cNvPr id="8354" name="Rectangle 108"/>
                <p:cNvSpPr>
                  <a:spLocks noChangeArrowheads="1"/>
                </p:cNvSpPr>
                <p:nvPr/>
              </p:nvSpPr>
              <p:spPr bwMode="auto">
                <a:xfrm>
                  <a:off x="388" y="116"/>
                  <a:ext cx="552" cy="116"/>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8344" name="Group 109"/>
              <p:cNvGrpSpPr>
                <a:grpSpLocks/>
              </p:cNvGrpSpPr>
              <p:nvPr/>
            </p:nvGrpSpPr>
            <p:grpSpPr bwMode="auto">
              <a:xfrm>
                <a:off x="940" y="116"/>
                <a:ext cx="360" cy="116"/>
                <a:chOff x="940" y="116"/>
                <a:chExt cx="360" cy="116"/>
              </a:xfrm>
            </p:grpSpPr>
            <p:sp>
              <p:nvSpPr>
                <p:cNvPr id="8351" name="Rectangle 110"/>
                <p:cNvSpPr>
                  <a:spLocks noChangeArrowheads="1"/>
                </p:cNvSpPr>
                <p:nvPr/>
              </p:nvSpPr>
              <p:spPr bwMode="auto">
                <a:xfrm>
                  <a:off x="940" y="116"/>
                  <a:ext cx="360"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1">
                      <a:solidFill>
                        <a:schemeClr val="folHlink"/>
                      </a:solidFill>
                      <a:latin typeface="Arial" charset="0"/>
                    </a:rPr>
                    <a:t>1 lb pkg</a:t>
                  </a:r>
                </a:p>
              </p:txBody>
            </p:sp>
            <p:sp>
              <p:nvSpPr>
                <p:cNvPr id="8352" name="Rectangle 111"/>
                <p:cNvSpPr>
                  <a:spLocks noChangeArrowheads="1"/>
                </p:cNvSpPr>
                <p:nvPr/>
              </p:nvSpPr>
              <p:spPr bwMode="auto">
                <a:xfrm>
                  <a:off x="940" y="116"/>
                  <a:ext cx="360" cy="116"/>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8345" name="Group 112"/>
              <p:cNvGrpSpPr>
                <a:grpSpLocks/>
              </p:cNvGrpSpPr>
              <p:nvPr/>
            </p:nvGrpSpPr>
            <p:grpSpPr bwMode="auto">
              <a:xfrm>
                <a:off x="1300" y="116"/>
                <a:ext cx="221" cy="116"/>
                <a:chOff x="1300" y="116"/>
                <a:chExt cx="221" cy="116"/>
              </a:xfrm>
            </p:grpSpPr>
            <p:sp>
              <p:nvSpPr>
                <p:cNvPr id="8349" name="Rectangle 113"/>
                <p:cNvSpPr>
                  <a:spLocks noChangeArrowheads="1"/>
                </p:cNvSpPr>
                <p:nvPr/>
              </p:nvSpPr>
              <p:spPr bwMode="auto">
                <a:xfrm>
                  <a:off x="1300" y="116"/>
                  <a:ext cx="221"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a:r>
                    <a:rPr lang="en-US" sz="1600" b="1">
                      <a:solidFill>
                        <a:schemeClr val="folHlink"/>
                      </a:solidFill>
                      <a:latin typeface="Arial" charset="0"/>
                    </a:rPr>
                    <a:t>7.99</a:t>
                  </a:r>
                </a:p>
              </p:txBody>
            </p:sp>
            <p:sp>
              <p:nvSpPr>
                <p:cNvPr id="8350" name="Rectangle 114"/>
                <p:cNvSpPr>
                  <a:spLocks noChangeArrowheads="1"/>
                </p:cNvSpPr>
                <p:nvPr/>
              </p:nvSpPr>
              <p:spPr bwMode="auto">
                <a:xfrm>
                  <a:off x="1300" y="116"/>
                  <a:ext cx="221" cy="116"/>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8346" name="Group 115"/>
              <p:cNvGrpSpPr>
                <a:grpSpLocks/>
              </p:cNvGrpSpPr>
              <p:nvPr/>
            </p:nvGrpSpPr>
            <p:grpSpPr bwMode="auto">
              <a:xfrm>
                <a:off x="1521" y="116"/>
                <a:ext cx="233" cy="116"/>
                <a:chOff x="1521" y="116"/>
                <a:chExt cx="233" cy="116"/>
              </a:xfrm>
            </p:grpSpPr>
            <p:sp>
              <p:nvSpPr>
                <p:cNvPr id="8347" name="Rectangle 116"/>
                <p:cNvSpPr>
                  <a:spLocks noChangeArrowheads="1" noTextEdit="1"/>
                </p:cNvSpPr>
                <p:nvPr/>
              </p:nvSpPr>
              <p:spPr bwMode="auto">
                <a:xfrm>
                  <a:off x="1521" y="116"/>
                  <a:ext cx="233"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8348" name="Rectangle 117"/>
                <p:cNvSpPr>
                  <a:spLocks noChangeArrowheads="1"/>
                </p:cNvSpPr>
                <p:nvPr/>
              </p:nvSpPr>
              <p:spPr bwMode="auto">
                <a:xfrm>
                  <a:off x="1521" y="116"/>
                  <a:ext cx="233" cy="116"/>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sp>
          <p:nvSpPr>
            <p:cNvPr id="8336" name="Rectangle 118"/>
            <p:cNvSpPr>
              <a:spLocks noChangeArrowheads="1"/>
            </p:cNvSpPr>
            <p:nvPr/>
          </p:nvSpPr>
          <p:spPr bwMode="auto">
            <a:xfrm>
              <a:off x="-3" y="-3"/>
              <a:ext cx="1760" cy="238"/>
            </a:xfrm>
            <a:prstGeom prst="rect">
              <a:avLst/>
            </a:prstGeom>
            <a:noFill/>
            <a:ln w="11112">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8201" name="Text Box 119"/>
          <p:cNvSpPr txBox="1">
            <a:spLocks noChangeArrowheads="1"/>
          </p:cNvSpPr>
          <p:nvPr/>
        </p:nvSpPr>
        <p:spPr bwMode="auto">
          <a:xfrm>
            <a:off x="304800" y="228600"/>
            <a:ext cx="2590800" cy="36671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sz="1800" b="1">
                <a:solidFill>
                  <a:schemeClr val="hlink"/>
                </a:solidFill>
                <a:latin typeface="Arial" charset="0"/>
              </a:rPr>
              <a:t>Billing Address Table</a:t>
            </a:r>
          </a:p>
        </p:txBody>
      </p:sp>
      <p:sp>
        <p:nvSpPr>
          <p:cNvPr id="8202" name="Text Box 120"/>
          <p:cNvSpPr txBox="1">
            <a:spLocks noChangeArrowheads="1"/>
          </p:cNvSpPr>
          <p:nvPr/>
        </p:nvSpPr>
        <p:spPr bwMode="auto">
          <a:xfrm>
            <a:off x="304800" y="1752600"/>
            <a:ext cx="1981200" cy="36671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sz="1800" b="1">
                <a:solidFill>
                  <a:schemeClr val="hlink"/>
                </a:solidFill>
                <a:latin typeface="Arial" charset="0"/>
              </a:rPr>
              <a:t>Customer Table</a:t>
            </a:r>
          </a:p>
        </p:txBody>
      </p:sp>
      <p:sp>
        <p:nvSpPr>
          <p:cNvPr id="8203" name="Text Box 121"/>
          <p:cNvSpPr txBox="1">
            <a:spLocks noChangeArrowheads="1"/>
          </p:cNvSpPr>
          <p:nvPr/>
        </p:nvSpPr>
        <p:spPr bwMode="auto">
          <a:xfrm>
            <a:off x="304800" y="3124200"/>
            <a:ext cx="1600200" cy="36671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sz="1800" b="1">
                <a:solidFill>
                  <a:schemeClr val="hlink"/>
                </a:solidFill>
                <a:latin typeface="Arial" charset="0"/>
              </a:rPr>
              <a:t>Order Table</a:t>
            </a:r>
          </a:p>
        </p:txBody>
      </p:sp>
      <p:sp>
        <p:nvSpPr>
          <p:cNvPr id="8204" name="Text Box 122"/>
          <p:cNvSpPr txBox="1">
            <a:spLocks noChangeArrowheads="1"/>
          </p:cNvSpPr>
          <p:nvPr/>
        </p:nvSpPr>
        <p:spPr bwMode="auto">
          <a:xfrm>
            <a:off x="304800" y="4419600"/>
            <a:ext cx="2209800" cy="36671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sz="1800" b="1">
                <a:solidFill>
                  <a:schemeClr val="hlink"/>
                </a:solidFill>
                <a:latin typeface="Arial" charset="0"/>
              </a:rPr>
              <a:t>Order Detail Table</a:t>
            </a:r>
          </a:p>
        </p:txBody>
      </p:sp>
      <p:sp>
        <p:nvSpPr>
          <p:cNvPr id="8205" name="Text Box 123"/>
          <p:cNvSpPr txBox="1">
            <a:spLocks noChangeArrowheads="1"/>
          </p:cNvSpPr>
          <p:nvPr/>
        </p:nvSpPr>
        <p:spPr bwMode="auto">
          <a:xfrm>
            <a:off x="228600" y="5562600"/>
            <a:ext cx="1752600" cy="36671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sz="1800" b="1">
                <a:solidFill>
                  <a:schemeClr val="hlink"/>
                </a:solidFill>
                <a:latin typeface="Arial" charset="0"/>
              </a:rPr>
              <a:t>Product Table</a:t>
            </a:r>
          </a:p>
        </p:txBody>
      </p:sp>
      <p:sp>
        <p:nvSpPr>
          <p:cNvPr id="8206" name="Rectangle 124"/>
          <p:cNvSpPr>
            <a:spLocks noChangeArrowheads="1"/>
          </p:cNvSpPr>
          <p:nvPr/>
        </p:nvSpPr>
        <p:spPr bwMode="auto">
          <a:xfrm>
            <a:off x="1989138" y="32448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pSp>
        <p:nvGrpSpPr>
          <p:cNvPr id="8207" name="Group 125"/>
          <p:cNvGrpSpPr>
            <a:grpSpLocks/>
          </p:cNvGrpSpPr>
          <p:nvPr/>
        </p:nvGrpSpPr>
        <p:grpSpPr bwMode="auto">
          <a:xfrm>
            <a:off x="0" y="2133600"/>
            <a:ext cx="9144000" cy="838200"/>
            <a:chOff x="-3" y="-3"/>
            <a:chExt cx="3260" cy="238"/>
          </a:xfrm>
        </p:grpSpPr>
        <p:grpSp>
          <p:nvGrpSpPr>
            <p:cNvPr id="8261" name="Group 126"/>
            <p:cNvGrpSpPr>
              <a:grpSpLocks/>
            </p:cNvGrpSpPr>
            <p:nvPr/>
          </p:nvGrpSpPr>
          <p:grpSpPr bwMode="auto">
            <a:xfrm>
              <a:off x="0" y="0"/>
              <a:ext cx="3254" cy="232"/>
              <a:chOff x="0" y="0"/>
              <a:chExt cx="3254" cy="232"/>
            </a:xfrm>
          </p:grpSpPr>
          <p:grpSp>
            <p:nvGrpSpPr>
              <p:cNvPr id="8263" name="Group 127"/>
              <p:cNvGrpSpPr>
                <a:grpSpLocks/>
              </p:cNvGrpSpPr>
              <p:nvPr/>
            </p:nvGrpSpPr>
            <p:grpSpPr bwMode="auto">
              <a:xfrm>
                <a:off x="0" y="0"/>
                <a:ext cx="448" cy="116"/>
                <a:chOff x="0" y="0"/>
                <a:chExt cx="448" cy="116"/>
              </a:xfrm>
            </p:grpSpPr>
            <p:sp>
              <p:nvSpPr>
                <p:cNvPr id="8331" name="Rectangle 128"/>
                <p:cNvSpPr>
                  <a:spLocks noChangeArrowheads="1"/>
                </p:cNvSpPr>
                <p:nvPr/>
              </p:nvSpPr>
              <p:spPr bwMode="auto">
                <a:xfrm>
                  <a:off x="0" y="0"/>
                  <a:ext cx="448"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8332" name="Group 129"/>
                <p:cNvGrpSpPr>
                  <a:grpSpLocks/>
                </p:cNvGrpSpPr>
                <p:nvPr/>
              </p:nvGrpSpPr>
              <p:grpSpPr bwMode="auto">
                <a:xfrm>
                  <a:off x="0" y="0"/>
                  <a:ext cx="448" cy="116"/>
                  <a:chOff x="0" y="0"/>
                  <a:chExt cx="448" cy="116"/>
                </a:xfrm>
              </p:grpSpPr>
              <p:sp>
                <p:nvSpPr>
                  <p:cNvPr id="8333" name="Rectangle 130"/>
                  <p:cNvSpPr>
                    <a:spLocks noChangeArrowheads="1"/>
                  </p:cNvSpPr>
                  <p:nvPr/>
                </p:nvSpPr>
                <p:spPr bwMode="auto">
                  <a:xfrm>
                    <a:off x="0" y="0"/>
                    <a:ext cx="448"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200" b="1">
                        <a:solidFill>
                          <a:schemeClr val="folHlink"/>
                        </a:solidFill>
                        <a:latin typeface="Arial" charset="0"/>
                      </a:rPr>
                      <a:t>CustomerNum</a:t>
                    </a:r>
                  </a:p>
                </p:txBody>
              </p:sp>
              <p:sp>
                <p:nvSpPr>
                  <p:cNvPr id="8334" name="Rectangle 131"/>
                  <p:cNvSpPr>
                    <a:spLocks noChangeArrowheads="1"/>
                  </p:cNvSpPr>
                  <p:nvPr/>
                </p:nvSpPr>
                <p:spPr bwMode="auto">
                  <a:xfrm>
                    <a:off x="0" y="0"/>
                    <a:ext cx="448" cy="11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8264" name="Group 132"/>
              <p:cNvGrpSpPr>
                <a:grpSpLocks/>
              </p:cNvGrpSpPr>
              <p:nvPr/>
            </p:nvGrpSpPr>
            <p:grpSpPr bwMode="auto">
              <a:xfrm>
                <a:off x="448" y="0"/>
                <a:ext cx="473" cy="116"/>
                <a:chOff x="448" y="0"/>
                <a:chExt cx="473" cy="116"/>
              </a:xfrm>
            </p:grpSpPr>
            <p:sp>
              <p:nvSpPr>
                <p:cNvPr id="8327" name="Rectangle 133"/>
                <p:cNvSpPr>
                  <a:spLocks noChangeArrowheads="1"/>
                </p:cNvSpPr>
                <p:nvPr/>
              </p:nvSpPr>
              <p:spPr bwMode="auto">
                <a:xfrm>
                  <a:off x="448" y="0"/>
                  <a:ext cx="473"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8328" name="Group 134"/>
                <p:cNvGrpSpPr>
                  <a:grpSpLocks/>
                </p:cNvGrpSpPr>
                <p:nvPr/>
              </p:nvGrpSpPr>
              <p:grpSpPr bwMode="auto">
                <a:xfrm>
                  <a:off x="448" y="0"/>
                  <a:ext cx="473" cy="116"/>
                  <a:chOff x="448" y="0"/>
                  <a:chExt cx="473" cy="116"/>
                </a:xfrm>
              </p:grpSpPr>
              <p:sp>
                <p:nvSpPr>
                  <p:cNvPr id="8329" name="Rectangle 135"/>
                  <p:cNvSpPr>
                    <a:spLocks noChangeArrowheads="1"/>
                  </p:cNvSpPr>
                  <p:nvPr/>
                </p:nvSpPr>
                <p:spPr bwMode="auto">
                  <a:xfrm>
                    <a:off x="448" y="0"/>
                    <a:ext cx="473"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200" b="1">
                        <a:solidFill>
                          <a:schemeClr val="folHlink"/>
                        </a:solidFill>
                        <a:latin typeface="Arial" charset="0"/>
                      </a:rPr>
                      <a:t>CustomerName</a:t>
                    </a:r>
                  </a:p>
                </p:txBody>
              </p:sp>
              <p:sp>
                <p:nvSpPr>
                  <p:cNvPr id="8330" name="Rectangle 136"/>
                  <p:cNvSpPr>
                    <a:spLocks noChangeArrowheads="1"/>
                  </p:cNvSpPr>
                  <p:nvPr/>
                </p:nvSpPr>
                <p:spPr bwMode="auto">
                  <a:xfrm>
                    <a:off x="448" y="0"/>
                    <a:ext cx="473" cy="11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8265" name="Group 137"/>
              <p:cNvGrpSpPr>
                <a:grpSpLocks/>
              </p:cNvGrpSpPr>
              <p:nvPr/>
            </p:nvGrpSpPr>
            <p:grpSpPr bwMode="auto">
              <a:xfrm>
                <a:off x="921" y="0"/>
                <a:ext cx="433" cy="116"/>
                <a:chOff x="921" y="0"/>
                <a:chExt cx="433" cy="116"/>
              </a:xfrm>
            </p:grpSpPr>
            <p:sp>
              <p:nvSpPr>
                <p:cNvPr id="8323" name="Rectangle 138"/>
                <p:cNvSpPr>
                  <a:spLocks noChangeArrowheads="1"/>
                </p:cNvSpPr>
                <p:nvPr/>
              </p:nvSpPr>
              <p:spPr bwMode="auto">
                <a:xfrm>
                  <a:off x="921" y="0"/>
                  <a:ext cx="433"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8324" name="Group 139"/>
                <p:cNvGrpSpPr>
                  <a:grpSpLocks/>
                </p:cNvGrpSpPr>
                <p:nvPr/>
              </p:nvGrpSpPr>
              <p:grpSpPr bwMode="auto">
                <a:xfrm>
                  <a:off x="921" y="0"/>
                  <a:ext cx="433" cy="116"/>
                  <a:chOff x="921" y="0"/>
                  <a:chExt cx="433" cy="116"/>
                </a:xfrm>
              </p:grpSpPr>
              <p:sp>
                <p:nvSpPr>
                  <p:cNvPr id="8325" name="Rectangle 140"/>
                  <p:cNvSpPr>
                    <a:spLocks noChangeArrowheads="1"/>
                  </p:cNvSpPr>
                  <p:nvPr/>
                </p:nvSpPr>
                <p:spPr bwMode="auto">
                  <a:xfrm>
                    <a:off x="921" y="0"/>
                    <a:ext cx="433"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200" b="1">
                        <a:solidFill>
                          <a:schemeClr val="folHlink"/>
                        </a:solidFill>
                        <a:latin typeface="Arial" charset="0"/>
                      </a:rPr>
                      <a:t>Street</a:t>
                    </a:r>
                  </a:p>
                </p:txBody>
              </p:sp>
              <p:sp>
                <p:nvSpPr>
                  <p:cNvPr id="8326" name="Rectangle 141"/>
                  <p:cNvSpPr>
                    <a:spLocks noChangeArrowheads="1"/>
                  </p:cNvSpPr>
                  <p:nvPr/>
                </p:nvSpPr>
                <p:spPr bwMode="auto">
                  <a:xfrm>
                    <a:off x="921" y="0"/>
                    <a:ext cx="433" cy="11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8266" name="Group 142"/>
              <p:cNvGrpSpPr>
                <a:grpSpLocks/>
              </p:cNvGrpSpPr>
              <p:nvPr/>
            </p:nvGrpSpPr>
            <p:grpSpPr bwMode="auto">
              <a:xfrm>
                <a:off x="1354" y="0"/>
                <a:ext cx="301" cy="116"/>
                <a:chOff x="1354" y="0"/>
                <a:chExt cx="301" cy="116"/>
              </a:xfrm>
            </p:grpSpPr>
            <p:sp>
              <p:nvSpPr>
                <p:cNvPr id="8319" name="Rectangle 143"/>
                <p:cNvSpPr>
                  <a:spLocks noChangeArrowheads="1"/>
                </p:cNvSpPr>
                <p:nvPr/>
              </p:nvSpPr>
              <p:spPr bwMode="auto">
                <a:xfrm>
                  <a:off x="1354" y="0"/>
                  <a:ext cx="301"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8320" name="Group 144"/>
                <p:cNvGrpSpPr>
                  <a:grpSpLocks/>
                </p:cNvGrpSpPr>
                <p:nvPr/>
              </p:nvGrpSpPr>
              <p:grpSpPr bwMode="auto">
                <a:xfrm>
                  <a:off x="1354" y="0"/>
                  <a:ext cx="301" cy="116"/>
                  <a:chOff x="1354" y="0"/>
                  <a:chExt cx="301" cy="116"/>
                </a:xfrm>
              </p:grpSpPr>
              <p:sp>
                <p:nvSpPr>
                  <p:cNvPr id="8321" name="Rectangle 145"/>
                  <p:cNvSpPr>
                    <a:spLocks noChangeArrowheads="1"/>
                  </p:cNvSpPr>
                  <p:nvPr/>
                </p:nvSpPr>
                <p:spPr bwMode="auto">
                  <a:xfrm>
                    <a:off x="1354" y="0"/>
                    <a:ext cx="301"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200" b="1">
                        <a:solidFill>
                          <a:schemeClr val="folHlink"/>
                        </a:solidFill>
                        <a:latin typeface="Arial" charset="0"/>
                      </a:rPr>
                      <a:t>City</a:t>
                    </a:r>
                  </a:p>
                </p:txBody>
              </p:sp>
              <p:sp>
                <p:nvSpPr>
                  <p:cNvPr id="8322" name="Rectangle 146"/>
                  <p:cNvSpPr>
                    <a:spLocks noChangeArrowheads="1"/>
                  </p:cNvSpPr>
                  <p:nvPr/>
                </p:nvSpPr>
                <p:spPr bwMode="auto">
                  <a:xfrm>
                    <a:off x="1354" y="0"/>
                    <a:ext cx="301" cy="11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8267" name="Group 147"/>
              <p:cNvGrpSpPr>
                <a:grpSpLocks/>
              </p:cNvGrpSpPr>
              <p:nvPr/>
            </p:nvGrpSpPr>
            <p:grpSpPr bwMode="auto">
              <a:xfrm>
                <a:off x="1655" y="0"/>
                <a:ext cx="234" cy="116"/>
                <a:chOff x="1655" y="0"/>
                <a:chExt cx="234" cy="116"/>
              </a:xfrm>
            </p:grpSpPr>
            <p:sp>
              <p:nvSpPr>
                <p:cNvPr id="8315" name="Rectangle 148"/>
                <p:cNvSpPr>
                  <a:spLocks noChangeArrowheads="1"/>
                </p:cNvSpPr>
                <p:nvPr/>
              </p:nvSpPr>
              <p:spPr bwMode="auto">
                <a:xfrm>
                  <a:off x="1655" y="0"/>
                  <a:ext cx="234"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8316" name="Group 149"/>
                <p:cNvGrpSpPr>
                  <a:grpSpLocks/>
                </p:cNvGrpSpPr>
                <p:nvPr/>
              </p:nvGrpSpPr>
              <p:grpSpPr bwMode="auto">
                <a:xfrm>
                  <a:off x="1655" y="0"/>
                  <a:ext cx="234" cy="116"/>
                  <a:chOff x="1655" y="0"/>
                  <a:chExt cx="234" cy="116"/>
                </a:xfrm>
              </p:grpSpPr>
              <p:sp>
                <p:nvSpPr>
                  <p:cNvPr id="8317" name="Rectangle 150"/>
                  <p:cNvSpPr>
                    <a:spLocks noChangeArrowheads="1"/>
                  </p:cNvSpPr>
                  <p:nvPr/>
                </p:nvSpPr>
                <p:spPr bwMode="auto">
                  <a:xfrm>
                    <a:off x="1655" y="0"/>
                    <a:ext cx="234"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200" b="1">
                        <a:solidFill>
                          <a:schemeClr val="folHlink"/>
                        </a:solidFill>
                        <a:latin typeface="Arial" charset="0"/>
                      </a:rPr>
                      <a:t>State</a:t>
                    </a:r>
                  </a:p>
                </p:txBody>
              </p:sp>
              <p:sp>
                <p:nvSpPr>
                  <p:cNvPr id="8318" name="Rectangle 151"/>
                  <p:cNvSpPr>
                    <a:spLocks noChangeArrowheads="1"/>
                  </p:cNvSpPr>
                  <p:nvPr/>
                </p:nvSpPr>
                <p:spPr bwMode="auto">
                  <a:xfrm>
                    <a:off x="1655" y="0"/>
                    <a:ext cx="234" cy="11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8268" name="Group 152"/>
              <p:cNvGrpSpPr>
                <a:grpSpLocks/>
              </p:cNvGrpSpPr>
              <p:nvPr/>
            </p:nvGrpSpPr>
            <p:grpSpPr bwMode="auto">
              <a:xfrm>
                <a:off x="1889" y="0"/>
                <a:ext cx="307" cy="116"/>
                <a:chOff x="1889" y="0"/>
                <a:chExt cx="307" cy="116"/>
              </a:xfrm>
            </p:grpSpPr>
            <p:sp>
              <p:nvSpPr>
                <p:cNvPr id="8311" name="Rectangle 153"/>
                <p:cNvSpPr>
                  <a:spLocks noChangeArrowheads="1"/>
                </p:cNvSpPr>
                <p:nvPr/>
              </p:nvSpPr>
              <p:spPr bwMode="auto">
                <a:xfrm>
                  <a:off x="1889" y="0"/>
                  <a:ext cx="307"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8312" name="Group 154"/>
                <p:cNvGrpSpPr>
                  <a:grpSpLocks/>
                </p:cNvGrpSpPr>
                <p:nvPr/>
              </p:nvGrpSpPr>
              <p:grpSpPr bwMode="auto">
                <a:xfrm>
                  <a:off x="1889" y="0"/>
                  <a:ext cx="307" cy="116"/>
                  <a:chOff x="1889" y="0"/>
                  <a:chExt cx="307" cy="116"/>
                </a:xfrm>
              </p:grpSpPr>
              <p:sp>
                <p:nvSpPr>
                  <p:cNvPr id="8313" name="Rectangle 155"/>
                  <p:cNvSpPr>
                    <a:spLocks noChangeArrowheads="1"/>
                  </p:cNvSpPr>
                  <p:nvPr/>
                </p:nvSpPr>
                <p:spPr bwMode="auto">
                  <a:xfrm>
                    <a:off x="1889" y="0"/>
                    <a:ext cx="307"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200" b="1">
                        <a:solidFill>
                          <a:schemeClr val="folHlink"/>
                        </a:solidFill>
                        <a:latin typeface="Arial" charset="0"/>
                      </a:rPr>
                      <a:t>ZipCode</a:t>
                    </a:r>
                  </a:p>
                </p:txBody>
              </p:sp>
              <p:sp>
                <p:nvSpPr>
                  <p:cNvPr id="8314" name="Rectangle 156"/>
                  <p:cNvSpPr>
                    <a:spLocks noChangeArrowheads="1"/>
                  </p:cNvSpPr>
                  <p:nvPr/>
                </p:nvSpPr>
                <p:spPr bwMode="auto">
                  <a:xfrm>
                    <a:off x="1889" y="0"/>
                    <a:ext cx="307" cy="11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8269" name="Group 157"/>
              <p:cNvGrpSpPr>
                <a:grpSpLocks/>
              </p:cNvGrpSpPr>
              <p:nvPr/>
            </p:nvGrpSpPr>
            <p:grpSpPr bwMode="auto">
              <a:xfrm>
                <a:off x="2196" y="0"/>
                <a:ext cx="397" cy="116"/>
                <a:chOff x="2196" y="0"/>
                <a:chExt cx="397" cy="116"/>
              </a:xfrm>
            </p:grpSpPr>
            <p:sp>
              <p:nvSpPr>
                <p:cNvPr id="8307" name="Rectangle 158"/>
                <p:cNvSpPr>
                  <a:spLocks noChangeArrowheads="1"/>
                </p:cNvSpPr>
                <p:nvPr/>
              </p:nvSpPr>
              <p:spPr bwMode="auto">
                <a:xfrm>
                  <a:off x="2196" y="0"/>
                  <a:ext cx="397"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8308" name="Group 159"/>
                <p:cNvGrpSpPr>
                  <a:grpSpLocks/>
                </p:cNvGrpSpPr>
                <p:nvPr/>
              </p:nvGrpSpPr>
              <p:grpSpPr bwMode="auto">
                <a:xfrm>
                  <a:off x="2196" y="0"/>
                  <a:ext cx="397" cy="116"/>
                  <a:chOff x="2196" y="0"/>
                  <a:chExt cx="397" cy="116"/>
                </a:xfrm>
              </p:grpSpPr>
              <p:sp>
                <p:nvSpPr>
                  <p:cNvPr id="8309" name="Rectangle 160"/>
                  <p:cNvSpPr>
                    <a:spLocks noChangeArrowheads="1"/>
                  </p:cNvSpPr>
                  <p:nvPr/>
                </p:nvSpPr>
                <p:spPr bwMode="auto">
                  <a:xfrm>
                    <a:off x="2196" y="0"/>
                    <a:ext cx="397"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200" b="1">
                        <a:solidFill>
                          <a:schemeClr val="folHlink"/>
                        </a:solidFill>
                        <a:latin typeface="Arial" charset="0"/>
                      </a:rPr>
                      <a:t>OwnerName</a:t>
                    </a:r>
                  </a:p>
                </p:txBody>
              </p:sp>
              <p:sp>
                <p:nvSpPr>
                  <p:cNvPr id="8310" name="Rectangle 161"/>
                  <p:cNvSpPr>
                    <a:spLocks noChangeArrowheads="1"/>
                  </p:cNvSpPr>
                  <p:nvPr/>
                </p:nvSpPr>
                <p:spPr bwMode="auto">
                  <a:xfrm>
                    <a:off x="2196" y="0"/>
                    <a:ext cx="397" cy="11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8270" name="Group 162"/>
              <p:cNvGrpSpPr>
                <a:grpSpLocks/>
              </p:cNvGrpSpPr>
              <p:nvPr/>
            </p:nvGrpSpPr>
            <p:grpSpPr bwMode="auto">
              <a:xfrm>
                <a:off x="2593" y="0"/>
                <a:ext cx="262" cy="116"/>
                <a:chOff x="2593" y="0"/>
                <a:chExt cx="262" cy="116"/>
              </a:xfrm>
            </p:grpSpPr>
            <p:sp>
              <p:nvSpPr>
                <p:cNvPr id="8303" name="Rectangle 163"/>
                <p:cNvSpPr>
                  <a:spLocks noChangeArrowheads="1"/>
                </p:cNvSpPr>
                <p:nvPr/>
              </p:nvSpPr>
              <p:spPr bwMode="auto">
                <a:xfrm>
                  <a:off x="2593" y="0"/>
                  <a:ext cx="262"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8304" name="Group 164"/>
                <p:cNvGrpSpPr>
                  <a:grpSpLocks/>
                </p:cNvGrpSpPr>
                <p:nvPr/>
              </p:nvGrpSpPr>
              <p:grpSpPr bwMode="auto">
                <a:xfrm>
                  <a:off x="2593" y="0"/>
                  <a:ext cx="262" cy="116"/>
                  <a:chOff x="2593" y="0"/>
                  <a:chExt cx="262" cy="116"/>
                </a:xfrm>
              </p:grpSpPr>
              <p:sp>
                <p:nvSpPr>
                  <p:cNvPr id="8305" name="Rectangle 165"/>
                  <p:cNvSpPr>
                    <a:spLocks noChangeArrowheads="1"/>
                  </p:cNvSpPr>
                  <p:nvPr/>
                </p:nvSpPr>
                <p:spPr bwMode="auto">
                  <a:xfrm>
                    <a:off x="2593" y="0"/>
                    <a:ext cx="262"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200" b="1">
                        <a:solidFill>
                          <a:schemeClr val="folHlink"/>
                        </a:solidFill>
                        <a:latin typeface="Arial" charset="0"/>
                      </a:rPr>
                      <a:t>Phone</a:t>
                    </a:r>
                  </a:p>
                </p:txBody>
              </p:sp>
              <p:sp>
                <p:nvSpPr>
                  <p:cNvPr id="8306" name="Rectangle 166"/>
                  <p:cNvSpPr>
                    <a:spLocks noChangeArrowheads="1"/>
                  </p:cNvSpPr>
                  <p:nvPr/>
                </p:nvSpPr>
                <p:spPr bwMode="auto">
                  <a:xfrm>
                    <a:off x="2593" y="0"/>
                    <a:ext cx="262" cy="11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8271" name="Group 167"/>
              <p:cNvGrpSpPr>
                <a:grpSpLocks/>
              </p:cNvGrpSpPr>
              <p:nvPr/>
            </p:nvGrpSpPr>
            <p:grpSpPr bwMode="auto">
              <a:xfrm>
                <a:off x="2855" y="0"/>
                <a:ext cx="399" cy="116"/>
                <a:chOff x="2855" y="0"/>
                <a:chExt cx="399" cy="116"/>
              </a:xfrm>
            </p:grpSpPr>
            <p:sp>
              <p:nvSpPr>
                <p:cNvPr id="8299" name="Rectangle 168"/>
                <p:cNvSpPr>
                  <a:spLocks noChangeArrowheads="1"/>
                </p:cNvSpPr>
                <p:nvPr/>
              </p:nvSpPr>
              <p:spPr bwMode="auto">
                <a:xfrm>
                  <a:off x="2855" y="0"/>
                  <a:ext cx="399"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8300" name="Group 169"/>
                <p:cNvGrpSpPr>
                  <a:grpSpLocks/>
                </p:cNvGrpSpPr>
                <p:nvPr/>
              </p:nvGrpSpPr>
              <p:grpSpPr bwMode="auto">
                <a:xfrm>
                  <a:off x="2855" y="0"/>
                  <a:ext cx="399" cy="116"/>
                  <a:chOff x="2855" y="0"/>
                  <a:chExt cx="399" cy="116"/>
                </a:xfrm>
              </p:grpSpPr>
              <p:sp>
                <p:nvSpPr>
                  <p:cNvPr id="8301" name="Rectangle 170"/>
                  <p:cNvSpPr>
                    <a:spLocks noChangeArrowheads="1"/>
                  </p:cNvSpPr>
                  <p:nvPr/>
                </p:nvSpPr>
                <p:spPr bwMode="auto">
                  <a:xfrm>
                    <a:off x="2855" y="0"/>
                    <a:ext cx="399" cy="11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200" b="1">
                        <a:solidFill>
                          <a:schemeClr val="folHlink"/>
                        </a:solidFill>
                        <a:latin typeface="Arial" charset="0"/>
                      </a:rPr>
                      <a:t>FirstContact</a:t>
                    </a:r>
                  </a:p>
                </p:txBody>
              </p:sp>
              <p:sp>
                <p:nvSpPr>
                  <p:cNvPr id="8302" name="Rectangle 171"/>
                  <p:cNvSpPr>
                    <a:spLocks noChangeArrowheads="1"/>
                  </p:cNvSpPr>
                  <p:nvPr/>
                </p:nvSpPr>
                <p:spPr bwMode="auto">
                  <a:xfrm>
                    <a:off x="2855" y="0"/>
                    <a:ext cx="399" cy="116"/>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8272" name="Group 172"/>
              <p:cNvGrpSpPr>
                <a:grpSpLocks/>
              </p:cNvGrpSpPr>
              <p:nvPr/>
            </p:nvGrpSpPr>
            <p:grpSpPr bwMode="auto">
              <a:xfrm>
                <a:off x="0" y="116"/>
                <a:ext cx="448" cy="116"/>
                <a:chOff x="0" y="116"/>
                <a:chExt cx="448" cy="116"/>
              </a:xfrm>
            </p:grpSpPr>
            <p:sp>
              <p:nvSpPr>
                <p:cNvPr id="8297" name="Rectangle 173"/>
                <p:cNvSpPr>
                  <a:spLocks noChangeArrowheads="1"/>
                </p:cNvSpPr>
                <p:nvPr/>
              </p:nvSpPr>
              <p:spPr bwMode="auto">
                <a:xfrm>
                  <a:off x="0" y="116"/>
                  <a:ext cx="448"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1">
                      <a:solidFill>
                        <a:schemeClr val="folHlink"/>
                      </a:solidFill>
                      <a:latin typeface="Arial" charset="0"/>
                    </a:rPr>
                    <a:t>000</a:t>
                  </a:r>
                </a:p>
              </p:txBody>
            </p:sp>
            <p:sp>
              <p:nvSpPr>
                <p:cNvPr id="8298" name="Rectangle 174"/>
                <p:cNvSpPr>
                  <a:spLocks noChangeArrowheads="1"/>
                </p:cNvSpPr>
                <p:nvPr/>
              </p:nvSpPr>
              <p:spPr bwMode="auto">
                <a:xfrm>
                  <a:off x="0" y="116"/>
                  <a:ext cx="448" cy="116"/>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8273" name="Group 175"/>
              <p:cNvGrpSpPr>
                <a:grpSpLocks/>
              </p:cNvGrpSpPr>
              <p:nvPr/>
            </p:nvGrpSpPr>
            <p:grpSpPr bwMode="auto">
              <a:xfrm>
                <a:off x="448" y="116"/>
                <a:ext cx="473" cy="116"/>
                <a:chOff x="448" y="116"/>
                <a:chExt cx="473" cy="116"/>
              </a:xfrm>
            </p:grpSpPr>
            <p:sp>
              <p:nvSpPr>
                <p:cNvPr id="8295" name="Rectangle 176"/>
                <p:cNvSpPr>
                  <a:spLocks noChangeArrowheads="1"/>
                </p:cNvSpPr>
                <p:nvPr/>
              </p:nvSpPr>
              <p:spPr bwMode="auto">
                <a:xfrm>
                  <a:off x="448" y="116"/>
                  <a:ext cx="473"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1">
                      <a:solidFill>
                        <a:schemeClr val="folHlink"/>
                      </a:solidFill>
                      <a:latin typeface="Arial" charset="0"/>
                    </a:rPr>
                    <a:t>Choi </a:t>
                  </a:r>
                </a:p>
              </p:txBody>
            </p:sp>
            <p:sp>
              <p:nvSpPr>
                <p:cNvPr id="8296" name="Rectangle 177"/>
                <p:cNvSpPr>
                  <a:spLocks noChangeArrowheads="1"/>
                </p:cNvSpPr>
                <p:nvPr/>
              </p:nvSpPr>
              <p:spPr bwMode="auto">
                <a:xfrm>
                  <a:off x="448" y="116"/>
                  <a:ext cx="473" cy="116"/>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8274" name="Group 178"/>
              <p:cNvGrpSpPr>
                <a:grpSpLocks/>
              </p:cNvGrpSpPr>
              <p:nvPr/>
            </p:nvGrpSpPr>
            <p:grpSpPr bwMode="auto">
              <a:xfrm>
                <a:off x="921" y="116"/>
                <a:ext cx="433" cy="116"/>
                <a:chOff x="921" y="116"/>
                <a:chExt cx="433" cy="116"/>
              </a:xfrm>
            </p:grpSpPr>
            <p:sp>
              <p:nvSpPr>
                <p:cNvPr id="8293" name="Rectangle 179"/>
                <p:cNvSpPr>
                  <a:spLocks noChangeArrowheads="1"/>
                </p:cNvSpPr>
                <p:nvPr/>
              </p:nvSpPr>
              <p:spPr bwMode="auto">
                <a:xfrm>
                  <a:off x="921" y="116"/>
                  <a:ext cx="433"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1">
                      <a:solidFill>
                        <a:schemeClr val="folHlink"/>
                      </a:solidFill>
                      <a:latin typeface="Arial" charset="0"/>
                    </a:rPr>
                    <a:t>COB 105</a:t>
                  </a:r>
                </a:p>
              </p:txBody>
            </p:sp>
            <p:sp>
              <p:nvSpPr>
                <p:cNvPr id="8294" name="Rectangle 180"/>
                <p:cNvSpPr>
                  <a:spLocks noChangeArrowheads="1"/>
                </p:cNvSpPr>
                <p:nvPr/>
              </p:nvSpPr>
              <p:spPr bwMode="auto">
                <a:xfrm>
                  <a:off x="921" y="116"/>
                  <a:ext cx="433" cy="116"/>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8275" name="Group 181"/>
              <p:cNvGrpSpPr>
                <a:grpSpLocks/>
              </p:cNvGrpSpPr>
              <p:nvPr/>
            </p:nvGrpSpPr>
            <p:grpSpPr bwMode="auto">
              <a:xfrm>
                <a:off x="1354" y="116"/>
                <a:ext cx="301" cy="116"/>
                <a:chOff x="1354" y="116"/>
                <a:chExt cx="301" cy="116"/>
              </a:xfrm>
            </p:grpSpPr>
            <p:sp>
              <p:nvSpPr>
                <p:cNvPr id="8291" name="Rectangle 182"/>
                <p:cNvSpPr>
                  <a:spLocks noChangeArrowheads="1"/>
                </p:cNvSpPr>
                <p:nvPr/>
              </p:nvSpPr>
              <p:spPr bwMode="auto">
                <a:xfrm>
                  <a:off x="1354" y="116"/>
                  <a:ext cx="301"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1">
                      <a:solidFill>
                        <a:schemeClr val="folHlink"/>
                      </a:solidFill>
                      <a:latin typeface="Arial" charset="0"/>
                    </a:rPr>
                    <a:t>CSUB</a:t>
                  </a:r>
                </a:p>
              </p:txBody>
            </p:sp>
            <p:sp>
              <p:nvSpPr>
                <p:cNvPr id="8292" name="Rectangle 183"/>
                <p:cNvSpPr>
                  <a:spLocks noChangeArrowheads="1"/>
                </p:cNvSpPr>
                <p:nvPr/>
              </p:nvSpPr>
              <p:spPr bwMode="auto">
                <a:xfrm>
                  <a:off x="1354" y="116"/>
                  <a:ext cx="301" cy="116"/>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8276" name="Group 184"/>
              <p:cNvGrpSpPr>
                <a:grpSpLocks/>
              </p:cNvGrpSpPr>
              <p:nvPr/>
            </p:nvGrpSpPr>
            <p:grpSpPr bwMode="auto">
              <a:xfrm>
                <a:off x="1655" y="116"/>
                <a:ext cx="234" cy="116"/>
                <a:chOff x="1655" y="116"/>
                <a:chExt cx="234" cy="116"/>
              </a:xfrm>
            </p:grpSpPr>
            <p:sp>
              <p:nvSpPr>
                <p:cNvPr id="8289" name="Rectangle 185"/>
                <p:cNvSpPr>
                  <a:spLocks noChangeArrowheads="1"/>
                </p:cNvSpPr>
                <p:nvPr/>
              </p:nvSpPr>
              <p:spPr bwMode="auto">
                <a:xfrm>
                  <a:off x="1655" y="116"/>
                  <a:ext cx="234"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1">
                      <a:solidFill>
                        <a:schemeClr val="folHlink"/>
                      </a:solidFill>
                      <a:latin typeface="Arial" charset="0"/>
                    </a:rPr>
                    <a:t>CA</a:t>
                  </a:r>
                </a:p>
              </p:txBody>
            </p:sp>
            <p:sp>
              <p:nvSpPr>
                <p:cNvPr id="8290" name="Rectangle 186"/>
                <p:cNvSpPr>
                  <a:spLocks noChangeArrowheads="1"/>
                </p:cNvSpPr>
                <p:nvPr/>
              </p:nvSpPr>
              <p:spPr bwMode="auto">
                <a:xfrm>
                  <a:off x="1655" y="116"/>
                  <a:ext cx="234" cy="116"/>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8277" name="Group 187"/>
              <p:cNvGrpSpPr>
                <a:grpSpLocks/>
              </p:cNvGrpSpPr>
              <p:nvPr/>
            </p:nvGrpSpPr>
            <p:grpSpPr bwMode="auto">
              <a:xfrm>
                <a:off x="1889" y="116"/>
                <a:ext cx="307" cy="116"/>
                <a:chOff x="1889" y="116"/>
                <a:chExt cx="307" cy="116"/>
              </a:xfrm>
            </p:grpSpPr>
            <p:sp>
              <p:nvSpPr>
                <p:cNvPr id="8287" name="Rectangle 188"/>
                <p:cNvSpPr>
                  <a:spLocks noChangeArrowheads="1"/>
                </p:cNvSpPr>
                <p:nvPr/>
              </p:nvSpPr>
              <p:spPr bwMode="auto">
                <a:xfrm>
                  <a:off x="1889" y="116"/>
                  <a:ext cx="307"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1">
                      <a:solidFill>
                        <a:schemeClr val="folHlink"/>
                      </a:solidFill>
                      <a:latin typeface="Arial" charset="0"/>
                    </a:rPr>
                    <a:t>93311</a:t>
                  </a:r>
                </a:p>
              </p:txBody>
            </p:sp>
            <p:sp>
              <p:nvSpPr>
                <p:cNvPr id="8288" name="Rectangle 189"/>
                <p:cNvSpPr>
                  <a:spLocks noChangeArrowheads="1"/>
                </p:cNvSpPr>
                <p:nvPr/>
              </p:nvSpPr>
              <p:spPr bwMode="auto">
                <a:xfrm>
                  <a:off x="1889" y="116"/>
                  <a:ext cx="307" cy="116"/>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8278" name="Group 190"/>
              <p:cNvGrpSpPr>
                <a:grpSpLocks/>
              </p:cNvGrpSpPr>
              <p:nvPr/>
            </p:nvGrpSpPr>
            <p:grpSpPr bwMode="auto">
              <a:xfrm>
                <a:off x="2196" y="116"/>
                <a:ext cx="397" cy="116"/>
                <a:chOff x="2196" y="116"/>
                <a:chExt cx="397" cy="116"/>
              </a:xfrm>
            </p:grpSpPr>
            <p:sp>
              <p:nvSpPr>
                <p:cNvPr id="8285" name="Rectangle 191"/>
                <p:cNvSpPr>
                  <a:spLocks noChangeArrowheads="1"/>
                </p:cNvSpPr>
                <p:nvPr/>
              </p:nvSpPr>
              <p:spPr bwMode="auto">
                <a:xfrm>
                  <a:off x="2196" y="116"/>
                  <a:ext cx="397"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1">
                      <a:solidFill>
                        <a:schemeClr val="folHlink"/>
                      </a:solidFill>
                      <a:latin typeface="Arial" charset="0"/>
                    </a:rPr>
                    <a:t>Scott Choi</a:t>
                  </a:r>
                </a:p>
              </p:txBody>
            </p:sp>
            <p:sp>
              <p:nvSpPr>
                <p:cNvPr id="8286" name="Rectangle 192"/>
                <p:cNvSpPr>
                  <a:spLocks noChangeArrowheads="1"/>
                </p:cNvSpPr>
                <p:nvPr/>
              </p:nvSpPr>
              <p:spPr bwMode="auto">
                <a:xfrm>
                  <a:off x="2196" y="116"/>
                  <a:ext cx="397" cy="116"/>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8279" name="Group 193"/>
              <p:cNvGrpSpPr>
                <a:grpSpLocks/>
              </p:cNvGrpSpPr>
              <p:nvPr/>
            </p:nvGrpSpPr>
            <p:grpSpPr bwMode="auto">
              <a:xfrm>
                <a:off x="2593" y="116"/>
                <a:ext cx="262" cy="116"/>
                <a:chOff x="2593" y="116"/>
                <a:chExt cx="262" cy="116"/>
              </a:xfrm>
            </p:grpSpPr>
            <p:sp>
              <p:nvSpPr>
                <p:cNvPr id="8283" name="Rectangle 194"/>
                <p:cNvSpPr>
                  <a:spLocks noChangeArrowheads="1"/>
                </p:cNvSpPr>
                <p:nvPr/>
              </p:nvSpPr>
              <p:spPr bwMode="auto">
                <a:xfrm>
                  <a:off x="2593" y="116"/>
                  <a:ext cx="262"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1">
                      <a:solidFill>
                        <a:schemeClr val="folHlink"/>
                      </a:solidFill>
                      <a:latin typeface="Arial" charset="0"/>
                    </a:rPr>
                    <a:t>5348</a:t>
                  </a:r>
                </a:p>
              </p:txBody>
            </p:sp>
            <p:sp>
              <p:nvSpPr>
                <p:cNvPr id="8284" name="Rectangle 195"/>
                <p:cNvSpPr>
                  <a:spLocks noChangeArrowheads="1"/>
                </p:cNvSpPr>
                <p:nvPr/>
              </p:nvSpPr>
              <p:spPr bwMode="auto">
                <a:xfrm>
                  <a:off x="2593" y="116"/>
                  <a:ext cx="262" cy="116"/>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8280" name="Group 196"/>
              <p:cNvGrpSpPr>
                <a:grpSpLocks/>
              </p:cNvGrpSpPr>
              <p:nvPr/>
            </p:nvGrpSpPr>
            <p:grpSpPr bwMode="auto">
              <a:xfrm>
                <a:off x="2855" y="116"/>
                <a:ext cx="399" cy="116"/>
                <a:chOff x="2855" y="116"/>
                <a:chExt cx="399" cy="116"/>
              </a:xfrm>
            </p:grpSpPr>
            <p:sp>
              <p:nvSpPr>
                <p:cNvPr id="8281" name="Rectangle 197"/>
                <p:cNvSpPr>
                  <a:spLocks noChangeArrowheads="1"/>
                </p:cNvSpPr>
                <p:nvPr/>
              </p:nvSpPr>
              <p:spPr bwMode="auto">
                <a:xfrm>
                  <a:off x="2855" y="116"/>
                  <a:ext cx="399"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a:r>
                    <a:rPr lang="en-US" sz="1200" b="1" dirty="0">
                      <a:solidFill>
                        <a:schemeClr val="folHlink"/>
                      </a:solidFill>
                      <a:latin typeface="Arial" charset="0"/>
                    </a:rPr>
                    <a:t>09/20/2001</a:t>
                  </a:r>
                </a:p>
              </p:txBody>
            </p:sp>
            <p:sp>
              <p:nvSpPr>
                <p:cNvPr id="8282" name="Rectangle 198"/>
                <p:cNvSpPr>
                  <a:spLocks noChangeArrowheads="1"/>
                </p:cNvSpPr>
                <p:nvPr/>
              </p:nvSpPr>
              <p:spPr bwMode="auto">
                <a:xfrm>
                  <a:off x="2855" y="116"/>
                  <a:ext cx="399" cy="116"/>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sp>
          <p:nvSpPr>
            <p:cNvPr id="8262" name="Rectangle 199"/>
            <p:cNvSpPr>
              <a:spLocks noChangeArrowheads="1"/>
            </p:cNvSpPr>
            <p:nvPr/>
          </p:nvSpPr>
          <p:spPr bwMode="auto">
            <a:xfrm>
              <a:off x="-3" y="-3"/>
              <a:ext cx="3260" cy="238"/>
            </a:xfrm>
            <a:prstGeom prst="rect">
              <a:avLst/>
            </a:prstGeom>
            <a:noFill/>
            <a:ln w="11112">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8208" name="Rectangle 200"/>
          <p:cNvSpPr>
            <a:spLocks noChangeArrowheads="1"/>
          </p:cNvSpPr>
          <p:nvPr/>
        </p:nvSpPr>
        <p:spPr bwMode="auto">
          <a:xfrm>
            <a:off x="1498600" y="31845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sp>
        <p:nvSpPr>
          <p:cNvPr id="8209" name="Rectangle 201"/>
          <p:cNvSpPr>
            <a:spLocks noChangeArrowheads="1"/>
          </p:cNvSpPr>
          <p:nvPr/>
        </p:nvSpPr>
        <p:spPr bwMode="auto">
          <a:xfrm>
            <a:off x="1847850" y="31845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pSp>
        <p:nvGrpSpPr>
          <p:cNvPr id="8210" name="Group 202"/>
          <p:cNvGrpSpPr>
            <a:grpSpLocks/>
          </p:cNvGrpSpPr>
          <p:nvPr/>
        </p:nvGrpSpPr>
        <p:grpSpPr bwMode="auto">
          <a:xfrm>
            <a:off x="0" y="609600"/>
            <a:ext cx="8915400" cy="1066800"/>
            <a:chOff x="-3" y="-3"/>
            <a:chExt cx="3439" cy="314"/>
          </a:xfrm>
        </p:grpSpPr>
        <p:grpSp>
          <p:nvGrpSpPr>
            <p:cNvPr id="8211" name="Group 203"/>
            <p:cNvGrpSpPr>
              <a:grpSpLocks/>
            </p:cNvGrpSpPr>
            <p:nvPr/>
          </p:nvGrpSpPr>
          <p:grpSpPr bwMode="auto">
            <a:xfrm>
              <a:off x="0" y="0"/>
              <a:ext cx="3433" cy="308"/>
              <a:chOff x="0" y="0"/>
              <a:chExt cx="3433" cy="308"/>
            </a:xfrm>
          </p:grpSpPr>
          <p:grpSp>
            <p:nvGrpSpPr>
              <p:cNvPr id="8213" name="Group 204"/>
              <p:cNvGrpSpPr>
                <a:grpSpLocks/>
              </p:cNvGrpSpPr>
              <p:nvPr/>
            </p:nvGrpSpPr>
            <p:grpSpPr bwMode="auto">
              <a:xfrm>
                <a:off x="0" y="0"/>
                <a:ext cx="667" cy="154"/>
                <a:chOff x="0" y="0"/>
                <a:chExt cx="667" cy="154"/>
              </a:xfrm>
            </p:grpSpPr>
            <p:sp>
              <p:nvSpPr>
                <p:cNvPr id="8257" name="Rectangle 205"/>
                <p:cNvSpPr>
                  <a:spLocks noChangeArrowheads="1"/>
                </p:cNvSpPr>
                <p:nvPr/>
              </p:nvSpPr>
              <p:spPr bwMode="auto">
                <a:xfrm>
                  <a:off x="0" y="0"/>
                  <a:ext cx="667" cy="1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lstStyle/>
                <a:p>
                  <a:endParaRPr lang="en-US"/>
                </a:p>
              </p:txBody>
            </p:sp>
            <p:grpSp>
              <p:nvGrpSpPr>
                <p:cNvPr id="8258" name="Group 206"/>
                <p:cNvGrpSpPr>
                  <a:grpSpLocks/>
                </p:cNvGrpSpPr>
                <p:nvPr/>
              </p:nvGrpSpPr>
              <p:grpSpPr bwMode="auto">
                <a:xfrm>
                  <a:off x="0" y="0"/>
                  <a:ext cx="667" cy="154"/>
                  <a:chOff x="0" y="0"/>
                  <a:chExt cx="667" cy="154"/>
                </a:xfrm>
              </p:grpSpPr>
              <p:sp>
                <p:nvSpPr>
                  <p:cNvPr id="8259" name="Rectangle 207"/>
                  <p:cNvSpPr>
                    <a:spLocks noChangeArrowheads="1"/>
                  </p:cNvSpPr>
                  <p:nvPr/>
                </p:nvSpPr>
                <p:spPr bwMode="auto">
                  <a:xfrm>
                    <a:off x="0" y="0"/>
                    <a:ext cx="667" cy="1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600" b="1">
                        <a:solidFill>
                          <a:schemeClr val="tx2"/>
                        </a:solidFill>
                        <a:latin typeface="Arial" charset="0"/>
                        <a:cs typeface="Arial" charset="0"/>
                      </a:rPr>
                      <a:t>CustomerNum</a:t>
                    </a:r>
                    <a:endParaRPr lang="en-US" sz="1600" b="1">
                      <a:solidFill>
                        <a:schemeClr val="tx2"/>
                      </a:solidFill>
                      <a:latin typeface="Times New Roman" pitchFamily="18" charset="0"/>
                    </a:endParaRPr>
                  </a:p>
                </p:txBody>
              </p:sp>
              <p:sp>
                <p:nvSpPr>
                  <p:cNvPr id="8260" name="Rectangle 208"/>
                  <p:cNvSpPr>
                    <a:spLocks noChangeArrowheads="1"/>
                  </p:cNvSpPr>
                  <p:nvPr/>
                </p:nvSpPr>
                <p:spPr bwMode="auto">
                  <a:xfrm>
                    <a:off x="0" y="0"/>
                    <a:ext cx="667" cy="154"/>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grpSp>
            <p:nvGrpSpPr>
              <p:cNvPr id="8214" name="Group 209"/>
              <p:cNvGrpSpPr>
                <a:grpSpLocks/>
              </p:cNvGrpSpPr>
              <p:nvPr/>
            </p:nvGrpSpPr>
            <p:grpSpPr bwMode="auto">
              <a:xfrm>
                <a:off x="667" y="0"/>
                <a:ext cx="1056" cy="154"/>
                <a:chOff x="667" y="0"/>
                <a:chExt cx="1056" cy="154"/>
              </a:xfrm>
            </p:grpSpPr>
            <p:sp>
              <p:nvSpPr>
                <p:cNvPr id="8253" name="Rectangle 210"/>
                <p:cNvSpPr>
                  <a:spLocks noChangeArrowheads="1"/>
                </p:cNvSpPr>
                <p:nvPr/>
              </p:nvSpPr>
              <p:spPr bwMode="auto">
                <a:xfrm>
                  <a:off x="667" y="0"/>
                  <a:ext cx="1056" cy="1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lstStyle/>
                <a:p>
                  <a:endParaRPr lang="en-US"/>
                </a:p>
              </p:txBody>
            </p:sp>
            <p:grpSp>
              <p:nvGrpSpPr>
                <p:cNvPr id="8254" name="Group 211"/>
                <p:cNvGrpSpPr>
                  <a:grpSpLocks/>
                </p:cNvGrpSpPr>
                <p:nvPr/>
              </p:nvGrpSpPr>
              <p:grpSpPr bwMode="auto">
                <a:xfrm>
                  <a:off x="667" y="0"/>
                  <a:ext cx="1056" cy="154"/>
                  <a:chOff x="667" y="0"/>
                  <a:chExt cx="1056" cy="154"/>
                </a:xfrm>
              </p:grpSpPr>
              <p:sp>
                <p:nvSpPr>
                  <p:cNvPr id="8255" name="Rectangle 212"/>
                  <p:cNvSpPr>
                    <a:spLocks noChangeArrowheads="1"/>
                  </p:cNvSpPr>
                  <p:nvPr/>
                </p:nvSpPr>
                <p:spPr bwMode="auto">
                  <a:xfrm>
                    <a:off x="667" y="0"/>
                    <a:ext cx="1056" cy="1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600" b="1">
                        <a:solidFill>
                          <a:schemeClr val="tx2"/>
                        </a:solidFill>
                        <a:latin typeface="Arial" charset="0"/>
                        <a:cs typeface="Arial" charset="0"/>
                      </a:rPr>
                      <a:t>BillingName</a:t>
                    </a:r>
                    <a:endParaRPr lang="en-US" sz="1600" b="1">
                      <a:solidFill>
                        <a:schemeClr val="tx2"/>
                      </a:solidFill>
                      <a:latin typeface="Times New Roman" pitchFamily="18" charset="0"/>
                    </a:endParaRPr>
                  </a:p>
                </p:txBody>
              </p:sp>
              <p:sp>
                <p:nvSpPr>
                  <p:cNvPr id="8256" name="Rectangle 213"/>
                  <p:cNvSpPr>
                    <a:spLocks noChangeArrowheads="1"/>
                  </p:cNvSpPr>
                  <p:nvPr/>
                </p:nvSpPr>
                <p:spPr bwMode="auto">
                  <a:xfrm>
                    <a:off x="667" y="0"/>
                    <a:ext cx="1056" cy="154"/>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grpSp>
            <p:nvGrpSpPr>
              <p:cNvPr id="8215" name="Group 214"/>
              <p:cNvGrpSpPr>
                <a:grpSpLocks/>
              </p:cNvGrpSpPr>
              <p:nvPr/>
            </p:nvGrpSpPr>
            <p:grpSpPr bwMode="auto">
              <a:xfrm>
                <a:off x="1723" y="0"/>
                <a:ext cx="588" cy="154"/>
                <a:chOff x="1723" y="0"/>
                <a:chExt cx="588" cy="154"/>
              </a:xfrm>
            </p:grpSpPr>
            <p:sp>
              <p:nvSpPr>
                <p:cNvPr id="8249" name="Rectangle 215"/>
                <p:cNvSpPr>
                  <a:spLocks noChangeArrowheads="1"/>
                </p:cNvSpPr>
                <p:nvPr/>
              </p:nvSpPr>
              <p:spPr bwMode="auto">
                <a:xfrm>
                  <a:off x="1723" y="0"/>
                  <a:ext cx="588" cy="1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lstStyle/>
                <a:p>
                  <a:endParaRPr lang="en-US"/>
                </a:p>
              </p:txBody>
            </p:sp>
            <p:grpSp>
              <p:nvGrpSpPr>
                <p:cNvPr id="8250" name="Group 216"/>
                <p:cNvGrpSpPr>
                  <a:grpSpLocks/>
                </p:cNvGrpSpPr>
                <p:nvPr/>
              </p:nvGrpSpPr>
              <p:grpSpPr bwMode="auto">
                <a:xfrm>
                  <a:off x="1723" y="0"/>
                  <a:ext cx="588" cy="154"/>
                  <a:chOff x="1723" y="0"/>
                  <a:chExt cx="588" cy="154"/>
                </a:xfrm>
              </p:grpSpPr>
              <p:sp>
                <p:nvSpPr>
                  <p:cNvPr id="8251" name="Rectangle 217"/>
                  <p:cNvSpPr>
                    <a:spLocks noChangeArrowheads="1"/>
                  </p:cNvSpPr>
                  <p:nvPr/>
                </p:nvSpPr>
                <p:spPr bwMode="auto">
                  <a:xfrm>
                    <a:off x="1723" y="0"/>
                    <a:ext cx="588" cy="1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600" b="1">
                        <a:solidFill>
                          <a:schemeClr val="tx2"/>
                        </a:solidFill>
                        <a:latin typeface="Arial" charset="0"/>
                        <a:cs typeface="Arial" charset="0"/>
                      </a:rPr>
                      <a:t>Street</a:t>
                    </a:r>
                    <a:endParaRPr lang="en-US" sz="1600" b="1">
                      <a:solidFill>
                        <a:schemeClr val="tx2"/>
                      </a:solidFill>
                      <a:latin typeface="Times New Roman" pitchFamily="18" charset="0"/>
                    </a:endParaRPr>
                  </a:p>
                </p:txBody>
              </p:sp>
              <p:sp>
                <p:nvSpPr>
                  <p:cNvPr id="8252" name="Rectangle 218"/>
                  <p:cNvSpPr>
                    <a:spLocks noChangeArrowheads="1"/>
                  </p:cNvSpPr>
                  <p:nvPr/>
                </p:nvSpPr>
                <p:spPr bwMode="auto">
                  <a:xfrm>
                    <a:off x="1723" y="0"/>
                    <a:ext cx="588" cy="154"/>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grpSp>
            <p:nvGrpSpPr>
              <p:cNvPr id="8216" name="Group 219"/>
              <p:cNvGrpSpPr>
                <a:grpSpLocks/>
              </p:cNvGrpSpPr>
              <p:nvPr/>
            </p:nvGrpSpPr>
            <p:grpSpPr bwMode="auto">
              <a:xfrm>
                <a:off x="2311" y="0"/>
                <a:ext cx="475" cy="154"/>
                <a:chOff x="2311" y="0"/>
                <a:chExt cx="475" cy="154"/>
              </a:xfrm>
            </p:grpSpPr>
            <p:sp>
              <p:nvSpPr>
                <p:cNvPr id="8245" name="Rectangle 220"/>
                <p:cNvSpPr>
                  <a:spLocks noChangeArrowheads="1"/>
                </p:cNvSpPr>
                <p:nvPr/>
              </p:nvSpPr>
              <p:spPr bwMode="auto">
                <a:xfrm>
                  <a:off x="2311" y="0"/>
                  <a:ext cx="475" cy="1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lstStyle/>
                <a:p>
                  <a:endParaRPr lang="en-US"/>
                </a:p>
              </p:txBody>
            </p:sp>
            <p:grpSp>
              <p:nvGrpSpPr>
                <p:cNvPr id="8246" name="Group 221"/>
                <p:cNvGrpSpPr>
                  <a:grpSpLocks/>
                </p:cNvGrpSpPr>
                <p:nvPr/>
              </p:nvGrpSpPr>
              <p:grpSpPr bwMode="auto">
                <a:xfrm>
                  <a:off x="2311" y="0"/>
                  <a:ext cx="475" cy="154"/>
                  <a:chOff x="2311" y="0"/>
                  <a:chExt cx="475" cy="154"/>
                </a:xfrm>
              </p:grpSpPr>
              <p:sp>
                <p:nvSpPr>
                  <p:cNvPr id="8247" name="Rectangle 222"/>
                  <p:cNvSpPr>
                    <a:spLocks noChangeArrowheads="1"/>
                  </p:cNvSpPr>
                  <p:nvPr/>
                </p:nvSpPr>
                <p:spPr bwMode="auto">
                  <a:xfrm>
                    <a:off x="2311" y="0"/>
                    <a:ext cx="475" cy="1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600" b="1">
                        <a:solidFill>
                          <a:schemeClr val="tx2"/>
                        </a:solidFill>
                        <a:latin typeface="Arial" charset="0"/>
                        <a:cs typeface="Arial" charset="0"/>
                      </a:rPr>
                      <a:t>City</a:t>
                    </a:r>
                    <a:endParaRPr lang="en-US" sz="1600" b="1">
                      <a:solidFill>
                        <a:schemeClr val="tx2"/>
                      </a:solidFill>
                      <a:latin typeface="Times New Roman" pitchFamily="18" charset="0"/>
                    </a:endParaRPr>
                  </a:p>
                </p:txBody>
              </p:sp>
              <p:sp>
                <p:nvSpPr>
                  <p:cNvPr id="8248" name="Rectangle 223"/>
                  <p:cNvSpPr>
                    <a:spLocks noChangeArrowheads="1"/>
                  </p:cNvSpPr>
                  <p:nvPr/>
                </p:nvSpPr>
                <p:spPr bwMode="auto">
                  <a:xfrm>
                    <a:off x="2311" y="0"/>
                    <a:ext cx="475" cy="154"/>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grpSp>
            <p:nvGrpSpPr>
              <p:cNvPr id="8217" name="Group 224"/>
              <p:cNvGrpSpPr>
                <a:grpSpLocks/>
              </p:cNvGrpSpPr>
              <p:nvPr/>
            </p:nvGrpSpPr>
            <p:grpSpPr bwMode="auto">
              <a:xfrm>
                <a:off x="2786" y="0"/>
                <a:ext cx="311" cy="154"/>
                <a:chOff x="2786" y="0"/>
                <a:chExt cx="311" cy="154"/>
              </a:xfrm>
            </p:grpSpPr>
            <p:sp>
              <p:nvSpPr>
                <p:cNvPr id="8241" name="Rectangle 225"/>
                <p:cNvSpPr>
                  <a:spLocks noChangeArrowheads="1"/>
                </p:cNvSpPr>
                <p:nvPr/>
              </p:nvSpPr>
              <p:spPr bwMode="auto">
                <a:xfrm>
                  <a:off x="2786" y="0"/>
                  <a:ext cx="311" cy="1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lstStyle/>
                <a:p>
                  <a:endParaRPr lang="en-US"/>
                </a:p>
              </p:txBody>
            </p:sp>
            <p:grpSp>
              <p:nvGrpSpPr>
                <p:cNvPr id="8242" name="Group 226"/>
                <p:cNvGrpSpPr>
                  <a:grpSpLocks/>
                </p:cNvGrpSpPr>
                <p:nvPr/>
              </p:nvGrpSpPr>
              <p:grpSpPr bwMode="auto">
                <a:xfrm>
                  <a:off x="2786" y="0"/>
                  <a:ext cx="311" cy="154"/>
                  <a:chOff x="2786" y="0"/>
                  <a:chExt cx="311" cy="154"/>
                </a:xfrm>
              </p:grpSpPr>
              <p:sp>
                <p:nvSpPr>
                  <p:cNvPr id="8243" name="Rectangle 227"/>
                  <p:cNvSpPr>
                    <a:spLocks noChangeArrowheads="1"/>
                  </p:cNvSpPr>
                  <p:nvPr/>
                </p:nvSpPr>
                <p:spPr bwMode="auto">
                  <a:xfrm>
                    <a:off x="2786" y="0"/>
                    <a:ext cx="311" cy="1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600" b="1">
                        <a:solidFill>
                          <a:schemeClr val="tx2"/>
                        </a:solidFill>
                        <a:latin typeface="Arial" charset="0"/>
                        <a:cs typeface="Arial" charset="0"/>
                      </a:rPr>
                      <a:t>State</a:t>
                    </a:r>
                    <a:endParaRPr lang="en-US" sz="1600" b="1">
                      <a:solidFill>
                        <a:schemeClr val="tx2"/>
                      </a:solidFill>
                      <a:latin typeface="Times New Roman" pitchFamily="18" charset="0"/>
                    </a:endParaRPr>
                  </a:p>
                </p:txBody>
              </p:sp>
              <p:sp>
                <p:nvSpPr>
                  <p:cNvPr id="8244" name="Rectangle 228"/>
                  <p:cNvSpPr>
                    <a:spLocks noChangeArrowheads="1"/>
                  </p:cNvSpPr>
                  <p:nvPr/>
                </p:nvSpPr>
                <p:spPr bwMode="auto">
                  <a:xfrm>
                    <a:off x="2786" y="0"/>
                    <a:ext cx="311" cy="154"/>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grpSp>
            <p:nvGrpSpPr>
              <p:cNvPr id="8218" name="Group 229"/>
              <p:cNvGrpSpPr>
                <a:grpSpLocks/>
              </p:cNvGrpSpPr>
              <p:nvPr/>
            </p:nvGrpSpPr>
            <p:grpSpPr bwMode="auto">
              <a:xfrm>
                <a:off x="3097" y="0"/>
                <a:ext cx="336" cy="154"/>
                <a:chOff x="3097" y="0"/>
                <a:chExt cx="336" cy="154"/>
              </a:xfrm>
            </p:grpSpPr>
            <p:sp>
              <p:nvSpPr>
                <p:cNvPr id="8237" name="Rectangle 230"/>
                <p:cNvSpPr>
                  <a:spLocks noChangeArrowheads="1"/>
                </p:cNvSpPr>
                <p:nvPr/>
              </p:nvSpPr>
              <p:spPr bwMode="auto">
                <a:xfrm>
                  <a:off x="3097" y="0"/>
                  <a:ext cx="336" cy="1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lstStyle/>
                <a:p>
                  <a:endParaRPr lang="en-US"/>
                </a:p>
              </p:txBody>
            </p:sp>
            <p:grpSp>
              <p:nvGrpSpPr>
                <p:cNvPr id="8238" name="Group 231"/>
                <p:cNvGrpSpPr>
                  <a:grpSpLocks/>
                </p:cNvGrpSpPr>
                <p:nvPr/>
              </p:nvGrpSpPr>
              <p:grpSpPr bwMode="auto">
                <a:xfrm>
                  <a:off x="3097" y="0"/>
                  <a:ext cx="336" cy="154"/>
                  <a:chOff x="3097" y="0"/>
                  <a:chExt cx="336" cy="154"/>
                </a:xfrm>
              </p:grpSpPr>
              <p:sp>
                <p:nvSpPr>
                  <p:cNvPr id="8239" name="Rectangle 232"/>
                  <p:cNvSpPr>
                    <a:spLocks noChangeArrowheads="1"/>
                  </p:cNvSpPr>
                  <p:nvPr/>
                </p:nvSpPr>
                <p:spPr bwMode="auto">
                  <a:xfrm>
                    <a:off x="3097" y="0"/>
                    <a:ext cx="336" cy="1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1600" b="1">
                        <a:solidFill>
                          <a:schemeClr val="tx2"/>
                        </a:solidFill>
                        <a:latin typeface="Arial" charset="0"/>
                        <a:cs typeface="Arial" charset="0"/>
                      </a:rPr>
                      <a:t>Zip</a:t>
                    </a:r>
                    <a:endParaRPr lang="en-US" sz="1600" b="1">
                      <a:solidFill>
                        <a:schemeClr val="tx2"/>
                      </a:solidFill>
                      <a:latin typeface="Times New Roman" pitchFamily="18" charset="0"/>
                    </a:endParaRPr>
                  </a:p>
                </p:txBody>
              </p:sp>
              <p:sp>
                <p:nvSpPr>
                  <p:cNvPr id="8240" name="Rectangle 233"/>
                  <p:cNvSpPr>
                    <a:spLocks noChangeArrowheads="1"/>
                  </p:cNvSpPr>
                  <p:nvPr/>
                </p:nvSpPr>
                <p:spPr bwMode="auto">
                  <a:xfrm>
                    <a:off x="3097" y="0"/>
                    <a:ext cx="336" cy="154"/>
                  </a:xfrm>
                  <a:prstGeom prst="rect">
                    <a:avLst/>
                  </a:prstGeom>
                  <a:noFill/>
                  <a:ln w="7">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grpSp>
            <p:nvGrpSpPr>
              <p:cNvPr id="8219" name="Group 234"/>
              <p:cNvGrpSpPr>
                <a:grpSpLocks/>
              </p:cNvGrpSpPr>
              <p:nvPr/>
            </p:nvGrpSpPr>
            <p:grpSpPr bwMode="auto">
              <a:xfrm>
                <a:off x="0" y="154"/>
                <a:ext cx="667" cy="154"/>
                <a:chOff x="0" y="154"/>
                <a:chExt cx="667" cy="154"/>
              </a:xfrm>
            </p:grpSpPr>
            <p:sp>
              <p:nvSpPr>
                <p:cNvPr id="8235" name="Rectangle 235"/>
                <p:cNvSpPr>
                  <a:spLocks noChangeArrowheads="1"/>
                </p:cNvSpPr>
                <p:nvPr/>
              </p:nvSpPr>
              <p:spPr bwMode="auto">
                <a:xfrm>
                  <a:off x="0" y="154"/>
                  <a:ext cx="66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1">
                      <a:solidFill>
                        <a:schemeClr val="tx2"/>
                      </a:solidFill>
                      <a:latin typeface="Arial" charset="0"/>
                      <a:cs typeface="Arial" charset="0"/>
                    </a:rPr>
                    <a:t>129</a:t>
                  </a:r>
                  <a:endParaRPr lang="en-US" sz="1600" b="1">
                    <a:solidFill>
                      <a:schemeClr val="tx2"/>
                    </a:solidFill>
                    <a:latin typeface="Times New Roman" pitchFamily="18" charset="0"/>
                  </a:endParaRPr>
                </a:p>
              </p:txBody>
            </p:sp>
            <p:sp>
              <p:nvSpPr>
                <p:cNvPr id="8236" name="Rectangle 236"/>
                <p:cNvSpPr>
                  <a:spLocks noChangeArrowheads="1"/>
                </p:cNvSpPr>
                <p:nvPr/>
              </p:nvSpPr>
              <p:spPr bwMode="auto">
                <a:xfrm>
                  <a:off x="0" y="154"/>
                  <a:ext cx="667" cy="154"/>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8220" name="Group 237"/>
              <p:cNvGrpSpPr>
                <a:grpSpLocks/>
              </p:cNvGrpSpPr>
              <p:nvPr/>
            </p:nvGrpSpPr>
            <p:grpSpPr bwMode="auto">
              <a:xfrm>
                <a:off x="667" y="154"/>
                <a:ext cx="1056" cy="154"/>
                <a:chOff x="667" y="154"/>
                <a:chExt cx="1056" cy="154"/>
              </a:xfrm>
            </p:grpSpPr>
            <p:sp>
              <p:nvSpPr>
                <p:cNvPr id="8233" name="Rectangle 238"/>
                <p:cNvSpPr>
                  <a:spLocks noChangeArrowheads="1"/>
                </p:cNvSpPr>
                <p:nvPr/>
              </p:nvSpPr>
              <p:spPr bwMode="auto">
                <a:xfrm>
                  <a:off x="667" y="154"/>
                  <a:ext cx="105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1">
                      <a:solidFill>
                        <a:schemeClr val="tx2"/>
                      </a:solidFill>
                      <a:latin typeface="Arial" charset="0"/>
                      <a:cs typeface="Arial" charset="0"/>
                    </a:rPr>
                    <a:t>Sandy Lookout Restaurant</a:t>
                  </a:r>
                  <a:endParaRPr lang="en-US" sz="1600" b="1">
                    <a:solidFill>
                      <a:schemeClr val="tx2"/>
                    </a:solidFill>
                    <a:latin typeface="Times New Roman" pitchFamily="18" charset="0"/>
                  </a:endParaRPr>
                </a:p>
              </p:txBody>
            </p:sp>
            <p:sp>
              <p:nvSpPr>
                <p:cNvPr id="8234" name="Rectangle 239"/>
                <p:cNvSpPr>
                  <a:spLocks noChangeArrowheads="1"/>
                </p:cNvSpPr>
                <p:nvPr/>
              </p:nvSpPr>
              <p:spPr bwMode="auto">
                <a:xfrm>
                  <a:off x="667" y="154"/>
                  <a:ext cx="1056" cy="154"/>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8221" name="Group 240"/>
              <p:cNvGrpSpPr>
                <a:grpSpLocks/>
              </p:cNvGrpSpPr>
              <p:nvPr/>
            </p:nvGrpSpPr>
            <p:grpSpPr bwMode="auto">
              <a:xfrm>
                <a:off x="1723" y="154"/>
                <a:ext cx="588" cy="154"/>
                <a:chOff x="1723" y="154"/>
                <a:chExt cx="588" cy="154"/>
              </a:xfrm>
            </p:grpSpPr>
            <p:sp>
              <p:nvSpPr>
                <p:cNvPr id="8231" name="Rectangle 241"/>
                <p:cNvSpPr>
                  <a:spLocks noChangeArrowheads="1"/>
                </p:cNvSpPr>
                <p:nvPr/>
              </p:nvSpPr>
              <p:spPr bwMode="auto">
                <a:xfrm>
                  <a:off x="1723" y="154"/>
                  <a:ext cx="58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1">
                      <a:solidFill>
                        <a:schemeClr val="tx2"/>
                      </a:solidFill>
                      <a:latin typeface="Arial" charset="0"/>
                      <a:cs typeface="Arial" charset="0"/>
                    </a:rPr>
                    <a:t>PO Box 2800</a:t>
                  </a:r>
                  <a:endParaRPr lang="en-US" sz="1600" b="1">
                    <a:solidFill>
                      <a:schemeClr val="tx2"/>
                    </a:solidFill>
                    <a:latin typeface="Times New Roman" pitchFamily="18" charset="0"/>
                  </a:endParaRPr>
                </a:p>
              </p:txBody>
            </p:sp>
            <p:sp>
              <p:nvSpPr>
                <p:cNvPr id="8232" name="Rectangle 242"/>
                <p:cNvSpPr>
                  <a:spLocks noChangeArrowheads="1"/>
                </p:cNvSpPr>
                <p:nvPr/>
              </p:nvSpPr>
              <p:spPr bwMode="auto">
                <a:xfrm>
                  <a:off x="1723" y="154"/>
                  <a:ext cx="588" cy="154"/>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8222" name="Group 243"/>
              <p:cNvGrpSpPr>
                <a:grpSpLocks/>
              </p:cNvGrpSpPr>
              <p:nvPr/>
            </p:nvGrpSpPr>
            <p:grpSpPr bwMode="auto">
              <a:xfrm>
                <a:off x="2311" y="154"/>
                <a:ext cx="475" cy="154"/>
                <a:chOff x="2311" y="154"/>
                <a:chExt cx="475" cy="154"/>
              </a:xfrm>
            </p:grpSpPr>
            <p:sp>
              <p:nvSpPr>
                <p:cNvPr id="8229" name="Rectangle 244"/>
                <p:cNvSpPr>
                  <a:spLocks noChangeArrowheads="1"/>
                </p:cNvSpPr>
                <p:nvPr/>
              </p:nvSpPr>
              <p:spPr bwMode="auto">
                <a:xfrm>
                  <a:off x="2311" y="154"/>
                  <a:ext cx="47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1">
                      <a:solidFill>
                        <a:schemeClr val="tx2"/>
                      </a:solidFill>
                      <a:latin typeface="Arial" charset="0"/>
                      <a:cs typeface="Arial" charset="0"/>
                    </a:rPr>
                    <a:t>Grandville</a:t>
                  </a:r>
                  <a:endParaRPr lang="en-US" sz="1600" b="1">
                    <a:solidFill>
                      <a:schemeClr val="tx2"/>
                    </a:solidFill>
                    <a:latin typeface="Times New Roman" pitchFamily="18" charset="0"/>
                  </a:endParaRPr>
                </a:p>
              </p:txBody>
            </p:sp>
            <p:sp>
              <p:nvSpPr>
                <p:cNvPr id="8230" name="Rectangle 245"/>
                <p:cNvSpPr>
                  <a:spLocks noChangeArrowheads="1"/>
                </p:cNvSpPr>
                <p:nvPr/>
              </p:nvSpPr>
              <p:spPr bwMode="auto">
                <a:xfrm>
                  <a:off x="2311" y="154"/>
                  <a:ext cx="475" cy="154"/>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8223" name="Group 246"/>
              <p:cNvGrpSpPr>
                <a:grpSpLocks/>
              </p:cNvGrpSpPr>
              <p:nvPr/>
            </p:nvGrpSpPr>
            <p:grpSpPr bwMode="auto">
              <a:xfrm>
                <a:off x="2786" y="154"/>
                <a:ext cx="311" cy="154"/>
                <a:chOff x="2786" y="154"/>
                <a:chExt cx="311" cy="154"/>
              </a:xfrm>
            </p:grpSpPr>
            <p:sp>
              <p:nvSpPr>
                <p:cNvPr id="8227" name="Rectangle 247"/>
                <p:cNvSpPr>
                  <a:spLocks noChangeArrowheads="1"/>
                </p:cNvSpPr>
                <p:nvPr/>
              </p:nvSpPr>
              <p:spPr bwMode="auto">
                <a:xfrm>
                  <a:off x="2786" y="154"/>
                  <a:ext cx="31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1">
                      <a:solidFill>
                        <a:schemeClr val="tx2"/>
                      </a:solidFill>
                      <a:latin typeface="Arial" charset="0"/>
                      <a:cs typeface="Arial" charset="0"/>
                    </a:rPr>
                    <a:t>MI</a:t>
                  </a:r>
                  <a:endParaRPr lang="en-US" sz="1600" b="1">
                    <a:solidFill>
                      <a:schemeClr val="tx2"/>
                    </a:solidFill>
                    <a:latin typeface="Times New Roman" pitchFamily="18" charset="0"/>
                  </a:endParaRPr>
                </a:p>
              </p:txBody>
            </p:sp>
            <p:sp>
              <p:nvSpPr>
                <p:cNvPr id="8228" name="Rectangle 248"/>
                <p:cNvSpPr>
                  <a:spLocks noChangeArrowheads="1"/>
                </p:cNvSpPr>
                <p:nvPr/>
              </p:nvSpPr>
              <p:spPr bwMode="auto">
                <a:xfrm>
                  <a:off x="2786" y="154"/>
                  <a:ext cx="311" cy="154"/>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8224" name="Group 249"/>
              <p:cNvGrpSpPr>
                <a:grpSpLocks/>
              </p:cNvGrpSpPr>
              <p:nvPr/>
            </p:nvGrpSpPr>
            <p:grpSpPr bwMode="auto">
              <a:xfrm>
                <a:off x="3097" y="154"/>
                <a:ext cx="336" cy="154"/>
                <a:chOff x="3097" y="154"/>
                <a:chExt cx="336" cy="154"/>
              </a:xfrm>
            </p:grpSpPr>
            <p:sp>
              <p:nvSpPr>
                <p:cNvPr id="8225" name="Rectangle 250"/>
                <p:cNvSpPr>
                  <a:spLocks noChangeArrowheads="1"/>
                </p:cNvSpPr>
                <p:nvPr/>
              </p:nvSpPr>
              <p:spPr bwMode="auto">
                <a:xfrm>
                  <a:off x="3097" y="154"/>
                  <a:ext cx="3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600" b="1">
                      <a:solidFill>
                        <a:schemeClr val="tx2"/>
                      </a:solidFill>
                      <a:latin typeface="Arial" charset="0"/>
                      <a:cs typeface="Arial" charset="0"/>
                    </a:rPr>
                    <a:t>49468</a:t>
                  </a:r>
                  <a:endParaRPr lang="en-US" sz="1600" b="1">
                    <a:solidFill>
                      <a:schemeClr val="tx2"/>
                    </a:solidFill>
                    <a:latin typeface="Times New Roman" pitchFamily="18" charset="0"/>
                  </a:endParaRPr>
                </a:p>
              </p:txBody>
            </p:sp>
            <p:sp>
              <p:nvSpPr>
                <p:cNvPr id="8226" name="Rectangle 251"/>
                <p:cNvSpPr>
                  <a:spLocks noChangeArrowheads="1"/>
                </p:cNvSpPr>
                <p:nvPr/>
              </p:nvSpPr>
              <p:spPr bwMode="auto">
                <a:xfrm>
                  <a:off x="3097" y="154"/>
                  <a:ext cx="336" cy="154"/>
                </a:xfrm>
                <a:prstGeom prst="rect">
                  <a:avLst/>
                </a:prstGeom>
                <a:noFill/>
                <a:ln w="7">
                  <a:solidFill>
                    <a:srgbClr val="C0C0C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sp>
          <p:nvSpPr>
            <p:cNvPr id="8212" name="Rectangle 252"/>
            <p:cNvSpPr>
              <a:spLocks noChangeArrowheads="1"/>
            </p:cNvSpPr>
            <p:nvPr/>
          </p:nvSpPr>
          <p:spPr bwMode="auto">
            <a:xfrm>
              <a:off x="-3" y="-3"/>
              <a:ext cx="3439" cy="314"/>
            </a:xfrm>
            <a:prstGeom prst="rect">
              <a:avLst/>
            </a:prstGeom>
            <a:noFill/>
            <a:ln w="11112">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spTree>
    <p:extLst>
      <p:ext uri="{BB962C8B-B14F-4D97-AF65-F5344CB8AC3E}">
        <p14:creationId xmlns:p14="http://schemas.microsoft.com/office/powerpoint/2010/main" val="38665543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p:cNvSpPr>
            <a:spLocks noGrp="1"/>
          </p:cNvSpPr>
          <p:nvPr>
            <p:ph type="sldNum" sz="quarter" idx="12"/>
          </p:nvPr>
        </p:nvSpPr>
        <p:spPr>
          <a:xfrm>
            <a:off x="3352800" y="6324600"/>
            <a:ext cx="2895600" cy="457200"/>
          </a:xfrm>
          <a:noFill/>
        </p:spPr>
        <p:txBody>
          <a:bodyPr/>
          <a:lstStyle/>
          <a:p>
            <a:pPr algn="ctr"/>
            <a:fld id="{AF840A3B-79FE-404E-B0DE-912E38CB528A}" type="slidenum">
              <a:rPr lang="en-US" smtClean="0"/>
              <a:pPr algn="ctr"/>
              <a:t>3</a:t>
            </a:fld>
            <a:endParaRPr lang="en-US"/>
          </a:p>
        </p:txBody>
      </p:sp>
      <p:sp>
        <p:nvSpPr>
          <p:cNvPr id="6147" name="Rectangle 2"/>
          <p:cNvSpPr>
            <a:spLocks noGrp="1" noChangeArrowheads="1"/>
          </p:cNvSpPr>
          <p:nvPr>
            <p:ph type="title"/>
          </p:nvPr>
        </p:nvSpPr>
        <p:spPr>
          <a:xfrm>
            <a:off x="1219200" y="990600"/>
            <a:ext cx="5486400" cy="685800"/>
          </a:xfrm>
        </p:spPr>
        <p:txBody>
          <a:bodyPr lIns="90488" tIns="44450" rIns="90488" bIns="44450" anchor="ctr"/>
          <a:lstStyle/>
          <a:p>
            <a:pPr eaLnBrk="1" hangingPunct="1"/>
            <a:r>
              <a:rPr lang="en-US" dirty="0">
                <a:latin typeface="Arial" pitchFamily="34" charset="0"/>
                <a:cs typeface="Arial" pitchFamily="34" charset="0"/>
              </a:rPr>
              <a:t>Basic DB Terms</a:t>
            </a:r>
          </a:p>
        </p:txBody>
      </p:sp>
      <p:sp>
        <p:nvSpPr>
          <p:cNvPr id="6148" name="Rectangle 3"/>
          <p:cNvSpPr>
            <a:spLocks noGrp="1" noChangeArrowheads="1"/>
          </p:cNvSpPr>
          <p:nvPr>
            <p:ph type="body" idx="1"/>
          </p:nvPr>
        </p:nvSpPr>
        <p:spPr>
          <a:xfrm>
            <a:off x="762000" y="1828800"/>
            <a:ext cx="7696200" cy="3505200"/>
          </a:xfrm>
          <a:noFill/>
        </p:spPr>
        <p:txBody>
          <a:bodyPr lIns="90488" tIns="44450" rIns="90488" bIns="44450"/>
          <a:lstStyle/>
          <a:p>
            <a:pPr eaLnBrk="1" hangingPunct="1"/>
            <a:r>
              <a:rPr lang="en-US" sz="2400">
                <a:solidFill>
                  <a:srgbClr val="FF0000"/>
                </a:solidFill>
              </a:rPr>
              <a:t>Data</a:t>
            </a:r>
            <a:r>
              <a:rPr lang="en-US" sz="2400"/>
              <a:t>: Meaningful facts, text, graphics, images, sound, video segments</a:t>
            </a:r>
          </a:p>
          <a:p>
            <a:pPr lvl="1" eaLnBrk="1" hangingPunct="1"/>
            <a:r>
              <a:rPr lang="en-US" sz="2000"/>
              <a:t>A collection of individual responses from a marketing research</a:t>
            </a:r>
          </a:p>
          <a:p>
            <a:pPr eaLnBrk="1" hangingPunct="1"/>
            <a:r>
              <a:rPr lang="en-US" sz="2400">
                <a:solidFill>
                  <a:srgbClr val="FF0000"/>
                </a:solidFill>
              </a:rPr>
              <a:t>Information</a:t>
            </a:r>
            <a:r>
              <a:rPr lang="en-US" sz="2400"/>
              <a:t>: Data processed to be useful in decision making</a:t>
            </a:r>
          </a:p>
          <a:p>
            <a:pPr lvl="1" eaLnBrk="1" hangingPunct="1"/>
            <a:r>
              <a:rPr lang="en-US" sz="2000"/>
              <a:t>Pattern of geographical buying habit based on analysis of a marketing research</a:t>
            </a:r>
          </a:p>
          <a:p>
            <a:pPr eaLnBrk="1" hangingPunct="1"/>
            <a:r>
              <a:rPr lang="en-US" sz="2400">
                <a:solidFill>
                  <a:srgbClr val="FF0000"/>
                </a:solidFill>
              </a:rPr>
              <a:t>Metadata</a:t>
            </a:r>
            <a:r>
              <a:rPr lang="en-US" sz="2400"/>
              <a:t>: Data that describes data</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Slide Number Placeholder 2"/>
          <p:cNvSpPr>
            <a:spLocks noGrp="1"/>
          </p:cNvSpPr>
          <p:nvPr>
            <p:ph type="sldNum" sz="quarter" idx="12"/>
          </p:nvPr>
        </p:nvSpPr>
        <p:spPr>
          <a:xfrm>
            <a:off x="3352800" y="6324600"/>
            <a:ext cx="2895600" cy="457200"/>
          </a:xfrm>
          <a:noFill/>
        </p:spPr>
        <p:txBody>
          <a:bodyPr/>
          <a:lstStyle/>
          <a:p>
            <a:pPr algn="ctr"/>
            <a:fld id="{96B0597B-1E91-4C7D-9AD3-CD2BA1094421}" type="slidenum">
              <a:rPr lang="en-US" smtClean="0"/>
              <a:pPr algn="ctr"/>
              <a:t>4</a:t>
            </a:fld>
            <a:endParaRPr lang="en-US"/>
          </a:p>
        </p:txBody>
      </p:sp>
      <p:pic>
        <p:nvPicPr>
          <p:cNvPr id="7171" name="Picture 2" descr="FIG1-1A"/>
          <p:cNvPicPr>
            <a:picLocks noChangeAspect="1" noChangeArrowheads="1"/>
          </p:cNvPicPr>
          <p:nvPr/>
        </p:nvPicPr>
        <p:blipFill>
          <a:blip r:embed="rId3" cstate="print"/>
          <a:srcRect/>
          <a:stretch>
            <a:fillRect/>
          </a:stretch>
        </p:blipFill>
        <p:spPr bwMode="auto">
          <a:xfrm>
            <a:off x="1676400" y="1905000"/>
            <a:ext cx="5486400" cy="3556000"/>
          </a:xfrm>
          <a:prstGeom prst="rect">
            <a:avLst/>
          </a:prstGeom>
          <a:noFill/>
          <a:ln w="9525">
            <a:noFill/>
            <a:miter lim="800000"/>
            <a:headEnd/>
            <a:tailEnd/>
          </a:ln>
        </p:spPr>
      </p:pic>
      <p:sp>
        <p:nvSpPr>
          <p:cNvPr id="7172" name="Text Box 3"/>
          <p:cNvSpPr txBox="1">
            <a:spLocks noChangeArrowheads="1"/>
          </p:cNvSpPr>
          <p:nvPr/>
        </p:nvSpPr>
        <p:spPr bwMode="auto">
          <a:xfrm>
            <a:off x="1447800" y="1066800"/>
            <a:ext cx="3733800" cy="646113"/>
          </a:xfrm>
          <a:prstGeom prst="rect">
            <a:avLst/>
          </a:prstGeom>
          <a:noFill/>
          <a:ln w="12700">
            <a:noFill/>
            <a:miter lim="800000"/>
            <a:headEnd/>
            <a:tailEnd/>
          </a:ln>
        </p:spPr>
        <p:txBody>
          <a:bodyPr>
            <a:spAutoFit/>
          </a:bodyPr>
          <a:lstStyle/>
          <a:p>
            <a:pPr eaLnBrk="0" hangingPunct="0"/>
            <a:r>
              <a:rPr lang="en-US" sz="3600">
                <a:solidFill>
                  <a:srgbClr val="FF0000"/>
                </a:solidFill>
              </a:rPr>
              <a:t>Data in Context</a:t>
            </a:r>
          </a:p>
        </p:txBody>
      </p:sp>
      <p:sp>
        <p:nvSpPr>
          <p:cNvPr id="7173" name="Text Box 8"/>
          <p:cNvSpPr txBox="1">
            <a:spLocks noChangeArrowheads="1"/>
          </p:cNvSpPr>
          <p:nvPr/>
        </p:nvSpPr>
        <p:spPr bwMode="auto">
          <a:xfrm>
            <a:off x="304800" y="5494647"/>
            <a:ext cx="8610600" cy="461665"/>
          </a:xfrm>
          <a:prstGeom prst="rect">
            <a:avLst/>
          </a:prstGeom>
          <a:noFill/>
          <a:ln w="9525">
            <a:noFill/>
            <a:miter lim="800000"/>
            <a:headEnd/>
            <a:tailEnd/>
          </a:ln>
        </p:spPr>
        <p:txBody>
          <a:bodyPr wrap="square">
            <a:spAutoFit/>
          </a:bodyPr>
          <a:lstStyle/>
          <a:p>
            <a:r>
              <a:rPr lang="en-US" dirty="0"/>
              <a:t>Large volume of facts, difficult to interpret &amp; make decisions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2"/>
          <p:cNvSpPr>
            <a:spLocks noGrp="1"/>
          </p:cNvSpPr>
          <p:nvPr>
            <p:ph type="sldNum" sz="quarter" idx="12"/>
          </p:nvPr>
        </p:nvSpPr>
        <p:spPr>
          <a:xfrm>
            <a:off x="3352800" y="6324600"/>
            <a:ext cx="2895600" cy="457200"/>
          </a:xfrm>
          <a:noFill/>
        </p:spPr>
        <p:txBody>
          <a:bodyPr/>
          <a:lstStyle/>
          <a:p>
            <a:pPr algn="ctr"/>
            <a:fld id="{11ADD32E-BD66-4ED2-8EAD-C5D5F8A11D74}" type="slidenum">
              <a:rPr lang="en-US" smtClean="0"/>
              <a:pPr algn="ctr"/>
              <a:t>5</a:t>
            </a:fld>
            <a:endParaRPr lang="en-US"/>
          </a:p>
        </p:txBody>
      </p:sp>
      <p:pic>
        <p:nvPicPr>
          <p:cNvPr id="8195" name="Picture 2"/>
          <p:cNvPicPr>
            <a:picLocks noChangeAspect="1" noChangeArrowheads="1"/>
          </p:cNvPicPr>
          <p:nvPr/>
        </p:nvPicPr>
        <p:blipFill>
          <a:blip r:embed="rId3" cstate="print"/>
          <a:srcRect/>
          <a:stretch>
            <a:fillRect/>
          </a:stretch>
        </p:blipFill>
        <p:spPr bwMode="auto">
          <a:xfrm>
            <a:off x="1295400" y="1828800"/>
            <a:ext cx="6477000" cy="3013075"/>
          </a:xfrm>
          <a:prstGeom prst="rect">
            <a:avLst/>
          </a:prstGeom>
          <a:noFill/>
          <a:ln w="9525">
            <a:noFill/>
            <a:miter lim="800000"/>
            <a:headEnd/>
            <a:tailEnd/>
          </a:ln>
        </p:spPr>
      </p:pic>
      <p:sp>
        <p:nvSpPr>
          <p:cNvPr id="8196" name="Text Box 3"/>
          <p:cNvSpPr txBox="1">
            <a:spLocks noChangeArrowheads="1"/>
          </p:cNvSpPr>
          <p:nvPr/>
        </p:nvSpPr>
        <p:spPr bwMode="auto">
          <a:xfrm>
            <a:off x="1371600" y="990600"/>
            <a:ext cx="2492375" cy="646113"/>
          </a:xfrm>
          <a:prstGeom prst="rect">
            <a:avLst/>
          </a:prstGeom>
          <a:noFill/>
          <a:ln w="12700">
            <a:noFill/>
            <a:miter lim="800000"/>
            <a:headEnd/>
            <a:tailEnd/>
          </a:ln>
        </p:spPr>
        <p:txBody>
          <a:bodyPr wrap="none">
            <a:spAutoFit/>
          </a:bodyPr>
          <a:lstStyle/>
          <a:p>
            <a:pPr eaLnBrk="0" hangingPunct="0"/>
            <a:r>
              <a:rPr lang="en-US" sz="3600" dirty="0">
                <a:solidFill>
                  <a:srgbClr val="FF0000"/>
                </a:solidFill>
                <a:latin typeface="Arial" charset="0"/>
              </a:rPr>
              <a:t>Information</a:t>
            </a:r>
          </a:p>
        </p:txBody>
      </p:sp>
      <p:sp>
        <p:nvSpPr>
          <p:cNvPr id="8197" name="Text Box 4"/>
          <p:cNvSpPr txBox="1">
            <a:spLocks noChangeArrowheads="1"/>
          </p:cNvSpPr>
          <p:nvPr/>
        </p:nvSpPr>
        <p:spPr bwMode="auto">
          <a:xfrm>
            <a:off x="685800" y="5029200"/>
            <a:ext cx="8001000" cy="457200"/>
          </a:xfrm>
          <a:prstGeom prst="rect">
            <a:avLst/>
          </a:prstGeom>
          <a:noFill/>
          <a:ln w="12700">
            <a:noFill/>
            <a:miter lim="800000"/>
            <a:headEnd/>
            <a:tailEnd/>
          </a:ln>
        </p:spPr>
        <p:txBody>
          <a:bodyPr>
            <a:spAutoFit/>
          </a:bodyPr>
          <a:lstStyle/>
          <a:p>
            <a:pPr eaLnBrk="0" hangingPunct="0"/>
            <a:r>
              <a:rPr lang="en-US" dirty="0">
                <a:latin typeface="Arial" panose="020B0604020202020204" pitchFamily="34" charset="0"/>
                <a:cs typeface="Arial" panose="020B0604020202020204" pitchFamily="34" charset="0"/>
              </a:rPr>
              <a:t>Useful for decision making / interpretation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2"/>
          <p:cNvSpPr>
            <a:spLocks noGrp="1"/>
          </p:cNvSpPr>
          <p:nvPr>
            <p:ph type="sldNum" sz="quarter" idx="12"/>
          </p:nvPr>
        </p:nvSpPr>
        <p:spPr>
          <a:xfrm>
            <a:off x="3352800" y="6324600"/>
            <a:ext cx="2895600" cy="457200"/>
          </a:xfrm>
          <a:noFill/>
        </p:spPr>
        <p:txBody>
          <a:bodyPr/>
          <a:lstStyle/>
          <a:p>
            <a:pPr algn="ctr"/>
            <a:fld id="{7332DD6B-186C-4E51-93BE-5E995CA2A1E9}" type="slidenum">
              <a:rPr lang="en-US" smtClean="0"/>
              <a:pPr algn="ctr"/>
              <a:t>6</a:t>
            </a:fld>
            <a:endParaRPr lang="en-US"/>
          </a:p>
        </p:txBody>
      </p:sp>
      <p:sp>
        <p:nvSpPr>
          <p:cNvPr id="9219" name="Text Box 2"/>
          <p:cNvSpPr txBox="1">
            <a:spLocks noChangeArrowheads="1"/>
          </p:cNvSpPr>
          <p:nvPr/>
        </p:nvSpPr>
        <p:spPr bwMode="auto">
          <a:xfrm>
            <a:off x="1447800" y="838200"/>
            <a:ext cx="2165350" cy="646113"/>
          </a:xfrm>
          <a:prstGeom prst="rect">
            <a:avLst/>
          </a:prstGeom>
          <a:noFill/>
          <a:ln w="12700">
            <a:noFill/>
            <a:miter lim="800000"/>
            <a:headEnd/>
            <a:tailEnd/>
          </a:ln>
        </p:spPr>
        <p:txBody>
          <a:bodyPr>
            <a:spAutoFit/>
          </a:bodyPr>
          <a:lstStyle/>
          <a:p>
            <a:pPr eaLnBrk="0" hangingPunct="0"/>
            <a:r>
              <a:rPr lang="en-US" sz="3600">
                <a:solidFill>
                  <a:srgbClr val="FF0000"/>
                </a:solidFill>
                <a:latin typeface="Arial" charset="0"/>
              </a:rPr>
              <a:t>Metadata</a:t>
            </a:r>
          </a:p>
        </p:txBody>
      </p:sp>
      <p:sp>
        <p:nvSpPr>
          <p:cNvPr id="9220" name="Text Box 3"/>
          <p:cNvSpPr txBox="1">
            <a:spLocks noChangeArrowheads="1"/>
          </p:cNvSpPr>
          <p:nvPr/>
        </p:nvSpPr>
        <p:spPr bwMode="auto">
          <a:xfrm>
            <a:off x="381000" y="4693384"/>
            <a:ext cx="8305800" cy="954107"/>
          </a:xfrm>
          <a:prstGeom prst="rect">
            <a:avLst/>
          </a:prstGeom>
          <a:noFill/>
          <a:ln w="12700">
            <a:noFill/>
            <a:miter lim="800000"/>
            <a:headEnd/>
            <a:tailEnd/>
          </a:ln>
        </p:spPr>
        <p:txBody>
          <a:bodyPr wrap="square">
            <a:spAutoFit/>
          </a:bodyPr>
          <a:lstStyle/>
          <a:p>
            <a:pPr eaLnBrk="0" hangingPunct="0"/>
            <a:r>
              <a:rPr lang="en-US" sz="1800" dirty="0">
                <a:latin typeface="Arial" panose="020B0604020202020204" pitchFamily="34" charset="0"/>
                <a:cs typeface="Arial" panose="020B0604020202020204" pitchFamily="34" charset="0"/>
              </a:rPr>
              <a:t>Descriptions of the properties or characteristics of the data, including data types, field sizes, allowable values, and documentation (</a:t>
            </a:r>
            <a:r>
              <a:rPr lang="en-US" sz="1800" dirty="0">
                <a:solidFill>
                  <a:srgbClr val="0000FF"/>
                </a:solidFill>
                <a:latin typeface="Arial" panose="020B0604020202020204" pitchFamily="34" charset="0"/>
                <a:cs typeface="Arial" panose="020B0604020202020204" pitchFamily="34" charset="0"/>
              </a:rPr>
              <a:t>Data Dictionary</a:t>
            </a:r>
            <a:r>
              <a:rPr lang="en-US" sz="1800" dirty="0">
                <a:latin typeface="Arial" panose="020B0604020202020204" pitchFamily="34" charset="0"/>
                <a:cs typeface="Arial" panose="020B0604020202020204" pitchFamily="34" charset="0"/>
              </a:rPr>
              <a:t>)</a:t>
            </a:r>
          </a:p>
          <a:p>
            <a:pPr marL="342900" indent="-342900" eaLnBrk="0" hangingPunct="0">
              <a:buFont typeface="Arial" panose="020B0604020202020204" pitchFamily="34" charset="0"/>
              <a:buChar char="•"/>
            </a:pPr>
            <a:r>
              <a:rPr lang="en-US" sz="2000" dirty="0">
                <a:latin typeface="Arial" panose="020B0604020202020204" pitchFamily="34" charset="0"/>
                <a:cs typeface="Arial" panose="020B0604020202020204" pitchFamily="34" charset="0"/>
              </a:rPr>
              <a:t>Who can do the best job for finding </a:t>
            </a:r>
            <a:r>
              <a:rPr lang="en-US" sz="2000" dirty="0" err="1" smtClean="0">
                <a:solidFill>
                  <a:srgbClr val="FF0000"/>
                </a:solidFill>
                <a:latin typeface="Arial" panose="020B0604020202020204" pitchFamily="34" charset="0"/>
                <a:cs typeface="Arial" panose="020B0604020202020204" pitchFamily="34" charset="0"/>
              </a:rPr>
              <a:t>Mktg</a:t>
            </a:r>
            <a:r>
              <a:rPr lang="en-US" sz="2000" dirty="0" smtClean="0">
                <a:solidFill>
                  <a:srgbClr val="FF0000"/>
                </a:solidFill>
                <a:latin typeface="Arial" panose="020B0604020202020204" pitchFamily="34" charset="0"/>
                <a:cs typeface="Arial" panose="020B0604020202020204" pitchFamily="34" charset="0"/>
              </a:rPr>
              <a:t> metadata </a:t>
            </a:r>
            <a:r>
              <a:rPr lang="en-US" sz="2000" dirty="0" smtClean="0">
                <a:latin typeface="Arial" panose="020B0604020202020204" pitchFamily="34" charset="0"/>
                <a:cs typeface="Arial" panose="020B0604020202020204" pitchFamily="34" charset="0"/>
              </a:rPr>
              <a:t>for </a:t>
            </a:r>
            <a:r>
              <a:rPr lang="en-US" sz="2000" dirty="0" err="1" smtClean="0">
                <a:latin typeface="Arial" panose="020B0604020202020204" pitchFamily="34" charset="0"/>
                <a:cs typeface="Arial" panose="020B0604020202020204" pitchFamily="34" charset="0"/>
              </a:rPr>
              <a:t>Mktg</a:t>
            </a:r>
            <a:r>
              <a:rPr lang="en-US" sz="2000" dirty="0" smtClean="0">
                <a:latin typeface="Arial" panose="020B0604020202020204" pitchFamily="34" charset="0"/>
                <a:cs typeface="Arial" panose="020B0604020202020204" pitchFamily="34" charset="0"/>
              </a:rPr>
              <a:t> table? </a:t>
            </a:r>
            <a:endParaRPr lang="en-US" sz="2000" dirty="0">
              <a:latin typeface="Arial" panose="020B0604020202020204" pitchFamily="34" charset="0"/>
              <a:cs typeface="Arial" panose="020B0604020202020204" pitchFamily="34" charset="0"/>
            </a:endParaRPr>
          </a:p>
        </p:txBody>
      </p:sp>
      <p:pic>
        <p:nvPicPr>
          <p:cNvPr id="9221" name="Picture 4" descr="TBL1-1"/>
          <p:cNvPicPr>
            <a:picLocks noChangeAspect="1" noChangeArrowheads="1"/>
          </p:cNvPicPr>
          <p:nvPr/>
        </p:nvPicPr>
        <p:blipFill>
          <a:blip r:embed="rId3" cstate="print"/>
          <a:srcRect/>
          <a:stretch>
            <a:fillRect/>
          </a:stretch>
        </p:blipFill>
        <p:spPr bwMode="auto">
          <a:xfrm>
            <a:off x="533400" y="1447800"/>
            <a:ext cx="8077200" cy="3298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143000" y="609600"/>
            <a:ext cx="7089775" cy="1096962"/>
          </a:xfrm>
        </p:spPr>
        <p:txBody>
          <a:bodyPr/>
          <a:lstStyle/>
          <a:p>
            <a:pPr eaLnBrk="1" hangingPunct="1"/>
            <a:r>
              <a:rPr lang="en-US" dirty="0">
                <a:latin typeface="Arial" pitchFamily="34" charset="0"/>
                <a:cs typeface="Arial" pitchFamily="34" charset="0"/>
              </a:rPr>
              <a:t>Purpose of Database</a:t>
            </a:r>
          </a:p>
        </p:txBody>
      </p:sp>
      <p:sp>
        <p:nvSpPr>
          <p:cNvPr id="5123" name="Rectangle 3"/>
          <p:cNvSpPr>
            <a:spLocks noGrp="1" noChangeArrowheads="1"/>
          </p:cNvSpPr>
          <p:nvPr>
            <p:ph idx="1"/>
          </p:nvPr>
        </p:nvSpPr>
        <p:spPr>
          <a:xfrm>
            <a:off x="1066800" y="1905000"/>
            <a:ext cx="7089775" cy="4568825"/>
          </a:xfrm>
        </p:spPr>
        <p:txBody>
          <a:bodyPr/>
          <a:lstStyle/>
          <a:p>
            <a:pPr eaLnBrk="1" hangingPunct="1"/>
            <a:r>
              <a:rPr lang="en-US" b="1" dirty="0">
                <a:solidFill>
                  <a:srgbClr val="FF0000"/>
                </a:solidFill>
                <a:latin typeface="Arial" pitchFamily="34" charset="0"/>
                <a:cs typeface="Arial" pitchFamily="34" charset="0"/>
              </a:rPr>
              <a:t>The purpose of the database system is to keep track of things </a:t>
            </a:r>
            <a:r>
              <a:rPr lang="en-US" b="1" dirty="0">
                <a:latin typeface="Arial" pitchFamily="34" charset="0"/>
                <a:cs typeface="Arial" pitchFamily="34" charset="0"/>
              </a:rPr>
              <a:t>(i.e., inventory)</a:t>
            </a:r>
            <a:endParaRPr lang="en-US" b="1" dirty="0">
              <a:solidFill>
                <a:srgbClr val="FF0000"/>
              </a:solidFill>
              <a:latin typeface="Arial" pitchFamily="34" charset="0"/>
              <a:cs typeface="Arial" pitchFamily="34" charset="0"/>
            </a:endParaRPr>
          </a:p>
          <a:p>
            <a:pPr eaLnBrk="1" hangingPunct="1"/>
            <a:r>
              <a:rPr lang="en-US" dirty="0">
                <a:latin typeface="Arial" pitchFamily="34" charset="0"/>
                <a:cs typeface="Arial" pitchFamily="34" charset="0"/>
              </a:rPr>
              <a:t>The database system store data that is more complicated than a simple list in spreadsheet SW (i.e., Excel)</a:t>
            </a:r>
          </a:p>
          <a:p>
            <a:pPr lvl="1" eaLnBrk="1" hangingPunct="1"/>
            <a:r>
              <a:rPr lang="en-US" dirty="0" smtClean="0">
                <a:latin typeface="Arial" pitchFamily="34" charset="0"/>
                <a:cs typeface="Arial" pitchFamily="34" charset="0"/>
              </a:rPr>
              <a:t>Excel: As </a:t>
            </a:r>
            <a:r>
              <a:rPr lang="en-US" dirty="0">
                <a:latin typeface="Arial" pitchFamily="34" charset="0"/>
                <a:cs typeface="Arial" pitchFamily="34" charset="0"/>
              </a:rPr>
              <a:t>data increases, complexity of data organization </a:t>
            </a:r>
            <a:r>
              <a:rPr lang="en-US" dirty="0" smtClean="0">
                <a:latin typeface="Arial" pitchFamily="34" charset="0"/>
                <a:cs typeface="Arial" pitchFamily="34" charset="0"/>
              </a:rPr>
              <a:t>increases…...</a:t>
            </a:r>
            <a:r>
              <a:rPr lang="en-US" smtClean="0">
                <a:latin typeface="Arial" pitchFamily="34" charset="0"/>
                <a:cs typeface="Arial" pitchFamily="34" charset="0"/>
              </a:rPr>
              <a:t>not linearly.  </a:t>
            </a:r>
            <a:endParaRPr lang="en-US" dirty="0">
              <a:latin typeface="Arial" pitchFamily="34" charset="0"/>
              <a:cs typeface="Arial" pitchFamily="34" charset="0"/>
            </a:endParaRPr>
          </a:p>
        </p:txBody>
      </p:sp>
    </p:spTree>
    <p:extLst>
      <p:ext uri="{BB962C8B-B14F-4D97-AF65-F5344CB8AC3E}">
        <p14:creationId xmlns:p14="http://schemas.microsoft.com/office/powerpoint/2010/main" val="40541968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4"/>
          <p:cNvSpPr>
            <a:spLocks noGrp="1"/>
          </p:cNvSpPr>
          <p:nvPr>
            <p:ph type="sldNum" sz="quarter" idx="12"/>
          </p:nvPr>
        </p:nvSpPr>
        <p:spPr>
          <a:xfrm>
            <a:off x="3352800" y="6324600"/>
            <a:ext cx="2895600" cy="457200"/>
          </a:xfrm>
          <a:noFill/>
        </p:spPr>
        <p:txBody>
          <a:bodyPr/>
          <a:lstStyle/>
          <a:p>
            <a:pPr algn="ctr"/>
            <a:fld id="{6032AC12-749E-4BBD-AC73-E027AFB08A5A}" type="slidenum">
              <a:rPr lang="en-US" smtClean="0"/>
              <a:pPr algn="ctr"/>
              <a:t>8</a:t>
            </a:fld>
            <a:endParaRPr lang="en-US"/>
          </a:p>
        </p:txBody>
      </p:sp>
      <p:sp>
        <p:nvSpPr>
          <p:cNvPr id="11267" name="Rectangle 2"/>
          <p:cNvSpPr>
            <a:spLocks noGrp="1" noChangeArrowheads="1"/>
          </p:cNvSpPr>
          <p:nvPr>
            <p:ph type="title"/>
          </p:nvPr>
        </p:nvSpPr>
        <p:spPr>
          <a:xfrm>
            <a:off x="1295400" y="1219200"/>
            <a:ext cx="4572000" cy="609600"/>
          </a:xfrm>
        </p:spPr>
        <p:txBody>
          <a:bodyPr lIns="90488" tIns="44450" rIns="90488" bIns="44450" anchor="ctr"/>
          <a:lstStyle/>
          <a:p>
            <a:pPr eaLnBrk="1" hangingPunct="1"/>
            <a:r>
              <a:rPr lang="en-US" dirty="0">
                <a:latin typeface="Arial" pitchFamily="34" charset="0"/>
                <a:cs typeface="Arial" pitchFamily="34" charset="0"/>
              </a:rPr>
              <a:t>Database</a:t>
            </a:r>
          </a:p>
        </p:txBody>
      </p:sp>
      <p:sp>
        <p:nvSpPr>
          <p:cNvPr id="11268" name="Rectangle 3"/>
          <p:cNvSpPr>
            <a:spLocks noGrp="1" noChangeArrowheads="1"/>
          </p:cNvSpPr>
          <p:nvPr>
            <p:ph type="body" idx="1"/>
          </p:nvPr>
        </p:nvSpPr>
        <p:spPr>
          <a:xfrm>
            <a:off x="533400" y="2133600"/>
            <a:ext cx="8229600" cy="3200400"/>
          </a:xfrm>
          <a:noFill/>
        </p:spPr>
        <p:txBody>
          <a:bodyPr lIns="90488" tIns="44450" rIns="90488" bIns="44450"/>
          <a:lstStyle/>
          <a:p>
            <a:pPr eaLnBrk="1" hangingPunct="1">
              <a:spcAft>
                <a:spcPts val="1200"/>
              </a:spcAft>
            </a:pPr>
            <a:r>
              <a:rPr lang="en-US" sz="3200" dirty="0"/>
              <a:t>Collection of electronic data</a:t>
            </a:r>
          </a:p>
          <a:p>
            <a:pPr eaLnBrk="1" hangingPunct="1">
              <a:spcAft>
                <a:spcPts val="1200"/>
              </a:spcAft>
            </a:pPr>
            <a:r>
              <a:rPr lang="en-US" sz="3200" dirty="0"/>
              <a:t>Central repository of shared data</a:t>
            </a:r>
          </a:p>
          <a:p>
            <a:pPr eaLnBrk="1" hangingPunct="1">
              <a:spcAft>
                <a:spcPts val="1200"/>
              </a:spcAft>
            </a:pPr>
            <a:r>
              <a:rPr lang="en-US" sz="3200" dirty="0"/>
              <a:t>Data Stored in a standardized form. </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2003740"/>
            <a:ext cx="7021715" cy="4409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5233" name="Rectangle 2"/>
          <p:cNvSpPr>
            <a:spLocks noGrp="1" noChangeArrowheads="1"/>
          </p:cNvSpPr>
          <p:nvPr>
            <p:ph type="title"/>
          </p:nvPr>
        </p:nvSpPr>
        <p:spPr/>
        <p:txBody>
          <a:bodyPr/>
          <a:lstStyle/>
          <a:p>
            <a:r>
              <a:rPr lang="en-US" sz="4000" dirty="0">
                <a:latin typeface="Arial" pitchFamily="34" charset="0"/>
                <a:cs typeface="Arial" pitchFamily="34" charset="0"/>
              </a:rPr>
              <a:t>Organizational Database Systems</a:t>
            </a:r>
          </a:p>
        </p:txBody>
      </p:sp>
    </p:spTree>
    <p:extLst>
      <p:ext uri="{BB962C8B-B14F-4D97-AF65-F5344CB8AC3E}">
        <p14:creationId xmlns:p14="http://schemas.microsoft.com/office/powerpoint/2010/main" val="3465626921"/>
      </p:ext>
    </p:extLst>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4553</TotalTime>
  <Words>1106</Words>
  <Application>Microsoft Office PowerPoint</Application>
  <PresentationFormat>On-screen Show (4:3)</PresentationFormat>
  <Paragraphs>222</Paragraphs>
  <Slides>25</Slides>
  <Notes>19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굴림</vt:lpstr>
      <vt:lpstr>Arial</vt:lpstr>
      <vt:lpstr>Arial Rounded MT Bold</vt:lpstr>
      <vt:lpstr>Tahoma</vt:lpstr>
      <vt:lpstr>Times New Roman</vt:lpstr>
      <vt:lpstr>Wingdings</vt:lpstr>
      <vt:lpstr>Blends</vt:lpstr>
      <vt:lpstr>Database1</vt:lpstr>
      <vt:lpstr>About Database Development….</vt:lpstr>
      <vt:lpstr>Basic DB Terms</vt:lpstr>
      <vt:lpstr>PowerPoint Presentation</vt:lpstr>
      <vt:lpstr>PowerPoint Presentation</vt:lpstr>
      <vt:lpstr>PowerPoint Presentation</vt:lpstr>
      <vt:lpstr>Purpose of Database</vt:lpstr>
      <vt:lpstr>Database</vt:lpstr>
      <vt:lpstr>Organizational Database Systems</vt:lpstr>
      <vt:lpstr>Database Management System (DBMS)</vt:lpstr>
      <vt:lpstr>Overview of Access</vt:lpstr>
      <vt:lpstr>Relational Database system</vt:lpstr>
      <vt:lpstr>Relational Database system</vt:lpstr>
      <vt:lpstr>Property of RDS</vt:lpstr>
      <vt:lpstr>Property of RDS</vt:lpstr>
      <vt:lpstr>Property of RDS</vt:lpstr>
      <vt:lpstr>Property of RDS</vt:lpstr>
      <vt:lpstr>Example RDS Table (Relation)</vt:lpstr>
      <vt:lpstr>Not a RDS Table Example 1</vt:lpstr>
      <vt:lpstr>Not a RDS Table Example 2</vt:lpstr>
      <vt:lpstr>Open an existing database</vt:lpstr>
      <vt:lpstr>How to create and save a new Access database</vt:lpstr>
      <vt:lpstr>Valle Coffee’s Restaurant DB</vt:lpstr>
      <vt:lpstr>Descriptions of Restaurant DB</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Access</dc:title>
  <dc:creator/>
  <cp:lastModifiedBy>Yong Choi</cp:lastModifiedBy>
  <cp:revision>259</cp:revision>
  <dcterms:created xsi:type="dcterms:W3CDTF">1997-11-03T00:22:04Z</dcterms:created>
  <dcterms:modified xsi:type="dcterms:W3CDTF">2017-09-14T18:10:51Z</dcterms:modified>
</cp:coreProperties>
</file>