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8" r:id="rId2"/>
    <p:sldId id="327" r:id="rId3"/>
    <p:sldId id="333" r:id="rId4"/>
    <p:sldId id="334" r:id="rId5"/>
    <p:sldId id="335" r:id="rId6"/>
    <p:sldId id="336" r:id="rId7"/>
    <p:sldId id="330" r:id="rId8"/>
    <p:sldId id="261" r:id="rId9"/>
    <p:sldId id="283" r:id="rId10"/>
    <p:sldId id="263" r:id="rId11"/>
    <p:sldId id="265" r:id="rId12"/>
    <p:sldId id="284" r:id="rId13"/>
    <p:sldId id="326" r:id="rId14"/>
    <p:sldId id="269" r:id="rId15"/>
    <p:sldId id="285" r:id="rId16"/>
    <p:sldId id="331" r:id="rId17"/>
    <p:sldId id="332" r:id="rId18"/>
    <p:sldId id="337" r:id="rId19"/>
    <p:sldId id="286" r:id="rId20"/>
    <p:sldId id="288" r:id="rId21"/>
    <p:sldId id="289" r:id="rId22"/>
    <p:sldId id="290" r:id="rId23"/>
    <p:sldId id="291" r:id="rId24"/>
    <p:sldId id="292" r:id="rId25"/>
    <p:sldId id="293" r:id="rId26"/>
    <p:sldId id="324" r:id="rId27"/>
    <p:sldId id="294" r:id="rId28"/>
    <p:sldId id="295" r:id="rId29"/>
    <p:sldId id="298" r:id="rId30"/>
    <p:sldId id="308" r:id="rId31"/>
    <p:sldId id="309" r:id="rId32"/>
    <p:sldId id="310" r:id="rId33"/>
    <p:sldId id="328" r:id="rId34"/>
    <p:sldId id="322" r:id="rId3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ong Choi" initials="YC" lastIdx="1" clrIdx="0">
    <p:extLst>
      <p:ext uri="{19B8F6BF-5375-455C-9EA6-DF929625EA0E}">
        <p15:presenceInfo xmlns:p15="http://schemas.microsoft.com/office/powerpoint/2012/main" userId="S-1-5-21-1980074614-443491427-634906495-98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7566"/>
    <a:srgbClr val="000000"/>
    <a:srgbClr val="1C58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0"/>
  </p:normalViewPr>
  <p:slideViewPr>
    <p:cSldViewPr>
      <p:cViewPr varScale="1">
        <p:scale>
          <a:sx n="108" d="100"/>
          <a:sy n="108" d="100"/>
        </p:scale>
        <p:origin x="57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78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9FB6075-859A-4D30-98D0-133DB0648C82}" type="datetimeFigureOut">
              <a:rPr lang="en-US"/>
              <a:pPr>
                <a:defRPr/>
              </a:pPr>
              <a:t>2/5/2019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1B602906-0DFF-4383-8ED9-F0AE35D34B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8A668B2-5906-4A0F-A27E-BE83F318CCE6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2710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2710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2710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27100" eaLnBrk="0" hangingPunct="0"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C0B69D6-D3B3-4CB8-9A97-95014C8297C8}" type="slidenum">
              <a:rPr lang="en-US" sz="1200" b="0">
                <a:latin typeface="Times New Roman" pitchFamily="18" charset="0"/>
              </a:rPr>
              <a:pPr/>
              <a:t>15</a:t>
            </a:fld>
            <a:endParaRPr lang="en-US" sz="1200" b="0">
              <a:latin typeface="Times New Roman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326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08455-C663-45BA-ABF7-86CAC3DAAEA9}" type="datetime1">
              <a:rPr lang="en-US"/>
              <a:pPr>
                <a:defRPr/>
              </a:pPr>
              <a:t>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0635A-C28C-4B2A-9176-1D90A15F3B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165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88041-43CD-4982-BBEF-0E3AF5912317}" type="datetime1">
              <a:rPr lang="en-US"/>
              <a:pPr>
                <a:defRPr/>
              </a:pPr>
              <a:t>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597EA-530E-441A-BE11-BAF1242C81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4947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F8D89-4C6D-46F8-9431-B6E5B49E9AE6}" type="datetime1">
              <a:rPr lang="en-US"/>
              <a:pPr>
                <a:defRPr/>
              </a:pPr>
              <a:t>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A5E5B-EC3E-429F-811F-41FEAD375E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2446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5B3A8-019E-4089-9437-37CC311B3AF6}" type="datetime1">
              <a:rPr lang="en-US"/>
              <a:pPr>
                <a:defRPr/>
              </a:pPr>
              <a:t>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220EC-708B-46F9-A359-A47A511CF6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599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1AFCF-02B8-4B5C-A10F-B28CEFBE89E4}" type="datetime1">
              <a:rPr lang="en-US"/>
              <a:pPr>
                <a:defRPr/>
              </a:pPr>
              <a:t>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C9DDF-4761-4082-AE49-DD79910B76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3080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1A8A5-8E90-42BA-AE6A-9B15C7CCACD2}" type="datetime1">
              <a:rPr lang="en-US"/>
              <a:pPr>
                <a:defRPr/>
              </a:pPr>
              <a:t>2/5/2019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C1CFA-3357-40FE-895F-A4E3886545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6115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03A08-FE07-4E04-8ECD-18C68F9F2BB8}" type="datetime1">
              <a:rPr lang="en-US"/>
              <a:pPr>
                <a:defRPr/>
              </a:pPr>
              <a:t>2/5/2019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FE58A-9A00-4772-9029-9303812901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2379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DDBB8-D406-4568-AEA1-34EBE7CA639C}" type="datetime1">
              <a:rPr lang="en-US"/>
              <a:pPr>
                <a:defRPr/>
              </a:pPr>
              <a:t>2/5/2019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F9A88-462F-4CBA-9BF6-FBDB079423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667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097EF-1298-44F3-93A6-0E402783879D}" type="datetime1">
              <a:rPr lang="en-US"/>
              <a:pPr>
                <a:defRPr/>
              </a:pPr>
              <a:t>2/5/2019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37DC2-176F-4F8C-9452-BCE92F4CBD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2403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D8E01-C63B-4D7C-8CFE-12C3C39377A4}" type="datetime1">
              <a:rPr lang="en-US"/>
              <a:pPr>
                <a:defRPr/>
              </a:pPr>
              <a:t>2/5/2019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AF4DA-AFFF-44D0-B464-F7FD92267A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1539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FEB68-C58B-4D1F-8750-6864E99D3940}" type="datetime1">
              <a:rPr lang="en-US"/>
              <a:pPr>
                <a:defRPr/>
              </a:pPr>
              <a:t>2/5/2019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54CB3-2989-4176-ACE8-0AB028701E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0596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E4350BB4-F5B8-4D4D-A12E-A27603E6553B}" type="datetime1">
              <a:rPr lang="en-US"/>
              <a:pPr>
                <a:defRPr/>
              </a:pPr>
              <a:t>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3F896EE-19B9-4BB0-90AD-77A5A0301F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rmMk1Myrxc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MhdBdBvX1I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oms.com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s.com/en_us/company-information/employee-retiree-services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PPFjoeykmM" TargetMode="External"/><Relationship Id="rId2" Type="http://schemas.openxmlformats.org/officeDocument/2006/relationships/hyperlink" Target="https://www.youtube.com/watch?v=EpRqYHaGz5I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AXR9aQNj48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eNOpb05Ne4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57800" y="152400"/>
            <a:ext cx="3733800" cy="6324600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600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Key </a:t>
            </a:r>
            <a:r>
              <a:rPr lang="en-US" sz="6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Topics</a:t>
            </a:r>
            <a:br>
              <a:rPr lang="en-US" sz="6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en-US" sz="6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Ch 1 &amp; 2</a:t>
            </a:r>
            <a:endParaRPr lang="en-US" sz="4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307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990600" y="6356350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© 2015 Cengage Learning</a:t>
            </a:r>
          </a:p>
        </p:txBody>
      </p:sp>
      <p:sp>
        <p:nvSpPr>
          <p:cNvPr id="307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55ED2CC-C5D0-48C2-81FC-D8B7C52FC49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b="1" dirty="0">
                <a:solidFill>
                  <a:schemeClr val="tx2"/>
                </a:solidFill>
                <a:latin typeface="+mn-lt"/>
                <a:cs typeface="Times New Roman" pitchFamily="18" charset="0"/>
              </a:rPr>
              <a:t>Segments of the Macroenvironment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/>
          </a:blip>
          <a:stretch>
            <a:fillRect/>
          </a:stretch>
        </p:blipFill>
        <p:spPr>
          <a:xfrm>
            <a:off x="457200" y="1682038"/>
            <a:ext cx="8229600" cy="4362286"/>
          </a:xfrm>
          <a:effectLst>
            <a:glow rad="1524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581400" cy="349250"/>
          </a:xfrm>
        </p:spPr>
        <p:txBody>
          <a:bodyPr/>
          <a:lstStyle/>
          <a:p>
            <a:pPr>
              <a:defRPr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© 2015 Cengage Learning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924BF3-BED8-4326-85F8-28B8815550B1}" type="slidenum">
              <a:rPr lang="en-US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Along with </a:t>
            </a:r>
            <a:r>
              <a:rPr lang="en-US" sz="3200" dirty="0" err="1" smtClean="0">
                <a:solidFill>
                  <a:schemeClr val="tx2"/>
                </a:solidFill>
                <a:cs typeface="Times New Roman" pitchFamily="18" charset="0"/>
              </a:rPr>
              <a:t>macroenvironment</a:t>
            </a:r>
            <a:r>
              <a:rPr lang="en-US" sz="3200" dirty="0" smtClean="0">
                <a:solidFill>
                  <a:schemeClr val="tx2"/>
                </a:solidFill>
                <a:cs typeface="Times New Roman" pitchFamily="18" charset="0"/>
              </a:rPr>
              <a:t>, </a:t>
            </a:r>
            <a:r>
              <a:rPr lang="en-US" sz="3200" dirty="0">
                <a:solidFill>
                  <a:schemeClr val="tx2"/>
                </a:solidFill>
                <a:cs typeface="Times New Roman" pitchFamily="18" charset="0"/>
              </a:rPr>
              <a:t>business must deal with many different type of stakeholders in society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457200" y="1896120"/>
            <a:ext cx="8229600" cy="3934122"/>
          </a:xfrm>
          <a:ln w="12700">
            <a:solidFill>
              <a:schemeClr val="tx2"/>
            </a:solidFill>
            <a:miter lim="800000"/>
            <a:headEnd/>
            <a:tailEnd/>
          </a:ln>
          <a:effectLst>
            <a:outerShdw blurRad="101600" dist="127000" dir="600000" algn="l" rotWithShape="0">
              <a:schemeClr val="accent1">
                <a:lumMod val="75000"/>
                <a:alpha val="40000"/>
              </a:schemeClr>
            </a:outerShdw>
            <a:softEdge rad="12700"/>
          </a:effectLst>
          <a:extLst/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52800" cy="501650"/>
          </a:xfrm>
        </p:spPr>
        <p:txBody>
          <a:bodyPr/>
          <a:lstStyle/>
          <a:p>
            <a:pPr>
              <a:defRPr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© 2015 Cengage Learning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EA052E0-CCA4-4535-87AD-C116E453F087}" type="slidenum">
              <a:rPr lang="en-US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28600"/>
            <a:ext cx="7391400" cy="8382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257566"/>
                </a:solidFill>
                <a:latin typeface="+mn-lt"/>
                <a:cs typeface="Times New Roman" pitchFamily="18" charset="0"/>
              </a:rPr>
              <a:t>Stakeholders </a:t>
            </a:r>
            <a:r>
              <a:rPr lang="en-US" sz="1800" dirty="0">
                <a:solidFill>
                  <a:srgbClr val="257566"/>
                </a:solidFill>
                <a:latin typeface="+mn-lt"/>
                <a:cs typeface="Times New Roman" pitchFamily="18" charset="0"/>
              </a:rPr>
              <a:t>(chapter 3 in detail)</a:t>
            </a:r>
            <a:endParaRPr lang="en-US" sz="4000" dirty="0">
              <a:solidFill>
                <a:srgbClr val="257566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154906"/>
            <a:ext cx="6858000" cy="5113337"/>
          </a:xfrm>
        </p:spPr>
        <p:txBody>
          <a:bodyPr rtlCol="0">
            <a:normAutofit/>
          </a:bodyPr>
          <a:lstStyle/>
          <a:p>
            <a:pPr marL="574675" indent="-457200" algn="l" eaLnBrk="1" fontAlgn="auto" hangingPunct="1"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Individuals or groups with which business interacts and who have a vested interest in the company.</a:t>
            </a:r>
          </a:p>
          <a:p>
            <a:pPr marL="574675" indent="-457200" algn="l" eaLnBrk="1" fontAlgn="auto" hangingPunct="1"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Two Type: </a:t>
            </a:r>
          </a:p>
          <a:p>
            <a:pPr marL="1031875" lvl="1" indent="-457200" algn="l" eaLnBrk="1" fontAlgn="auto" hangingPunct="1"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257566"/>
                </a:solidFill>
                <a:cs typeface="Times New Roman" pitchFamily="18" charset="0"/>
              </a:rPr>
              <a:t>External stakeholders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, such as government, consumers, the natural environment, community members</a:t>
            </a:r>
          </a:p>
          <a:p>
            <a:pPr marL="1031875" lvl="1" indent="-457200" algn="l" eaLnBrk="1" fontAlgn="auto" hangingPunct="1"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257566"/>
                </a:solidFill>
                <a:cs typeface="Times New Roman" pitchFamily="18" charset="0"/>
              </a:rPr>
              <a:t>Internal stakeholders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, such as employees, those involved in corporate governance, and others. </a:t>
            </a:r>
          </a:p>
          <a:p>
            <a:pPr marL="342900" indent="-3429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800" dirty="0">
              <a:solidFill>
                <a:schemeClr val="tx1"/>
              </a:solidFill>
              <a:cs typeface="Times New Roman" pitchFamily="18" charset="0"/>
            </a:endParaRPr>
          </a:p>
          <a:p>
            <a:pPr marL="914400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6383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00200" y="0"/>
            <a:ext cx="76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24583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275C9AD-5EC8-49FA-A2DA-1A6F0922960B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35603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257566"/>
                </a:solidFill>
              </a:rPr>
              <a:t>Shareholder vs. Stockholder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….is any person, company or other institution that owns at least one share of a company’s stock.</a:t>
            </a:r>
          </a:p>
          <a:p>
            <a:pPr lvl="1"/>
            <a:r>
              <a:rPr lang="en-US" b="1" smtClean="0"/>
              <a:t>Stakeholders </a:t>
            </a:r>
            <a:r>
              <a:rPr lang="en-US" b="1" dirty="0"/>
              <a:t>are not always shareholders</a:t>
            </a:r>
          </a:p>
          <a:p>
            <a:pPr lvl="1"/>
            <a:r>
              <a:rPr lang="en-US" dirty="0"/>
              <a:t>Usually </a:t>
            </a:r>
            <a:r>
              <a:rPr lang="en-US" b="1" dirty="0"/>
              <a:t>not personally liable </a:t>
            </a:r>
            <a:r>
              <a:rPr lang="en-US" dirty="0"/>
              <a:t>for the company's debts and other financial obligations. 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A220EC-708B-46F9-A359-A47A511CF6D2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131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chemeClr val="tx2"/>
                </a:solidFill>
                <a:latin typeface="+mn-lt"/>
                <a:cs typeface="Times New Roman" pitchFamily="18" charset="0"/>
              </a:rPr>
              <a:t>In reality, developing “Desirable </a:t>
            </a:r>
            <a:r>
              <a:rPr lang="en-US" sz="2800" dirty="0" smtClean="0">
                <a:solidFill>
                  <a:schemeClr val="tx2"/>
                </a:solidFill>
                <a:latin typeface="+mn-lt"/>
                <a:cs typeface="Times New Roman" pitchFamily="18" charset="0"/>
              </a:rPr>
              <a:t>Relationship</a:t>
            </a:r>
            <a:r>
              <a:rPr lang="en-US" sz="2800" dirty="0">
                <a:solidFill>
                  <a:schemeClr val="tx2"/>
                </a:solidFill>
                <a:latin typeface="+mn-lt"/>
                <a:cs typeface="Times New Roman" pitchFamily="18" charset="0"/>
              </a:rPr>
              <a:t>” between two is not a easy task. The fact of matter is that “Social </a:t>
            </a:r>
            <a:r>
              <a:rPr lang="en-US" sz="2800" dirty="0" smtClean="0">
                <a:solidFill>
                  <a:schemeClr val="tx2"/>
                </a:solidFill>
                <a:latin typeface="+mn-lt"/>
                <a:cs typeface="Times New Roman" pitchFamily="18" charset="0"/>
              </a:rPr>
              <a:t>Problem (gap)” </a:t>
            </a:r>
            <a:r>
              <a:rPr lang="en-US" sz="2800" dirty="0">
                <a:solidFill>
                  <a:schemeClr val="tx2"/>
                </a:solidFill>
                <a:latin typeface="+mn-lt"/>
                <a:cs typeface="Times New Roman" pitchFamily="18" charset="0"/>
              </a:rPr>
              <a:t>is increasing. </a:t>
            </a:r>
            <a:r>
              <a:rPr lang="en-US" sz="28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Why?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581400" cy="349250"/>
          </a:xfrm>
        </p:spPr>
        <p:txBody>
          <a:bodyPr/>
          <a:lstStyle/>
          <a:p>
            <a:pPr>
              <a:defRPr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© 2015 Cengage Learning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666D1B3-1184-4262-B6E8-8F9079628D59}" type="slidenum">
              <a:rPr lang="en-US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23"/>
          <p:cNvGrpSpPr>
            <a:grpSpLocks/>
          </p:cNvGrpSpPr>
          <p:nvPr/>
        </p:nvGrpSpPr>
        <p:grpSpPr bwMode="auto">
          <a:xfrm>
            <a:off x="228600" y="1449388"/>
            <a:ext cx="8686800" cy="4803775"/>
            <a:chOff x="0" y="864"/>
            <a:chExt cx="5904" cy="3027"/>
          </a:xfrm>
        </p:grpSpPr>
        <p:sp>
          <p:nvSpPr>
            <p:cNvPr id="9" name="Rectangle 2"/>
            <p:cNvSpPr>
              <a:spLocks noChangeArrowheads="1"/>
            </p:cNvSpPr>
            <p:nvPr/>
          </p:nvSpPr>
          <p:spPr bwMode="auto">
            <a:xfrm>
              <a:off x="0" y="864"/>
              <a:ext cx="5761" cy="302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344" name="Rectangle 22"/>
            <p:cNvSpPr>
              <a:spLocks noChangeArrowheads="1"/>
            </p:cNvSpPr>
            <p:nvPr/>
          </p:nvSpPr>
          <p:spPr bwMode="auto">
            <a:xfrm>
              <a:off x="1155" y="972"/>
              <a:ext cx="2864" cy="24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46" name="Text Box 5"/>
            <p:cNvSpPr txBox="1">
              <a:spLocks noChangeArrowheads="1"/>
            </p:cNvSpPr>
            <p:nvPr/>
          </p:nvSpPr>
          <p:spPr bwMode="auto">
            <a:xfrm>
              <a:off x="4224" y="912"/>
              <a:ext cx="1680" cy="7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fontAlgn="auto" hangingPunct="1">
                <a:spcBef>
                  <a:spcPct val="5000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en-US" altLang="en-US" sz="1700" b="1" dirty="0">
                  <a:solidFill>
                    <a:srgbClr val="0070C0"/>
                  </a:solidFill>
                  <a:latin typeface="+mn-lt"/>
                  <a:cs typeface="Times New Roman" pitchFamily="18" charset="0"/>
                </a:rPr>
                <a:t>Society’s </a:t>
              </a:r>
              <a:br>
                <a:rPr lang="en-US" altLang="en-US" sz="1700" b="1" dirty="0">
                  <a:solidFill>
                    <a:srgbClr val="0070C0"/>
                  </a:solidFill>
                  <a:latin typeface="+mn-lt"/>
                  <a:cs typeface="Times New Roman" pitchFamily="18" charset="0"/>
                </a:rPr>
              </a:br>
              <a:r>
                <a:rPr lang="en-US" altLang="en-US" sz="1700" b="1" dirty="0">
                  <a:solidFill>
                    <a:srgbClr val="0070C0"/>
                  </a:solidFill>
                  <a:latin typeface="+mn-lt"/>
                  <a:cs typeface="Times New Roman" pitchFamily="18" charset="0"/>
                </a:rPr>
                <a:t>Expectations </a:t>
              </a:r>
              <a:br>
                <a:rPr lang="en-US" altLang="en-US" sz="1700" b="1" dirty="0">
                  <a:solidFill>
                    <a:srgbClr val="0070C0"/>
                  </a:solidFill>
                  <a:latin typeface="+mn-lt"/>
                  <a:cs typeface="Times New Roman" pitchFamily="18" charset="0"/>
                </a:rPr>
              </a:br>
              <a:r>
                <a:rPr lang="en-US" altLang="en-US" sz="1700" b="1" dirty="0">
                  <a:solidFill>
                    <a:srgbClr val="0070C0"/>
                  </a:solidFill>
                  <a:latin typeface="+mn-lt"/>
                  <a:cs typeface="Times New Roman" pitchFamily="18" charset="0"/>
                </a:rPr>
                <a:t>of Business </a:t>
              </a:r>
              <a:br>
                <a:rPr lang="en-US" altLang="en-US" sz="1700" b="1" dirty="0">
                  <a:solidFill>
                    <a:srgbClr val="0070C0"/>
                  </a:solidFill>
                  <a:latin typeface="+mn-lt"/>
                  <a:cs typeface="Times New Roman" pitchFamily="18" charset="0"/>
                </a:rPr>
              </a:br>
              <a:r>
                <a:rPr lang="en-US" altLang="en-US" sz="1700" b="1" dirty="0">
                  <a:solidFill>
                    <a:srgbClr val="0070C0"/>
                  </a:solidFill>
                  <a:latin typeface="+mn-lt"/>
                  <a:cs typeface="Times New Roman" pitchFamily="18" charset="0"/>
                </a:rPr>
                <a:t>Performance</a:t>
              </a:r>
            </a:p>
          </p:txBody>
        </p:sp>
        <p:grpSp>
          <p:nvGrpSpPr>
            <p:cNvPr id="5" name="Group 7"/>
            <p:cNvGrpSpPr>
              <a:grpSpLocks/>
            </p:cNvGrpSpPr>
            <p:nvPr/>
          </p:nvGrpSpPr>
          <p:grpSpPr bwMode="auto">
            <a:xfrm>
              <a:off x="576" y="1084"/>
              <a:ext cx="4032" cy="2400"/>
              <a:chOff x="1200" y="960"/>
              <a:chExt cx="3552" cy="2400"/>
            </a:xfrm>
          </p:grpSpPr>
          <p:sp>
            <p:nvSpPr>
              <p:cNvPr id="14358" name="Line 8"/>
              <p:cNvSpPr>
                <a:spLocks noChangeShapeType="1"/>
              </p:cNvSpPr>
              <p:nvPr/>
            </p:nvSpPr>
            <p:spPr bwMode="auto">
              <a:xfrm flipV="1">
                <a:off x="1200" y="960"/>
                <a:ext cx="0" cy="2400"/>
              </a:xfrm>
              <a:prstGeom prst="line">
                <a:avLst/>
              </a:prstGeom>
              <a:noFill/>
              <a:ln w="444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9" name="Line 9"/>
              <p:cNvSpPr>
                <a:spLocks noChangeShapeType="1"/>
              </p:cNvSpPr>
              <p:nvPr/>
            </p:nvSpPr>
            <p:spPr bwMode="auto">
              <a:xfrm>
                <a:off x="1200" y="3360"/>
                <a:ext cx="3552" cy="0"/>
              </a:xfrm>
              <a:prstGeom prst="line">
                <a:avLst/>
              </a:prstGeom>
              <a:noFill/>
              <a:ln w="444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348" name="Text Box 10"/>
            <p:cNvSpPr txBox="1">
              <a:spLocks noChangeArrowheads="1"/>
            </p:cNvSpPr>
            <p:nvPr/>
          </p:nvSpPr>
          <p:spPr bwMode="auto">
            <a:xfrm rot="16200000">
              <a:off x="-614" y="1872"/>
              <a:ext cx="1920" cy="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fontAlgn="auto" hangingPunct="1">
                <a:spcBef>
                  <a:spcPct val="5000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en-US" altLang="en-US" sz="1800" b="1" dirty="0">
                  <a:latin typeface="+mn-lt"/>
                  <a:cs typeface="Times New Roman" pitchFamily="18" charset="0"/>
                </a:rPr>
                <a:t>Social Performance:   Expected and Actual</a:t>
              </a:r>
            </a:p>
          </p:txBody>
        </p:sp>
        <p:sp>
          <p:nvSpPr>
            <p:cNvPr id="14349" name="Text Box 11"/>
            <p:cNvSpPr txBox="1">
              <a:spLocks noChangeArrowheads="1"/>
            </p:cNvSpPr>
            <p:nvPr/>
          </p:nvSpPr>
          <p:spPr bwMode="auto">
            <a:xfrm>
              <a:off x="720" y="3484"/>
              <a:ext cx="379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en-US" altLang="en-US" sz="1800" b="1" dirty="0">
                  <a:latin typeface="+mn-lt"/>
                  <a:cs typeface="Times New Roman" pitchFamily="18" charset="0"/>
                </a:rPr>
                <a:t>1960s</a:t>
              </a:r>
              <a:r>
                <a:rPr lang="en-US" altLang="en-US" sz="1800" b="1" dirty="0">
                  <a:latin typeface="Times New Roman" pitchFamily="18" charset="0"/>
                  <a:cs typeface="Times New Roman" pitchFamily="18" charset="0"/>
                </a:rPr>
                <a:t>					</a:t>
              </a:r>
              <a:r>
                <a:rPr lang="en-US" altLang="en-US" sz="1800" b="1" dirty="0">
                  <a:latin typeface="+mn-lt"/>
                  <a:cs typeface="Times New Roman" pitchFamily="18" charset="0"/>
                </a:rPr>
                <a:t>2010s</a:t>
              </a:r>
              <a:r>
                <a:rPr lang="en-US" altLang="en-US" sz="1800" b="1" dirty="0"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en-US" altLang="en-US" sz="1800" b="1" dirty="0"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1800" b="1" dirty="0">
                  <a:latin typeface="+mn-lt"/>
                  <a:cs typeface="Times New Roman" pitchFamily="18" charset="0"/>
                </a:rPr>
                <a:t>Time</a:t>
              </a:r>
            </a:p>
          </p:txBody>
        </p:sp>
        <p:sp>
          <p:nvSpPr>
            <p:cNvPr id="6" name="Line 12"/>
            <p:cNvSpPr>
              <a:spLocks noChangeShapeType="1"/>
            </p:cNvSpPr>
            <p:nvPr/>
          </p:nvSpPr>
          <p:spPr bwMode="auto">
            <a:xfrm flipV="1">
              <a:off x="1152" y="960"/>
              <a:ext cx="0" cy="25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0" name="Line 13"/>
            <p:cNvSpPr>
              <a:spLocks noChangeShapeType="1"/>
            </p:cNvSpPr>
            <p:nvPr/>
          </p:nvSpPr>
          <p:spPr bwMode="auto">
            <a:xfrm flipV="1">
              <a:off x="4032" y="912"/>
              <a:ext cx="0" cy="25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1" name="Line 14"/>
            <p:cNvSpPr>
              <a:spLocks noChangeShapeType="1"/>
            </p:cNvSpPr>
            <p:nvPr/>
          </p:nvSpPr>
          <p:spPr bwMode="auto">
            <a:xfrm flipV="1">
              <a:off x="1056" y="2476"/>
              <a:ext cx="3168" cy="62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2" name="Line 15"/>
            <p:cNvSpPr>
              <a:spLocks noChangeShapeType="1"/>
            </p:cNvSpPr>
            <p:nvPr/>
          </p:nvSpPr>
          <p:spPr bwMode="auto">
            <a:xfrm flipV="1">
              <a:off x="1104" y="1228"/>
              <a:ext cx="3120" cy="124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3" name="AutoShape 16"/>
            <p:cNvSpPr>
              <a:spLocks/>
            </p:cNvSpPr>
            <p:nvPr/>
          </p:nvSpPr>
          <p:spPr bwMode="auto">
            <a:xfrm>
              <a:off x="1152" y="2476"/>
              <a:ext cx="144" cy="576"/>
            </a:xfrm>
            <a:prstGeom prst="rightBrace">
              <a:avLst>
                <a:gd name="adj1" fmla="val 33333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54" name="AutoShape 17"/>
            <p:cNvSpPr>
              <a:spLocks/>
            </p:cNvSpPr>
            <p:nvPr/>
          </p:nvSpPr>
          <p:spPr bwMode="auto">
            <a:xfrm>
              <a:off x="4032" y="1324"/>
              <a:ext cx="192" cy="1152"/>
            </a:xfrm>
            <a:prstGeom prst="rightBrace">
              <a:avLst>
                <a:gd name="adj1" fmla="val 50000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 Box 18"/>
            <p:cNvSpPr txBox="1">
              <a:spLocks noChangeArrowheads="1"/>
            </p:cNvSpPr>
            <p:nvPr/>
          </p:nvSpPr>
          <p:spPr bwMode="auto">
            <a:xfrm>
              <a:off x="1344" y="2428"/>
              <a:ext cx="863" cy="44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Times New Roman" pitchFamily="18" charset="0"/>
                </a:rPr>
                <a:t>Social Problem</a:t>
              </a:r>
            </a:p>
          </p:txBody>
        </p:sp>
        <p:sp>
          <p:nvSpPr>
            <p:cNvPr id="14357" name="Text Box 19"/>
            <p:cNvSpPr txBox="1">
              <a:spLocks noChangeArrowheads="1"/>
            </p:cNvSpPr>
            <p:nvPr/>
          </p:nvSpPr>
          <p:spPr bwMode="auto">
            <a:xfrm>
              <a:off x="4224" y="2448"/>
              <a:ext cx="1536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fontAlgn="auto" hangingPunct="1">
                <a:spcBef>
                  <a:spcPct val="5000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en-US" altLang="en-US" sz="1700" b="1" dirty="0">
                  <a:solidFill>
                    <a:srgbClr val="0070C0"/>
                  </a:solidFill>
                  <a:latin typeface="+mn-lt"/>
                  <a:cs typeface="Times New Roman" pitchFamily="18" charset="0"/>
                </a:rPr>
                <a:t>Business’s Actual Social Performance</a:t>
              </a:r>
            </a:p>
          </p:txBody>
        </p:sp>
        <p:sp>
          <p:nvSpPr>
            <p:cNvPr id="23" name="Text Box 20"/>
            <p:cNvSpPr txBox="1">
              <a:spLocks noChangeArrowheads="1"/>
            </p:cNvSpPr>
            <p:nvPr/>
          </p:nvSpPr>
          <p:spPr bwMode="auto">
            <a:xfrm>
              <a:off x="4251" y="1764"/>
              <a:ext cx="1509" cy="26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100" b="1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Times New Roman" pitchFamily="18" charset="0"/>
                </a:rPr>
                <a:t>Social Problem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219201" y="5930213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Industrial age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79468" y="5892342"/>
            <a:ext cx="1788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Information 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  <p:bldP spid="4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2954"/>
            <a:ext cx="8534400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257566"/>
                </a:solidFill>
              </a:rPr>
              <a:t>Information Age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Paradigm shift as a primary reason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Much more complex than previous paradigm</a:t>
            </a:r>
          </a:p>
          <a:p>
            <a:pPr lvl="2"/>
            <a:r>
              <a:rPr lang="en-US" dirty="0"/>
              <a:t>Fast life cycle of mots businesses, Life style, social behavior (e.g., SNS), social concerns, stakeholders, regulations, etc.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More interaction with various stakeholders using many different type of IT tools</a:t>
            </a:r>
          </a:p>
          <a:p>
            <a:pPr lvl="2"/>
            <a:r>
              <a:rPr lang="en-US" dirty="0"/>
              <a:t>Population of “facebook.com” : 1.71 billion active user</a:t>
            </a:r>
          </a:p>
          <a:p>
            <a:pPr lvl="2"/>
            <a:r>
              <a:rPr lang="en-US" dirty="0"/>
              <a:t>Population of China: 1.357 billion</a:t>
            </a:r>
          </a:p>
          <a:p>
            <a:pPr lvl="1"/>
            <a:endParaRPr lang="en-US" dirty="0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257566"/>
                </a:solidFill>
              </a:rPr>
              <a:t>Because of Paradigm Shift</a:t>
            </a:r>
          </a:p>
        </p:txBody>
      </p:sp>
    </p:spTree>
    <p:extLst>
      <p:ext uri="{BB962C8B-B14F-4D97-AF65-F5344CB8AC3E}">
        <p14:creationId xmlns:p14="http://schemas.microsoft.com/office/powerpoint/2010/main" val="135659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2015 Cengage Learning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337DC2-176F-4F8C-9452-BCE92F4CBDE5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31151"/>
            <a:ext cx="4038600" cy="62533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4487"/>
            <a:ext cx="4038600" cy="625331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8221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2015 Cengage Learning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337DC2-176F-4F8C-9452-BCE92F4CBDE5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89263"/>
            <a:ext cx="6172200" cy="65401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067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458200" cy="4525963"/>
          </a:xfrm>
        </p:spPr>
        <p:txBody>
          <a:bodyPr/>
          <a:lstStyle/>
          <a:p>
            <a:r>
              <a:rPr lang="en-US" sz="2800" dirty="0" smtClean="0"/>
              <a:t>W/O Smart Phone</a:t>
            </a:r>
          </a:p>
          <a:p>
            <a:r>
              <a:rPr lang="en-US" sz="2800" smtClean="0"/>
              <a:t>the future </a:t>
            </a:r>
            <a:r>
              <a:rPr lang="en-US" sz="2800" dirty="0" smtClean="0"/>
              <a:t>of grocery store</a:t>
            </a:r>
            <a:endParaRPr lang="en-US" sz="2800" dirty="0"/>
          </a:p>
          <a:p>
            <a:pPr lvl="1"/>
            <a:r>
              <a:rPr lang="en-US" sz="2400" dirty="0" smtClean="0">
                <a:hlinkClick r:id="rId2"/>
              </a:rPr>
              <a:t>Amazon </a:t>
            </a:r>
            <a:r>
              <a:rPr lang="en-US" sz="2400" dirty="0">
                <a:hlinkClick r:id="rId2"/>
              </a:rPr>
              <a:t>Go </a:t>
            </a:r>
            <a:r>
              <a:rPr lang="en-US" sz="2400" dirty="0">
                <a:solidFill>
                  <a:srgbClr val="FF0000"/>
                </a:solidFill>
              </a:rPr>
              <a:t>(1:49)</a:t>
            </a:r>
          </a:p>
          <a:p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06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33137" y="1417638"/>
            <a:ext cx="8458200" cy="4530725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solidFill>
                  <a:srgbClr val="257566"/>
                </a:solidFill>
              </a:rPr>
              <a:t>Globalization</a:t>
            </a:r>
            <a:endParaRPr lang="en-US" altLang="ko-KR" sz="2800" dirty="0">
              <a:solidFill>
                <a:srgbClr val="257566"/>
              </a:solidFill>
              <a:ea typeface="굴림" charset="-127"/>
            </a:endParaRPr>
          </a:p>
          <a:p>
            <a:pPr lvl="1"/>
            <a:r>
              <a:rPr lang="en-US" altLang="ko-KR" sz="2400" dirty="0">
                <a:ea typeface="굴림" charset="-127"/>
              </a:rPr>
              <a:t>e.g., global social problem</a:t>
            </a:r>
            <a:endParaRPr lang="en-US" sz="2400" dirty="0"/>
          </a:p>
          <a:p>
            <a:pPr marL="0" indent="0">
              <a:buNone/>
            </a:pPr>
            <a:r>
              <a:rPr lang="en-US" sz="2800" dirty="0">
                <a:solidFill>
                  <a:srgbClr val="257566"/>
                </a:solidFill>
              </a:rPr>
              <a:t>Change of Structure </a:t>
            </a:r>
          </a:p>
          <a:p>
            <a:pPr lvl="1"/>
            <a:r>
              <a:rPr lang="en-US" sz="2400" dirty="0"/>
              <a:t>Traditional middle management : collect, process, store and distribute information for decision makings</a:t>
            </a:r>
          </a:p>
          <a:p>
            <a:pPr lvl="1"/>
            <a:r>
              <a:rPr lang="en-US" sz="2400" dirty="0"/>
              <a:t>Expansion of task boundary (e.g., secretary)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257566"/>
                </a:solidFill>
              </a:rPr>
              <a:t>New Business Culture </a:t>
            </a:r>
          </a:p>
          <a:p>
            <a:pPr lvl="1"/>
            <a:r>
              <a:rPr lang="en-US" sz="2400" dirty="0"/>
              <a:t>Cross functional (project based – virtual team or virtual organization)</a:t>
            </a:r>
          </a:p>
          <a:p>
            <a:pPr lvl="1"/>
            <a:r>
              <a:rPr lang="en-US" sz="2400" dirty="0"/>
              <a:t>Complex interaction with various stakeholders</a:t>
            </a:r>
          </a:p>
          <a:p>
            <a:endParaRPr lang="en-US" dirty="0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257566"/>
                </a:solidFill>
              </a:rPr>
              <a:t>Effect of Information Age </a:t>
            </a:r>
            <a:r>
              <a:rPr lang="en-US" sz="2000" b="1" dirty="0">
                <a:solidFill>
                  <a:srgbClr val="257566"/>
                </a:solidFill>
              </a:rPr>
              <a:t>(few examples)</a:t>
            </a:r>
            <a:endParaRPr lang="en-US" sz="3600" b="1" dirty="0">
              <a:solidFill>
                <a:srgbClr val="2575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65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57566"/>
                </a:solidFill>
              </a:rPr>
              <a:t>Each lecture covers….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Only very important topics from chapters</a:t>
            </a:r>
          </a:p>
          <a:p>
            <a:pPr lvl="1"/>
            <a:r>
              <a:rPr lang="en-US" dirty="0"/>
              <a:t>Not every topic in detail……</a:t>
            </a:r>
          </a:p>
          <a:p>
            <a:pPr lvl="1"/>
            <a:r>
              <a:rPr lang="en-US" dirty="0"/>
              <a:t>Soft topics……Not a rocket science..</a:t>
            </a:r>
          </a:p>
          <a:p>
            <a:r>
              <a:rPr lang="en-US" dirty="0"/>
              <a:t>Other important topics from other sources</a:t>
            </a:r>
          </a:p>
          <a:p>
            <a:r>
              <a:rPr lang="en-US" dirty="0"/>
              <a:t>Relevant video clips for better understanding</a:t>
            </a:r>
          </a:p>
          <a:p>
            <a:r>
              <a:rPr lang="en-US" dirty="0"/>
              <a:t>Background information of cases</a:t>
            </a:r>
          </a:p>
          <a:p>
            <a:pPr lvl="1"/>
            <a:r>
              <a:rPr lang="en-US" dirty="0"/>
              <a:t>Video clip, website, etc.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A220EC-708B-46F9-A359-A47A511CF6D2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777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228600"/>
            <a:ext cx="6858000" cy="838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257566"/>
                </a:solidFill>
                <a:latin typeface="+mn-lt"/>
                <a:cs typeface="Times New Roman" pitchFamily="18" charset="0"/>
              </a:rPr>
              <a:t>What is CSR?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1287463"/>
            <a:ext cx="7116763" cy="5334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  <a:hlinkClick r:id="rId2"/>
              </a:rPr>
              <a:t>What is CSR?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cs typeface="Times New Roman" pitchFamily="18" charset="0"/>
              </a:rPr>
              <a:t>(2:00)</a:t>
            </a:r>
            <a:endParaRPr lang="en-US" dirty="0">
              <a:solidFill>
                <a:schemeClr val="tx1"/>
              </a:solidFill>
              <a:cs typeface="Times New Roman" pitchFamily="18" charset="0"/>
            </a:endParaRPr>
          </a:p>
          <a:p>
            <a:pPr marL="914400" lvl="1" indent="-45720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Good introduction </a:t>
            </a:r>
            <a:endParaRPr lang="en-US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914400" lvl="1" indent="-457200" algn="l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srgbClr val="C00000"/>
                </a:solidFill>
              </a:rPr>
              <a:t>refers </a:t>
            </a:r>
            <a:r>
              <a:rPr lang="en-US" dirty="0">
                <a:solidFill>
                  <a:srgbClr val="C00000"/>
                </a:solidFill>
              </a:rPr>
              <a:t>to business practices involving initiatives that benefit society</a:t>
            </a:r>
          </a:p>
          <a:p>
            <a:pPr marL="1371600" lvl="2" indent="-457200" algn="l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/>
                </a:solidFill>
              </a:rPr>
              <a:t>from giving away a portion of a company's proceeds to charity, to implementing "greener" business operations.</a:t>
            </a:r>
          </a:p>
          <a:p>
            <a:pPr marL="914400" lvl="1" indent="-457200" algn="l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/>
                </a:solidFill>
              </a:rPr>
              <a:t>CSR encompasses the economic, legal, ethical, and philanthropic expectations that society has of organizations at a given point in time.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6383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00200" y="0"/>
            <a:ext cx="76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733800" cy="365125"/>
          </a:xfrm>
        </p:spPr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31E0161-850B-447E-969D-390A1714D4B1}" type="slidenum">
              <a:rPr lang="en-US" altLang="en-US">
                <a:solidFill>
                  <a:srgbClr val="898989"/>
                </a:solidFill>
              </a:rPr>
              <a:pPr eaLnBrk="1" hangingPunct="1"/>
              <a:t>20</a:t>
            </a:fld>
            <a:endParaRPr lang="en-US" altLang="en-US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64819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000" b="1" dirty="0">
                <a:solidFill>
                  <a:schemeClr val="tx2"/>
                </a:solidFill>
                <a:latin typeface="+mn-lt"/>
                <a:cs typeface="Times New Roman" pitchFamily="18" charset="0"/>
              </a:rPr>
              <a:t>Review of The Four Components of CSR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429000" cy="501650"/>
          </a:xfrm>
        </p:spPr>
        <p:txBody>
          <a:bodyPr/>
          <a:lstStyle/>
          <a:p>
            <a:pPr>
              <a:defRPr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© 2015 Cengage Learning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B7211EF-4B74-4C2C-874D-FF09CA389AC9}" type="slidenum">
              <a:rPr lang="en-US" altLang="en-US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21</a:t>
            </a:fld>
            <a:endParaRPr lang="en-US" altLang="en-US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304800" y="1524000"/>
            <a:ext cx="8610600" cy="4724400"/>
            <a:chOff x="192" y="1104"/>
            <a:chExt cx="5424" cy="2784"/>
          </a:xfrm>
        </p:grpSpPr>
        <p:grpSp>
          <p:nvGrpSpPr>
            <p:cNvPr id="15366" name="Group 25"/>
            <p:cNvGrpSpPr>
              <a:grpSpLocks/>
            </p:cNvGrpSpPr>
            <p:nvPr/>
          </p:nvGrpSpPr>
          <p:grpSpPr bwMode="auto">
            <a:xfrm>
              <a:off x="192" y="1104"/>
              <a:ext cx="5424" cy="564"/>
              <a:chOff x="192" y="1477"/>
              <a:chExt cx="5424" cy="456"/>
            </a:xfrm>
          </p:grpSpPr>
          <p:sp>
            <p:nvSpPr>
              <p:cNvPr id="26" name="Rectangle 6"/>
              <p:cNvSpPr>
                <a:spLocks noChangeArrowheads="1"/>
              </p:cNvSpPr>
              <p:nvPr/>
            </p:nvSpPr>
            <p:spPr bwMode="auto">
              <a:xfrm>
                <a:off x="192" y="1477"/>
                <a:ext cx="1406" cy="456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:br>
                  <a:rPr lang="en-US" sz="2000" dirty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000" b="1" dirty="0">
                    <a:cs typeface="Times New Roman" pitchFamily="18" charset="0"/>
                  </a:rPr>
                  <a:t>Responsibility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Rectangle 7"/>
              <p:cNvSpPr>
                <a:spLocks noChangeArrowheads="1"/>
              </p:cNvSpPr>
              <p:nvPr/>
            </p:nvSpPr>
            <p:spPr bwMode="auto">
              <a:xfrm>
                <a:off x="1598" y="1477"/>
                <a:ext cx="1406" cy="456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:br>
                  <a:rPr lang="en-US" sz="2000" dirty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000" b="1" dirty="0">
                    <a:cs typeface="Times New Roman" pitchFamily="18" charset="0"/>
                  </a:rPr>
                  <a:t>Societal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000" b="1" dirty="0">
                    <a:cs typeface="Times New Roman" pitchFamily="18" charset="0"/>
                  </a:rPr>
                  <a:t>Expectation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Rectangle 8"/>
              <p:cNvSpPr>
                <a:spLocks noChangeArrowheads="1"/>
              </p:cNvSpPr>
              <p:nvPr/>
            </p:nvSpPr>
            <p:spPr bwMode="auto">
              <a:xfrm>
                <a:off x="3004" y="1477"/>
                <a:ext cx="2612" cy="456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:br>
                  <a:rPr lang="en-US" sz="2000" dirty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000" b="1" dirty="0">
                    <a:cs typeface="Times New Roman" pitchFamily="18" charset="0"/>
                  </a:rPr>
                  <a:t>Examples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367" name="Group 9"/>
            <p:cNvGrpSpPr>
              <a:grpSpLocks/>
            </p:cNvGrpSpPr>
            <p:nvPr/>
          </p:nvGrpSpPr>
          <p:grpSpPr bwMode="auto">
            <a:xfrm>
              <a:off x="192" y="1659"/>
              <a:ext cx="5424" cy="564"/>
              <a:chOff x="384" y="1776"/>
              <a:chExt cx="5184" cy="424"/>
            </a:xfrm>
          </p:grpSpPr>
          <p:sp>
            <p:nvSpPr>
              <p:cNvPr id="23" name="Rectangle 10"/>
              <p:cNvSpPr>
                <a:spLocks noChangeArrowheads="1"/>
              </p:cNvSpPr>
              <p:nvPr/>
            </p:nvSpPr>
            <p:spPr bwMode="auto">
              <a:xfrm>
                <a:off x="384" y="1776"/>
                <a:ext cx="1344" cy="42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1003">
                <a:schemeClr val="l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b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000" b="1" dirty="0">
                    <a:solidFill>
                      <a:schemeClr val="tx1"/>
                    </a:solidFill>
                    <a:cs typeface="Times New Roman" pitchFamily="18" charset="0"/>
                  </a:rPr>
                  <a:t>Economic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	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Rectangle 11"/>
              <p:cNvSpPr>
                <a:spLocks noChangeArrowheads="1"/>
              </p:cNvSpPr>
              <p:nvPr/>
            </p:nvSpPr>
            <p:spPr bwMode="auto">
              <a:xfrm>
                <a:off x="1728" y="1776"/>
                <a:ext cx="1344" cy="42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1003">
                <a:schemeClr val="l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b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000" dirty="0">
                    <a:solidFill>
                      <a:schemeClr val="tx1"/>
                    </a:solidFill>
                    <a:cs typeface="Times New Roman" pitchFamily="18" charset="0"/>
                  </a:rPr>
                  <a:t>Required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Rectangle 12"/>
              <p:cNvSpPr>
                <a:spLocks noChangeArrowheads="1"/>
              </p:cNvSpPr>
              <p:nvPr/>
            </p:nvSpPr>
            <p:spPr bwMode="auto">
              <a:xfrm>
                <a:off x="3072" y="1776"/>
                <a:ext cx="2496" cy="42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1003">
                <a:schemeClr val="l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b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000" dirty="0">
                    <a:solidFill>
                      <a:schemeClr val="tx1"/>
                    </a:solidFill>
                    <a:cs typeface="Times New Roman" pitchFamily="18" charset="0"/>
                  </a:rPr>
                  <a:t>Be profitable. Maximize sales, </a:t>
                </a:r>
                <a:br>
                  <a:rPr lang="en-US" sz="2000" dirty="0">
                    <a:solidFill>
                      <a:schemeClr val="tx1"/>
                    </a:solidFill>
                    <a:cs typeface="Times New Roman" pitchFamily="18" charset="0"/>
                  </a:rPr>
                </a:br>
                <a:r>
                  <a:rPr lang="en-US" sz="2000" dirty="0">
                    <a:solidFill>
                      <a:schemeClr val="tx1"/>
                    </a:solidFill>
                    <a:cs typeface="Times New Roman" pitchFamily="18" charset="0"/>
                  </a:rPr>
                  <a:t>minimize costs.  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368" name="Group 13"/>
            <p:cNvGrpSpPr>
              <a:grpSpLocks/>
            </p:cNvGrpSpPr>
            <p:nvPr/>
          </p:nvGrpSpPr>
          <p:grpSpPr bwMode="auto">
            <a:xfrm>
              <a:off x="192" y="2214"/>
              <a:ext cx="5424" cy="564"/>
              <a:chOff x="384" y="1776"/>
              <a:chExt cx="5184" cy="424"/>
            </a:xfrm>
          </p:grpSpPr>
          <p:sp>
            <p:nvSpPr>
              <p:cNvPr id="20" name="Rectangle 14"/>
              <p:cNvSpPr>
                <a:spLocks noChangeArrowheads="1"/>
              </p:cNvSpPr>
              <p:nvPr/>
            </p:nvSpPr>
            <p:spPr bwMode="auto">
              <a:xfrm>
                <a:off x="384" y="1776"/>
                <a:ext cx="1344" cy="42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1003">
                <a:schemeClr val="l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b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000" b="1" dirty="0">
                    <a:solidFill>
                      <a:schemeClr val="tx1"/>
                    </a:solidFill>
                    <a:cs typeface="Times New Roman" pitchFamily="18" charset="0"/>
                  </a:rPr>
                  <a:t>Legal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Rectangle 15"/>
              <p:cNvSpPr>
                <a:spLocks noChangeArrowheads="1"/>
              </p:cNvSpPr>
              <p:nvPr/>
            </p:nvSpPr>
            <p:spPr bwMode="auto">
              <a:xfrm>
                <a:off x="1728" y="1776"/>
                <a:ext cx="1344" cy="42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1003">
                <a:schemeClr val="l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b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000" dirty="0">
                    <a:solidFill>
                      <a:schemeClr val="tx1"/>
                    </a:solidFill>
                    <a:cs typeface="Times New Roman" pitchFamily="18" charset="0"/>
                  </a:rPr>
                  <a:t>Required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Rectangle 16"/>
              <p:cNvSpPr>
                <a:spLocks noChangeArrowheads="1"/>
              </p:cNvSpPr>
              <p:nvPr/>
            </p:nvSpPr>
            <p:spPr bwMode="auto">
              <a:xfrm>
                <a:off x="3072" y="1776"/>
                <a:ext cx="2496" cy="42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1003">
                <a:schemeClr val="l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b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000" dirty="0">
                    <a:solidFill>
                      <a:schemeClr val="tx1"/>
                    </a:solidFill>
                    <a:cs typeface="Times New Roman" pitchFamily="18" charset="0"/>
                  </a:rPr>
                  <a:t>Obey laws, adhere to</a:t>
                </a:r>
                <a:br>
                  <a:rPr lang="en-US" sz="2000" dirty="0">
                    <a:solidFill>
                      <a:schemeClr val="tx1"/>
                    </a:solidFill>
                    <a:cs typeface="Times New Roman" pitchFamily="18" charset="0"/>
                  </a:rPr>
                </a:br>
                <a:r>
                  <a:rPr lang="en-US" sz="2000" dirty="0">
                    <a:solidFill>
                      <a:schemeClr val="tx1"/>
                    </a:solidFill>
                    <a:cs typeface="Times New Roman" pitchFamily="18" charset="0"/>
                  </a:rPr>
                  <a:t>regulations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369" name="Group 17"/>
            <p:cNvGrpSpPr>
              <a:grpSpLocks/>
            </p:cNvGrpSpPr>
            <p:nvPr/>
          </p:nvGrpSpPr>
          <p:grpSpPr bwMode="auto">
            <a:xfrm>
              <a:off x="192" y="2769"/>
              <a:ext cx="5424" cy="564"/>
              <a:chOff x="384" y="1776"/>
              <a:chExt cx="5184" cy="424"/>
            </a:xfrm>
          </p:grpSpPr>
          <p:sp>
            <p:nvSpPr>
              <p:cNvPr id="17" name="Rectangle 18"/>
              <p:cNvSpPr>
                <a:spLocks noChangeArrowheads="1"/>
              </p:cNvSpPr>
              <p:nvPr/>
            </p:nvSpPr>
            <p:spPr bwMode="auto">
              <a:xfrm>
                <a:off x="384" y="1776"/>
                <a:ext cx="1344" cy="42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1003">
                <a:schemeClr val="l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b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000" b="1" dirty="0">
                    <a:solidFill>
                      <a:schemeClr val="tx1"/>
                    </a:solidFill>
                    <a:cs typeface="Times New Roman" pitchFamily="18" charset="0"/>
                  </a:rPr>
                  <a:t>Ethical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Rectangle 19"/>
              <p:cNvSpPr>
                <a:spLocks noChangeArrowheads="1"/>
              </p:cNvSpPr>
              <p:nvPr/>
            </p:nvSpPr>
            <p:spPr bwMode="auto">
              <a:xfrm>
                <a:off x="1728" y="1776"/>
                <a:ext cx="1344" cy="42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1003">
                <a:schemeClr val="l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b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000" dirty="0">
                    <a:solidFill>
                      <a:schemeClr val="tx1"/>
                    </a:solidFill>
                    <a:cs typeface="Times New Roman" pitchFamily="18" charset="0"/>
                  </a:rPr>
                  <a:t>Expected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Rectangle 20"/>
              <p:cNvSpPr>
                <a:spLocks noChangeArrowheads="1"/>
              </p:cNvSpPr>
              <p:nvPr/>
            </p:nvSpPr>
            <p:spPr bwMode="auto">
              <a:xfrm>
                <a:off x="3072" y="1776"/>
                <a:ext cx="2496" cy="42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1003">
                <a:schemeClr val="l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b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000" dirty="0">
                    <a:solidFill>
                      <a:schemeClr val="tx1"/>
                    </a:solidFill>
                    <a:cs typeface="Times New Roman" pitchFamily="18" charset="0"/>
                  </a:rPr>
                  <a:t>Avoid questionable practices.</a:t>
                </a:r>
                <a:br>
                  <a:rPr lang="en-US" sz="2000" dirty="0">
                    <a:solidFill>
                      <a:schemeClr val="tx1"/>
                    </a:solidFill>
                    <a:cs typeface="Times New Roman" pitchFamily="18" charset="0"/>
                  </a:rPr>
                </a:br>
                <a:r>
                  <a:rPr lang="en-US" sz="2000" dirty="0">
                    <a:solidFill>
                      <a:schemeClr val="tx1"/>
                    </a:solidFill>
                    <a:cs typeface="Times New Roman" pitchFamily="18" charset="0"/>
                  </a:rPr>
                  <a:t>Do what is right, fair, and just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370" name="Group 21"/>
            <p:cNvGrpSpPr>
              <a:grpSpLocks/>
            </p:cNvGrpSpPr>
            <p:nvPr/>
          </p:nvGrpSpPr>
          <p:grpSpPr bwMode="auto">
            <a:xfrm>
              <a:off x="192" y="3324"/>
              <a:ext cx="5424" cy="564"/>
              <a:chOff x="384" y="1776"/>
              <a:chExt cx="5184" cy="424"/>
            </a:xfrm>
          </p:grpSpPr>
          <p:sp>
            <p:nvSpPr>
              <p:cNvPr id="14" name="Rectangle 22"/>
              <p:cNvSpPr>
                <a:spLocks noChangeArrowheads="1"/>
              </p:cNvSpPr>
              <p:nvPr/>
            </p:nvSpPr>
            <p:spPr bwMode="auto">
              <a:xfrm>
                <a:off x="384" y="1776"/>
                <a:ext cx="1344" cy="42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1003">
                <a:schemeClr val="l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b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000" b="1" dirty="0">
                    <a:solidFill>
                      <a:schemeClr val="tx1"/>
                    </a:solidFill>
                    <a:cs typeface="Times New Roman" pitchFamily="18" charset="0"/>
                  </a:rPr>
                  <a:t>Philanthropic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Rectangle 23"/>
              <p:cNvSpPr>
                <a:spLocks noChangeArrowheads="1"/>
              </p:cNvSpPr>
              <p:nvPr/>
            </p:nvSpPr>
            <p:spPr bwMode="auto">
              <a:xfrm>
                <a:off x="1728" y="1776"/>
                <a:ext cx="1344" cy="42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1003">
                <a:schemeClr val="l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b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000" dirty="0">
                    <a:solidFill>
                      <a:schemeClr val="tx1"/>
                    </a:solidFill>
                    <a:cs typeface="Times New Roman" pitchFamily="18" charset="0"/>
                  </a:rPr>
                  <a:t>Desired/</a:t>
                </a:r>
                <a:br>
                  <a:rPr lang="en-US" sz="2000" dirty="0">
                    <a:solidFill>
                      <a:schemeClr val="tx1"/>
                    </a:solidFill>
                    <a:cs typeface="Times New Roman" pitchFamily="18" charset="0"/>
                  </a:rPr>
                </a:br>
                <a:r>
                  <a:rPr lang="en-US" sz="2000" dirty="0">
                    <a:solidFill>
                      <a:schemeClr val="tx1"/>
                    </a:solidFill>
                    <a:cs typeface="Times New Roman" pitchFamily="18" charset="0"/>
                  </a:rPr>
                  <a:t>Expected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Rectangle 24"/>
              <p:cNvSpPr>
                <a:spLocks noChangeArrowheads="1"/>
              </p:cNvSpPr>
              <p:nvPr/>
            </p:nvSpPr>
            <p:spPr bwMode="auto">
              <a:xfrm>
                <a:off x="3072" y="1776"/>
                <a:ext cx="2496" cy="42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1003">
                <a:schemeClr val="l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b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000" dirty="0">
                    <a:solidFill>
                      <a:schemeClr val="tx1"/>
                    </a:solidFill>
                    <a:cs typeface="Times New Roman" pitchFamily="18" charset="0"/>
                  </a:rPr>
                  <a:t>Be a good corporate citizen.  </a:t>
                </a:r>
                <a:br>
                  <a:rPr lang="en-US" sz="2000" dirty="0">
                    <a:solidFill>
                      <a:schemeClr val="tx1"/>
                    </a:solidFill>
                    <a:cs typeface="Times New Roman" pitchFamily="18" charset="0"/>
                  </a:rPr>
                </a:br>
                <a:r>
                  <a:rPr lang="en-US" sz="2000" dirty="0">
                    <a:solidFill>
                      <a:schemeClr val="tx1"/>
                    </a:solidFill>
                    <a:cs typeface="Times New Roman" pitchFamily="18" charset="0"/>
                  </a:rPr>
                  <a:t>Give back. (e.g., </a:t>
                </a:r>
                <a:r>
                  <a:rPr lang="en-US" sz="2000" b="1" dirty="0">
                    <a:solidFill>
                      <a:srgbClr val="FF0000"/>
                    </a:solidFill>
                    <a:cs typeface="Times New Roman" pitchFamily="18" charset="0"/>
                  </a:rPr>
                  <a:t>smile.amazon.com</a:t>
                </a:r>
                <a:r>
                  <a:rPr lang="en-US" sz="2000" dirty="0">
                    <a:solidFill>
                      <a:schemeClr val="tx1"/>
                    </a:solidFill>
                    <a:cs typeface="Times New Roman" pitchFamily="18" charset="0"/>
                  </a:rPr>
                  <a:t>)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409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000" b="1" dirty="0">
                <a:solidFill>
                  <a:srgbClr val="257566"/>
                </a:solidFill>
                <a:latin typeface="+mn-lt"/>
                <a:cs typeface="Times New Roman" pitchFamily="18" charset="0"/>
              </a:rPr>
              <a:t>The Pyramid of CSR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52800" cy="501650"/>
          </a:xfrm>
        </p:spPr>
        <p:txBody>
          <a:bodyPr/>
          <a:lstStyle/>
          <a:p>
            <a:pPr>
              <a:defRPr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© 2015 Cengage Learning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CC01613-C6B8-44C6-BEC2-A82D41AC4AE2}" type="slidenum">
              <a:rPr lang="en-US" altLang="en-US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22</a:t>
            </a:fld>
            <a:endParaRPr lang="en-US" altLang="en-US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762000" y="1520825"/>
            <a:ext cx="7894638" cy="4575175"/>
            <a:chOff x="480" y="958"/>
            <a:chExt cx="4973" cy="2882"/>
          </a:xfrm>
        </p:grpSpPr>
        <p:sp>
          <p:nvSpPr>
            <p:cNvPr id="9" name="AutoShape 5"/>
            <p:cNvSpPr>
              <a:spLocks noChangeArrowheads="1"/>
            </p:cNvSpPr>
            <p:nvPr/>
          </p:nvSpPr>
          <p:spPr bwMode="auto">
            <a:xfrm rot="-10799166">
              <a:off x="480" y="958"/>
              <a:ext cx="4973" cy="2882"/>
            </a:xfrm>
            <a:custGeom>
              <a:avLst/>
              <a:gdLst>
                <a:gd name="T0" fmla="*/ 4261 w 21600"/>
                <a:gd name="T1" fmla="*/ 1441 h 21600"/>
                <a:gd name="T2" fmla="*/ 2487 w 21600"/>
                <a:gd name="T3" fmla="*/ 2882 h 21600"/>
                <a:gd name="T4" fmla="*/ 712 w 21600"/>
                <a:gd name="T5" fmla="*/ 1441 h 21600"/>
                <a:gd name="T6" fmla="*/ 248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895 w 21600"/>
                <a:gd name="T13" fmla="*/ 4894 h 21600"/>
                <a:gd name="T14" fmla="*/ 16705 w 21600"/>
                <a:gd name="T15" fmla="*/ 1670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185" y="21600"/>
                  </a:lnTo>
                  <a:lnTo>
                    <a:pt x="1541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10800000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100" b="1" dirty="0">
                  <a:cs typeface="Times New Roman" pitchFamily="18" charset="0"/>
                </a:rPr>
                <a:t>Philanthropic Responsibilities</a:t>
              </a:r>
              <a:br>
                <a:rPr lang="en-US" sz="2100" b="1" dirty="0">
                  <a:cs typeface="Times New Roman" pitchFamily="18" charset="0"/>
                </a:rPr>
              </a:br>
              <a:r>
                <a:rPr lang="en-US" sz="2100" b="1" i="1" dirty="0">
                  <a:cs typeface="Times New Roman" pitchFamily="18" charset="0"/>
                </a:rPr>
                <a:t>Be a good corporate citizen.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100" b="1" i="1" dirty="0">
                <a:cs typeface="Times New Roman" pitchFamily="18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100" b="1" dirty="0">
                  <a:cs typeface="Times New Roman" pitchFamily="18" charset="0"/>
                </a:rPr>
                <a:t>Ethical Responsibilities</a:t>
              </a:r>
              <a:br>
                <a:rPr lang="en-US" sz="2100" b="1" dirty="0">
                  <a:cs typeface="Times New Roman" pitchFamily="18" charset="0"/>
                </a:rPr>
              </a:br>
              <a:r>
                <a:rPr lang="en-US" sz="2100" b="1" i="1" dirty="0">
                  <a:cs typeface="Times New Roman" pitchFamily="18" charset="0"/>
                </a:rPr>
                <a:t>Be ethical.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100" b="1" i="1" dirty="0">
                <a:cs typeface="Times New Roman" pitchFamily="18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100" b="1" dirty="0">
                  <a:cs typeface="Times New Roman" pitchFamily="18" charset="0"/>
                </a:rPr>
                <a:t>Legal Responsibilities</a:t>
              </a:r>
              <a:br>
                <a:rPr lang="en-US" sz="2100" b="1" dirty="0">
                  <a:cs typeface="Times New Roman" pitchFamily="18" charset="0"/>
                </a:rPr>
              </a:br>
              <a:r>
                <a:rPr lang="en-US" sz="2100" b="1" i="1" dirty="0">
                  <a:cs typeface="Times New Roman" pitchFamily="18" charset="0"/>
                </a:rPr>
                <a:t>Obey the law.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100" b="1" i="1" dirty="0">
                <a:cs typeface="Times New Roman" pitchFamily="18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100" b="1" dirty="0">
                  <a:cs typeface="Times New Roman" pitchFamily="18" charset="0"/>
                </a:rPr>
                <a:t>Economic Responsibilities</a:t>
              </a:r>
              <a:br>
                <a:rPr lang="en-US" sz="2100" b="1" dirty="0">
                  <a:cs typeface="Times New Roman" pitchFamily="18" charset="0"/>
                </a:rPr>
              </a:br>
              <a:r>
                <a:rPr lang="en-US" sz="2100" b="1" i="1" dirty="0">
                  <a:cs typeface="Times New Roman" pitchFamily="18" charset="0"/>
                </a:rPr>
                <a:t>Be profitable.</a:t>
              </a:r>
            </a:p>
          </p:txBody>
        </p:sp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1503" y="1771"/>
              <a:ext cx="2925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V="1">
              <a:off x="1198" y="2400"/>
              <a:ext cx="3542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" name="Straight Connector 5"/>
          <p:cNvCxnSpPr/>
          <p:nvPr/>
        </p:nvCxnSpPr>
        <p:spPr>
          <a:xfrm>
            <a:off x="1447800" y="4800600"/>
            <a:ext cx="65532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62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257566"/>
                </a:solidFill>
              </a:rPr>
              <a:t>Economic Responsibility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It is at the bottom, because it is the foundation upon which all others rest. </a:t>
            </a:r>
          </a:p>
          <a:p>
            <a:pPr lvl="1"/>
            <a:r>
              <a:rPr lang="en-US" sz="2400" dirty="0"/>
              <a:t>No profit </a:t>
            </a:r>
            <a:r>
              <a:rPr lang="en-US" sz="2400" dirty="0">
                <a:sym typeface="Wingdings" panose="05000000000000000000" pitchFamily="2" charset="2"/>
              </a:rPr>
              <a:t> no business  no CSR</a:t>
            </a:r>
          </a:p>
          <a:p>
            <a:r>
              <a:rPr lang="en-US" sz="2800" dirty="0"/>
              <a:t>Example: Several companies in both the automotive (e.g., Oldsmobile) and airline (</a:t>
            </a:r>
            <a:r>
              <a:rPr lang="en-US" sz="2800" dirty="0" err="1"/>
              <a:t>e.g</a:t>
            </a:r>
            <a:r>
              <a:rPr lang="en-US" sz="2800" dirty="0"/>
              <a:t>, AA in 2011 and exit 2013) industries struggled to meet their economic responsibilities and landed in bankruptcy as a result.</a:t>
            </a:r>
            <a:endParaRPr lang="en-US" sz="2800" dirty="0">
              <a:sym typeface="Wingdings" panose="05000000000000000000" pitchFamily="2" charset="2"/>
            </a:endParaRPr>
          </a:p>
          <a:p>
            <a:endParaRPr lang="en-US" sz="28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CD4AD-DF71-451A-AF66-79CCE9C1DD9D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985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257566"/>
                </a:solidFill>
              </a:rPr>
              <a:t>Legal Responsibility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86800" cy="4756150"/>
          </a:xfrm>
        </p:spPr>
        <p:txBody>
          <a:bodyPr/>
          <a:lstStyle/>
          <a:p>
            <a:r>
              <a:rPr lang="en-US" sz="2800" dirty="0"/>
              <a:t>Society requires corporations to follow the law. </a:t>
            </a:r>
          </a:p>
          <a:p>
            <a:pPr lvl="1"/>
            <a:r>
              <a:rPr lang="en-US" sz="2400" dirty="0"/>
              <a:t>Law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codified ethics</a:t>
            </a:r>
          </a:p>
          <a:p>
            <a:r>
              <a:rPr lang="en-US" sz="2800" dirty="0"/>
              <a:t>Examples of abusive practices </a:t>
            </a:r>
            <a:r>
              <a:rPr lang="en-US" sz="2000" dirty="0"/>
              <a:t>(especially, last decade)</a:t>
            </a:r>
          </a:p>
          <a:p>
            <a:pPr lvl="1"/>
            <a:r>
              <a:rPr lang="en-US" sz="2400" dirty="0"/>
              <a:t>dishonest and unfair reporting of financial operations mainly by executives. </a:t>
            </a:r>
          </a:p>
          <a:p>
            <a:pPr lvl="1"/>
            <a:r>
              <a:rPr lang="en-US" sz="2400" dirty="0" err="1"/>
              <a:t>E.g</a:t>
            </a:r>
            <a:r>
              <a:rPr lang="en-US" sz="2400" dirty="0"/>
              <a:t>, Enron, Arthur </a:t>
            </a:r>
            <a:r>
              <a:rPr lang="en-US" sz="2400" dirty="0" smtClean="0"/>
              <a:t>Andersen </a:t>
            </a:r>
            <a:r>
              <a:rPr lang="en-US" sz="2400" dirty="0"/>
              <a:t>(best until 2001), WorldCom, etc.</a:t>
            </a:r>
          </a:p>
          <a:p>
            <a:r>
              <a:rPr lang="en-US" sz="2800" dirty="0">
                <a:sym typeface="Wingdings" panose="05000000000000000000" pitchFamily="2" charset="2"/>
              </a:rPr>
              <a:t>Law does not capture everything</a:t>
            </a:r>
          </a:p>
          <a:p>
            <a:pPr lvl="1"/>
            <a:r>
              <a:rPr lang="en-US" sz="2400" dirty="0">
                <a:sym typeface="Wingdings" panose="05000000000000000000" pitchFamily="2" charset="2"/>
              </a:rPr>
              <a:t>Emerging matters (e.g., crime thru email and SNS), almost always behind (e.g., AA reservation system), and may only reflect special group’s interests (e.g., DC lobbyist) </a:t>
            </a:r>
            <a:endParaRPr lang="en-US" sz="2400" dirty="0"/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CD4AD-DF71-451A-AF66-79CCE9C1DD9D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445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257566"/>
                </a:solidFill>
              </a:rPr>
              <a:t>Ethical Responsibility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Society expects ethical behavior of companies.</a:t>
            </a:r>
          </a:p>
          <a:p>
            <a:pPr lvl="1"/>
            <a:r>
              <a:rPr lang="en-US" sz="2400" dirty="0" smtClean="0"/>
              <a:t>Growing phenomenon because of information availability by Internet (e.g., SNS)  </a:t>
            </a:r>
            <a:endParaRPr lang="en-US" sz="2400" dirty="0"/>
          </a:p>
          <a:p>
            <a:r>
              <a:rPr lang="en-US" sz="2800" dirty="0"/>
              <a:t>Two-sides</a:t>
            </a:r>
          </a:p>
          <a:p>
            <a:pPr lvl="1"/>
            <a:r>
              <a:rPr lang="en-US" sz="2400" dirty="0"/>
              <a:t>Negative-side: If this expectation is violated, the executives can face criminal charges (e.g., Enron). </a:t>
            </a:r>
          </a:p>
          <a:p>
            <a:pPr lvl="1"/>
            <a:r>
              <a:rPr lang="en-US" sz="2400" dirty="0"/>
              <a:t>Positive-side: companies may find themselves recognized for their ethical activities (e.g., Starbucks). </a:t>
            </a:r>
          </a:p>
          <a:p>
            <a:pPr lvl="2"/>
            <a:r>
              <a:rPr lang="en-US" sz="2000" dirty="0"/>
              <a:t>Pay premium price (exceed market price)</a:t>
            </a:r>
          </a:p>
          <a:p>
            <a:pPr lvl="2"/>
            <a:r>
              <a:rPr lang="en-US" sz="2000" dirty="0"/>
              <a:t>Funded health center &amp; farm schools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CD4AD-DF71-451A-AF66-79CCE9C1DD9D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723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257566"/>
                </a:solidFill>
              </a:rPr>
              <a:t>Philanthropic Responsibility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stands to be a good corporate citizen and improve the quality of life for the society.</a:t>
            </a:r>
          </a:p>
          <a:p>
            <a:pPr lvl="1"/>
            <a:r>
              <a:rPr lang="en-US" dirty="0"/>
              <a:t>usually, corporations in </a:t>
            </a:r>
            <a:r>
              <a:rPr lang="en-US" u="sng" dirty="0"/>
              <a:t>developed countries</a:t>
            </a:r>
            <a:r>
              <a:rPr lang="en-US" dirty="0"/>
              <a:t>.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Ethics in Practice, page 43</a:t>
            </a:r>
          </a:p>
          <a:p>
            <a:pPr lvl="1"/>
            <a:r>
              <a:rPr lang="en-US" dirty="0" smtClean="0"/>
              <a:t>Toms: shoe company</a:t>
            </a:r>
          </a:p>
          <a:p>
            <a:pPr lvl="1"/>
            <a:r>
              <a:rPr lang="en-US" dirty="0" smtClean="0">
                <a:hlinkClick r:id="rId2"/>
              </a:rPr>
              <a:t>www.toms.com</a:t>
            </a:r>
            <a:r>
              <a:rPr lang="en-US" dirty="0" smtClean="0"/>
              <a:t> – how would you assess Toms’ CSR using the four part CSR definition?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A220EC-708B-46F9-A359-A47A511CF6D2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064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257566"/>
                </a:solidFill>
                <a:latin typeface="+mn-lt"/>
                <a:cs typeface="Times New Roman" pitchFamily="18" charset="0"/>
              </a:rPr>
              <a:t>The CSR Equation</a:t>
            </a:r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71888" y="6467475"/>
            <a:ext cx="3475037" cy="365125"/>
          </a:xfrm>
        </p:spPr>
        <p:txBody>
          <a:bodyPr/>
          <a:lstStyle/>
          <a:p>
            <a:pPr>
              <a:defRPr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© 2015 Cengage Learning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2259BB8-F263-4DF4-9263-EF18DD0DD554}" type="slidenum">
              <a:rPr lang="en-US" altLang="en-US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27</a:t>
            </a:fld>
            <a:endParaRPr lang="en-US" altLang="en-US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6383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00200" y="0"/>
            <a:ext cx="76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9" name="TextBox 8"/>
          <p:cNvSpPr txBox="1">
            <a:spLocks noChangeArrowheads="1"/>
          </p:cNvSpPr>
          <p:nvPr/>
        </p:nvSpPr>
        <p:spPr bwMode="auto">
          <a:xfrm>
            <a:off x="2043489" y="2101850"/>
            <a:ext cx="36353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200" b="1" dirty="0">
                <a:latin typeface="+mn-lt"/>
                <a:cs typeface="Times New Roman" pitchFamily="18" charset="0"/>
              </a:rPr>
              <a:t>Economic Responsibilities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en-US" sz="2200" b="1" dirty="0">
              <a:latin typeface="+mn-lt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200" b="1" dirty="0">
                <a:latin typeface="+mn-lt"/>
                <a:cs typeface="Times New Roman" pitchFamily="18" charset="0"/>
              </a:rPr>
              <a:t>Legal Responsibilities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en-US" sz="2200" b="1" dirty="0">
              <a:latin typeface="+mn-lt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200" b="1" dirty="0">
                <a:latin typeface="+mn-lt"/>
                <a:cs typeface="Times New Roman" pitchFamily="18" charset="0"/>
              </a:rPr>
              <a:t>Ethical Responsibilities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200" b="1" dirty="0">
                <a:latin typeface="+mn-lt"/>
                <a:cs typeface="Times New Roman" pitchFamily="18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200" b="1" dirty="0">
                <a:latin typeface="+mn-lt"/>
                <a:cs typeface="Times New Roman" pitchFamily="18" charset="0"/>
              </a:rPr>
              <a:t>Philanthropic Responsibilities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0" name="TextBox 9"/>
          <p:cNvSpPr txBox="1">
            <a:spLocks noChangeArrowheads="1"/>
          </p:cNvSpPr>
          <p:nvPr/>
        </p:nvSpPr>
        <p:spPr bwMode="auto">
          <a:xfrm>
            <a:off x="6561138" y="2101850"/>
            <a:ext cx="2100262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b="1" dirty="0">
                <a:latin typeface="+mn-lt"/>
                <a:cs typeface="Times New Roman" pitchFamily="18" charset="0"/>
              </a:rPr>
              <a:t>Total</a:t>
            </a:r>
            <a:br>
              <a:rPr lang="en-US" altLang="en-US" b="1" dirty="0">
                <a:latin typeface="+mn-lt"/>
                <a:cs typeface="Times New Roman" pitchFamily="18" charset="0"/>
              </a:rPr>
            </a:br>
            <a:r>
              <a:rPr lang="en-US" altLang="en-US" b="1" dirty="0">
                <a:latin typeface="+mn-lt"/>
                <a:cs typeface="Times New Roman" pitchFamily="18" charset="0"/>
              </a:rPr>
              <a:t>Corporate CSR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7" name="Text Box 7"/>
          <p:cNvSpPr txBox="1">
            <a:spLocks noChangeArrowheads="1"/>
          </p:cNvSpPr>
          <p:nvPr/>
        </p:nvSpPr>
        <p:spPr bwMode="auto">
          <a:xfrm>
            <a:off x="5410200" y="2141538"/>
            <a:ext cx="1143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7418" name="Text Box 4"/>
          <p:cNvSpPr txBox="1">
            <a:spLocks noChangeArrowheads="1"/>
          </p:cNvSpPr>
          <p:nvPr/>
        </p:nvSpPr>
        <p:spPr bwMode="auto">
          <a:xfrm>
            <a:off x="3048000" y="3024188"/>
            <a:ext cx="342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7419" name="Text Box 4"/>
          <p:cNvSpPr txBox="1">
            <a:spLocks noChangeArrowheads="1"/>
          </p:cNvSpPr>
          <p:nvPr/>
        </p:nvSpPr>
        <p:spPr bwMode="auto">
          <a:xfrm>
            <a:off x="3048000" y="3773488"/>
            <a:ext cx="342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7420" name="Text Box 4"/>
          <p:cNvSpPr txBox="1">
            <a:spLocks noChangeArrowheads="1"/>
          </p:cNvSpPr>
          <p:nvPr/>
        </p:nvSpPr>
        <p:spPr bwMode="auto">
          <a:xfrm>
            <a:off x="3048000" y="2378075"/>
            <a:ext cx="3429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6955380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257566"/>
                </a:solidFill>
              </a:rPr>
              <a:t>Top 20 Activities or Characteristics of</a:t>
            </a:r>
            <a:br>
              <a:rPr lang="en-US" b="1" dirty="0">
                <a:solidFill>
                  <a:srgbClr val="257566"/>
                </a:solidFill>
              </a:rPr>
            </a:br>
            <a:r>
              <a:rPr lang="en-US" b="1" dirty="0">
                <a:solidFill>
                  <a:srgbClr val="257566"/>
                </a:solidFill>
              </a:rPr>
              <a:t>Socially Responsible Companies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24400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900" dirty="0"/>
              <a:t>Makes products that are safe.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900" b="1" dirty="0">
                <a:solidFill>
                  <a:srgbClr val="FF0000"/>
                </a:solidFill>
              </a:rPr>
              <a:t>Does not pollute air or water.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900" dirty="0"/>
              <a:t>Obeys the law in all aspects of business.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900" dirty="0"/>
              <a:t>Promotes honest or ethical employee behavior.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900" dirty="0"/>
              <a:t>Commits to safe workplace ethics.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900" dirty="0"/>
              <a:t>Does not use misleading or deceptive advertising.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900" dirty="0"/>
              <a:t>Upholds stated policy banning discrimination.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900" b="1" dirty="0">
                <a:solidFill>
                  <a:srgbClr val="FF0000"/>
                </a:solidFill>
              </a:rPr>
              <a:t>Utilizes “environmentally friendly” packaging.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900" dirty="0"/>
              <a:t>Protects employees against sexual harassment.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900" b="1" dirty="0">
                <a:solidFill>
                  <a:srgbClr val="FF0000"/>
                </a:solidFill>
              </a:rPr>
              <a:t>Recycles within company.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900" dirty="0"/>
              <a:t>Shows no past record of questionable activity.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2000" dirty="0"/>
          </a:p>
        </p:txBody>
      </p:sp>
      <p:sp>
        <p:nvSpPr>
          <p:cNvPr id="18436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76800"/>
          </a:xfrm>
        </p:spPr>
        <p:txBody>
          <a:bodyPr/>
          <a:lstStyle/>
          <a:p>
            <a:pPr eaLnBrk="1" hangingPunct="1"/>
            <a:r>
              <a:rPr lang="en-US" altLang="en-US" sz="1800" dirty="0"/>
              <a:t>Responds quickly to customer problems. </a:t>
            </a:r>
          </a:p>
          <a:p>
            <a:pPr eaLnBrk="1" hangingPunct="1"/>
            <a:r>
              <a:rPr lang="en-US" altLang="en-US" sz="1800" b="1" dirty="0">
                <a:solidFill>
                  <a:srgbClr val="FF0000"/>
                </a:solidFill>
              </a:rPr>
              <a:t>Maintains waste reduction program.</a:t>
            </a:r>
          </a:p>
          <a:p>
            <a:pPr eaLnBrk="1" hangingPunct="1"/>
            <a:r>
              <a:rPr lang="en-US" altLang="en-US" sz="1800" dirty="0"/>
              <a:t>Provides or pays portion of medical costs. </a:t>
            </a:r>
          </a:p>
          <a:p>
            <a:pPr eaLnBrk="1" hangingPunct="1"/>
            <a:r>
              <a:rPr lang="en-US" altLang="en-US" sz="1800" b="1" dirty="0">
                <a:solidFill>
                  <a:srgbClr val="FF0000"/>
                </a:solidFill>
              </a:rPr>
              <a:t>Promotes energy conservation program.</a:t>
            </a:r>
          </a:p>
          <a:p>
            <a:pPr eaLnBrk="1" hangingPunct="1"/>
            <a:r>
              <a:rPr lang="en-US" altLang="en-US" sz="1800" dirty="0"/>
              <a:t>Helps displaced workers with placement.</a:t>
            </a:r>
          </a:p>
          <a:p>
            <a:pPr eaLnBrk="1" hangingPunct="1"/>
            <a:r>
              <a:rPr lang="en-US" altLang="en-US" sz="1800" dirty="0"/>
              <a:t>Gives money toward charitable or educational causes. </a:t>
            </a:r>
          </a:p>
          <a:p>
            <a:pPr eaLnBrk="1" hangingPunct="1"/>
            <a:r>
              <a:rPr lang="en-US" altLang="en-US" sz="1800" b="1" dirty="0">
                <a:solidFill>
                  <a:srgbClr val="FF0000"/>
                </a:solidFill>
              </a:rPr>
              <a:t>Utilizes only biodegradable or recyclable materials.</a:t>
            </a:r>
          </a:p>
          <a:p>
            <a:pPr eaLnBrk="1" hangingPunct="1"/>
            <a:r>
              <a:rPr lang="en-US" altLang="en-US" sz="1800" dirty="0"/>
              <a:t>Employs friendly or courteous or responsive personnel</a:t>
            </a:r>
          </a:p>
          <a:p>
            <a:pPr eaLnBrk="1" hangingPunct="1"/>
            <a:r>
              <a:rPr lang="en-US" altLang="en-US" sz="1800" dirty="0"/>
              <a:t>Tries continually to improve quality.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3810000" cy="365125"/>
          </a:xfrm>
        </p:spPr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02B0214-C3D3-42F2-A0FF-E5A5D66EE78F}" type="slidenum">
              <a:rPr lang="en-US" altLang="en-US">
                <a:solidFill>
                  <a:srgbClr val="898989"/>
                </a:solidFill>
              </a:rPr>
              <a:pPr eaLnBrk="1" hangingPunct="1"/>
              <a:t>28</a:t>
            </a:fld>
            <a:endParaRPr lang="en-US" altLang="en-US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83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257566"/>
                </a:solidFill>
              </a:rPr>
              <a:t>Corporate Social Responsiveness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CSR only </a:t>
            </a:r>
            <a:r>
              <a:rPr lang="en-US" sz="2800" dirty="0">
                <a:sym typeface="Wingdings" panose="05000000000000000000" pitchFamily="2" charset="2"/>
              </a:rPr>
              <a:t>focuses</a:t>
            </a:r>
            <a:r>
              <a:rPr lang="en-US" sz="2800" dirty="0"/>
              <a:t> on </a:t>
            </a:r>
            <a:r>
              <a:rPr lang="en-US" sz="2800" u="sng" dirty="0"/>
              <a:t>accountability</a:t>
            </a:r>
            <a:r>
              <a:rPr lang="en-US" sz="2800" dirty="0"/>
              <a:t> or </a:t>
            </a:r>
            <a:r>
              <a:rPr lang="en-US" sz="2800" u="sng" dirty="0"/>
              <a:t>obligation</a:t>
            </a:r>
            <a:r>
              <a:rPr lang="en-US" sz="2800" dirty="0"/>
              <a:t> to </a:t>
            </a:r>
            <a:r>
              <a:rPr lang="en-US" sz="2800" u="sng" dirty="0"/>
              <a:t>meet certain minimum duties</a:t>
            </a:r>
            <a:r>
              <a:rPr lang="en-US" sz="2800" dirty="0"/>
              <a:t>. </a:t>
            </a:r>
          </a:p>
          <a:p>
            <a:r>
              <a:rPr lang="en-US" sz="2800" b="1" dirty="0"/>
              <a:t>Corporate social responsiveness </a:t>
            </a:r>
            <a:r>
              <a:rPr lang="en-US" sz="2800" dirty="0"/>
              <a:t>is a </a:t>
            </a:r>
            <a:r>
              <a:rPr lang="en-US" sz="2800" dirty="0">
                <a:solidFill>
                  <a:srgbClr val="0070C0"/>
                </a:solidFill>
              </a:rPr>
              <a:t>more proactive and action oriented concept</a:t>
            </a:r>
          </a:p>
          <a:p>
            <a:pPr lvl="1"/>
            <a:r>
              <a:rPr lang="en-US" sz="2400" dirty="0">
                <a:solidFill>
                  <a:srgbClr val="FF0000"/>
                </a:solidFill>
              </a:rPr>
              <a:t>Example: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/>
              <a:t>A firm providing </a:t>
            </a:r>
            <a:r>
              <a:rPr lang="en-US" sz="2400" dirty="0" smtClean="0"/>
              <a:t>perhaps the best </a:t>
            </a:r>
            <a:r>
              <a:rPr lang="en-US" sz="2400" dirty="0" smtClean="0">
                <a:solidFill>
                  <a:srgbClr val="0070C0"/>
                </a:solidFill>
              </a:rPr>
              <a:t>child </a:t>
            </a:r>
            <a:r>
              <a:rPr lang="en-US" sz="2400" dirty="0">
                <a:solidFill>
                  <a:srgbClr val="0070C0"/>
                </a:solidFill>
              </a:rPr>
              <a:t>care benefits (e.g., SAS onsite child day care center) </a:t>
            </a:r>
            <a:r>
              <a:rPr lang="en-US" sz="2400" dirty="0"/>
              <a:t>to its working parents (responding to the reality of issues faced </a:t>
            </a:r>
            <a:r>
              <a:rPr lang="en-US" sz="2400" dirty="0" smtClean="0"/>
              <a:t>by </a:t>
            </a:r>
            <a:r>
              <a:rPr lang="en-US" sz="2400" dirty="0"/>
              <a:t>working families).  </a:t>
            </a:r>
            <a:endParaRPr lang="en-US" sz="2400" dirty="0" smtClean="0"/>
          </a:p>
          <a:p>
            <a:pPr lvl="1"/>
            <a:r>
              <a:rPr lang="en-US" sz="2400" dirty="0">
                <a:hlinkClick r:id="rId2"/>
              </a:rPr>
              <a:t>https://</a:t>
            </a:r>
            <a:r>
              <a:rPr lang="en-US" sz="2400" dirty="0" smtClean="0">
                <a:hlinkClick r:id="rId2"/>
              </a:rPr>
              <a:t>www.sas.com/en_us/company-information/employee-retiree-services.html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CD4AD-DF71-451A-AF66-79CCE9C1DD9D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79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8600"/>
            <a:ext cx="6146800" cy="838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257566"/>
                </a:solidFill>
                <a:latin typeface="+mn-lt"/>
                <a:cs typeface="Times New Roman" pitchFamily="18" charset="0"/>
              </a:rPr>
              <a:t>Focus of the Book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3763" y="1287463"/>
            <a:ext cx="6858000" cy="5334000"/>
          </a:xfrm>
        </p:spPr>
        <p:txBody>
          <a:bodyPr rtlCol="0">
            <a:normAutofit/>
          </a:bodyPr>
          <a:lstStyle/>
          <a:p>
            <a:pPr marL="914400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460" name="Group 3"/>
          <p:cNvGrpSpPr>
            <a:grpSpLocks/>
          </p:cNvGrpSpPr>
          <p:nvPr/>
        </p:nvGrpSpPr>
        <p:grpSpPr bwMode="auto">
          <a:xfrm>
            <a:off x="152400" y="1981200"/>
            <a:ext cx="8839200" cy="2895600"/>
            <a:chOff x="384" y="960"/>
            <a:chExt cx="5136" cy="1824"/>
          </a:xfrm>
        </p:grpSpPr>
        <p:sp>
          <p:nvSpPr>
            <p:cNvPr id="9" name="Rectangle 4"/>
            <p:cNvSpPr>
              <a:spLocks noChangeArrowheads="1"/>
            </p:cNvSpPr>
            <p:nvPr/>
          </p:nvSpPr>
          <p:spPr bwMode="auto">
            <a:xfrm>
              <a:off x="2136" y="960"/>
              <a:ext cx="1632" cy="6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  <a:extLst/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latin typeface="+mn-lt"/>
                  <a:cs typeface="Times New Roman" pitchFamily="18" charset="0"/>
                </a:rPr>
                <a:t>Managerial </a:t>
              </a:r>
              <a:br>
                <a:rPr lang="en-US" sz="2400" b="1" dirty="0">
                  <a:latin typeface="+mn-lt"/>
                  <a:cs typeface="Times New Roman" pitchFamily="18" charset="0"/>
                </a:rPr>
              </a:br>
              <a:r>
                <a:rPr lang="en-US" sz="2400" b="1" dirty="0">
                  <a:latin typeface="+mn-lt"/>
                  <a:cs typeface="Times New Roman" pitchFamily="18" charset="0"/>
                </a:rPr>
                <a:t>Approach</a:t>
              </a:r>
            </a:p>
          </p:txBody>
        </p:sp>
        <p:grpSp>
          <p:nvGrpSpPr>
            <p:cNvPr id="19471" name="Group 5"/>
            <p:cNvGrpSpPr>
              <a:grpSpLocks/>
            </p:cNvGrpSpPr>
            <p:nvPr/>
          </p:nvGrpSpPr>
          <p:grpSpPr bwMode="auto">
            <a:xfrm>
              <a:off x="384" y="2038"/>
              <a:ext cx="5136" cy="746"/>
              <a:chOff x="192" y="3360"/>
              <a:chExt cx="5472" cy="384"/>
            </a:xfrm>
          </p:grpSpPr>
          <p:sp>
            <p:nvSpPr>
              <p:cNvPr id="13" name="Rectangle 6"/>
              <p:cNvSpPr>
                <a:spLocks noChangeArrowheads="1"/>
              </p:cNvSpPr>
              <p:nvPr/>
            </p:nvSpPr>
            <p:spPr bwMode="auto">
              <a:xfrm>
                <a:off x="192" y="3360"/>
                <a:ext cx="1510" cy="384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ex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400" b="1" dirty="0">
                    <a:latin typeface="+mn-lt"/>
                    <a:cs typeface="Times New Roman" pitchFamily="18" charset="0"/>
                  </a:rPr>
                  <a:t>Business</a:t>
                </a:r>
                <a:br>
                  <a:rPr lang="en-US" sz="2400" b="1" dirty="0">
                    <a:latin typeface="+mn-lt"/>
                    <a:cs typeface="Times New Roman" pitchFamily="18" charset="0"/>
                  </a:rPr>
                </a:br>
                <a:r>
                  <a:rPr lang="en-US" sz="2400" b="1" dirty="0">
                    <a:latin typeface="+mn-lt"/>
                    <a:cs typeface="Times New Roman" pitchFamily="18" charset="0"/>
                  </a:rPr>
                  <a:t>Ethics </a:t>
                </a:r>
              </a:p>
            </p:txBody>
          </p:sp>
          <p:sp>
            <p:nvSpPr>
              <p:cNvPr id="14" name="Rectangle 7"/>
              <p:cNvSpPr>
                <a:spLocks noChangeArrowheads="1"/>
              </p:cNvSpPr>
              <p:nvPr/>
            </p:nvSpPr>
            <p:spPr bwMode="auto">
              <a:xfrm>
                <a:off x="4028" y="3360"/>
                <a:ext cx="1636" cy="384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  <a:ex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400" b="1" dirty="0">
                    <a:latin typeface="+mn-lt"/>
                    <a:cs typeface="Times New Roman" pitchFamily="18" charset="0"/>
                  </a:rPr>
                  <a:t>Stakeholder </a:t>
                </a:r>
                <a:br>
                  <a:rPr lang="en-US" sz="2400" b="1" dirty="0">
                    <a:latin typeface="+mn-lt"/>
                    <a:cs typeface="Times New Roman" pitchFamily="18" charset="0"/>
                  </a:rPr>
                </a:br>
                <a:r>
                  <a:rPr lang="en-US" sz="2400" b="1" dirty="0">
                    <a:latin typeface="+mn-lt"/>
                    <a:cs typeface="Times New Roman" pitchFamily="18" charset="0"/>
                  </a:rPr>
                  <a:t>Management</a:t>
                </a:r>
              </a:p>
            </p:txBody>
          </p:sp>
        </p:grpSp>
        <p:cxnSp>
          <p:nvCxnSpPr>
            <p:cNvPr id="19472" name="AutoShape 8"/>
            <p:cNvCxnSpPr>
              <a:cxnSpLocks noChangeShapeType="1"/>
            </p:cNvCxnSpPr>
            <p:nvPr/>
          </p:nvCxnSpPr>
          <p:spPr bwMode="auto">
            <a:xfrm rot="5400000">
              <a:off x="1815" y="901"/>
              <a:ext cx="415" cy="186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473" name="AutoShape 9"/>
            <p:cNvCxnSpPr>
              <a:cxnSpLocks noChangeShapeType="1"/>
            </p:cNvCxnSpPr>
            <p:nvPr/>
          </p:nvCxnSpPr>
          <p:spPr bwMode="auto">
            <a:xfrm rot="16200000" flipH="1">
              <a:off x="3645" y="931"/>
              <a:ext cx="415" cy="18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9" name="Straight Connector 18"/>
          <p:cNvCxnSpPr/>
          <p:nvPr/>
        </p:nvCxnSpPr>
        <p:spPr>
          <a:xfrm>
            <a:off x="4572000" y="3363913"/>
            <a:ext cx="0" cy="330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3352410" y="3761317"/>
            <a:ext cx="2439180" cy="11842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+mn-lt"/>
                <a:cs typeface="Times New Roman" pitchFamily="18" charset="0"/>
              </a:rPr>
              <a:t>Sustainability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572000" y="3429000"/>
            <a:ext cx="0" cy="3317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1946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842301-C3EB-4EE3-B9E1-CB0A33EDA52B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02014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3763" y="228600"/>
            <a:ext cx="6858000" cy="838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257566"/>
                </a:solidFill>
                <a:cs typeface="Times New Roman" pitchFamily="18" charset="0"/>
              </a:rPr>
              <a:t>Corporate </a:t>
            </a:r>
            <a:r>
              <a:rPr lang="en-US" sz="4000" b="1" dirty="0" smtClean="0">
                <a:solidFill>
                  <a:srgbClr val="257566"/>
                </a:solidFill>
                <a:cs typeface="Times New Roman" pitchFamily="18" charset="0"/>
              </a:rPr>
              <a:t>Citizenship (CC)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982" y="1136149"/>
            <a:ext cx="7269163" cy="5113337"/>
          </a:xfrm>
        </p:spPr>
        <p:txBody>
          <a:bodyPr rtlCol="0">
            <a:normAutofit/>
          </a:bodyPr>
          <a:lstStyle/>
          <a:p>
            <a:pPr marL="457200" indent="-457200" algn="l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b="1" dirty="0" smtClean="0">
                <a:solidFill>
                  <a:srgbClr val="257566"/>
                </a:solidFill>
              </a:rPr>
              <a:t>Short: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  <a:cs typeface="Times New Roman" pitchFamily="18" charset="0"/>
              </a:rPr>
              <a:t>Corporate community relations</a:t>
            </a:r>
          </a:p>
          <a:p>
            <a:pPr marL="457200" indent="-457200" algn="l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b="1" dirty="0" smtClean="0">
                <a:solidFill>
                  <a:srgbClr val="257566"/>
                </a:solidFill>
                <a:cs typeface="Times New Roman" pitchFamily="18" charset="0"/>
              </a:rPr>
              <a:t>Long: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the conduct of business in ways that reflect proactive, responsible behavior in business and in dealings with all constituents and with respect to communities, society, and natural environment more generally</a:t>
            </a: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  <a:hlinkClick r:id="rId2"/>
              </a:rPr>
              <a:t>World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  <a:hlinkClick r:id="rId2"/>
              </a:rPr>
              <a:t>Without Corporate Citizenship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cs typeface="Times New Roman" pitchFamily="18" charset="0"/>
              </a:rPr>
              <a:t>(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</a:rPr>
              <a:t>58)</a:t>
            </a:r>
            <a:endParaRPr lang="en-US" sz="2800" dirty="0">
              <a:solidFill>
                <a:schemeClr val="tx1"/>
              </a:solidFill>
              <a:cs typeface="Times New Roman" pitchFamily="18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000000"/>
                </a:solidFill>
                <a:hlinkClick r:id="rId3"/>
              </a:rPr>
              <a:t>Deutsch Bank Corporate Citizenship</a:t>
            </a:r>
            <a:r>
              <a:rPr lang="en-US" sz="2800" dirty="0">
                <a:solidFill>
                  <a:srgbClr val="000000"/>
                </a:solidFill>
              </a:rPr>
              <a:t> (</a:t>
            </a:r>
            <a:r>
              <a:rPr lang="en-US" sz="2800" dirty="0" smtClean="0">
                <a:solidFill>
                  <a:srgbClr val="000000"/>
                </a:solidFill>
              </a:rPr>
              <a:t>1:50)</a:t>
            </a:r>
            <a:endParaRPr lang="en-US" sz="2800" dirty="0">
              <a:solidFill>
                <a:srgbClr val="000000"/>
              </a:solidFill>
              <a:cs typeface="Times New Roman" pitchFamily="18" charset="0"/>
            </a:endParaRPr>
          </a:p>
          <a:p>
            <a:pPr marL="914400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6383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00200" y="0"/>
            <a:ext cx="76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100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© 2015 Cengage Learning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9BD7F21-C309-4C46-86C4-44759CE865B8}" type="slidenum">
              <a:rPr lang="en-US" altLang="en-US">
                <a:solidFill>
                  <a:srgbClr val="898989"/>
                </a:solidFill>
              </a:rPr>
              <a:pPr eaLnBrk="1" hangingPunct="1"/>
              <a:t>30</a:t>
            </a:fld>
            <a:endParaRPr lang="en-US" altLang="en-US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887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304800"/>
            <a:ext cx="7010400" cy="8382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257566"/>
                </a:solidFill>
                <a:latin typeface="+mn-lt"/>
                <a:cs typeface="Times New Roman" pitchFamily="18" charset="0"/>
              </a:rPr>
              <a:t>Drivers of Corporate Citizenship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1287463"/>
            <a:ext cx="7116763" cy="5334000"/>
          </a:xfrm>
        </p:spPr>
        <p:txBody>
          <a:bodyPr rtlCol="0">
            <a:normAutofit/>
          </a:bodyPr>
          <a:lstStyle/>
          <a:p>
            <a:pPr lvl="1" eaLnBrk="1" fontAlgn="auto" hangingPunct="1">
              <a:spcAft>
                <a:spcPts val="0"/>
              </a:spcAft>
              <a:defRPr/>
            </a:pP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6383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00200" y="0"/>
            <a:ext cx="76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905000" y="1981200"/>
          <a:ext cx="6934200" cy="3825241"/>
        </p:xfrm>
        <a:graphic>
          <a:graphicData uri="http://schemas.openxmlformats.org/drawingml/2006/table">
            <a:tbl>
              <a:tblPr firstRow="1" bandRow="1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  <a:tableStyleId>{3C2FFA5D-87B4-456A-9821-1D502468CF0F}</a:tableStyleId>
              </a:tblPr>
              <a:tblGrid>
                <a:gridCol w="3467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6493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  <a:cs typeface="Times New Roman" pitchFamily="18" charset="0"/>
                        </a:rPr>
                        <a:t>Internal Motivators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  <a:cs typeface="Times New Roman" pitchFamily="18" charset="0"/>
                        </a:rPr>
                        <a:t>External</a:t>
                      </a:r>
                      <a:r>
                        <a:rPr lang="en-US" sz="2400" baseline="0" dirty="0">
                          <a:latin typeface="+mn-lt"/>
                          <a:cs typeface="Times New Roman" pitchFamily="18" charset="0"/>
                        </a:rPr>
                        <a:t> Pressures</a:t>
                      </a:r>
                      <a:endParaRPr lang="en-US" sz="2400" dirty="0"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9687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  <a:cs typeface="Times New Roman" pitchFamily="18" charset="0"/>
                        </a:rPr>
                        <a:t>Traditions</a:t>
                      </a:r>
                      <a:r>
                        <a:rPr lang="en-US" sz="2400" baseline="0" dirty="0">
                          <a:latin typeface="+mn-lt"/>
                          <a:cs typeface="Times New Roman" pitchFamily="18" charset="0"/>
                        </a:rPr>
                        <a:t> and values</a:t>
                      </a:r>
                      <a:endParaRPr lang="en-US" sz="2400" dirty="0"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  <a:cs typeface="Times New Roman" pitchFamily="18" charset="0"/>
                        </a:rPr>
                        <a:t>Customers and consumers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9687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  <a:cs typeface="Times New Roman" pitchFamily="18" charset="0"/>
                        </a:rPr>
                        <a:t>Reputation and image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  <a:cs typeface="Times New Roman" pitchFamily="18" charset="0"/>
                        </a:rPr>
                        <a:t>Expectations in the</a:t>
                      </a:r>
                      <a:r>
                        <a:rPr lang="en-US" sz="2400" baseline="0" dirty="0">
                          <a:latin typeface="+mn-lt"/>
                          <a:cs typeface="Times New Roman" pitchFamily="18" charset="0"/>
                        </a:rPr>
                        <a:t> communities</a:t>
                      </a:r>
                      <a:endParaRPr lang="en-US" sz="2400" dirty="0"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9687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  <a:cs typeface="Times New Roman" pitchFamily="18" charset="0"/>
                        </a:rPr>
                        <a:t>Business</a:t>
                      </a:r>
                      <a:r>
                        <a:rPr lang="en-US" sz="2400" baseline="0" dirty="0">
                          <a:latin typeface="+mn-lt"/>
                          <a:cs typeface="Times New Roman" pitchFamily="18" charset="0"/>
                        </a:rPr>
                        <a:t> strategy</a:t>
                      </a:r>
                      <a:endParaRPr lang="en-US" sz="2400" dirty="0"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  <a:cs typeface="Times New Roman" pitchFamily="18" charset="0"/>
                        </a:rPr>
                        <a:t>Laws and political</a:t>
                      </a:r>
                      <a:r>
                        <a:rPr lang="en-US" sz="2400" baseline="0" dirty="0">
                          <a:latin typeface="+mn-lt"/>
                          <a:cs typeface="Times New Roman" pitchFamily="18" charset="0"/>
                        </a:rPr>
                        <a:t> pressures</a:t>
                      </a:r>
                      <a:endParaRPr lang="en-US" sz="2400" dirty="0"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9687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  <a:cs typeface="Times New Roman" pitchFamily="18" charset="0"/>
                        </a:rPr>
                        <a:t>Recruiting and</a:t>
                      </a:r>
                      <a:r>
                        <a:rPr lang="en-US" sz="2400" baseline="0" dirty="0">
                          <a:latin typeface="+mn-lt"/>
                          <a:cs typeface="Times New Roman" pitchFamily="18" charset="0"/>
                        </a:rPr>
                        <a:t> retaining employees</a:t>
                      </a:r>
                      <a:endParaRPr lang="en-US" sz="2400" dirty="0"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733800" cy="365125"/>
          </a:xfrm>
        </p:spPr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5808BC1-90D8-45C0-A32C-3916C07EAC00}" type="slidenum">
              <a:rPr lang="en-US" altLang="en-US">
                <a:solidFill>
                  <a:srgbClr val="898989"/>
                </a:solidFill>
              </a:rPr>
              <a:pPr eaLnBrk="1" hangingPunct="1"/>
              <a:t>31</a:t>
            </a:fld>
            <a:endParaRPr lang="en-US" altLang="en-US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64460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228600"/>
            <a:ext cx="7192963" cy="8382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257566"/>
                </a:solidFill>
                <a:latin typeface="+mn-lt"/>
                <a:cs typeface="Times New Roman" pitchFamily="18" charset="0"/>
              </a:rPr>
              <a:t>Benefits of Corporate Citizenship-</a:t>
            </a:r>
          </a:p>
        </p:txBody>
      </p:sp>
      <p:sp>
        <p:nvSpPr>
          <p:cNvPr id="30723" name="Subtitle 2"/>
          <p:cNvSpPr>
            <a:spLocks noGrp="1"/>
          </p:cNvSpPr>
          <p:nvPr>
            <p:ph type="subTitle" idx="1"/>
          </p:nvPr>
        </p:nvSpPr>
        <p:spPr>
          <a:xfrm>
            <a:off x="2163763" y="1447800"/>
            <a:ext cx="6858000" cy="5173663"/>
          </a:xfrm>
        </p:spPr>
        <p:txBody>
          <a:bodyPr rtlCol="0">
            <a:normAutofit/>
          </a:bodyPr>
          <a:lstStyle/>
          <a:p>
            <a:pPr algn="l" eaLnBrk="1" fontAlgn="auto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en-US" altLang="en-US" sz="2800" b="1" dirty="0">
                <a:solidFill>
                  <a:srgbClr val="257566"/>
                </a:solidFill>
                <a:cs typeface="Times New Roman" pitchFamily="18" charset="0"/>
              </a:rPr>
              <a:t>Benefits to the business: </a:t>
            </a:r>
          </a:p>
          <a:p>
            <a:pPr marL="457200" indent="-457200" algn="l" eaLnBrk="1" fontAlgn="auto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b="1" dirty="0">
                <a:solidFill>
                  <a:srgbClr val="257566"/>
                </a:solidFill>
                <a:cs typeface="Times New Roman" pitchFamily="18" charset="0"/>
              </a:rPr>
              <a:t>Improving employee relations </a:t>
            </a:r>
            <a:r>
              <a:rPr lang="en-US" altLang="en-US" sz="2400" dirty="0">
                <a:solidFill>
                  <a:schemeClr val="tx1"/>
                </a:solidFill>
                <a:cs typeface="Times New Roman" pitchFamily="18" charset="0"/>
              </a:rPr>
              <a:t>(improves recruitment, retention, morale, loyalty, etc.)</a:t>
            </a:r>
          </a:p>
          <a:p>
            <a:pPr marL="457200" indent="-457200" algn="l" eaLnBrk="1" fontAlgn="auto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b="1" dirty="0">
                <a:solidFill>
                  <a:srgbClr val="257566"/>
                </a:solidFill>
                <a:cs typeface="Times New Roman" pitchFamily="18" charset="0"/>
              </a:rPr>
              <a:t>Improving customer relationships </a:t>
            </a:r>
            <a:r>
              <a:rPr lang="en-US" altLang="en-US" sz="2400" dirty="0">
                <a:solidFill>
                  <a:schemeClr val="tx1"/>
                </a:solidFill>
                <a:cs typeface="Times New Roman" pitchFamily="18" charset="0"/>
              </a:rPr>
              <a:t>(increases customer loyalty; a tiebreaker)</a:t>
            </a:r>
          </a:p>
          <a:p>
            <a:pPr marL="457200" indent="-457200" algn="l" eaLnBrk="1" fontAlgn="auto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b="1" dirty="0">
                <a:solidFill>
                  <a:srgbClr val="257566"/>
                </a:solidFill>
                <a:cs typeface="Times New Roman" pitchFamily="18" charset="0"/>
              </a:rPr>
              <a:t>Improving business performance </a:t>
            </a:r>
            <a:r>
              <a:rPr lang="en-US" altLang="en-US" sz="2400" dirty="0">
                <a:solidFill>
                  <a:schemeClr val="tx1"/>
                </a:solidFill>
                <a:cs typeface="Times New Roman" pitchFamily="18" charset="0"/>
              </a:rPr>
              <a:t>(positively impacts bottom-line returns, increases competitive advantage)</a:t>
            </a:r>
          </a:p>
          <a:p>
            <a:pPr marL="457200" indent="-457200" algn="l" eaLnBrk="1" fontAlgn="auto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b="1" dirty="0">
                <a:solidFill>
                  <a:srgbClr val="257566"/>
                </a:solidFill>
                <a:cs typeface="Times New Roman" pitchFamily="18" charset="0"/>
              </a:rPr>
              <a:t>Enhancing marketing efforts </a:t>
            </a:r>
            <a:r>
              <a:rPr lang="en-US" altLang="en-US" sz="2400" dirty="0">
                <a:solidFill>
                  <a:schemeClr val="tx1"/>
                </a:solidFill>
                <a:cs typeface="Times New Roman" pitchFamily="18" charset="0"/>
              </a:rPr>
              <a:t>( helps create a positive company image) </a:t>
            </a:r>
          </a:p>
          <a:p>
            <a:pPr marL="457200" indent="-457200" algn="l" eaLnBrk="1" fontAlgn="auto" hangingPunct="1">
              <a:spcBef>
                <a:spcPct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endParaRPr lang="en-US" alt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6383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00200" y="0"/>
            <a:ext cx="76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733800" cy="365125"/>
          </a:xfrm>
        </p:spPr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1698B14-A3DB-43C5-AADB-9A672EDED92C}" type="slidenum">
              <a:rPr lang="en-US" altLang="en-US">
                <a:solidFill>
                  <a:srgbClr val="898989"/>
                </a:solidFill>
              </a:rPr>
              <a:pPr eaLnBrk="1" hangingPunct="1"/>
              <a:t>32</a:t>
            </a:fld>
            <a:endParaRPr lang="en-US" altLang="en-US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53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57566"/>
                </a:solidFill>
              </a:rPr>
              <a:t>Differences between CSR and CC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257566"/>
                </a:solidFill>
              </a:rPr>
              <a:t>CC as the philanthropic part of CSR</a:t>
            </a:r>
          </a:p>
          <a:p>
            <a:pPr lvl="1"/>
            <a:r>
              <a:rPr lang="en-US" sz="2400" dirty="0"/>
              <a:t>Especially in terms of a positive influence on society. (Corporate Giving, Corporate Volunteering, Corporate Community Investment)  </a:t>
            </a:r>
          </a:p>
          <a:p>
            <a:r>
              <a:rPr lang="en-US" sz="2800" dirty="0">
                <a:solidFill>
                  <a:srgbClr val="257566"/>
                </a:solidFill>
              </a:rPr>
              <a:t>CSR and CC as interchangeable terms</a:t>
            </a:r>
          </a:p>
          <a:p>
            <a:pPr lvl="1"/>
            <a:r>
              <a:rPr lang="en-US" sz="2400" dirty="0"/>
              <a:t>Especially in practice. </a:t>
            </a:r>
          </a:p>
          <a:p>
            <a:r>
              <a:rPr lang="en-US" sz="2800" dirty="0">
                <a:solidFill>
                  <a:srgbClr val="257566"/>
                </a:solidFill>
              </a:rPr>
              <a:t>CC as a democratic concept</a:t>
            </a:r>
          </a:p>
          <a:p>
            <a:pPr lvl="1"/>
            <a:r>
              <a:rPr lang="en-US" sz="2400" dirty="0"/>
              <a:t>The company </a:t>
            </a:r>
            <a:r>
              <a:rPr lang="en-US" sz="2400" b="1" dirty="0">
                <a:solidFill>
                  <a:srgbClr val="257566"/>
                </a:solidFill>
              </a:rPr>
              <a:t>acts as active citizens in society </a:t>
            </a:r>
            <a:r>
              <a:rPr lang="en-US" sz="2400" dirty="0"/>
              <a:t>and has a political role and the rights and obligations.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A220EC-708B-46F9-A359-A47A511CF6D2}" type="slidenum">
              <a:rPr lang="en-US" altLang="en-US" smtClean="0"/>
              <a:pPr>
                <a:defRPr/>
              </a:pPr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711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28600"/>
            <a:ext cx="8869363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257566"/>
                </a:solidFill>
                <a:latin typeface="+mn-lt"/>
                <a:cs typeface="Times New Roman" pitchFamily="18" charset="0"/>
              </a:rPr>
              <a:t>The Body Shop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219200"/>
            <a:ext cx="8716963" cy="4930775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C00000"/>
                </a:solidFill>
              </a:rPr>
              <a:t>Review the case assignment instruction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solidFill>
                  <a:srgbClr val="257566"/>
                </a:solidFill>
                <a:hlinkClick r:id="rId2"/>
              </a:rPr>
              <a:t>Enrich </a:t>
            </a:r>
            <a:r>
              <a:rPr lang="en-US" sz="2800" dirty="0">
                <a:solidFill>
                  <a:srgbClr val="257566"/>
                </a:solidFill>
                <a:hlinkClick r:id="rId2"/>
              </a:rPr>
              <a:t>Not Exploit </a:t>
            </a:r>
            <a:r>
              <a:rPr lang="en-US" sz="2800" dirty="0" smtClean="0">
                <a:solidFill>
                  <a:schemeClr val="tx1"/>
                </a:solidFill>
              </a:rPr>
              <a:t>(0:50)</a:t>
            </a:r>
            <a:endParaRPr lang="en-US" sz="2800" dirty="0">
              <a:solidFill>
                <a:schemeClr val="tx1"/>
              </a:solidFill>
            </a:endParaRPr>
          </a:p>
          <a:p>
            <a:pPr marL="800100" lvl="1" indent="-3429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</a:rPr>
              <a:t>Shows identity of corporation</a:t>
            </a:r>
          </a:p>
          <a:p>
            <a:pPr marL="800100" lvl="1" indent="-3429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</a:rPr>
              <a:t>Anita Roddick passed away unexpectedly in 2007. 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Review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the company website</a:t>
            </a:r>
          </a:p>
          <a:p>
            <a:pPr marL="457200" indent="-4572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Review categories under “Our Commitment” at the bottom of the web page</a:t>
            </a:r>
          </a:p>
          <a:p>
            <a:pPr marL="457200" indent="-4572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Vs. Bath &amp; Body 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Works</a:t>
            </a:r>
          </a:p>
          <a:p>
            <a:pPr marL="457200" indent="-4572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rgbClr val="FF0000"/>
                </a:solidFill>
              </a:rPr>
              <a:t>Skip case questions #2 and #8</a:t>
            </a:r>
          </a:p>
          <a:p>
            <a:pPr marL="457200" indent="-4572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 marL="800100" lvl="1" indent="-3429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10000" cy="365125"/>
          </a:xfrm>
        </p:spPr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A1DF454-C341-496B-A705-90DE99774073}" type="slidenum">
              <a:rPr lang="en-US" altLang="en-US">
                <a:solidFill>
                  <a:srgbClr val="898989"/>
                </a:solidFill>
              </a:rPr>
              <a:pPr eaLnBrk="1" hangingPunct="1"/>
              <a:t>34</a:t>
            </a:fld>
            <a:endParaRPr lang="en-US" altLang="en-US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71389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3763" y="228600"/>
            <a:ext cx="6858000" cy="838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257566"/>
                </a:solidFill>
                <a:latin typeface="+mn-lt"/>
                <a:cs typeface="Times New Roman" pitchFamily="18" charset="0"/>
              </a:rPr>
              <a:t>Structure of the Book </a:t>
            </a:r>
            <a:r>
              <a:rPr lang="en-US" sz="1800" b="1" dirty="0">
                <a:solidFill>
                  <a:srgbClr val="257566"/>
                </a:solidFill>
                <a:latin typeface="+mn-lt"/>
                <a:cs typeface="Times New Roman" pitchFamily="18" charset="0"/>
              </a:rPr>
              <a:t>(1 of 2)</a:t>
            </a:r>
            <a:endParaRPr lang="en-US" sz="4000" b="1" dirty="0">
              <a:solidFill>
                <a:srgbClr val="257566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6383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00200" y="0"/>
            <a:ext cx="76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0" y="1324000"/>
            <a:ext cx="6477000" cy="17081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b="1" dirty="0">
                <a:solidFill>
                  <a:srgbClr val="257566"/>
                </a:solidFill>
                <a:cs typeface="Times New Roman" pitchFamily="18" charset="0"/>
              </a:rPr>
              <a:t>Part One: Business, Society, and Stakeholders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Tx/>
              <a:buAutoNum type="arabicPeriod"/>
              <a:defRPr/>
            </a:pPr>
            <a:r>
              <a:rPr lang="en-US" dirty="0">
                <a:cs typeface="Times New Roman" pitchFamily="18" charset="0"/>
              </a:rPr>
              <a:t> The Business and Society Relationship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Tx/>
              <a:buAutoNum type="arabicPeriod"/>
              <a:defRPr/>
            </a:pPr>
            <a:r>
              <a:rPr lang="en-US" dirty="0">
                <a:cs typeface="Times New Roman" pitchFamily="18" charset="0"/>
              </a:rPr>
              <a:t>  Corporate Citizenship: Social Responsibility, Performance and Sustainability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Tx/>
              <a:buAutoNum type="arabicPeriod"/>
              <a:defRPr/>
            </a:pPr>
            <a:r>
              <a:rPr lang="en-US" dirty="0">
                <a:cs typeface="Times New Roman" pitchFamily="18" charset="0"/>
              </a:rPr>
              <a:t>  The Stakeholder Approach to Business, Society, and Ethics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6000" y="4026408"/>
            <a:ext cx="6477000" cy="178510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b="1" dirty="0">
                <a:solidFill>
                  <a:srgbClr val="257566"/>
                </a:solidFill>
                <a:cs typeface="Times New Roman" pitchFamily="18" charset="0"/>
              </a:rPr>
              <a:t>Part Two: Corporate Governance &amp; Strategic Management Issues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Tx/>
              <a:buAutoNum type="arabicPeriod" startAt="4"/>
              <a:defRPr/>
            </a:pPr>
            <a:r>
              <a:rPr lang="en-US" dirty="0">
                <a:cs typeface="Times New Roman" pitchFamily="18" charset="0"/>
              </a:rPr>
              <a:t>  Corporate Governance:  Foundational Issues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Tx/>
              <a:buAutoNum type="arabicPeriod" startAt="4"/>
              <a:defRPr/>
            </a:pPr>
            <a:r>
              <a:rPr lang="en-US" dirty="0">
                <a:cs typeface="Times New Roman" pitchFamily="18" charset="0"/>
              </a:rPr>
              <a:t>  Strategic Management and Corporate Public Policy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Tx/>
              <a:buAutoNum type="arabicPeriod" startAt="4"/>
              <a:defRPr/>
            </a:pPr>
            <a:r>
              <a:rPr lang="en-US" dirty="0">
                <a:cs typeface="Times New Roman" pitchFamily="18" charset="0"/>
              </a:rPr>
              <a:t>  Issue, Risk and Crisis Management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4953000" y="3108325"/>
            <a:ext cx="484188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2561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58D34D1-6E1C-4DBA-9AE7-A03C11E1BB16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4035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3763" y="228600"/>
            <a:ext cx="6858000" cy="838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257566"/>
                </a:solidFill>
                <a:cs typeface="Times New Roman" pitchFamily="18" charset="0"/>
              </a:rPr>
              <a:t>Structure of the Book </a:t>
            </a:r>
            <a:r>
              <a:rPr lang="en-US" sz="1800" b="1" dirty="0">
                <a:solidFill>
                  <a:srgbClr val="257566"/>
                </a:solidFill>
                <a:cs typeface="Times New Roman" pitchFamily="18" charset="0"/>
              </a:rPr>
              <a:t>(2 of 2)</a:t>
            </a:r>
            <a:endParaRPr lang="en-US" sz="4000" b="1" dirty="0">
              <a:solidFill>
                <a:srgbClr val="257566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6383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00200" y="0"/>
            <a:ext cx="76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0" y="1324000"/>
            <a:ext cx="6477000" cy="181588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b="1" dirty="0">
                <a:solidFill>
                  <a:srgbClr val="257566"/>
                </a:solidFill>
                <a:cs typeface="Times New Roman" pitchFamily="18" charset="0"/>
              </a:rPr>
              <a:t>Part Three: Business Ethics and Management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Tx/>
              <a:buAutoNum type="arabicPeriod" startAt="7"/>
              <a:defRPr/>
            </a:pPr>
            <a:r>
              <a:rPr lang="en-US" dirty="0">
                <a:cs typeface="Times New Roman" pitchFamily="18" charset="0"/>
              </a:rPr>
              <a:t>  Business Ethics Fundamentals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Tx/>
              <a:buAutoNum type="arabicPeriod" startAt="7"/>
              <a:defRPr/>
            </a:pPr>
            <a:r>
              <a:rPr lang="en-US" dirty="0">
                <a:cs typeface="Times New Roman" pitchFamily="18" charset="0"/>
              </a:rPr>
              <a:t>  Personal and Organizational Ethics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Tx/>
              <a:buAutoNum type="arabicPeriod" startAt="7"/>
              <a:defRPr/>
            </a:pPr>
            <a:r>
              <a:rPr lang="en-US" dirty="0">
                <a:cs typeface="Times New Roman" pitchFamily="18" charset="0"/>
              </a:rPr>
              <a:t>  Business Ethics and Technology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Tx/>
              <a:buAutoNum type="arabicPeriod" startAt="7"/>
              <a:defRPr/>
            </a:pPr>
            <a:r>
              <a:rPr lang="en-US" dirty="0">
                <a:cs typeface="Times New Roman" pitchFamily="18" charset="0"/>
              </a:rPr>
              <a:t>  Ethical Issues in the Global Arena</a:t>
            </a:r>
            <a:endParaRPr lang="en-US" sz="2000" dirty="0"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0" y="3859305"/>
            <a:ext cx="6477000" cy="252376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b="1" dirty="0">
                <a:solidFill>
                  <a:srgbClr val="257566"/>
                </a:solidFill>
                <a:cs typeface="Times New Roman" pitchFamily="18" charset="0"/>
              </a:rPr>
              <a:t>Part Four: External Stakeholder Issues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Tx/>
              <a:buAutoNum type="arabicPeriod" startAt="11"/>
              <a:defRPr/>
            </a:pPr>
            <a:r>
              <a:rPr lang="en-US" dirty="0">
                <a:cs typeface="Times New Roman" pitchFamily="18" charset="0"/>
              </a:rPr>
              <a:t>  Business, Government, and Regulation 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Tx/>
              <a:buAutoNum type="arabicPeriod" startAt="11"/>
              <a:defRPr/>
            </a:pPr>
            <a:r>
              <a:rPr lang="en-US" dirty="0">
                <a:cs typeface="Times New Roman" pitchFamily="18" charset="0"/>
              </a:rPr>
              <a:t>  Business Influence on Government and Public Policy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Tx/>
              <a:buAutoNum type="arabicPeriod" startAt="11"/>
              <a:defRPr/>
            </a:pPr>
            <a:r>
              <a:rPr lang="en-US" dirty="0">
                <a:cs typeface="Times New Roman" pitchFamily="18" charset="0"/>
              </a:rPr>
              <a:t>  Consumer Stakeholders: Information Issues and Responses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Tx/>
              <a:buAutoNum type="arabicPeriod" startAt="11"/>
              <a:defRPr/>
            </a:pPr>
            <a:r>
              <a:rPr lang="en-US" dirty="0">
                <a:cs typeface="Times New Roman" pitchFamily="18" charset="0"/>
              </a:rPr>
              <a:t>  Consumer Stakeholders:  Product and Service Issues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Tx/>
              <a:buAutoNum type="arabicPeriod" startAt="11"/>
              <a:defRPr/>
            </a:pPr>
            <a:r>
              <a:rPr lang="en-US" dirty="0">
                <a:cs typeface="Times New Roman" pitchFamily="18" charset="0"/>
              </a:rPr>
              <a:t>  Sustainability and the Natural Environment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Tx/>
              <a:buAutoNum type="arabicPeriod" startAt="11"/>
              <a:defRPr/>
            </a:pPr>
            <a:r>
              <a:rPr lang="en-US" dirty="0">
                <a:cs typeface="Times New Roman" pitchFamily="18" charset="0"/>
              </a:rPr>
              <a:t>  Business and Community Stakeholders</a:t>
            </a:r>
            <a:endParaRPr lang="en-US" sz="2000" dirty="0">
              <a:cs typeface="Times New Roman" pitchFamily="18" charset="0"/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4953000" y="3108325"/>
            <a:ext cx="484188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2663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7C521AB-B1E9-4E7B-A5CF-1DA2951E72A8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86739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3763" y="228600"/>
            <a:ext cx="6858000" cy="8382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257566"/>
                </a:solidFill>
                <a:latin typeface="+mn-lt"/>
                <a:cs typeface="Times New Roman" pitchFamily="18" charset="0"/>
              </a:rPr>
              <a:t>Organization and Flow of the Book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6383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00200" y="0"/>
            <a:ext cx="76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0" y="1324000"/>
            <a:ext cx="6477000" cy="143116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b="1" dirty="0">
                <a:solidFill>
                  <a:srgbClr val="257566"/>
                </a:solidFill>
                <a:cs typeface="Times New Roman" pitchFamily="18" charset="0"/>
              </a:rPr>
              <a:t>Part Five: Internal Stakeholder Issues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Tx/>
              <a:buAutoNum type="arabicPeriod" startAt="17"/>
              <a:defRPr/>
            </a:pPr>
            <a:r>
              <a:rPr lang="en-US" dirty="0">
                <a:cs typeface="Times New Roman" pitchFamily="18" charset="0"/>
              </a:rPr>
              <a:t>  Employee Stakeholders and Workplace Issues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Tx/>
              <a:buAutoNum type="arabicPeriod" startAt="17"/>
              <a:defRPr/>
            </a:pPr>
            <a:r>
              <a:rPr lang="en-US" dirty="0">
                <a:cs typeface="Times New Roman" pitchFamily="18" charset="0"/>
              </a:rPr>
              <a:t>  Employee Stakeholders:  Privacy, Safety, and Health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Tx/>
              <a:buAutoNum type="arabicPeriod" startAt="17"/>
              <a:defRPr/>
            </a:pPr>
            <a:r>
              <a:rPr lang="en-US" dirty="0">
                <a:cs typeface="Times New Roman" pitchFamily="18" charset="0"/>
              </a:rPr>
              <a:t>  Employment Discrimination and Affirmative Action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42816" y="4026408"/>
            <a:ext cx="1905000" cy="7232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b="1" dirty="0">
                <a:solidFill>
                  <a:srgbClr val="257566"/>
                </a:solidFill>
                <a:cs typeface="Times New Roman" pitchFamily="18" charset="0"/>
              </a:rPr>
              <a:t>Cases</a:t>
            </a:r>
            <a:endParaRPr lang="en-US" dirty="0">
              <a:solidFill>
                <a:srgbClr val="257566"/>
              </a:solidFill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4953000" y="3108325"/>
            <a:ext cx="484188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2766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68CB9AB-2CFC-4B15-985C-401F69EAA1FA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3061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3763" y="228600"/>
            <a:ext cx="6370637" cy="838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257566"/>
                </a:solidFill>
                <a:latin typeface="+mn-lt"/>
                <a:cs typeface="Times New Roman" pitchFamily="18" charset="0"/>
              </a:rPr>
              <a:t>Key Topics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3763" y="1287463"/>
            <a:ext cx="6858000" cy="5113337"/>
          </a:xfrm>
        </p:spPr>
        <p:txBody>
          <a:bodyPr rtlCol="0">
            <a:normAutofit/>
          </a:bodyPr>
          <a:lstStyle/>
          <a:p>
            <a:pPr marL="117475" algn="l" eaLnBrk="1" fontAlgn="auto" hangingPunct="1">
              <a:spcBef>
                <a:spcPts val="0"/>
              </a:spcBef>
              <a:spcAft>
                <a:spcPts val="0"/>
              </a:spcAft>
              <a:buSzPct val="125000"/>
              <a:defRPr/>
            </a:pPr>
            <a:r>
              <a:rPr lang="en-US" altLang="en-US" dirty="0">
                <a:solidFill>
                  <a:srgbClr val="257566"/>
                </a:solidFill>
                <a:cs typeface="Times New Roman" panose="02020603050405020304" pitchFamily="18" charset="0"/>
              </a:rPr>
              <a:t>Overview of Business &amp; Society</a:t>
            </a:r>
          </a:p>
          <a:p>
            <a:pPr marL="117475" algn="l" eaLnBrk="1" fontAlgn="auto" hangingPunct="1">
              <a:spcBef>
                <a:spcPts val="0"/>
              </a:spcBef>
              <a:spcAft>
                <a:spcPts val="0"/>
              </a:spcAft>
              <a:buSzPct val="125000"/>
              <a:defRPr/>
            </a:pPr>
            <a:r>
              <a:rPr lang="en-US" altLang="en-US" dirty="0">
                <a:solidFill>
                  <a:srgbClr val="257566"/>
                </a:solidFill>
                <a:cs typeface="Times New Roman" panose="02020603050405020304" pitchFamily="18" charset="0"/>
              </a:rPr>
              <a:t>Corporate Social Responsibility</a:t>
            </a:r>
          </a:p>
          <a:p>
            <a:pPr marL="1031875" lvl="1" indent="-457200" algn="l" eaLnBrk="1" fontAlgn="auto" hangingPunct="1">
              <a:spcBef>
                <a:spcPts val="0"/>
              </a:spcBef>
              <a:spcAft>
                <a:spcPts val="0"/>
              </a:spcAft>
              <a:buSzPct val="125000"/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rgbClr val="257566"/>
                </a:solidFill>
                <a:cs typeface="Times New Roman" panose="02020603050405020304" pitchFamily="18" charset="0"/>
              </a:rPr>
              <a:t>Corporate social responsiveness</a:t>
            </a:r>
          </a:p>
          <a:p>
            <a:pPr marL="1031875" lvl="1" indent="-457200" algn="l" eaLnBrk="1" fontAlgn="auto" hangingPunct="1">
              <a:spcBef>
                <a:spcPts val="0"/>
              </a:spcBef>
              <a:spcAft>
                <a:spcPts val="0"/>
              </a:spcAft>
              <a:buSzPct val="125000"/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rgbClr val="257566"/>
                </a:solidFill>
                <a:cs typeface="Times New Roman" panose="02020603050405020304" pitchFamily="18" charset="0"/>
              </a:rPr>
              <a:t>Corporate social performance</a:t>
            </a:r>
          </a:p>
          <a:p>
            <a:pPr marL="117475" algn="l" eaLnBrk="1" fontAlgn="auto" hangingPunct="1">
              <a:spcBef>
                <a:spcPts val="0"/>
              </a:spcBef>
              <a:spcAft>
                <a:spcPts val="0"/>
              </a:spcAft>
              <a:buSzPct val="125000"/>
              <a:defRPr/>
            </a:pPr>
            <a:r>
              <a:rPr lang="en-US" altLang="en-US" dirty="0">
                <a:solidFill>
                  <a:srgbClr val="257566"/>
                </a:solidFill>
                <a:cs typeface="Times New Roman" panose="02020603050405020304" pitchFamily="18" charset="0"/>
              </a:rPr>
              <a:t>Corporate citizenship</a:t>
            </a:r>
          </a:p>
          <a:p>
            <a:pPr marL="117475" algn="l" eaLnBrk="1" fontAlgn="auto" hangingPunct="1">
              <a:spcBef>
                <a:spcPts val="0"/>
              </a:spcBef>
              <a:spcAft>
                <a:spcPts val="0"/>
              </a:spcAft>
              <a:buSzPct val="125000"/>
              <a:defRPr/>
            </a:pPr>
            <a:r>
              <a:rPr lang="en-US" sz="2800" dirty="0">
                <a:solidFill>
                  <a:srgbClr val="257566"/>
                </a:solidFill>
                <a:cs typeface="Times New Roman" panose="02020603050405020304" pitchFamily="18" charset="0"/>
              </a:rPr>
              <a:t>The Body Shop (A) Case Study</a:t>
            </a:r>
          </a:p>
          <a:p>
            <a:pPr marL="1031875" lvl="1" indent="-457200" algn="l" eaLnBrk="1" fontAlgn="auto" hangingPunct="1">
              <a:spcBef>
                <a:spcPts val="0"/>
              </a:spcBef>
              <a:spcAft>
                <a:spcPts val="0"/>
              </a:spcAft>
              <a:buSzPct val="125000"/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257566"/>
              </a:solidFill>
              <a:cs typeface="Times New Roman" pitchFamily="18" charset="0"/>
            </a:endParaRPr>
          </a:p>
          <a:p>
            <a:pPr marL="1031875" lvl="1" indent="-457200" algn="l" eaLnBrk="1" fontAlgn="auto" hangingPunct="1">
              <a:spcBef>
                <a:spcPts val="0"/>
              </a:spcBef>
              <a:spcAft>
                <a:spcPts val="0"/>
              </a:spcAft>
              <a:buSzPct val="125000"/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rgbClr val="257566"/>
              </a:solidFill>
              <a:cs typeface="Times New Roman" pitchFamily="18" charset="0"/>
            </a:endParaRPr>
          </a:p>
          <a:p>
            <a:pPr marL="1031875" lvl="1" indent="-457200" algn="l" eaLnBrk="1" fontAlgn="auto" hangingPunct="1">
              <a:spcBef>
                <a:spcPts val="0"/>
              </a:spcBef>
              <a:spcAft>
                <a:spcPts val="0"/>
              </a:spcAft>
              <a:buSzPct val="125000"/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rgbClr val="257566"/>
              </a:solidFill>
              <a:cs typeface="Times New Roman" pitchFamily="18" charset="0"/>
            </a:endParaRPr>
          </a:p>
          <a:p>
            <a:pPr marL="574675" indent="-457200" algn="l" eaLnBrk="1" fontAlgn="auto" hangingPunct="1">
              <a:spcBef>
                <a:spcPts val="0"/>
              </a:spcBef>
              <a:spcAft>
                <a:spcPts val="1200"/>
              </a:spcAft>
              <a:buSzPct val="125000"/>
              <a:buFont typeface="Arial" panose="020B0604020202020204" pitchFamily="34" charset="0"/>
              <a:buChar char="•"/>
              <a:defRPr/>
            </a:pPr>
            <a:endParaRPr lang="en-US" sz="28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81400" y="6477000"/>
            <a:ext cx="3886200" cy="381000"/>
          </a:xfrm>
        </p:spPr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  <a:endParaRPr lang="en-US" dirty="0"/>
          </a:p>
        </p:txBody>
      </p:sp>
      <p:sp>
        <p:nvSpPr>
          <p:cNvPr id="922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F86D224-F0F8-4A74-BCD3-684D2448025F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6383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00200" y="0"/>
            <a:ext cx="76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59214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3763" y="228600"/>
            <a:ext cx="6294437" cy="838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257566"/>
                </a:solidFill>
                <a:latin typeface="+mn-lt"/>
                <a:cs typeface="Times New Roman" pitchFamily="18" charset="0"/>
              </a:rPr>
              <a:t>Business and Society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1173" y="1243013"/>
            <a:ext cx="6858000" cy="5113337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800" b="1" dirty="0">
                <a:solidFill>
                  <a:srgbClr val="257566"/>
                </a:solidFill>
                <a:cs typeface="Times New Roman" pitchFamily="18" charset="0"/>
              </a:rPr>
              <a:t>Business -   </a:t>
            </a:r>
          </a:p>
          <a:p>
            <a:pPr marL="342900" indent="-3429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the collection of private, commercially oriented organizations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Society - </a:t>
            </a:r>
          </a:p>
          <a:p>
            <a:pPr marL="342900" indent="-3429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a community, a nation, or a broad group of people with common traditions, values, institutions, and collective activities and interests</a:t>
            </a:r>
            <a:r>
              <a:rPr lang="en-US" sz="2600" dirty="0">
                <a:solidFill>
                  <a:schemeClr val="tx1"/>
                </a:solidFill>
                <a:cs typeface="Times New Roman" pitchFamily="18" charset="0"/>
              </a:rPr>
              <a:t>.  </a:t>
            </a:r>
          </a:p>
          <a:p>
            <a:pPr marL="342900" indent="-342900" algn="l" eaLnBrk="1" fontAlgn="auto" hangingPunct="1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n-US" sz="2400" dirty="0">
                <a:solidFill>
                  <a:schemeClr val="tx1"/>
                </a:solidFill>
                <a:cs typeface="Times New Roman" pitchFamily="18" charset="0"/>
                <a:hlinkClick r:id="rId2"/>
              </a:rPr>
              <a:t>Desirable 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  <a:hlinkClick r:id="rId2"/>
              </a:rPr>
              <a:t>Relationship 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  <a:hlinkClick r:id="rId2"/>
              </a:rPr>
              <a:t>between Business and Society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(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1:40)</a:t>
            </a:r>
            <a:endParaRPr lang="en-US" sz="2400" dirty="0">
              <a:solidFill>
                <a:schemeClr val="tx1"/>
              </a:solidFill>
              <a:cs typeface="Times New Roman" pitchFamily="18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n-US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6383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00200" y="0"/>
            <a:ext cx="76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6151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6B97D02-DAB2-4298-8214-86C8F81172A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3763" y="228600"/>
            <a:ext cx="6294437" cy="838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257566"/>
                </a:solidFill>
                <a:latin typeface="+mn-lt"/>
                <a:cs typeface="Times New Roman" pitchFamily="18" charset="0"/>
              </a:rPr>
              <a:t>Business and Society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3763" y="1287463"/>
            <a:ext cx="6858000" cy="5113337"/>
          </a:xfrm>
        </p:spPr>
        <p:txBody>
          <a:bodyPr rtlCol="0">
            <a:normAutofit/>
          </a:bodyPr>
          <a:lstStyle/>
          <a:p>
            <a:pPr marL="342900" indent="-3429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And society can be considered as the </a:t>
            </a:r>
            <a:r>
              <a:rPr lang="en-US" b="1" u="sng" dirty="0" err="1">
                <a:solidFill>
                  <a:schemeClr val="tx1"/>
                </a:solidFill>
                <a:cs typeface="Times New Roman" pitchFamily="18" charset="0"/>
              </a:rPr>
              <a:t>macroenvironment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 in which businesses operate.  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n-US" b="1" dirty="0" err="1">
                <a:solidFill>
                  <a:srgbClr val="FF0000"/>
                </a:solidFill>
                <a:cs typeface="Times New Roman" pitchFamily="18" charset="0"/>
              </a:rPr>
              <a:t>Macroenvironment</a:t>
            </a:r>
            <a:r>
              <a:rPr lang="en-US" b="1" dirty="0">
                <a:solidFill>
                  <a:srgbClr val="FF0000"/>
                </a:solidFill>
                <a:cs typeface="Times New Roman" pitchFamily="18" charset="0"/>
              </a:rPr>
              <a:t> -</a:t>
            </a:r>
            <a:endParaRPr lang="en-US" sz="2800" b="1" dirty="0">
              <a:solidFill>
                <a:srgbClr val="FF0000"/>
              </a:solidFill>
              <a:cs typeface="Times New Roman" pitchFamily="18" charset="0"/>
            </a:endParaRPr>
          </a:p>
          <a:p>
            <a:pPr marL="342900" indent="-3429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b="1" dirty="0">
                <a:solidFill>
                  <a:schemeClr val="tx1"/>
                </a:solidFill>
                <a:cs typeface="Times New Roman" pitchFamily="18" charset="0"/>
              </a:rPr>
              <a:t>the </a:t>
            </a:r>
            <a:r>
              <a:rPr lang="en-US" sz="2800" b="1" dirty="0" smtClean="0">
                <a:solidFill>
                  <a:schemeClr val="tx1"/>
                </a:solidFill>
                <a:cs typeface="Times New Roman" pitchFamily="18" charset="0"/>
              </a:rPr>
              <a:t>environment </a:t>
            </a:r>
            <a:r>
              <a:rPr lang="en-US" sz="2800" b="1" dirty="0">
                <a:solidFill>
                  <a:schemeClr val="tx1"/>
                </a:solidFill>
                <a:cs typeface="Times New Roman" pitchFamily="18" charset="0"/>
              </a:rPr>
              <a:t>outside business </a:t>
            </a:r>
            <a:r>
              <a:rPr lang="en-US" sz="2800" dirty="0">
                <a:solidFill>
                  <a:schemeClr val="tx1"/>
                </a:solidFill>
                <a:cs typeface="Times New Roman" pitchFamily="18" charset="0"/>
              </a:rPr>
              <a:t>(or the 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</a:rPr>
              <a:t>corporation)</a:t>
            </a:r>
          </a:p>
          <a:p>
            <a:pPr marL="800100" lvl="1" indent="-3429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The 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comprehensive societal context in which the organization resides. </a:t>
            </a:r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342900" indent="-3429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</a:rPr>
              <a:t>Consist of four segments</a:t>
            </a:r>
            <a:endParaRPr lang="en-US" sz="2800" dirty="0">
              <a:solidFill>
                <a:schemeClr val="tx1"/>
              </a:solidFill>
              <a:cs typeface="Times New Roman" pitchFamily="18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n-US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6383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00200" y="0"/>
            <a:ext cx="76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2015 Cengage Learning</a:t>
            </a:r>
          </a:p>
        </p:txBody>
      </p:sp>
      <p:sp>
        <p:nvSpPr>
          <p:cNvPr id="6151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6B97D02-DAB2-4298-8214-86C8F81172A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88068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rroll 9e">
  <a:themeElements>
    <a:clrScheme name="Custom 7">
      <a:dk1>
        <a:sysClr val="windowText" lastClr="000000"/>
      </a:dk1>
      <a:lt1>
        <a:sysClr val="window" lastClr="FFFFFF"/>
      </a:lt1>
      <a:dk2>
        <a:srgbClr val="257566"/>
      </a:dk2>
      <a:lt2>
        <a:srgbClr val="EEECE1"/>
      </a:lt2>
      <a:accent1>
        <a:srgbClr val="82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Carroll 9e</Template>
  <TotalTime>2243</TotalTime>
  <Words>1718</Words>
  <Application>Microsoft Office PowerPoint</Application>
  <PresentationFormat>On-screen Show (4:3)</PresentationFormat>
  <Paragraphs>310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굴림</vt:lpstr>
      <vt:lpstr>Arial</vt:lpstr>
      <vt:lpstr>Calibri</vt:lpstr>
      <vt:lpstr>Times New Roman</vt:lpstr>
      <vt:lpstr>Wingdings</vt:lpstr>
      <vt:lpstr>Carroll 9e</vt:lpstr>
      <vt:lpstr>Key Topics Ch 1 &amp; 2</vt:lpstr>
      <vt:lpstr>Each lecture covers….</vt:lpstr>
      <vt:lpstr>Focus of the Book</vt:lpstr>
      <vt:lpstr>Structure of the Book (1 of 2)</vt:lpstr>
      <vt:lpstr>Structure of the Book (2 of 2)</vt:lpstr>
      <vt:lpstr>Organization and Flow of the Book</vt:lpstr>
      <vt:lpstr>Key Topics</vt:lpstr>
      <vt:lpstr>Business and Society</vt:lpstr>
      <vt:lpstr>Business and Society</vt:lpstr>
      <vt:lpstr>Segments of the Macroenvironment</vt:lpstr>
      <vt:lpstr>Along with macroenvironment, business must deal with many different type of stakeholders in society</vt:lpstr>
      <vt:lpstr>Stakeholders (chapter 3 in detail)</vt:lpstr>
      <vt:lpstr>Shareholder vs. Stockholder </vt:lpstr>
      <vt:lpstr>In reality, developing “Desirable Relationship” between two is not a easy task. The fact of matter is that “Social Problem (gap)” is increasing. Why?</vt:lpstr>
      <vt:lpstr>Because of Paradigm Shift</vt:lpstr>
      <vt:lpstr>PowerPoint Presentation</vt:lpstr>
      <vt:lpstr>PowerPoint Presentation</vt:lpstr>
      <vt:lpstr>Last Class…</vt:lpstr>
      <vt:lpstr>Effect of Information Age (few examples)</vt:lpstr>
      <vt:lpstr>What is CSR?</vt:lpstr>
      <vt:lpstr>Review of The Four Components of CSR</vt:lpstr>
      <vt:lpstr>The Pyramid of CSR</vt:lpstr>
      <vt:lpstr>Economic Responsibility</vt:lpstr>
      <vt:lpstr>Legal Responsibility</vt:lpstr>
      <vt:lpstr>Ethical Responsibility</vt:lpstr>
      <vt:lpstr>Philanthropic Responsibility</vt:lpstr>
      <vt:lpstr>The CSR Equation</vt:lpstr>
      <vt:lpstr>Top 20 Activities or Characteristics of Socially Responsible Companies</vt:lpstr>
      <vt:lpstr>Corporate Social Responsiveness</vt:lpstr>
      <vt:lpstr>Corporate Citizenship (CC)</vt:lpstr>
      <vt:lpstr>Drivers of Corporate Citizenship</vt:lpstr>
      <vt:lpstr>Benefits of Corporate Citizenship-</vt:lpstr>
      <vt:lpstr>Differences between CSR and CC </vt:lpstr>
      <vt:lpstr>The Body Shop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professor</dc:creator>
  <cp:lastModifiedBy>Yong Choi</cp:lastModifiedBy>
  <cp:revision>166</cp:revision>
  <dcterms:created xsi:type="dcterms:W3CDTF">2013-08-31T20:18:31Z</dcterms:created>
  <dcterms:modified xsi:type="dcterms:W3CDTF">2019-02-06T02:59:21Z</dcterms:modified>
</cp:coreProperties>
</file>