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50" r:id="rId1"/>
  </p:sldMasterIdLst>
  <p:notesMasterIdLst>
    <p:notesMasterId r:id="rId18"/>
  </p:notesMasterIdLst>
  <p:handoutMasterIdLst>
    <p:handoutMasterId r:id="rId19"/>
  </p:handoutMasterIdLst>
  <p:sldIdLst>
    <p:sldId id="256" r:id="rId2"/>
    <p:sldId id="283" r:id="rId3"/>
    <p:sldId id="272" r:id="rId4"/>
    <p:sldId id="291" r:id="rId5"/>
    <p:sldId id="292" r:id="rId6"/>
    <p:sldId id="257" r:id="rId7"/>
    <p:sldId id="277" r:id="rId8"/>
    <p:sldId id="258" r:id="rId9"/>
    <p:sldId id="265" r:id="rId10"/>
    <p:sldId id="266" r:id="rId11"/>
    <p:sldId id="286" r:id="rId12"/>
    <p:sldId id="287" r:id="rId13"/>
    <p:sldId id="288" r:id="rId14"/>
    <p:sldId id="271" r:id="rId15"/>
    <p:sldId id="289" r:id="rId16"/>
    <p:sldId id="290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FF0000"/>
    <a:srgbClr val="FF3300"/>
    <a:srgbClr val="00FF00"/>
    <a:srgbClr val="FFFF66"/>
    <a:srgbClr val="FFCC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660"/>
  </p:normalViewPr>
  <p:slideViewPr>
    <p:cSldViewPr>
      <p:cViewPr varScale="1">
        <p:scale>
          <a:sx n="114" d="100"/>
          <a:sy n="114" d="100"/>
        </p:scale>
        <p:origin x="452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764" y="-6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0"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kumimoji="0" sz="1200" smtClean="0"/>
            </a:lvl1pPr>
          </a:lstStyle>
          <a:p>
            <a:pPr>
              <a:defRPr/>
            </a:pPr>
            <a:r>
              <a:rPr lang="en-US" altLang="en-US"/>
              <a:t>Science 294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/>
            </a:lvl1pPr>
          </a:lstStyle>
          <a:p>
            <a:fld id="{718299AA-E133-42E7-B885-870EAF6F04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40790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0"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kumimoji="0"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/>
            </a:lvl1pPr>
          </a:lstStyle>
          <a:p>
            <a:fld id="{8B0959D0-6EB9-497D-B251-1CE9576EB1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60292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7758113" y="1463675"/>
            <a:ext cx="16902113" cy="10795000"/>
            <a:chOff x="-4887" y="922"/>
            <a:chExt cx="10647" cy="6800"/>
          </a:xfrm>
        </p:grpSpPr>
        <p:sp>
          <p:nvSpPr>
            <p:cNvPr id="5" name="Freeform 3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>
                <a:gd name="T0" fmla="*/ 1523 w 3699"/>
                <a:gd name="T1" fmla="*/ 2611 h 2613"/>
                <a:gd name="T2" fmla="*/ 3698 w 3699"/>
                <a:gd name="T3" fmla="*/ 2612 h 2613"/>
                <a:gd name="T4" fmla="*/ 3698 w 3699"/>
                <a:gd name="T5" fmla="*/ 2228 h 2613"/>
                <a:gd name="T6" fmla="*/ 0 w 3699"/>
                <a:gd name="T7" fmla="*/ 0 h 2613"/>
                <a:gd name="T8" fmla="*/ 160 w 3699"/>
                <a:gd name="T9" fmla="*/ 118 h 2613"/>
                <a:gd name="T10" fmla="*/ 292 w 3699"/>
                <a:gd name="T11" fmla="*/ 219 h 2613"/>
                <a:gd name="T12" fmla="*/ 441 w 3699"/>
                <a:gd name="T13" fmla="*/ 347 h 2613"/>
                <a:gd name="T14" fmla="*/ 585 w 3699"/>
                <a:gd name="T15" fmla="*/ 482 h 2613"/>
                <a:gd name="T16" fmla="*/ 796 w 3699"/>
                <a:gd name="T17" fmla="*/ 711 h 2613"/>
                <a:gd name="T18" fmla="*/ 983 w 3699"/>
                <a:gd name="T19" fmla="*/ 955 h 2613"/>
                <a:gd name="T20" fmla="*/ 1119 w 3699"/>
                <a:gd name="T21" fmla="*/ 1168 h 2613"/>
                <a:gd name="T22" fmla="*/ 1238 w 3699"/>
                <a:gd name="T23" fmla="*/ 1388 h 2613"/>
                <a:gd name="T24" fmla="*/ 1331 w 3699"/>
                <a:gd name="T25" fmla="*/ 1608 h 2613"/>
                <a:gd name="T26" fmla="*/ 1400 w 3699"/>
                <a:gd name="T27" fmla="*/ 1809 h 2613"/>
                <a:gd name="T28" fmla="*/ 1447 w 3699"/>
                <a:gd name="T29" fmla="*/ 1979 h 2613"/>
                <a:gd name="T30" fmla="*/ 1490 w 3699"/>
                <a:gd name="T31" fmla="*/ 2190 h 2613"/>
                <a:gd name="T32" fmla="*/ 1511 w 3699"/>
                <a:gd name="T33" fmla="*/ 2374 h 2613"/>
                <a:gd name="T34" fmla="*/ 1523 w 3699"/>
                <a:gd name="T35" fmla="*/ 2611 h 26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Arc 4"/>
            <p:cNvSpPr>
              <a:spLocks/>
            </p:cNvSpPr>
            <p:nvPr/>
          </p:nvSpPr>
          <p:spPr bwMode="auto">
            <a:xfrm>
              <a:off x="-4887" y="922"/>
              <a:ext cx="8474" cy="6800"/>
            </a:xfrm>
            <a:custGeom>
              <a:avLst/>
              <a:gdLst>
                <a:gd name="T0" fmla="*/ 8474 w 43200"/>
                <a:gd name="T1" fmla="*/ 3400 h 43200"/>
                <a:gd name="T2" fmla="*/ 4900 w 43200"/>
                <a:gd name="T3" fmla="*/ 42 h 43200"/>
                <a:gd name="T4" fmla="*/ 4237 w 43200"/>
                <a:gd name="T5" fmla="*/ 340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3200" h="43200" fill="none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2731" y="-1"/>
                    <a:pt x="23861" y="88"/>
                    <a:pt x="24979" y="265"/>
                  </a:cubicBezTo>
                </a:path>
                <a:path w="43200" h="43200" stroke="0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2731" y="-1"/>
                    <a:pt x="23861" y="88"/>
                    <a:pt x="24979" y="265"/>
                  </a:cubicBezTo>
                  <a:lnTo>
                    <a:pt x="21600" y="21600"/>
                  </a:lnTo>
                  <a:lnTo>
                    <a:pt x="43200" y="21600"/>
                  </a:lnTo>
                  <a:close/>
                </a:path>
              </a:pathLst>
            </a:custGeom>
            <a:noFill/>
            <a:ln w="12700" cap="sq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485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429000" y="2085975"/>
            <a:ext cx="5638800" cy="1038225"/>
          </a:xfrm>
        </p:spPr>
        <p:txBody>
          <a:bodyPr lIns="92075" rIns="92075"/>
          <a:lstStyle>
            <a:lvl1pPr marL="0" indent="0">
              <a:lnSpc>
                <a:spcPct val="70000"/>
              </a:lnSpc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1295400" y="6365875"/>
            <a:ext cx="42672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Prologue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>
                <a:latin typeface="Times New Roman" panose="02020603050405020304" pitchFamily="18" charset="0"/>
              </a:defRPr>
            </a:lvl2pPr>
          </a:lstStyle>
          <a:p>
            <a:pPr lvl="1"/>
            <a:fld id="{18D35F22-43C0-4BF0-A82E-9430150DE3FC}" type="slidenum">
              <a:rPr lang="en-US" altLang="en-US"/>
              <a:pPr lvl="1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5655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05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205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Prologue</a:t>
            </a:r>
          </a:p>
        </p:txBody>
      </p:sp>
      <p:sp>
        <p:nvSpPr>
          <p:cNvPr id="6" name="Rectangle 205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/>
            <a:fld id="{E2BFA6D6-4FE8-42E0-8FED-F94121D444C0}" type="slidenum">
              <a:rPr lang="en-US" altLang="en-US"/>
              <a:pPr lvl="1"/>
              <a:t>‹#›</a:t>
            </a:fld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6091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609600"/>
            <a:ext cx="20193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2625" y="609600"/>
            <a:ext cx="5908675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05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205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Prologue</a:t>
            </a:r>
          </a:p>
        </p:txBody>
      </p:sp>
      <p:sp>
        <p:nvSpPr>
          <p:cNvPr id="6" name="Rectangle 205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/>
            <a:fld id="{A29E6C98-1BA9-4809-B42C-79692E0BE618}" type="slidenum">
              <a:rPr lang="en-US" altLang="en-US"/>
              <a:pPr lvl="1"/>
              <a:t>‹#›</a:t>
            </a:fld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1127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05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205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Prologue</a:t>
            </a:r>
          </a:p>
        </p:txBody>
      </p:sp>
      <p:sp>
        <p:nvSpPr>
          <p:cNvPr id="6" name="Rectangle 205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/>
            <a:fld id="{86E34A6F-7376-467E-B601-D31464B90ACB}" type="slidenum">
              <a:rPr lang="en-US" altLang="en-US"/>
              <a:pPr lvl="1"/>
              <a:t>‹#›</a:t>
            </a:fld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724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05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205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Prologue</a:t>
            </a:r>
          </a:p>
        </p:txBody>
      </p:sp>
      <p:sp>
        <p:nvSpPr>
          <p:cNvPr id="6" name="Rectangle 205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/>
            <a:fld id="{6DF41AED-0B1C-43A4-8963-6973D588D0FB}" type="slidenum">
              <a:rPr lang="en-US" altLang="en-US"/>
              <a:pPr lvl="1"/>
              <a:t>‹#›</a:t>
            </a:fld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9909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2625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05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05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Prologue</a:t>
            </a:r>
          </a:p>
        </p:txBody>
      </p:sp>
      <p:sp>
        <p:nvSpPr>
          <p:cNvPr id="7" name="Rectangle 205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/>
            <a:fld id="{936FD829-A52A-4507-8C4B-3BBD5C589C4C}" type="slidenum">
              <a:rPr lang="en-US" altLang="en-US"/>
              <a:pPr lvl="1"/>
              <a:t>‹#›</a:t>
            </a:fld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839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05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205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Prologue</a:t>
            </a:r>
          </a:p>
        </p:txBody>
      </p:sp>
      <p:sp>
        <p:nvSpPr>
          <p:cNvPr id="9" name="Rectangle 205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/>
            <a:fld id="{9BC0D872-E5D5-4607-91A9-2FE7BBC65C6E}" type="slidenum">
              <a:rPr lang="en-US" altLang="en-US"/>
              <a:pPr lvl="1"/>
              <a:t>‹#›</a:t>
            </a:fld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361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05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205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Prologue</a:t>
            </a:r>
          </a:p>
        </p:txBody>
      </p:sp>
      <p:sp>
        <p:nvSpPr>
          <p:cNvPr id="5" name="Rectangle 205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/>
            <a:fld id="{AE2341F3-3CB8-401C-8B9E-13DDCB2B5EBF}" type="slidenum">
              <a:rPr lang="en-US" altLang="en-US"/>
              <a:pPr lvl="1"/>
              <a:t>‹#›</a:t>
            </a:fld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850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5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205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Prologue</a:t>
            </a:r>
          </a:p>
        </p:txBody>
      </p:sp>
      <p:sp>
        <p:nvSpPr>
          <p:cNvPr id="4" name="Rectangle 205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/>
            <a:fld id="{118D8657-8BB0-4369-995B-59BB0D8725A6}" type="slidenum">
              <a:rPr lang="en-US" altLang="en-US"/>
              <a:pPr lvl="1"/>
              <a:t>‹#›</a:t>
            </a:fld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7014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05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05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Prologue</a:t>
            </a:r>
          </a:p>
        </p:txBody>
      </p:sp>
      <p:sp>
        <p:nvSpPr>
          <p:cNvPr id="7" name="Rectangle 205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/>
            <a:fld id="{6BDB2BDD-C589-43A5-9978-C337C179F694}" type="slidenum">
              <a:rPr lang="en-US" altLang="en-US"/>
              <a:pPr lvl="1"/>
              <a:t>‹#›</a:t>
            </a:fld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0162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05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05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Prologue</a:t>
            </a:r>
          </a:p>
        </p:txBody>
      </p:sp>
      <p:sp>
        <p:nvSpPr>
          <p:cNvPr id="7" name="Rectangle 205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/>
            <a:fld id="{D355C006-94ED-4816-96AC-59F0D241151E}" type="slidenum">
              <a:rPr lang="en-US" altLang="en-US"/>
              <a:pPr lvl="1"/>
              <a:t>‹#›</a:t>
            </a:fld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5896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050"/>
          <p:cNvGrpSpPr>
            <a:grpSpLocks/>
          </p:cNvGrpSpPr>
          <p:nvPr/>
        </p:nvGrpSpPr>
        <p:grpSpPr bwMode="auto">
          <a:xfrm>
            <a:off x="-8405813" y="4763"/>
            <a:ext cx="17538701" cy="13690600"/>
            <a:chOff x="-5295" y="3"/>
            <a:chExt cx="11048" cy="8624"/>
          </a:xfrm>
        </p:grpSpPr>
        <p:sp>
          <p:nvSpPr>
            <p:cNvPr id="19459" name="Freeform 2051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>
                <a:gd name="T0" fmla="*/ 1905 w 2359"/>
                <a:gd name="T1" fmla="*/ 3312 h 3314"/>
                <a:gd name="T2" fmla="*/ 2358 w 2359"/>
                <a:gd name="T3" fmla="*/ 3313 h 3314"/>
                <a:gd name="T4" fmla="*/ 2358 w 2359"/>
                <a:gd name="T5" fmla="*/ 1437 h 3314"/>
                <a:gd name="T6" fmla="*/ 0 w 2359"/>
                <a:gd name="T7" fmla="*/ 0 h 3314"/>
                <a:gd name="T8" fmla="*/ 201 w 2359"/>
                <a:gd name="T9" fmla="*/ 150 h 3314"/>
                <a:gd name="T10" fmla="*/ 366 w 2359"/>
                <a:gd name="T11" fmla="*/ 279 h 3314"/>
                <a:gd name="T12" fmla="*/ 552 w 2359"/>
                <a:gd name="T13" fmla="*/ 441 h 3314"/>
                <a:gd name="T14" fmla="*/ 732 w 2359"/>
                <a:gd name="T15" fmla="*/ 612 h 3314"/>
                <a:gd name="T16" fmla="*/ 996 w 2359"/>
                <a:gd name="T17" fmla="*/ 903 h 3314"/>
                <a:gd name="T18" fmla="*/ 1230 w 2359"/>
                <a:gd name="T19" fmla="*/ 1212 h 3314"/>
                <a:gd name="T20" fmla="*/ 1400 w 2359"/>
                <a:gd name="T21" fmla="*/ 1482 h 3314"/>
                <a:gd name="T22" fmla="*/ 1548 w 2359"/>
                <a:gd name="T23" fmla="*/ 1761 h 3314"/>
                <a:gd name="T24" fmla="*/ 1665 w 2359"/>
                <a:gd name="T25" fmla="*/ 2040 h 3314"/>
                <a:gd name="T26" fmla="*/ 1751 w 2359"/>
                <a:gd name="T27" fmla="*/ 2295 h 3314"/>
                <a:gd name="T28" fmla="*/ 1809 w 2359"/>
                <a:gd name="T29" fmla="*/ 2511 h 3314"/>
                <a:gd name="T30" fmla="*/ 1863 w 2359"/>
                <a:gd name="T31" fmla="*/ 2778 h 3314"/>
                <a:gd name="T32" fmla="*/ 1890 w 2359"/>
                <a:gd name="T33" fmla="*/ 3012 h 3314"/>
                <a:gd name="T34" fmla="*/ 1905 w 2359"/>
                <a:gd name="T35" fmla="*/ 3312 h 3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3" name="Arc 2052"/>
            <p:cNvSpPr>
              <a:spLocks/>
            </p:cNvSpPr>
            <p:nvPr/>
          </p:nvSpPr>
          <p:spPr bwMode="auto">
            <a:xfrm>
              <a:off x="-5295" y="3"/>
              <a:ext cx="10596" cy="8624"/>
            </a:xfrm>
            <a:custGeom>
              <a:avLst/>
              <a:gdLst>
                <a:gd name="T0" fmla="*/ 10596 w 43200"/>
                <a:gd name="T1" fmla="*/ 4312 h 43200"/>
                <a:gd name="T2" fmla="*/ 5298 w 43200"/>
                <a:gd name="T3" fmla="*/ 0 h 43200"/>
                <a:gd name="T4" fmla="*/ 5298 w 43200"/>
                <a:gd name="T5" fmla="*/ 4312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3200" h="43200" fill="none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</a:path>
                <a:path w="43200" h="43200" stroke="0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  <a:lnTo>
                    <a:pt x="21600" y="21600"/>
                  </a:lnTo>
                  <a:lnTo>
                    <a:pt x="43200" y="21600"/>
                  </a:lnTo>
                  <a:close/>
                </a:path>
              </a:pathLst>
            </a:custGeom>
            <a:noFill/>
            <a:ln w="12700" cap="sq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461" name="Rectangle 2053"/>
          <p:cNvSpPr>
            <a:spLocks noGrp="1" noChangeArrowheads="1"/>
          </p:cNvSpPr>
          <p:nvPr>
            <p:ph type="title"/>
          </p:nvPr>
        </p:nvSpPr>
        <p:spPr bwMode="auto">
          <a:xfrm>
            <a:off x="682625" y="609600"/>
            <a:ext cx="80803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205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2625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9463" name="Rectangle 205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15188" y="6442075"/>
            <a:ext cx="1905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kumimoji="0"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9464" name="Rectangle 205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2625" y="6365875"/>
            <a:ext cx="426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kumimoji="0" sz="1400" smtClean="0"/>
            </a:lvl1pPr>
          </a:lstStyle>
          <a:p>
            <a:pPr>
              <a:defRPr/>
            </a:pPr>
            <a:r>
              <a:rPr lang="en-US" altLang="en-US"/>
              <a:t>Prologue</a:t>
            </a:r>
          </a:p>
        </p:txBody>
      </p:sp>
      <p:sp>
        <p:nvSpPr>
          <p:cNvPr id="19465" name="Rectangle 205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99313" y="6148388"/>
            <a:ext cx="1905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0" rIns="92075" bIns="0" numCol="1" anchor="b" anchorCtr="0" compatLnSpc="1">
            <a:prstTxWarp prst="textNoShape">
              <a:avLst/>
            </a:prstTxWarp>
          </a:bodyPr>
          <a:lstStyle>
            <a:lvl2pPr lvl="1" algn="r">
              <a:defRPr kumimoji="0" sz="1400">
                <a:latin typeface="Arial" panose="020B0604020202020204" pitchFamily="34" charset="0"/>
              </a:defRPr>
            </a:lvl2pPr>
          </a:lstStyle>
          <a:p>
            <a:pPr lvl="1"/>
            <a:fld id="{80C0E40B-336B-47EA-A250-5C688D0577D7}" type="slidenum">
              <a:rPr lang="en-US" altLang="en-US"/>
              <a:pPr lvl="1"/>
              <a:t>‹#›</a:t>
            </a:fld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CCFF"/>
        </a:buClr>
        <a:buSzPct val="65000"/>
        <a:buFont typeface="Wingdings" panose="05000000000000000000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dzyubenko@csub.ed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066800" y="4572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 smtClean="0"/>
              <a:t>Sci1600</a:t>
            </a:r>
            <a:br>
              <a:rPr lang="en-US" altLang="en-US" dirty="0" smtClean="0"/>
            </a:br>
            <a:r>
              <a:rPr lang="en-US" altLang="en-US" dirty="0" smtClean="0"/>
              <a:t>Introduction to Physics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2834481"/>
            <a:ext cx="5638800" cy="1038225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Dr. </a:t>
            </a:r>
            <a:r>
              <a:rPr lang="en-US" altLang="en-US" dirty="0" smtClean="0"/>
              <a:t>Alexander </a:t>
            </a:r>
            <a:r>
              <a:rPr lang="en-US" altLang="en-US" dirty="0" smtClean="0"/>
              <a:t>Dzyubenko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Science III    Rm. </a:t>
            </a:r>
            <a:r>
              <a:rPr lang="en-US" altLang="en-US" dirty="0" smtClean="0"/>
              <a:t>302</a:t>
            </a:r>
            <a:endParaRPr lang="en-US" altLang="en-US" dirty="0" smtClean="0"/>
          </a:p>
          <a:p>
            <a:pPr eaLnBrk="1" hangingPunct="1"/>
            <a:r>
              <a:rPr lang="en-US" altLang="en-US" dirty="0" smtClean="0"/>
              <a:t> </a:t>
            </a:r>
            <a:r>
              <a:rPr lang="en-US" altLang="en-US" dirty="0">
                <a:solidFill>
                  <a:srgbClr val="FF0000"/>
                </a:solidFill>
              </a:rPr>
              <a:t>a</a:t>
            </a:r>
            <a:r>
              <a:rPr lang="en-US" altLang="en-US" dirty="0" smtClean="0">
                <a:hlinkClick r:id="rId2"/>
              </a:rPr>
              <a:t>dzyubenko@csub.edu</a:t>
            </a:r>
            <a:endParaRPr lang="en-US" altLang="en-US" dirty="0" smtClean="0"/>
          </a:p>
          <a:p>
            <a:pPr eaLnBrk="1" hangingPunct="1"/>
            <a:r>
              <a:rPr lang="en-US" altLang="en-US" dirty="0" smtClean="0"/>
              <a:t> 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838200" y="2057400"/>
            <a:ext cx="1584325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en-US" sz="3200"/>
              <a:t>Lectures</a:t>
            </a:r>
          </a:p>
          <a:p>
            <a:pPr eaLnBrk="1" hangingPunct="1"/>
            <a:endParaRPr kumimoji="0" lang="en-US" altLang="en-US" sz="3200"/>
          </a:p>
          <a:p>
            <a:pPr eaLnBrk="1" hangingPunct="1"/>
            <a:r>
              <a:rPr kumimoji="0" lang="en-US" altLang="en-US" sz="3200"/>
              <a:t>  </a:t>
            </a:r>
          </a:p>
        </p:txBody>
      </p:sp>
      <p:sp>
        <p:nvSpPr>
          <p:cNvPr id="3077" name="Rectangle 8"/>
          <p:cNvSpPr>
            <a:spLocks noChangeArrowheads="1"/>
          </p:cNvSpPr>
          <p:nvPr/>
        </p:nvSpPr>
        <p:spPr bwMode="auto">
          <a:xfrm>
            <a:off x="0" y="6521450"/>
            <a:ext cx="3251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en-US" sz="1400"/>
              <a:t>© </a:t>
            </a:r>
            <a:r>
              <a:rPr kumimoji="0" lang="en-US" altLang="en-US" sz="1600" b="1"/>
              <a:t>A.B. Dzyubenko 2003, 2004, 2008</a:t>
            </a:r>
            <a:endParaRPr kumimoji="0" lang="en-US" altLang="en-US" sz="140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utoUpdateAnimBg="0"/>
      <p:bldP spid="4101" grpId="0" autoUpdateAnimBg="0"/>
      <p:bldP spid="4102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en-US" sz="1400"/>
              <a:t>Prologue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342900" indent="-3429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1" eaLnBrk="1" hangingPunct="1"/>
            <a:fld id="{2290381D-6968-45B7-921D-08D5DC47CE61}" type="slidenum">
              <a:rPr kumimoji="0" lang="en-US" altLang="en-US" sz="1400">
                <a:latin typeface="Arial" panose="020B0604020202020204" pitchFamily="34" charset="0"/>
              </a:rPr>
              <a:pPr lvl="1" eaLnBrk="1" hangingPunct="1"/>
              <a:t>10</a:t>
            </a:fld>
            <a:endParaRPr kumimoji="0" lang="en-US" altLang="en-US" sz="1400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080375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mtClean="0"/>
              <a:t>Scientific Attitude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001000" cy="5486400"/>
          </a:xfrm>
        </p:spPr>
        <p:txBody>
          <a:bodyPr/>
          <a:lstStyle/>
          <a:p>
            <a:pPr eaLnBrk="1" hangingPunct="1">
              <a:spcAft>
                <a:spcPct val="20000"/>
              </a:spcAft>
            </a:pPr>
            <a:r>
              <a:rPr lang="en-US" altLang="en-US" smtClean="0"/>
              <a:t>A scientific fact is a close agreement among competent observes studying the same phenomenon           </a:t>
            </a:r>
            <a:br>
              <a:rPr lang="en-US" altLang="en-US" smtClean="0"/>
            </a:br>
            <a:r>
              <a:rPr lang="en-US" altLang="en-US" smtClean="0"/>
              <a:t>		    </a:t>
            </a:r>
            <a:r>
              <a:rPr lang="en-US" altLang="en-US" sz="2800" smtClean="0">
                <a:solidFill>
                  <a:srgbClr val="FFFF66"/>
                </a:solidFill>
              </a:rPr>
              <a:t>It’s a  fact!</a:t>
            </a:r>
            <a:r>
              <a:rPr lang="en-US" altLang="en-US" smtClean="0"/>
              <a:t>  </a:t>
            </a:r>
            <a:r>
              <a:rPr lang="en-US" altLang="en-US" smtClean="0">
                <a:sym typeface="Wingdings" panose="05000000000000000000" pitchFamily="2" charset="2"/>
              </a:rPr>
              <a:t></a:t>
            </a:r>
            <a:r>
              <a:rPr lang="en-US" altLang="en-US" smtClean="0"/>
              <a:t>  </a:t>
            </a:r>
            <a:r>
              <a:rPr lang="en-US" altLang="en-US" sz="2800" smtClean="0">
                <a:solidFill>
                  <a:srgbClr val="FFFF66"/>
                </a:solidFill>
              </a:rPr>
              <a:t>Is it always true?</a:t>
            </a:r>
          </a:p>
          <a:p>
            <a:pPr eaLnBrk="1" hangingPunct="1">
              <a:spcAft>
                <a:spcPct val="20000"/>
              </a:spcAft>
            </a:pPr>
            <a:r>
              <a:rPr lang="en-US" altLang="en-US" smtClean="0">
                <a:solidFill>
                  <a:srgbClr val="FF3300"/>
                </a:solidFill>
              </a:rPr>
              <a:t>Once</a:t>
            </a:r>
            <a:r>
              <a:rPr lang="en-US" altLang="en-US" smtClean="0"/>
              <a:t> </a:t>
            </a:r>
            <a:r>
              <a:rPr lang="en-US" altLang="en-US" smtClean="0">
                <a:solidFill>
                  <a:srgbClr val="FF3300"/>
                </a:solidFill>
              </a:rPr>
              <a:t>a fact:</a:t>
            </a:r>
            <a:r>
              <a:rPr lang="en-US" altLang="en-US" smtClean="0"/>
              <a:t> the Universe is unchanging </a:t>
            </a:r>
            <a:br>
              <a:rPr lang="en-US" altLang="en-US" smtClean="0"/>
            </a:br>
            <a:r>
              <a:rPr lang="en-US" altLang="en-US" smtClean="0"/>
              <a:t>and permanent. </a:t>
            </a:r>
            <a:r>
              <a:rPr lang="en-US" altLang="en-US" smtClean="0">
                <a:solidFill>
                  <a:srgbClr val="FFFF66"/>
                </a:solidFill>
              </a:rPr>
              <a:t>Now:</a:t>
            </a:r>
            <a:r>
              <a:rPr lang="en-US" altLang="en-US" smtClean="0"/>
              <a:t> expanding Universe  </a:t>
            </a:r>
          </a:p>
          <a:p>
            <a:pPr eaLnBrk="1" hangingPunct="1"/>
            <a:r>
              <a:rPr lang="en-US" altLang="en-US" smtClean="0"/>
              <a:t>Contradictive evidence to some hypothesis?  Discard or revise it!  					             </a:t>
            </a:r>
            <a:r>
              <a:rPr lang="en-US" altLang="en-US" sz="2800" smtClean="0"/>
              <a:t>(Hypothesis, not the evidence </a:t>
            </a:r>
            <a:r>
              <a:rPr lang="en-US" altLang="en-US" sz="2800" smtClean="0">
                <a:sym typeface="Wingdings" panose="05000000000000000000" pitchFamily="2" charset="2"/>
              </a:rPr>
              <a:t></a:t>
            </a:r>
            <a:r>
              <a:rPr lang="en-US" altLang="en-US" sz="2800" smtClean="0"/>
              <a:t>)</a:t>
            </a:r>
          </a:p>
          <a:p>
            <a:pPr eaLnBrk="1" hangingPunct="1"/>
            <a:r>
              <a:rPr lang="en-US" altLang="en-US" smtClean="0"/>
              <a:t>Discovering truth = Science = is a process</a:t>
            </a:r>
          </a:p>
        </p:txBody>
      </p:sp>
      <p:sp>
        <p:nvSpPr>
          <p:cNvPr id="12294" name="Rectangle 4"/>
          <p:cNvSpPr>
            <a:spLocks noChangeArrowheads="1"/>
          </p:cNvSpPr>
          <p:nvPr/>
        </p:nvSpPr>
        <p:spPr bwMode="auto">
          <a:xfrm>
            <a:off x="228600" y="5029200"/>
            <a:ext cx="8915400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None/>
            </a:pPr>
            <a:r>
              <a:rPr kumimoji="0" lang="en-US" altLang="en-US" sz="28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en-US" sz="1400"/>
              <a:t>Prologue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342900" indent="-3429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1" eaLnBrk="1" hangingPunct="1"/>
            <a:fld id="{B8CE7898-0BDE-4E87-82E3-E808DEDBDB3A}" type="slidenum">
              <a:rPr kumimoji="0" lang="en-US" altLang="en-US" sz="1400">
                <a:latin typeface="Arial" panose="020B0604020202020204" pitchFamily="34" charset="0"/>
              </a:rPr>
              <a:pPr lvl="1" eaLnBrk="1" hangingPunct="1"/>
              <a:t>11</a:t>
            </a:fld>
            <a:endParaRPr kumimoji="0" lang="en-US" altLang="en-US" sz="1400"/>
          </a:p>
        </p:txBody>
      </p:sp>
      <p:sp>
        <p:nvSpPr>
          <p:cNvPr id="13316" name="Rectangle 2"/>
          <p:cNvSpPr>
            <a:spLocks noChangeArrowheads="1"/>
          </p:cNvSpPr>
          <p:nvPr/>
        </p:nvSpPr>
        <p:spPr bwMode="auto">
          <a:xfrm>
            <a:off x="1371600" y="2209800"/>
            <a:ext cx="7772400" cy="238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5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None/>
            </a:pPr>
            <a:r>
              <a:rPr kumimoji="0" lang="en-US" altLang="en-US" sz="3200"/>
              <a:t>Aristotle’s  hypothesis (III B.C.): </a:t>
            </a:r>
          </a:p>
          <a:p>
            <a:pPr algn="ctr" eaLnBrk="1" hangingPunct="1">
              <a:lnSpc>
                <a:spcPct val="80000"/>
              </a:lnSpc>
              <a:spcBef>
                <a:spcPct val="5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None/>
            </a:pPr>
            <a:r>
              <a:rPr kumimoji="0" lang="en-US" altLang="en-US" sz="3200" b="1" i="1"/>
              <a:t>an object falls at a speed </a:t>
            </a:r>
          </a:p>
          <a:p>
            <a:pPr algn="ctr" eaLnBrk="1" hangingPunct="1">
              <a:lnSpc>
                <a:spcPct val="80000"/>
              </a:lnSpc>
              <a:spcBef>
                <a:spcPct val="5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None/>
            </a:pPr>
            <a:r>
              <a:rPr kumimoji="0" lang="en-US" altLang="en-US" sz="3200" b="1" i="1"/>
              <a:t>proportional to its weight</a:t>
            </a:r>
            <a:endParaRPr kumimoji="0" lang="en-US" altLang="en-US" sz="3200" b="1"/>
          </a:p>
          <a:p>
            <a:pPr algn="ctr" eaLnBrk="1" hangingPunct="1">
              <a:lnSpc>
                <a:spcPct val="80000"/>
              </a:lnSpc>
              <a:spcBef>
                <a:spcPct val="5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None/>
            </a:pPr>
            <a:r>
              <a:rPr kumimoji="0" lang="en-US" altLang="en-US" sz="3200"/>
              <a:t> </a:t>
            </a:r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971550" y="228600"/>
            <a:ext cx="8172450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en-US" altLang="en-US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Experimental testing of theories </a:t>
            </a:r>
          </a:p>
          <a:p>
            <a:pPr>
              <a:defRPr/>
            </a:pPr>
            <a:r>
              <a:rPr kumimoji="0" lang="en-US" altLang="en-US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	and hypothesis </a:t>
            </a:r>
          </a:p>
        </p:txBody>
      </p:sp>
      <p:pic>
        <p:nvPicPr>
          <p:cNvPr id="13318" name="Picture 5" descr="aristotle-portrait-2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828800"/>
            <a:ext cx="2027238" cy="299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4" name="Rectangle 6"/>
          <p:cNvSpPr>
            <a:spLocks noChangeArrowheads="1"/>
          </p:cNvSpPr>
          <p:nvPr/>
        </p:nvSpPr>
        <p:spPr bwMode="auto">
          <a:xfrm>
            <a:off x="2819400" y="5257800"/>
            <a:ext cx="6324600" cy="111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None/>
            </a:pPr>
            <a:r>
              <a:rPr kumimoji="0" lang="en-US" altLang="en-US" sz="3200"/>
              <a:t>Held to be true for nearly 2000 yrs! 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None/>
            </a:pPr>
            <a:r>
              <a:rPr kumimoji="0" lang="en-US" altLang="en-US" sz="3200"/>
              <a:t>Until Galileo.</a:t>
            </a:r>
            <a:r>
              <a:rPr kumimoji="0" lang="en-US" altLang="en-US" sz="28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4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en-US" sz="1400"/>
              <a:t>Prologue</a:t>
            </a:r>
          </a:p>
        </p:txBody>
      </p:sp>
      <p:sp>
        <p:nvSpPr>
          <p:cNvPr id="2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342900" indent="-3429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1" eaLnBrk="1" hangingPunct="1"/>
            <a:fld id="{B2B095B4-7DA2-4848-B690-7CB2803E846A}" type="slidenum">
              <a:rPr kumimoji="0" lang="en-US" altLang="en-US" sz="1400">
                <a:latin typeface="Arial" panose="020B0604020202020204" pitchFamily="34" charset="0"/>
              </a:rPr>
              <a:pPr lvl="1" eaLnBrk="1" hangingPunct="1"/>
              <a:t>12</a:t>
            </a:fld>
            <a:endParaRPr kumimoji="0" lang="en-US" altLang="en-US" sz="1400"/>
          </a:p>
        </p:txBody>
      </p:sp>
      <p:sp>
        <p:nvSpPr>
          <p:cNvPr id="14340" name="Rectangle 1027"/>
          <p:cNvSpPr>
            <a:spLocks noChangeArrowheads="1"/>
          </p:cNvSpPr>
          <p:nvPr/>
        </p:nvSpPr>
        <p:spPr bwMode="auto">
          <a:xfrm>
            <a:off x="4572000" y="0"/>
            <a:ext cx="3429000" cy="222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kumimoji="0" lang="en-US" altLang="en-US" sz="2800">
                <a:solidFill>
                  <a:schemeClr val="accent2"/>
                </a:solidFill>
              </a:rPr>
              <a:t>Galileo Galilei   </a:t>
            </a:r>
          </a:p>
          <a:p>
            <a:pPr>
              <a:spcBef>
                <a:spcPct val="50000"/>
              </a:spcBef>
            </a:pPr>
            <a:r>
              <a:rPr kumimoji="0" lang="en-US" altLang="en-US" sz="2800">
                <a:solidFill>
                  <a:schemeClr val="accent2"/>
                </a:solidFill>
              </a:rPr>
              <a:t>(1564-1642)</a:t>
            </a:r>
          </a:p>
          <a:p>
            <a:pPr>
              <a:spcBef>
                <a:spcPct val="50000"/>
              </a:spcBef>
            </a:pPr>
            <a:r>
              <a:rPr kumimoji="0" lang="en-US" altLang="en-US" sz="2800">
                <a:solidFill>
                  <a:schemeClr val="accent2"/>
                </a:solidFill>
              </a:rPr>
              <a:t>He studied the laws of accelerated motion</a:t>
            </a:r>
          </a:p>
        </p:txBody>
      </p:sp>
      <p:pic>
        <p:nvPicPr>
          <p:cNvPr id="14341" name="Picture 1029" descr="galile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143000"/>
            <a:ext cx="2860675" cy="347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1030" descr="lean-tow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2819400"/>
            <a:ext cx="2222500" cy="353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4343" name="Group 1068"/>
          <p:cNvGrpSpPr>
            <a:grpSpLocks/>
          </p:cNvGrpSpPr>
          <p:nvPr/>
        </p:nvGrpSpPr>
        <p:grpSpPr bwMode="auto">
          <a:xfrm>
            <a:off x="7696200" y="2362200"/>
            <a:ext cx="795338" cy="1104900"/>
            <a:chOff x="4848" y="1488"/>
            <a:chExt cx="501" cy="696"/>
          </a:xfrm>
        </p:grpSpPr>
        <p:sp>
          <p:nvSpPr>
            <p:cNvPr id="14344" name="Text Box 1038"/>
            <p:cNvSpPr txBox="1">
              <a:spLocks noChangeArrowheads="1"/>
            </p:cNvSpPr>
            <p:nvPr/>
          </p:nvSpPr>
          <p:spPr bwMode="auto">
            <a:xfrm>
              <a:off x="4848" y="1773"/>
              <a:ext cx="11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kumimoji="0" lang="en-US" altLang="en-US" sz="2800" b="1">
                  <a:solidFill>
                    <a:schemeClr val="accent2"/>
                  </a:solidFill>
                </a:rPr>
                <a:t>     </a:t>
              </a:r>
            </a:p>
          </p:txBody>
        </p:sp>
        <p:sp>
          <p:nvSpPr>
            <p:cNvPr id="14345" name="Freeform 1039"/>
            <p:cNvSpPr>
              <a:spLocks/>
            </p:cNvSpPr>
            <p:nvPr/>
          </p:nvSpPr>
          <p:spPr bwMode="auto">
            <a:xfrm>
              <a:off x="5150" y="1599"/>
              <a:ext cx="60" cy="79"/>
            </a:xfrm>
            <a:custGeom>
              <a:avLst/>
              <a:gdLst>
                <a:gd name="T0" fmla="*/ 60 w 252"/>
                <a:gd name="T1" fmla="*/ 0 h 441"/>
                <a:gd name="T2" fmla="*/ 0 w 252"/>
                <a:gd name="T3" fmla="*/ 39 h 441"/>
                <a:gd name="T4" fmla="*/ 4 w 252"/>
                <a:gd name="T5" fmla="*/ 45 h 441"/>
                <a:gd name="T6" fmla="*/ 43 w 252"/>
                <a:gd name="T7" fmla="*/ 50 h 441"/>
                <a:gd name="T8" fmla="*/ 51 w 252"/>
                <a:gd name="T9" fmla="*/ 52 h 441"/>
                <a:gd name="T10" fmla="*/ 43 w 252"/>
                <a:gd name="T11" fmla="*/ 66 h 441"/>
                <a:gd name="T12" fmla="*/ 39 w 252"/>
                <a:gd name="T13" fmla="*/ 79 h 44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52" h="441">
                  <a:moveTo>
                    <a:pt x="252" y="0"/>
                  </a:moveTo>
                  <a:cubicBezTo>
                    <a:pt x="149" y="21"/>
                    <a:pt x="57" y="131"/>
                    <a:pt x="0" y="216"/>
                  </a:cubicBezTo>
                  <a:cubicBezTo>
                    <a:pt x="6" y="228"/>
                    <a:pt x="8" y="243"/>
                    <a:pt x="18" y="252"/>
                  </a:cubicBezTo>
                  <a:cubicBezTo>
                    <a:pt x="36" y="267"/>
                    <a:pt x="168" y="278"/>
                    <a:pt x="180" y="279"/>
                  </a:cubicBezTo>
                  <a:cubicBezTo>
                    <a:pt x="192" y="282"/>
                    <a:pt x="213" y="276"/>
                    <a:pt x="216" y="288"/>
                  </a:cubicBezTo>
                  <a:cubicBezTo>
                    <a:pt x="222" y="310"/>
                    <a:pt x="193" y="350"/>
                    <a:pt x="180" y="369"/>
                  </a:cubicBezTo>
                  <a:cubicBezTo>
                    <a:pt x="175" y="390"/>
                    <a:pt x="162" y="419"/>
                    <a:pt x="162" y="441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6" name="Freeform 1040"/>
            <p:cNvSpPr>
              <a:spLocks/>
            </p:cNvSpPr>
            <p:nvPr/>
          </p:nvSpPr>
          <p:spPr bwMode="auto">
            <a:xfrm>
              <a:off x="5163" y="1678"/>
              <a:ext cx="70" cy="83"/>
            </a:xfrm>
            <a:custGeom>
              <a:avLst/>
              <a:gdLst>
                <a:gd name="T0" fmla="*/ 40 w 295"/>
                <a:gd name="T1" fmla="*/ 11 h 468"/>
                <a:gd name="T2" fmla="*/ 34 w 295"/>
                <a:gd name="T3" fmla="*/ 6 h 468"/>
                <a:gd name="T4" fmla="*/ 21 w 295"/>
                <a:gd name="T5" fmla="*/ 0 h 468"/>
                <a:gd name="T6" fmla="*/ 8 w 295"/>
                <a:gd name="T7" fmla="*/ 2 h 468"/>
                <a:gd name="T8" fmla="*/ 6 w 295"/>
                <a:gd name="T9" fmla="*/ 19 h 468"/>
                <a:gd name="T10" fmla="*/ 44 w 295"/>
                <a:gd name="T11" fmla="*/ 46 h 468"/>
                <a:gd name="T12" fmla="*/ 59 w 295"/>
                <a:gd name="T13" fmla="*/ 65 h 468"/>
                <a:gd name="T14" fmla="*/ 68 w 295"/>
                <a:gd name="T15" fmla="*/ 78 h 468"/>
                <a:gd name="T16" fmla="*/ 70 w 295"/>
                <a:gd name="T17" fmla="*/ 83 h 46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95" h="468">
                  <a:moveTo>
                    <a:pt x="169" y="63"/>
                  </a:moveTo>
                  <a:cubicBezTo>
                    <a:pt x="160" y="54"/>
                    <a:pt x="152" y="44"/>
                    <a:pt x="142" y="36"/>
                  </a:cubicBezTo>
                  <a:cubicBezTo>
                    <a:pt x="125" y="23"/>
                    <a:pt x="88" y="0"/>
                    <a:pt x="88" y="0"/>
                  </a:cubicBezTo>
                  <a:cubicBezTo>
                    <a:pt x="70" y="3"/>
                    <a:pt x="50" y="1"/>
                    <a:pt x="34" y="9"/>
                  </a:cubicBezTo>
                  <a:cubicBezTo>
                    <a:pt x="0" y="26"/>
                    <a:pt x="21" y="92"/>
                    <a:pt x="25" y="108"/>
                  </a:cubicBezTo>
                  <a:cubicBezTo>
                    <a:pt x="35" y="146"/>
                    <a:pt x="152" y="238"/>
                    <a:pt x="187" y="261"/>
                  </a:cubicBezTo>
                  <a:cubicBezTo>
                    <a:pt x="212" y="299"/>
                    <a:pt x="229" y="330"/>
                    <a:pt x="250" y="369"/>
                  </a:cubicBezTo>
                  <a:cubicBezTo>
                    <a:pt x="263" y="393"/>
                    <a:pt x="278" y="416"/>
                    <a:pt x="286" y="441"/>
                  </a:cubicBezTo>
                  <a:cubicBezTo>
                    <a:pt x="289" y="450"/>
                    <a:pt x="295" y="468"/>
                    <a:pt x="295" y="46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7" name="Freeform 1041"/>
            <p:cNvSpPr>
              <a:spLocks/>
            </p:cNvSpPr>
            <p:nvPr/>
          </p:nvSpPr>
          <p:spPr bwMode="auto">
            <a:xfrm>
              <a:off x="5111" y="1584"/>
              <a:ext cx="197" cy="600"/>
            </a:xfrm>
            <a:custGeom>
              <a:avLst/>
              <a:gdLst>
                <a:gd name="T0" fmla="*/ 91 w 826"/>
                <a:gd name="T1" fmla="*/ 13 h 3363"/>
                <a:gd name="T2" fmla="*/ 115 w 826"/>
                <a:gd name="T3" fmla="*/ 6 h 3363"/>
                <a:gd name="T4" fmla="*/ 151 w 826"/>
                <a:gd name="T5" fmla="*/ 0 h 3363"/>
                <a:gd name="T6" fmla="*/ 171 w 826"/>
                <a:gd name="T7" fmla="*/ 2 h 3363"/>
                <a:gd name="T8" fmla="*/ 177 w 826"/>
                <a:gd name="T9" fmla="*/ 6 h 3363"/>
                <a:gd name="T10" fmla="*/ 197 w 826"/>
                <a:gd name="T11" fmla="*/ 42 h 3363"/>
                <a:gd name="T12" fmla="*/ 181 w 826"/>
                <a:gd name="T13" fmla="*/ 128 h 3363"/>
                <a:gd name="T14" fmla="*/ 164 w 826"/>
                <a:gd name="T15" fmla="*/ 153 h 3363"/>
                <a:gd name="T16" fmla="*/ 158 w 826"/>
                <a:gd name="T17" fmla="*/ 169 h 3363"/>
                <a:gd name="T18" fmla="*/ 173 w 826"/>
                <a:gd name="T19" fmla="*/ 268 h 3363"/>
                <a:gd name="T20" fmla="*/ 186 w 826"/>
                <a:gd name="T21" fmla="*/ 300 h 3363"/>
                <a:gd name="T22" fmla="*/ 190 w 826"/>
                <a:gd name="T23" fmla="*/ 310 h 3363"/>
                <a:gd name="T24" fmla="*/ 194 w 826"/>
                <a:gd name="T25" fmla="*/ 323 h 3363"/>
                <a:gd name="T26" fmla="*/ 175 w 826"/>
                <a:gd name="T27" fmla="*/ 405 h 3363"/>
                <a:gd name="T28" fmla="*/ 160 w 826"/>
                <a:gd name="T29" fmla="*/ 453 h 3363"/>
                <a:gd name="T30" fmla="*/ 149 w 826"/>
                <a:gd name="T31" fmla="*/ 485 h 3363"/>
                <a:gd name="T32" fmla="*/ 141 w 826"/>
                <a:gd name="T33" fmla="*/ 557 h 3363"/>
                <a:gd name="T34" fmla="*/ 136 w 826"/>
                <a:gd name="T35" fmla="*/ 580 h 3363"/>
                <a:gd name="T36" fmla="*/ 117 w 826"/>
                <a:gd name="T37" fmla="*/ 596 h 3363"/>
                <a:gd name="T38" fmla="*/ 104 w 826"/>
                <a:gd name="T39" fmla="*/ 599 h 3363"/>
                <a:gd name="T40" fmla="*/ 25 w 826"/>
                <a:gd name="T41" fmla="*/ 597 h 3363"/>
                <a:gd name="T42" fmla="*/ 3 w 826"/>
                <a:gd name="T43" fmla="*/ 596 h 3363"/>
                <a:gd name="T44" fmla="*/ 16 w 826"/>
                <a:gd name="T45" fmla="*/ 589 h 3363"/>
                <a:gd name="T46" fmla="*/ 61 w 826"/>
                <a:gd name="T47" fmla="*/ 581 h 3363"/>
                <a:gd name="T48" fmla="*/ 85 w 826"/>
                <a:gd name="T49" fmla="*/ 573 h 3363"/>
                <a:gd name="T50" fmla="*/ 93 w 826"/>
                <a:gd name="T51" fmla="*/ 530 h 3363"/>
                <a:gd name="T52" fmla="*/ 113 w 826"/>
                <a:gd name="T53" fmla="*/ 474 h 3363"/>
                <a:gd name="T54" fmla="*/ 111 w 826"/>
                <a:gd name="T55" fmla="*/ 406 h 3363"/>
                <a:gd name="T56" fmla="*/ 91 w 826"/>
                <a:gd name="T57" fmla="*/ 377 h 3363"/>
                <a:gd name="T58" fmla="*/ 93 w 826"/>
                <a:gd name="T59" fmla="*/ 263 h 3363"/>
                <a:gd name="T60" fmla="*/ 119 w 826"/>
                <a:gd name="T61" fmla="*/ 175 h 3363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826" h="3363">
                  <a:moveTo>
                    <a:pt x="383" y="72"/>
                  </a:moveTo>
                  <a:cubicBezTo>
                    <a:pt x="473" y="57"/>
                    <a:pt x="403" y="75"/>
                    <a:pt x="482" y="36"/>
                  </a:cubicBezTo>
                  <a:cubicBezTo>
                    <a:pt x="527" y="13"/>
                    <a:pt x="585" y="8"/>
                    <a:pt x="635" y="0"/>
                  </a:cubicBezTo>
                  <a:cubicBezTo>
                    <a:pt x="662" y="3"/>
                    <a:pt x="690" y="0"/>
                    <a:pt x="716" y="9"/>
                  </a:cubicBezTo>
                  <a:cubicBezTo>
                    <a:pt x="728" y="13"/>
                    <a:pt x="736" y="25"/>
                    <a:pt x="743" y="36"/>
                  </a:cubicBezTo>
                  <a:cubicBezTo>
                    <a:pt x="782" y="97"/>
                    <a:pt x="810" y="164"/>
                    <a:pt x="824" y="234"/>
                  </a:cubicBezTo>
                  <a:cubicBezTo>
                    <a:pt x="817" y="447"/>
                    <a:pt x="821" y="540"/>
                    <a:pt x="761" y="720"/>
                  </a:cubicBezTo>
                  <a:cubicBezTo>
                    <a:pt x="744" y="770"/>
                    <a:pt x="703" y="805"/>
                    <a:pt x="689" y="855"/>
                  </a:cubicBezTo>
                  <a:cubicBezTo>
                    <a:pt x="680" y="885"/>
                    <a:pt x="662" y="945"/>
                    <a:pt x="662" y="945"/>
                  </a:cubicBezTo>
                  <a:cubicBezTo>
                    <a:pt x="681" y="1134"/>
                    <a:pt x="688" y="1317"/>
                    <a:pt x="725" y="1503"/>
                  </a:cubicBezTo>
                  <a:cubicBezTo>
                    <a:pt x="738" y="1567"/>
                    <a:pt x="755" y="1624"/>
                    <a:pt x="779" y="1683"/>
                  </a:cubicBezTo>
                  <a:cubicBezTo>
                    <a:pt x="786" y="1701"/>
                    <a:pt x="792" y="1719"/>
                    <a:pt x="797" y="1737"/>
                  </a:cubicBezTo>
                  <a:cubicBezTo>
                    <a:pt x="803" y="1761"/>
                    <a:pt x="815" y="1809"/>
                    <a:pt x="815" y="1809"/>
                  </a:cubicBezTo>
                  <a:cubicBezTo>
                    <a:pt x="810" y="1972"/>
                    <a:pt x="826" y="2129"/>
                    <a:pt x="734" y="2268"/>
                  </a:cubicBezTo>
                  <a:cubicBezTo>
                    <a:pt x="712" y="2358"/>
                    <a:pt x="691" y="2447"/>
                    <a:pt x="671" y="2538"/>
                  </a:cubicBezTo>
                  <a:cubicBezTo>
                    <a:pt x="657" y="2599"/>
                    <a:pt x="636" y="2656"/>
                    <a:pt x="626" y="2718"/>
                  </a:cubicBezTo>
                  <a:cubicBezTo>
                    <a:pt x="620" y="2869"/>
                    <a:pt x="610" y="2981"/>
                    <a:pt x="590" y="3123"/>
                  </a:cubicBezTo>
                  <a:cubicBezTo>
                    <a:pt x="584" y="3165"/>
                    <a:pt x="585" y="3209"/>
                    <a:pt x="572" y="3249"/>
                  </a:cubicBezTo>
                  <a:cubicBezTo>
                    <a:pt x="554" y="3303"/>
                    <a:pt x="542" y="3316"/>
                    <a:pt x="491" y="3339"/>
                  </a:cubicBezTo>
                  <a:cubicBezTo>
                    <a:pt x="474" y="3347"/>
                    <a:pt x="437" y="3357"/>
                    <a:pt x="437" y="3357"/>
                  </a:cubicBezTo>
                  <a:cubicBezTo>
                    <a:pt x="326" y="3354"/>
                    <a:pt x="215" y="3353"/>
                    <a:pt x="104" y="3348"/>
                  </a:cubicBezTo>
                  <a:cubicBezTo>
                    <a:pt x="74" y="3347"/>
                    <a:pt x="33" y="3363"/>
                    <a:pt x="14" y="3339"/>
                  </a:cubicBezTo>
                  <a:cubicBezTo>
                    <a:pt x="0" y="3322"/>
                    <a:pt x="50" y="3315"/>
                    <a:pt x="68" y="3303"/>
                  </a:cubicBezTo>
                  <a:cubicBezTo>
                    <a:pt x="125" y="3265"/>
                    <a:pt x="190" y="3265"/>
                    <a:pt x="257" y="3258"/>
                  </a:cubicBezTo>
                  <a:cubicBezTo>
                    <a:pt x="341" y="3237"/>
                    <a:pt x="312" y="3257"/>
                    <a:pt x="356" y="3213"/>
                  </a:cubicBezTo>
                  <a:cubicBezTo>
                    <a:pt x="402" y="3076"/>
                    <a:pt x="367" y="3272"/>
                    <a:pt x="392" y="2970"/>
                  </a:cubicBezTo>
                  <a:cubicBezTo>
                    <a:pt x="401" y="2864"/>
                    <a:pt x="458" y="2762"/>
                    <a:pt x="473" y="2655"/>
                  </a:cubicBezTo>
                  <a:cubicBezTo>
                    <a:pt x="470" y="2529"/>
                    <a:pt x="470" y="2403"/>
                    <a:pt x="464" y="2277"/>
                  </a:cubicBezTo>
                  <a:cubicBezTo>
                    <a:pt x="461" y="2215"/>
                    <a:pt x="402" y="2171"/>
                    <a:pt x="383" y="2115"/>
                  </a:cubicBezTo>
                  <a:cubicBezTo>
                    <a:pt x="386" y="1902"/>
                    <a:pt x="386" y="1689"/>
                    <a:pt x="392" y="1476"/>
                  </a:cubicBezTo>
                  <a:cubicBezTo>
                    <a:pt x="396" y="1305"/>
                    <a:pt x="500" y="1154"/>
                    <a:pt x="500" y="981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8" name="Oval 1042"/>
            <p:cNvSpPr>
              <a:spLocks noChangeArrowheads="1"/>
            </p:cNvSpPr>
            <p:nvPr/>
          </p:nvSpPr>
          <p:spPr bwMode="auto">
            <a:xfrm>
              <a:off x="5172" y="1584"/>
              <a:ext cx="32" cy="2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49" name="Oval 1043"/>
            <p:cNvSpPr>
              <a:spLocks noChangeArrowheads="1"/>
            </p:cNvSpPr>
            <p:nvPr/>
          </p:nvSpPr>
          <p:spPr bwMode="auto">
            <a:xfrm>
              <a:off x="4917" y="1824"/>
              <a:ext cx="91" cy="6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50" name="Freeform 1044"/>
            <p:cNvSpPr>
              <a:spLocks/>
            </p:cNvSpPr>
            <p:nvPr/>
          </p:nvSpPr>
          <p:spPr bwMode="auto">
            <a:xfrm>
              <a:off x="4931" y="1795"/>
              <a:ext cx="341" cy="109"/>
            </a:xfrm>
            <a:custGeom>
              <a:avLst/>
              <a:gdLst>
                <a:gd name="T0" fmla="*/ 313 w 1431"/>
                <a:gd name="T1" fmla="*/ 21 h 615"/>
                <a:gd name="T2" fmla="*/ 338 w 1431"/>
                <a:gd name="T3" fmla="*/ 0 h 615"/>
                <a:gd name="T4" fmla="*/ 341 w 1431"/>
                <a:gd name="T5" fmla="*/ 5 h 615"/>
                <a:gd name="T6" fmla="*/ 336 w 1431"/>
                <a:gd name="T7" fmla="*/ 10 h 615"/>
                <a:gd name="T8" fmla="*/ 332 w 1431"/>
                <a:gd name="T9" fmla="*/ 22 h 615"/>
                <a:gd name="T10" fmla="*/ 330 w 1431"/>
                <a:gd name="T11" fmla="*/ 40 h 615"/>
                <a:gd name="T12" fmla="*/ 315 w 1431"/>
                <a:gd name="T13" fmla="*/ 61 h 615"/>
                <a:gd name="T14" fmla="*/ 295 w 1431"/>
                <a:gd name="T15" fmla="*/ 83 h 615"/>
                <a:gd name="T16" fmla="*/ 289 w 1431"/>
                <a:gd name="T17" fmla="*/ 94 h 615"/>
                <a:gd name="T18" fmla="*/ 253 w 1431"/>
                <a:gd name="T19" fmla="*/ 107 h 615"/>
                <a:gd name="T20" fmla="*/ 96 w 1431"/>
                <a:gd name="T21" fmla="*/ 105 h 615"/>
                <a:gd name="T22" fmla="*/ 75 w 1431"/>
                <a:gd name="T23" fmla="*/ 107 h 615"/>
                <a:gd name="T24" fmla="*/ 72 w 1431"/>
                <a:gd name="T25" fmla="*/ 94 h 615"/>
                <a:gd name="T26" fmla="*/ 12 w 1431"/>
                <a:gd name="T27" fmla="*/ 94 h 615"/>
                <a:gd name="T28" fmla="*/ 4 w 1431"/>
                <a:gd name="T29" fmla="*/ 88 h 615"/>
                <a:gd name="T30" fmla="*/ 12 w 1431"/>
                <a:gd name="T31" fmla="*/ 85 h 615"/>
                <a:gd name="T32" fmla="*/ 25 w 1431"/>
                <a:gd name="T33" fmla="*/ 81 h 615"/>
                <a:gd name="T34" fmla="*/ 242 w 1431"/>
                <a:gd name="T35" fmla="*/ 83 h 615"/>
                <a:gd name="T36" fmla="*/ 283 w 1431"/>
                <a:gd name="T37" fmla="*/ 77 h 615"/>
                <a:gd name="T38" fmla="*/ 313 w 1431"/>
                <a:gd name="T39" fmla="*/ 29 h 615"/>
                <a:gd name="T40" fmla="*/ 319 w 1431"/>
                <a:gd name="T41" fmla="*/ 19 h 615"/>
                <a:gd name="T42" fmla="*/ 313 w 1431"/>
                <a:gd name="T43" fmla="*/ 21 h 615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431" h="615">
                  <a:moveTo>
                    <a:pt x="1312" y="117"/>
                  </a:moveTo>
                  <a:cubicBezTo>
                    <a:pt x="1345" y="73"/>
                    <a:pt x="1390" y="44"/>
                    <a:pt x="1420" y="0"/>
                  </a:cubicBezTo>
                  <a:cubicBezTo>
                    <a:pt x="1423" y="9"/>
                    <a:pt x="1431" y="18"/>
                    <a:pt x="1429" y="27"/>
                  </a:cubicBezTo>
                  <a:cubicBezTo>
                    <a:pt x="1427" y="38"/>
                    <a:pt x="1416" y="44"/>
                    <a:pt x="1411" y="54"/>
                  </a:cubicBezTo>
                  <a:cubicBezTo>
                    <a:pt x="1402" y="72"/>
                    <a:pt x="1396" y="109"/>
                    <a:pt x="1393" y="126"/>
                  </a:cubicBezTo>
                  <a:cubicBezTo>
                    <a:pt x="1390" y="159"/>
                    <a:pt x="1389" y="192"/>
                    <a:pt x="1384" y="225"/>
                  </a:cubicBezTo>
                  <a:cubicBezTo>
                    <a:pt x="1378" y="267"/>
                    <a:pt x="1343" y="309"/>
                    <a:pt x="1321" y="342"/>
                  </a:cubicBezTo>
                  <a:cubicBezTo>
                    <a:pt x="1293" y="384"/>
                    <a:pt x="1270" y="428"/>
                    <a:pt x="1240" y="468"/>
                  </a:cubicBezTo>
                  <a:cubicBezTo>
                    <a:pt x="1231" y="496"/>
                    <a:pt x="1230" y="503"/>
                    <a:pt x="1213" y="531"/>
                  </a:cubicBezTo>
                  <a:cubicBezTo>
                    <a:pt x="1164" y="613"/>
                    <a:pt x="1162" y="592"/>
                    <a:pt x="1060" y="603"/>
                  </a:cubicBezTo>
                  <a:cubicBezTo>
                    <a:pt x="835" y="597"/>
                    <a:pt x="626" y="585"/>
                    <a:pt x="403" y="594"/>
                  </a:cubicBezTo>
                  <a:cubicBezTo>
                    <a:pt x="366" y="603"/>
                    <a:pt x="349" y="615"/>
                    <a:pt x="313" y="603"/>
                  </a:cubicBezTo>
                  <a:cubicBezTo>
                    <a:pt x="334" y="539"/>
                    <a:pt x="347" y="560"/>
                    <a:pt x="304" y="531"/>
                  </a:cubicBezTo>
                  <a:cubicBezTo>
                    <a:pt x="198" y="552"/>
                    <a:pt x="196" y="546"/>
                    <a:pt x="52" y="531"/>
                  </a:cubicBezTo>
                  <a:cubicBezTo>
                    <a:pt x="44" y="528"/>
                    <a:pt x="0" y="522"/>
                    <a:pt x="16" y="495"/>
                  </a:cubicBezTo>
                  <a:cubicBezTo>
                    <a:pt x="23" y="483"/>
                    <a:pt x="40" y="482"/>
                    <a:pt x="52" y="477"/>
                  </a:cubicBezTo>
                  <a:cubicBezTo>
                    <a:pt x="70" y="470"/>
                    <a:pt x="106" y="459"/>
                    <a:pt x="106" y="459"/>
                  </a:cubicBezTo>
                  <a:cubicBezTo>
                    <a:pt x="421" y="470"/>
                    <a:pt x="689" y="473"/>
                    <a:pt x="1015" y="468"/>
                  </a:cubicBezTo>
                  <a:cubicBezTo>
                    <a:pt x="1069" y="450"/>
                    <a:pt x="1129" y="440"/>
                    <a:pt x="1186" y="432"/>
                  </a:cubicBezTo>
                  <a:cubicBezTo>
                    <a:pt x="1258" y="360"/>
                    <a:pt x="1274" y="252"/>
                    <a:pt x="1312" y="162"/>
                  </a:cubicBezTo>
                  <a:cubicBezTo>
                    <a:pt x="1312" y="161"/>
                    <a:pt x="1347" y="116"/>
                    <a:pt x="1339" y="108"/>
                  </a:cubicBezTo>
                  <a:cubicBezTo>
                    <a:pt x="1332" y="101"/>
                    <a:pt x="1321" y="114"/>
                    <a:pt x="1312" y="117"/>
                  </a:cubicBez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1" name="Line 1045"/>
            <p:cNvSpPr>
              <a:spLocks noChangeShapeType="1"/>
            </p:cNvSpPr>
            <p:nvPr/>
          </p:nvSpPr>
          <p:spPr bwMode="auto">
            <a:xfrm flipV="1">
              <a:off x="4962" y="1833"/>
              <a:ext cx="35" cy="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2" name="Rectangle 1046"/>
            <p:cNvSpPr>
              <a:spLocks noChangeArrowheads="1"/>
            </p:cNvSpPr>
            <p:nvPr/>
          </p:nvSpPr>
          <p:spPr bwMode="auto">
            <a:xfrm>
              <a:off x="4951" y="1807"/>
              <a:ext cx="11" cy="17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53" name="Freeform 1047"/>
            <p:cNvSpPr>
              <a:spLocks/>
            </p:cNvSpPr>
            <p:nvPr/>
          </p:nvSpPr>
          <p:spPr bwMode="auto">
            <a:xfrm>
              <a:off x="5031" y="1669"/>
              <a:ext cx="202" cy="187"/>
            </a:xfrm>
            <a:custGeom>
              <a:avLst/>
              <a:gdLst>
                <a:gd name="T0" fmla="*/ 189 w 847"/>
                <a:gd name="T1" fmla="*/ 144 h 1046"/>
                <a:gd name="T2" fmla="*/ 185 w 847"/>
                <a:gd name="T3" fmla="*/ 139 h 1046"/>
                <a:gd name="T4" fmla="*/ 181 w 847"/>
                <a:gd name="T5" fmla="*/ 131 h 1046"/>
                <a:gd name="T6" fmla="*/ 150 w 847"/>
                <a:gd name="T7" fmla="*/ 99 h 1046"/>
                <a:gd name="T8" fmla="*/ 146 w 847"/>
                <a:gd name="T9" fmla="*/ 92 h 1046"/>
                <a:gd name="T10" fmla="*/ 138 w 847"/>
                <a:gd name="T11" fmla="*/ 86 h 1046"/>
                <a:gd name="T12" fmla="*/ 129 w 847"/>
                <a:gd name="T13" fmla="*/ 78 h 1046"/>
                <a:gd name="T14" fmla="*/ 108 w 847"/>
                <a:gd name="T15" fmla="*/ 57 h 1046"/>
                <a:gd name="T16" fmla="*/ 80 w 847"/>
                <a:gd name="T17" fmla="*/ 37 h 1046"/>
                <a:gd name="T18" fmla="*/ 58 w 847"/>
                <a:gd name="T19" fmla="*/ 20 h 1046"/>
                <a:gd name="T20" fmla="*/ 65 w 847"/>
                <a:gd name="T21" fmla="*/ 10 h 1046"/>
                <a:gd name="T22" fmla="*/ 56 w 847"/>
                <a:gd name="T23" fmla="*/ 7 h 1046"/>
                <a:gd name="T24" fmla="*/ 24 w 847"/>
                <a:gd name="T25" fmla="*/ 0 h 1046"/>
                <a:gd name="T26" fmla="*/ 13 w 847"/>
                <a:gd name="T27" fmla="*/ 21 h 1046"/>
                <a:gd name="T28" fmla="*/ 30 w 847"/>
                <a:gd name="T29" fmla="*/ 24 h 1046"/>
                <a:gd name="T30" fmla="*/ 28 w 847"/>
                <a:gd name="T31" fmla="*/ 29 h 1046"/>
                <a:gd name="T32" fmla="*/ 60 w 847"/>
                <a:gd name="T33" fmla="*/ 42 h 1046"/>
                <a:gd name="T34" fmla="*/ 101 w 847"/>
                <a:gd name="T35" fmla="*/ 71 h 1046"/>
                <a:gd name="T36" fmla="*/ 110 w 847"/>
                <a:gd name="T37" fmla="*/ 82 h 1046"/>
                <a:gd name="T38" fmla="*/ 116 w 847"/>
                <a:gd name="T39" fmla="*/ 86 h 1046"/>
                <a:gd name="T40" fmla="*/ 131 w 847"/>
                <a:gd name="T41" fmla="*/ 97 h 1046"/>
                <a:gd name="T42" fmla="*/ 144 w 847"/>
                <a:gd name="T43" fmla="*/ 110 h 1046"/>
                <a:gd name="T44" fmla="*/ 157 w 847"/>
                <a:gd name="T45" fmla="*/ 126 h 1046"/>
                <a:gd name="T46" fmla="*/ 174 w 847"/>
                <a:gd name="T47" fmla="*/ 161 h 1046"/>
                <a:gd name="T48" fmla="*/ 189 w 847"/>
                <a:gd name="T49" fmla="*/ 176 h 1046"/>
                <a:gd name="T50" fmla="*/ 198 w 847"/>
                <a:gd name="T51" fmla="*/ 182 h 1046"/>
                <a:gd name="T52" fmla="*/ 202 w 847"/>
                <a:gd name="T53" fmla="*/ 187 h 104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847" h="1046">
                  <a:moveTo>
                    <a:pt x="793" y="803"/>
                  </a:moveTo>
                  <a:cubicBezTo>
                    <a:pt x="787" y="794"/>
                    <a:pt x="780" y="786"/>
                    <a:pt x="775" y="776"/>
                  </a:cubicBezTo>
                  <a:cubicBezTo>
                    <a:pt x="768" y="762"/>
                    <a:pt x="765" y="745"/>
                    <a:pt x="757" y="731"/>
                  </a:cubicBezTo>
                  <a:cubicBezTo>
                    <a:pt x="726" y="676"/>
                    <a:pt x="660" y="608"/>
                    <a:pt x="631" y="551"/>
                  </a:cubicBezTo>
                  <a:cubicBezTo>
                    <a:pt x="625" y="539"/>
                    <a:pt x="621" y="526"/>
                    <a:pt x="613" y="515"/>
                  </a:cubicBezTo>
                  <a:cubicBezTo>
                    <a:pt x="603" y="501"/>
                    <a:pt x="588" y="492"/>
                    <a:pt x="577" y="479"/>
                  </a:cubicBezTo>
                  <a:cubicBezTo>
                    <a:pt x="564" y="465"/>
                    <a:pt x="552" y="450"/>
                    <a:pt x="541" y="434"/>
                  </a:cubicBezTo>
                  <a:cubicBezTo>
                    <a:pt x="511" y="393"/>
                    <a:pt x="485" y="355"/>
                    <a:pt x="451" y="317"/>
                  </a:cubicBezTo>
                  <a:cubicBezTo>
                    <a:pt x="416" y="278"/>
                    <a:pt x="374" y="243"/>
                    <a:pt x="334" y="209"/>
                  </a:cubicBezTo>
                  <a:cubicBezTo>
                    <a:pt x="294" y="174"/>
                    <a:pt x="262" y="163"/>
                    <a:pt x="244" y="110"/>
                  </a:cubicBezTo>
                  <a:cubicBezTo>
                    <a:pt x="246" y="106"/>
                    <a:pt x="277" y="66"/>
                    <a:pt x="271" y="56"/>
                  </a:cubicBezTo>
                  <a:cubicBezTo>
                    <a:pt x="264" y="44"/>
                    <a:pt x="247" y="43"/>
                    <a:pt x="235" y="38"/>
                  </a:cubicBezTo>
                  <a:cubicBezTo>
                    <a:pt x="191" y="20"/>
                    <a:pt x="146" y="13"/>
                    <a:pt x="100" y="2"/>
                  </a:cubicBezTo>
                  <a:cubicBezTo>
                    <a:pt x="33" y="13"/>
                    <a:pt x="0" y="0"/>
                    <a:pt x="55" y="119"/>
                  </a:cubicBezTo>
                  <a:cubicBezTo>
                    <a:pt x="65" y="141"/>
                    <a:pt x="104" y="129"/>
                    <a:pt x="127" y="137"/>
                  </a:cubicBezTo>
                  <a:cubicBezTo>
                    <a:pt x="124" y="146"/>
                    <a:pt x="115" y="155"/>
                    <a:pt x="118" y="164"/>
                  </a:cubicBezTo>
                  <a:cubicBezTo>
                    <a:pt x="133" y="209"/>
                    <a:pt x="214" y="228"/>
                    <a:pt x="253" y="236"/>
                  </a:cubicBezTo>
                  <a:cubicBezTo>
                    <a:pt x="275" y="302"/>
                    <a:pt x="358" y="376"/>
                    <a:pt x="424" y="398"/>
                  </a:cubicBezTo>
                  <a:cubicBezTo>
                    <a:pt x="437" y="418"/>
                    <a:pt x="445" y="442"/>
                    <a:pt x="460" y="461"/>
                  </a:cubicBezTo>
                  <a:cubicBezTo>
                    <a:pt x="467" y="469"/>
                    <a:pt x="479" y="472"/>
                    <a:pt x="487" y="479"/>
                  </a:cubicBezTo>
                  <a:cubicBezTo>
                    <a:pt x="509" y="499"/>
                    <a:pt x="534" y="517"/>
                    <a:pt x="550" y="542"/>
                  </a:cubicBezTo>
                  <a:cubicBezTo>
                    <a:pt x="579" y="585"/>
                    <a:pt x="561" y="561"/>
                    <a:pt x="604" y="614"/>
                  </a:cubicBezTo>
                  <a:cubicBezTo>
                    <a:pt x="616" y="649"/>
                    <a:pt x="638" y="674"/>
                    <a:pt x="658" y="704"/>
                  </a:cubicBezTo>
                  <a:cubicBezTo>
                    <a:pt x="674" y="785"/>
                    <a:pt x="670" y="842"/>
                    <a:pt x="730" y="902"/>
                  </a:cubicBezTo>
                  <a:cubicBezTo>
                    <a:pt x="747" y="953"/>
                    <a:pt x="732" y="922"/>
                    <a:pt x="793" y="983"/>
                  </a:cubicBezTo>
                  <a:cubicBezTo>
                    <a:pt x="805" y="995"/>
                    <a:pt x="820" y="1005"/>
                    <a:pt x="829" y="1019"/>
                  </a:cubicBezTo>
                  <a:cubicBezTo>
                    <a:pt x="835" y="1028"/>
                    <a:pt x="847" y="1046"/>
                    <a:pt x="847" y="104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4" name="Oval 1048"/>
            <p:cNvSpPr>
              <a:spLocks noChangeArrowheads="1"/>
            </p:cNvSpPr>
            <p:nvPr/>
          </p:nvSpPr>
          <p:spPr bwMode="auto">
            <a:xfrm>
              <a:off x="5008" y="1687"/>
              <a:ext cx="80" cy="52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55" name="Freeform 1049"/>
            <p:cNvSpPr>
              <a:spLocks/>
            </p:cNvSpPr>
            <p:nvPr/>
          </p:nvSpPr>
          <p:spPr bwMode="auto">
            <a:xfrm>
              <a:off x="5275" y="1598"/>
              <a:ext cx="74" cy="57"/>
            </a:xfrm>
            <a:custGeom>
              <a:avLst/>
              <a:gdLst>
                <a:gd name="T0" fmla="*/ 10 w 311"/>
                <a:gd name="T1" fmla="*/ 6 h 318"/>
                <a:gd name="T2" fmla="*/ 35 w 311"/>
                <a:gd name="T3" fmla="*/ 3 h 318"/>
                <a:gd name="T4" fmla="*/ 25 w 311"/>
                <a:gd name="T5" fmla="*/ 51 h 318"/>
                <a:gd name="T6" fmla="*/ 18 w 311"/>
                <a:gd name="T7" fmla="*/ 17 h 318"/>
                <a:gd name="T8" fmla="*/ 38 w 311"/>
                <a:gd name="T9" fmla="*/ 7 h 318"/>
                <a:gd name="T10" fmla="*/ 40 w 311"/>
                <a:gd name="T11" fmla="*/ 41 h 318"/>
                <a:gd name="T12" fmla="*/ 23 w 311"/>
                <a:gd name="T13" fmla="*/ 56 h 318"/>
                <a:gd name="T14" fmla="*/ 3 w 311"/>
                <a:gd name="T15" fmla="*/ 40 h 318"/>
                <a:gd name="T16" fmla="*/ 5 w 311"/>
                <a:gd name="T17" fmla="*/ 22 h 318"/>
                <a:gd name="T18" fmla="*/ 31 w 311"/>
                <a:gd name="T19" fmla="*/ 11 h 318"/>
                <a:gd name="T20" fmla="*/ 57 w 311"/>
                <a:gd name="T21" fmla="*/ 27 h 318"/>
                <a:gd name="T22" fmla="*/ 55 w 311"/>
                <a:gd name="T23" fmla="*/ 51 h 318"/>
                <a:gd name="T24" fmla="*/ 38 w 311"/>
                <a:gd name="T25" fmla="*/ 54 h 318"/>
                <a:gd name="T26" fmla="*/ 25 w 311"/>
                <a:gd name="T27" fmla="*/ 43 h 318"/>
                <a:gd name="T28" fmla="*/ 27 w 311"/>
                <a:gd name="T29" fmla="*/ 32 h 318"/>
                <a:gd name="T30" fmla="*/ 59 w 311"/>
                <a:gd name="T31" fmla="*/ 19 h 318"/>
                <a:gd name="T32" fmla="*/ 70 w 311"/>
                <a:gd name="T33" fmla="*/ 20 h 318"/>
                <a:gd name="T34" fmla="*/ 46 w 311"/>
                <a:gd name="T35" fmla="*/ 54 h 318"/>
                <a:gd name="T36" fmla="*/ 25 w 311"/>
                <a:gd name="T37" fmla="*/ 51 h 318"/>
                <a:gd name="T38" fmla="*/ 23 w 311"/>
                <a:gd name="T39" fmla="*/ 41 h 318"/>
                <a:gd name="T40" fmla="*/ 48 w 311"/>
                <a:gd name="T41" fmla="*/ 9 h 318"/>
                <a:gd name="T42" fmla="*/ 74 w 311"/>
                <a:gd name="T43" fmla="*/ 23 h 318"/>
                <a:gd name="T44" fmla="*/ 72 w 311"/>
                <a:gd name="T45" fmla="*/ 43 h 318"/>
                <a:gd name="T46" fmla="*/ 70 w 311"/>
                <a:gd name="T47" fmla="*/ 51 h 318"/>
                <a:gd name="T48" fmla="*/ 63 w 311"/>
                <a:gd name="T49" fmla="*/ 53 h 318"/>
                <a:gd name="T50" fmla="*/ 35 w 311"/>
                <a:gd name="T51" fmla="*/ 40 h 318"/>
                <a:gd name="T52" fmla="*/ 61 w 311"/>
                <a:gd name="T53" fmla="*/ 23 h 318"/>
                <a:gd name="T54" fmla="*/ 68 w 311"/>
                <a:gd name="T55" fmla="*/ 32 h 31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311" h="318">
                  <a:moveTo>
                    <a:pt x="41" y="32"/>
                  </a:moveTo>
                  <a:cubicBezTo>
                    <a:pt x="80" y="13"/>
                    <a:pt x="107" y="0"/>
                    <a:pt x="149" y="14"/>
                  </a:cubicBezTo>
                  <a:cubicBezTo>
                    <a:pt x="173" y="109"/>
                    <a:pt x="197" y="222"/>
                    <a:pt x="104" y="284"/>
                  </a:cubicBezTo>
                  <a:cubicBezTo>
                    <a:pt x="16" y="262"/>
                    <a:pt x="32" y="162"/>
                    <a:pt x="77" y="95"/>
                  </a:cubicBezTo>
                  <a:cubicBezTo>
                    <a:pt x="91" y="39"/>
                    <a:pt x="101" y="52"/>
                    <a:pt x="158" y="41"/>
                  </a:cubicBezTo>
                  <a:cubicBezTo>
                    <a:pt x="221" y="104"/>
                    <a:pt x="198" y="67"/>
                    <a:pt x="167" y="230"/>
                  </a:cubicBezTo>
                  <a:cubicBezTo>
                    <a:pt x="160" y="265"/>
                    <a:pt x="95" y="311"/>
                    <a:pt x="95" y="311"/>
                  </a:cubicBezTo>
                  <a:cubicBezTo>
                    <a:pt x="0" y="287"/>
                    <a:pt x="26" y="318"/>
                    <a:pt x="14" y="221"/>
                  </a:cubicBezTo>
                  <a:cubicBezTo>
                    <a:pt x="17" y="188"/>
                    <a:pt x="16" y="154"/>
                    <a:pt x="23" y="122"/>
                  </a:cubicBezTo>
                  <a:cubicBezTo>
                    <a:pt x="33" y="77"/>
                    <a:pt x="96" y="68"/>
                    <a:pt x="131" y="59"/>
                  </a:cubicBezTo>
                  <a:cubicBezTo>
                    <a:pt x="227" y="80"/>
                    <a:pt x="218" y="63"/>
                    <a:pt x="239" y="149"/>
                  </a:cubicBezTo>
                  <a:cubicBezTo>
                    <a:pt x="236" y="194"/>
                    <a:pt x="251" y="244"/>
                    <a:pt x="230" y="284"/>
                  </a:cubicBezTo>
                  <a:cubicBezTo>
                    <a:pt x="218" y="306"/>
                    <a:pt x="158" y="302"/>
                    <a:pt x="158" y="302"/>
                  </a:cubicBezTo>
                  <a:cubicBezTo>
                    <a:pt x="122" y="290"/>
                    <a:pt x="116" y="274"/>
                    <a:pt x="104" y="239"/>
                  </a:cubicBezTo>
                  <a:cubicBezTo>
                    <a:pt x="107" y="218"/>
                    <a:pt x="103" y="195"/>
                    <a:pt x="113" y="176"/>
                  </a:cubicBezTo>
                  <a:cubicBezTo>
                    <a:pt x="147" y="112"/>
                    <a:pt x="189" y="119"/>
                    <a:pt x="248" y="104"/>
                  </a:cubicBezTo>
                  <a:cubicBezTo>
                    <a:pt x="263" y="107"/>
                    <a:pt x="290" y="98"/>
                    <a:pt x="293" y="113"/>
                  </a:cubicBezTo>
                  <a:cubicBezTo>
                    <a:pt x="309" y="189"/>
                    <a:pt x="266" y="278"/>
                    <a:pt x="194" y="302"/>
                  </a:cubicBezTo>
                  <a:cubicBezTo>
                    <a:pt x="164" y="296"/>
                    <a:pt x="129" y="302"/>
                    <a:pt x="104" y="284"/>
                  </a:cubicBezTo>
                  <a:cubicBezTo>
                    <a:pt x="89" y="273"/>
                    <a:pt x="95" y="248"/>
                    <a:pt x="95" y="230"/>
                  </a:cubicBezTo>
                  <a:cubicBezTo>
                    <a:pt x="95" y="118"/>
                    <a:pt x="136" y="117"/>
                    <a:pt x="203" y="50"/>
                  </a:cubicBezTo>
                  <a:cubicBezTo>
                    <a:pt x="285" y="62"/>
                    <a:pt x="276" y="61"/>
                    <a:pt x="311" y="131"/>
                  </a:cubicBezTo>
                  <a:cubicBezTo>
                    <a:pt x="308" y="167"/>
                    <a:pt x="306" y="203"/>
                    <a:pt x="302" y="239"/>
                  </a:cubicBezTo>
                  <a:cubicBezTo>
                    <a:pt x="300" y="254"/>
                    <a:pt x="301" y="271"/>
                    <a:pt x="293" y="284"/>
                  </a:cubicBezTo>
                  <a:cubicBezTo>
                    <a:pt x="288" y="292"/>
                    <a:pt x="275" y="290"/>
                    <a:pt x="266" y="293"/>
                  </a:cubicBezTo>
                  <a:cubicBezTo>
                    <a:pt x="170" y="283"/>
                    <a:pt x="174" y="297"/>
                    <a:pt x="149" y="221"/>
                  </a:cubicBezTo>
                  <a:cubicBezTo>
                    <a:pt x="171" y="122"/>
                    <a:pt x="158" y="115"/>
                    <a:pt x="257" y="131"/>
                  </a:cubicBezTo>
                  <a:cubicBezTo>
                    <a:pt x="279" y="164"/>
                    <a:pt x="270" y="148"/>
                    <a:pt x="284" y="17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6" name="Freeform 1050"/>
            <p:cNvSpPr>
              <a:spLocks/>
            </p:cNvSpPr>
            <p:nvPr/>
          </p:nvSpPr>
          <p:spPr bwMode="auto">
            <a:xfrm>
              <a:off x="5249" y="1658"/>
              <a:ext cx="44" cy="42"/>
            </a:xfrm>
            <a:custGeom>
              <a:avLst/>
              <a:gdLst>
                <a:gd name="T0" fmla="*/ 5 w 184"/>
                <a:gd name="T1" fmla="*/ 13 h 234"/>
                <a:gd name="T2" fmla="*/ 33 w 184"/>
                <a:gd name="T3" fmla="*/ 0 h 234"/>
                <a:gd name="T4" fmla="*/ 35 w 184"/>
                <a:gd name="T5" fmla="*/ 16 h 234"/>
                <a:gd name="T6" fmla="*/ 18 w 184"/>
                <a:gd name="T7" fmla="*/ 19 h 234"/>
                <a:gd name="T8" fmla="*/ 3 w 184"/>
                <a:gd name="T9" fmla="*/ 42 h 234"/>
                <a:gd name="T10" fmla="*/ 1 w 184"/>
                <a:gd name="T11" fmla="*/ 31 h 23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84" h="234">
                  <a:moveTo>
                    <a:pt x="22" y="72"/>
                  </a:moveTo>
                  <a:cubicBezTo>
                    <a:pt x="53" y="41"/>
                    <a:pt x="97" y="14"/>
                    <a:pt x="139" y="0"/>
                  </a:cubicBezTo>
                  <a:cubicBezTo>
                    <a:pt x="156" y="25"/>
                    <a:pt x="184" y="54"/>
                    <a:pt x="148" y="90"/>
                  </a:cubicBezTo>
                  <a:cubicBezTo>
                    <a:pt x="131" y="107"/>
                    <a:pt x="76" y="108"/>
                    <a:pt x="76" y="108"/>
                  </a:cubicBezTo>
                  <a:cubicBezTo>
                    <a:pt x="42" y="159"/>
                    <a:pt x="66" y="198"/>
                    <a:pt x="13" y="234"/>
                  </a:cubicBezTo>
                  <a:cubicBezTo>
                    <a:pt x="0" y="196"/>
                    <a:pt x="4" y="216"/>
                    <a:pt x="4" y="171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7" name="Freeform 1051"/>
            <p:cNvSpPr>
              <a:spLocks/>
            </p:cNvSpPr>
            <p:nvPr/>
          </p:nvSpPr>
          <p:spPr bwMode="auto">
            <a:xfrm>
              <a:off x="5225" y="1763"/>
              <a:ext cx="45" cy="26"/>
            </a:xfrm>
            <a:custGeom>
              <a:avLst/>
              <a:gdLst>
                <a:gd name="T0" fmla="*/ 45 w 187"/>
                <a:gd name="T1" fmla="*/ 0 h 148"/>
                <a:gd name="T2" fmla="*/ 28 w 187"/>
                <a:gd name="T3" fmla="*/ 9 h 148"/>
                <a:gd name="T4" fmla="*/ 17 w 187"/>
                <a:gd name="T5" fmla="*/ 19 h 148"/>
                <a:gd name="T6" fmla="*/ 6 w 187"/>
                <a:gd name="T7" fmla="*/ 22 h 14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87" h="148">
                  <a:moveTo>
                    <a:pt x="187" y="0"/>
                  </a:moveTo>
                  <a:cubicBezTo>
                    <a:pt x="153" y="11"/>
                    <a:pt x="145" y="34"/>
                    <a:pt x="115" y="54"/>
                  </a:cubicBezTo>
                  <a:cubicBezTo>
                    <a:pt x="104" y="71"/>
                    <a:pt x="89" y="97"/>
                    <a:pt x="70" y="108"/>
                  </a:cubicBezTo>
                  <a:cubicBezTo>
                    <a:pt x="0" y="148"/>
                    <a:pt x="53" y="98"/>
                    <a:pt x="25" y="12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8" name="Freeform 1052"/>
            <p:cNvSpPr>
              <a:spLocks/>
            </p:cNvSpPr>
            <p:nvPr/>
          </p:nvSpPr>
          <p:spPr bwMode="auto">
            <a:xfrm>
              <a:off x="5231" y="1971"/>
              <a:ext cx="101" cy="212"/>
            </a:xfrm>
            <a:custGeom>
              <a:avLst/>
              <a:gdLst>
                <a:gd name="T0" fmla="*/ 69 w 424"/>
                <a:gd name="T1" fmla="*/ 0 h 1187"/>
                <a:gd name="T2" fmla="*/ 84 w 424"/>
                <a:gd name="T3" fmla="*/ 64 h 1187"/>
                <a:gd name="T4" fmla="*/ 92 w 424"/>
                <a:gd name="T5" fmla="*/ 85 h 1187"/>
                <a:gd name="T6" fmla="*/ 101 w 424"/>
                <a:gd name="T7" fmla="*/ 138 h 1187"/>
                <a:gd name="T8" fmla="*/ 97 w 424"/>
                <a:gd name="T9" fmla="*/ 193 h 1187"/>
                <a:gd name="T10" fmla="*/ 90 w 424"/>
                <a:gd name="T11" fmla="*/ 211 h 1187"/>
                <a:gd name="T12" fmla="*/ 95 w 424"/>
                <a:gd name="T13" fmla="*/ 206 h 1187"/>
                <a:gd name="T14" fmla="*/ 30 w 424"/>
                <a:gd name="T15" fmla="*/ 204 h 1187"/>
                <a:gd name="T16" fmla="*/ 2 w 424"/>
                <a:gd name="T17" fmla="*/ 203 h 1187"/>
                <a:gd name="T18" fmla="*/ 7 w 424"/>
                <a:gd name="T19" fmla="*/ 198 h 1187"/>
                <a:gd name="T20" fmla="*/ 26 w 424"/>
                <a:gd name="T21" fmla="*/ 194 h 1187"/>
                <a:gd name="T22" fmla="*/ 67 w 424"/>
                <a:gd name="T23" fmla="*/ 188 h 1187"/>
                <a:gd name="T24" fmla="*/ 56 w 424"/>
                <a:gd name="T25" fmla="*/ 146 h 1187"/>
                <a:gd name="T26" fmla="*/ 41 w 424"/>
                <a:gd name="T27" fmla="*/ 100 h 1187"/>
                <a:gd name="T28" fmla="*/ 35 w 424"/>
                <a:gd name="T29" fmla="*/ 72 h 1187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424" h="1187">
                  <a:moveTo>
                    <a:pt x="289" y="0"/>
                  </a:moveTo>
                  <a:cubicBezTo>
                    <a:pt x="299" y="125"/>
                    <a:pt x="318" y="240"/>
                    <a:pt x="352" y="360"/>
                  </a:cubicBezTo>
                  <a:cubicBezTo>
                    <a:pt x="364" y="401"/>
                    <a:pt x="369" y="438"/>
                    <a:pt x="388" y="477"/>
                  </a:cubicBezTo>
                  <a:cubicBezTo>
                    <a:pt x="396" y="577"/>
                    <a:pt x="414" y="674"/>
                    <a:pt x="424" y="774"/>
                  </a:cubicBezTo>
                  <a:cubicBezTo>
                    <a:pt x="420" y="875"/>
                    <a:pt x="423" y="979"/>
                    <a:pt x="406" y="1080"/>
                  </a:cubicBezTo>
                  <a:cubicBezTo>
                    <a:pt x="405" y="1088"/>
                    <a:pt x="374" y="1174"/>
                    <a:pt x="379" y="1179"/>
                  </a:cubicBezTo>
                  <a:cubicBezTo>
                    <a:pt x="387" y="1187"/>
                    <a:pt x="391" y="1161"/>
                    <a:pt x="397" y="1152"/>
                  </a:cubicBezTo>
                  <a:cubicBezTo>
                    <a:pt x="307" y="1149"/>
                    <a:pt x="217" y="1147"/>
                    <a:pt x="127" y="1143"/>
                  </a:cubicBezTo>
                  <a:cubicBezTo>
                    <a:pt x="88" y="1141"/>
                    <a:pt x="47" y="1147"/>
                    <a:pt x="10" y="1134"/>
                  </a:cubicBezTo>
                  <a:cubicBezTo>
                    <a:pt x="0" y="1130"/>
                    <a:pt x="20" y="1114"/>
                    <a:pt x="28" y="1107"/>
                  </a:cubicBezTo>
                  <a:cubicBezTo>
                    <a:pt x="40" y="1098"/>
                    <a:pt x="108" y="1089"/>
                    <a:pt x="109" y="1089"/>
                  </a:cubicBezTo>
                  <a:cubicBezTo>
                    <a:pt x="169" y="1076"/>
                    <a:pt x="216" y="1060"/>
                    <a:pt x="280" y="1053"/>
                  </a:cubicBezTo>
                  <a:cubicBezTo>
                    <a:pt x="324" y="987"/>
                    <a:pt x="276" y="880"/>
                    <a:pt x="235" y="819"/>
                  </a:cubicBezTo>
                  <a:cubicBezTo>
                    <a:pt x="213" y="731"/>
                    <a:pt x="188" y="647"/>
                    <a:pt x="172" y="558"/>
                  </a:cubicBezTo>
                  <a:cubicBezTo>
                    <a:pt x="163" y="507"/>
                    <a:pt x="145" y="458"/>
                    <a:pt x="145" y="405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9" name="Text Box 1055"/>
            <p:cNvSpPr txBox="1">
              <a:spLocks noChangeArrowheads="1"/>
            </p:cNvSpPr>
            <p:nvPr/>
          </p:nvSpPr>
          <p:spPr bwMode="auto">
            <a:xfrm>
              <a:off x="4882" y="1678"/>
              <a:ext cx="137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kumimoji="0" lang="en-US" altLang="en-US" sz="2800" b="1">
                  <a:solidFill>
                    <a:srgbClr val="996633"/>
                  </a:solidFill>
                </a:rPr>
                <a:t>   </a:t>
              </a:r>
            </a:p>
          </p:txBody>
        </p:sp>
        <p:sp>
          <p:nvSpPr>
            <p:cNvPr id="14360" name="Freeform 1056"/>
            <p:cNvSpPr>
              <a:spLocks/>
            </p:cNvSpPr>
            <p:nvPr/>
          </p:nvSpPr>
          <p:spPr bwMode="auto">
            <a:xfrm>
              <a:off x="5205" y="1938"/>
              <a:ext cx="106" cy="6"/>
            </a:xfrm>
            <a:custGeom>
              <a:avLst/>
              <a:gdLst>
                <a:gd name="T0" fmla="*/ 0 w 441"/>
                <a:gd name="T1" fmla="*/ 1 h 34"/>
                <a:gd name="T2" fmla="*/ 100 w 441"/>
                <a:gd name="T3" fmla="*/ 6 h 34"/>
                <a:gd name="T4" fmla="*/ 106 w 441"/>
                <a:gd name="T5" fmla="*/ 4 h 3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41" h="34">
                  <a:moveTo>
                    <a:pt x="0" y="7"/>
                  </a:moveTo>
                  <a:cubicBezTo>
                    <a:pt x="137" y="34"/>
                    <a:pt x="279" y="0"/>
                    <a:pt x="414" y="34"/>
                  </a:cubicBezTo>
                  <a:cubicBezTo>
                    <a:pt x="423" y="31"/>
                    <a:pt x="441" y="25"/>
                    <a:pt x="441" y="25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1" name="Oval 1060"/>
            <p:cNvSpPr>
              <a:spLocks noChangeArrowheads="1"/>
            </p:cNvSpPr>
            <p:nvPr/>
          </p:nvSpPr>
          <p:spPr bwMode="auto">
            <a:xfrm>
              <a:off x="5204" y="1584"/>
              <a:ext cx="33" cy="2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62" name="Text Box 1061"/>
            <p:cNvSpPr txBox="1">
              <a:spLocks noChangeArrowheads="1"/>
            </p:cNvSpPr>
            <p:nvPr/>
          </p:nvSpPr>
          <p:spPr bwMode="auto">
            <a:xfrm>
              <a:off x="5186" y="1488"/>
              <a:ext cx="161" cy="6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kumimoji="0" lang="en-US" altLang="en-US" sz="60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en-US" sz="1400"/>
              <a:t>Prologue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342900" indent="-3429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1" eaLnBrk="1" hangingPunct="1"/>
            <a:fld id="{9C9B388B-DF68-4F16-9B10-D68CBBC5E5DB}" type="slidenum">
              <a:rPr kumimoji="0" lang="en-US" altLang="en-US" sz="1400">
                <a:latin typeface="Arial" panose="020B0604020202020204" pitchFamily="34" charset="0"/>
              </a:rPr>
              <a:pPr lvl="1" eaLnBrk="1" hangingPunct="1"/>
              <a:t>13</a:t>
            </a:fld>
            <a:endParaRPr kumimoji="0" lang="en-US" altLang="en-US" sz="1400"/>
          </a:p>
        </p:txBody>
      </p:sp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457200" y="381000"/>
            <a:ext cx="8458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kumimoji="0" lang="en-US" altLang="en-US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Testing of hypothesis, contd. </a:t>
            </a:r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465138" y="1524000"/>
            <a:ext cx="8678862" cy="179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</a:pPr>
            <a:r>
              <a:rPr kumimoji="0" lang="en-US" altLang="en-US" sz="2800"/>
              <a:t> </a:t>
            </a:r>
            <a:r>
              <a:rPr kumimoji="0" lang="en-US" altLang="en-US" sz="3200"/>
              <a:t>All scientific hypothesis must be testable: 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None/>
            </a:pPr>
            <a:r>
              <a:rPr kumimoji="0" lang="en-US" altLang="en-US" sz="3200"/>
              <a:t>they must be susceptible to being proven </a:t>
            </a:r>
            <a:r>
              <a:rPr kumimoji="0" lang="en-US" altLang="en-US" sz="3200" b="1" i="1"/>
              <a:t>wrong</a:t>
            </a:r>
            <a:r>
              <a:rPr kumimoji="0" lang="en-US" altLang="en-US" sz="3200"/>
              <a:t> 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</a:pPr>
            <a:r>
              <a:rPr kumimoji="0" lang="en-US" altLang="en-US" sz="3200"/>
              <a:t> An emphasis on determining possible wrongness  </a:t>
            </a:r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990600" y="2819400"/>
            <a:ext cx="7086600" cy="1212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None/>
            </a:pPr>
            <a:endParaRPr kumimoji="0" lang="en-US" altLang="en-US" sz="3200"/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None/>
            </a:pPr>
            <a:r>
              <a:rPr kumimoji="0" lang="en-US" altLang="en-US" sz="3200"/>
              <a:t> </a:t>
            </a:r>
            <a:endParaRPr kumimoji="0" lang="en-US" altLang="en-US" sz="3200" b="1" i="1"/>
          </a:p>
        </p:txBody>
      </p:sp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1219200" y="3962400"/>
            <a:ext cx="6400800" cy="96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None/>
            </a:pPr>
            <a:r>
              <a:rPr kumimoji="0" lang="en-US" altLang="en-US" sz="3200" b="1">
                <a:solidFill>
                  <a:srgbClr val="FFFF66"/>
                </a:solidFill>
              </a:rPr>
              <a:t>“</a:t>
            </a:r>
            <a:r>
              <a:rPr kumimoji="0" lang="en-US" altLang="en-US" sz="3200" b="1" i="1">
                <a:solidFill>
                  <a:srgbClr val="FFFF66"/>
                </a:solidFill>
              </a:rPr>
              <a:t>Intelligent life exists on other planets somewhere in the Universe.</a:t>
            </a:r>
            <a:r>
              <a:rPr kumimoji="0" lang="en-US" altLang="en-US" sz="3200" b="1">
                <a:solidFill>
                  <a:srgbClr val="FFFF66"/>
                </a:solidFill>
              </a:rPr>
              <a:t>”</a:t>
            </a:r>
            <a:r>
              <a:rPr kumimoji="0" lang="en-US" altLang="en-US" sz="3200">
                <a:solidFill>
                  <a:srgbClr val="FFFF66"/>
                </a:solidFill>
              </a:rPr>
              <a:t> </a:t>
            </a:r>
          </a:p>
        </p:txBody>
      </p:sp>
      <p:sp>
        <p:nvSpPr>
          <p:cNvPr id="50182" name="Rectangle 6"/>
          <p:cNvSpPr>
            <a:spLocks noChangeArrowheads="1"/>
          </p:cNvSpPr>
          <p:nvPr/>
        </p:nvSpPr>
        <p:spPr bwMode="auto">
          <a:xfrm>
            <a:off x="1143000" y="5334000"/>
            <a:ext cx="7716838" cy="96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None/>
            </a:pPr>
            <a:r>
              <a:rPr kumimoji="0" lang="en-US" altLang="en-US" sz="3200"/>
              <a:t>A scientific hypothesis?				Check if it can be proven wrong!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0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0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autoUpdateAnimBg="0"/>
      <p:bldP spid="50180" grpId="0" autoUpdateAnimBg="0"/>
      <p:bldP spid="50181" grpId="0" autoUpdateAnimBg="0"/>
      <p:bldP spid="50182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en-US" sz="1400"/>
              <a:t>Prologue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342900" indent="-3429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1" eaLnBrk="1" hangingPunct="1"/>
            <a:fld id="{CB93614E-D6E5-4201-BBB9-08CA42B28570}" type="slidenum">
              <a:rPr kumimoji="0" lang="en-US" altLang="en-US" sz="1400">
                <a:latin typeface="Arial" panose="020B0604020202020204" pitchFamily="34" charset="0"/>
              </a:rPr>
              <a:pPr lvl="1" eaLnBrk="1" hangingPunct="1"/>
              <a:t>14</a:t>
            </a:fld>
            <a:endParaRPr kumimoji="0" lang="en-US" altLang="en-US" sz="1400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mtClean="0"/>
              <a:t>Scientific hypothesis?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2625" y="1981200"/>
            <a:ext cx="7772400" cy="2971800"/>
          </a:xfrm>
        </p:spPr>
        <p:txBody>
          <a:bodyPr/>
          <a:lstStyle/>
          <a:p>
            <a:pPr eaLnBrk="1" hangingPunct="1"/>
            <a:r>
              <a:rPr lang="en-US" altLang="en-US" smtClean="0"/>
              <a:t>Atoms are the smallest particles of matter.</a:t>
            </a:r>
          </a:p>
          <a:p>
            <a:pPr eaLnBrk="1" hangingPunct="1"/>
            <a:r>
              <a:rPr lang="en-US" altLang="en-US" smtClean="0"/>
              <a:t>Albert Einstein is the greatest physicist of  the 20</a:t>
            </a:r>
            <a:r>
              <a:rPr lang="en-US" altLang="en-US" baseline="30000" smtClean="0"/>
              <a:t>th</a:t>
            </a:r>
            <a:r>
              <a:rPr lang="en-US" altLang="en-US" smtClean="0"/>
              <a:t> century.</a:t>
            </a:r>
          </a:p>
          <a:p>
            <a:pPr eaLnBrk="1" hangingPunct="1"/>
            <a:r>
              <a:rPr lang="en-US" altLang="en-US" smtClean="0"/>
              <a:t> Better stock market decisions are made when the planets Venus, Earth, and Mars are aligned. 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762000" y="5181600"/>
            <a:ext cx="6399213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en-US" altLang="en-US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If “yes”, are they correct?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en-US" sz="1400"/>
              <a:t>Prologue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342900" indent="-3429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1" eaLnBrk="1" hangingPunct="1"/>
            <a:fld id="{A6E3FA90-069E-4241-AFB8-11718395E6F5}" type="slidenum">
              <a:rPr kumimoji="0" lang="en-US" altLang="en-US" sz="1400">
                <a:latin typeface="Arial" panose="020B0604020202020204" pitchFamily="34" charset="0"/>
              </a:rPr>
              <a:pPr lvl="1" eaLnBrk="1" hangingPunct="1"/>
              <a:t>15</a:t>
            </a:fld>
            <a:endParaRPr kumimoji="0" lang="en-US" altLang="en-US" sz="1400"/>
          </a:p>
        </p:txBody>
      </p:sp>
      <p:sp>
        <p:nvSpPr>
          <p:cNvPr id="52226" name="Rectangle 1026"/>
          <p:cNvSpPr>
            <a:spLocks noChangeArrowheads="1"/>
          </p:cNvSpPr>
          <p:nvPr/>
        </p:nvSpPr>
        <p:spPr bwMode="auto">
          <a:xfrm>
            <a:off x="457200" y="381000"/>
            <a:ext cx="8458200" cy="2498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0" lang="en-US" altLang="en-US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Science</a:t>
            </a:r>
          </a:p>
          <a:p>
            <a:pPr algn="ctr">
              <a:spcBef>
                <a:spcPct val="50000"/>
              </a:spcBef>
              <a:defRPr/>
            </a:pPr>
            <a:r>
              <a:rPr kumimoji="0" lang="en-US" altLang="en-US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Pseudoscience</a:t>
            </a:r>
          </a:p>
          <a:p>
            <a:pPr algn="ctr">
              <a:spcBef>
                <a:spcPct val="50000"/>
              </a:spcBef>
              <a:defRPr/>
            </a:pPr>
            <a:r>
              <a:rPr kumimoji="0" lang="en-US" altLang="en-US" sz="3200" b="1">
                <a:solidFill>
                  <a:srgbClr val="FF0000"/>
                </a:solidFill>
              </a:rPr>
              <a:t>Lack of evidence</a:t>
            </a:r>
            <a:r>
              <a:rPr kumimoji="0" lang="en-US" altLang="en-US" sz="3200" b="1"/>
              <a:t>          </a:t>
            </a:r>
            <a:r>
              <a:rPr kumimoji="0" lang="en-US" altLang="en-US" sz="3200" b="1">
                <a:solidFill>
                  <a:srgbClr val="FF5050"/>
                </a:solidFill>
              </a:rPr>
              <a:t>No test of wrongness</a:t>
            </a:r>
            <a:endParaRPr kumimoji="0" lang="en-US" altLang="en-US" sz="4400" b="1">
              <a:solidFill>
                <a:srgbClr val="FF505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52227" name="Rectangle 1027"/>
          <p:cNvSpPr>
            <a:spLocks noChangeArrowheads="1"/>
          </p:cNvSpPr>
          <p:nvPr/>
        </p:nvSpPr>
        <p:spPr bwMode="auto">
          <a:xfrm>
            <a:off x="2057400" y="3429000"/>
            <a:ext cx="4572000" cy="277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0" lang="en-US" altLang="en-US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Technology</a:t>
            </a:r>
          </a:p>
          <a:p>
            <a:pPr algn="ctr">
              <a:spcBef>
                <a:spcPct val="50000"/>
              </a:spcBef>
              <a:defRPr/>
            </a:pPr>
            <a:r>
              <a:rPr kumimoji="0" lang="en-US" altLang="en-US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Art</a:t>
            </a:r>
          </a:p>
          <a:p>
            <a:pPr algn="ctr">
              <a:spcBef>
                <a:spcPct val="50000"/>
              </a:spcBef>
              <a:defRPr/>
            </a:pPr>
            <a:r>
              <a:rPr kumimoji="0" lang="en-US" altLang="en-US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Religion</a:t>
            </a:r>
          </a:p>
        </p:txBody>
      </p:sp>
      <p:sp>
        <p:nvSpPr>
          <p:cNvPr id="17414" name="Rectangle 1028"/>
          <p:cNvSpPr>
            <a:spLocks noChangeArrowheads="1"/>
          </p:cNvSpPr>
          <p:nvPr/>
        </p:nvSpPr>
        <p:spPr bwMode="auto">
          <a:xfrm>
            <a:off x="381000" y="1295400"/>
            <a:ext cx="8610600" cy="1828800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en-US" sz="1400"/>
              <a:t>Prologue</a:t>
            </a:r>
          </a:p>
        </p:txBody>
      </p:sp>
      <p:sp>
        <p:nvSpPr>
          <p:cNvPr id="1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342900" indent="-3429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1" eaLnBrk="1" hangingPunct="1"/>
            <a:fld id="{5D9235F5-087E-476E-9594-063EFC52ADD7}" type="slidenum">
              <a:rPr kumimoji="0" lang="en-US" altLang="en-US" sz="1400">
                <a:latin typeface="Arial" panose="020B0604020202020204" pitchFamily="34" charset="0"/>
              </a:rPr>
              <a:pPr lvl="1" eaLnBrk="1" hangingPunct="1"/>
              <a:t>16</a:t>
            </a:fld>
            <a:endParaRPr kumimoji="0" lang="en-US" altLang="en-US" sz="1400"/>
          </a:p>
        </p:txBody>
      </p:sp>
      <p:sp>
        <p:nvSpPr>
          <p:cNvPr id="53250" name="Rectangle 3074"/>
          <p:cNvSpPr>
            <a:spLocks noChangeArrowheads="1"/>
          </p:cNvSpPr>
          <p:nvPr/>
        </p:nvSpPr>
        <p:spPr bwMode="auto">
          <a:xfrm>
            <a:off x="3352800" y="457200"/>
            <a:ext cx="21732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kumimoji="0" lang="en-US" altLang="en-US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Science</a:t>
            </a:r>
          </a:p>
        </p:txBody>
      </p:sp>
      <p:sp>
        <p:nvSpPr>
          <p:cNvPr id="53251" name="Rectangle 3075"/>
          <p:cNvSpPr>
            <a:spLocks noChangeArrowheads="1"/>
          </p:cNvSpPr>
          <p:nvPr/>
        </p:nvSpPr>
        <p:spPr bwMode="auto">
          <a:xfrm>
            <a:off x="228600" y="1752600"/>
            <a:ext cx="44100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kumimoji="0" lang="en-US" altLang="en-US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Physical Science</a:t>
            </a:r>
          </a:p>
        </p:txBody>
      </p:sp>
      <p:sp>
        <p:nvSpPr>
          <p:cNvPr id="53252" name="Rectangle 3076"/>
          <p:cNvSpPr>
            <a:spLocks noChangeArrowheads="1"/>
          </p:cNvSpPr>
          <p:nvPr/>
        </p:nvSpPr>
        <p:spPr bwMode="auto">
          <a:xfrm>
            <a:off x="5334000" y="1752600"/>
            <a:ext cx="3230563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kumimoji="0" lang="en-US" altLang="en-US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Life Science</a:t>
            </a:r>
          </a:p>
        </p:txBody>
      </p:sp>
      <p:sp>
        <p:nvSpPr>
          <p:cNvPr id="18439" name="Rectangle 3077"/>
          <p:cNvSpPr>
            <a:spLocks noChangeArrowheads="1"/>
          </p:cNvSpPr>
          <p:nvPr/>
        </p:nvSpPr>
        <p:spPr bwMode="auto">
          <a:xfrm>
            <a:off x="1295400" y="2667000"/>
            <a:ext cx="2463800" cy="204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en-US" sz="3200"/>
              <a:t>Physics</a:t>
            </a:r>
          </a:p>
          <a:p>
            <a:pPr eaLnBrk="1" hangingPunct="1"/>
            <a:r>
              <a:rPr kumimoji="0" lang="en-US" altLang="en-US" sz="3200"/>
              <a:t>Chemistry</a:t>
            </a:r>
          </a:p>
          <a:p>
            <a:pPr eaLnBrk="1" hangingPunct="1"/>
            <a:r>
              <a:rPr kumimoji="0" lang="en-US" altLang="en-US" sz="3200"/>
              <a:t>Geology</a:t>
            </a:r>
          </a:p>
          <a:p>
            <a:pPr eaLnBrk="1" hangingPunct="1"/>
            <a:r>
              <a:rPr kumimoji="0" lang="en-US" altLang="en-US" sz="3200"/>
              <a:t>Astronomy</a:t>
            </a:r>
          </a:p>
        </p:txBody>
      </p:sp>
      <p:sp>
        <p:nvSpPr>
          <p:cNvPr id="18440" name="Rectangle 3078"/>
          <p:cNvSpPr>
            <a:spLocks noChangeArrowheads="1"/>
          </p:cNvSpPr>
          <p:nvPr/>
        </p:nvSpPr>
        <p:spPr bwMode="auto">
          <a:xfrm>
            <a:off x="5638800" y="2743200"/>
            <a:ext cx="2463800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en-US" sz="3200"/>
              <a:t>Biology</a:t>
            </a:r>
          </a:p>
          <a:p>
            <a:pPr eaLnBrk="1" hangingPunct="1"/>
            <a:r>
              <a:rPr kumimoji="0" lang="en-US" altLang="en-US" sz="3200"/>
              <a:t>Zoology</a:t>
            </a:r>
          </a:p>
          <a:p>
            <a:pPr eaLnBrk="1" hangingPunct="1"/>
            <a:r>
              <a:rPr kumimoji="0" lang="en-US" altLang="en-US" sz="3200"/>
              <a:t>Botany</a:t>
            </a:r>
          </a:p>
        </p:txBody>
      </p:sp>
      <p:sp>
        <p:nvSpPr>
          <p:cNvPr id="18441" name="Rectangle 3079"/>
          <p:cNvSpPr>
            <a:spLocks noChangeArrowheads="1"/>
          </p:cNvSpPr>
          <p:nvPr/>
        </p:nvSpPr>
        <p:spPr bwMode="auto">
          <a:xfrm>
            <a:off x="1295400" y="5562600"/>
            <a:ext cx="2717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en-US" sz="2800"/>
              <a:t>Chemical Physics</a:t>
            </a:r>
          </a:p>
        </p:txBody>
      </p:sp>
      <p:sp>
        <p:nvSpPr>
          <p:cNvPr id="18442" name="Rectangle 3080"/>
          <p:cNvSpPr>
            <a:spLocks noChangeArrowheads="1"/>
          </p:cNvSpPr>
          <p:nvPr/>
        </p:nvSpPr>
        <p:spPr bwMode="auto">
          <a:xfrm>
            <a:off x="3048000" y="5029200"/>
            <a:ext cx="29162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en-US" sz="3200"/>
              <a:t>No strict borders</a:t>
            </a:r>
          </a:p>
        </p:txBody>
      </p:sp>
      <p:sp>
        <p:nvSpPr>
          <p:cNvPr id="18443" name="Rectangle 3081"/>
          <p:cNvSpPr>
            <a:spLocks noChangeArrowheads="1"/>
          </p:cNvSpPr>
          <p:nvPr/>
        </p:nvSpPr>
        <p:spPr bwMode="auto">
          <a:xfrm>
            <a:off x="2971800" y="6096000"/>
            <a:ext cx="29559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en-US" sz="2800"/>
              <a:t>Physical Chemistry</a:t>
            </a:r>
          </a:p>
        </p:txBody>
      </p:sp>
      <p:sp>
        <p:nvSpPr>
          <p:cNvPr id="18444" name="Rectangle 3082"/>
          <p:cNvSpPr>
            <a:spLocks noChangeArrowheads="1"/>
          </p:cNvSpPr>
          <p:nvPr/>
        </p:nvSpPr>
        <p:spPr bwMode="auto">
          <a:xfrm>
            <a:off x="6172200" y="6019800"/>
            <a:ext cx="20970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en-US" sz="2800"/>
              <a:t>Biochemistry</a:t>
            </a:r>
          </a:p>
        </p:txBody>
      </p:sp>
      <p:sp>
        <p:nvSpPr>
          <p:cNvPr id="18445" name="Rectangle 3083"/>
          <p:cNvSpPr>
            <a:spLocks noChangeArrowheads="1"/>
          </p:cNvSpPr>
          <p:nvPr/>
        </p:nvSpPr>
        <p:spPr bwMode="auto">
          <a:xfrm>
            <a:off x="4724400" y="5562600"/>
            <a:ext cx="17621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en-US" sz="2800"/>
              <a:t>Biophysics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en-US" sz="1400"/>
              <a:t>Prologue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342900" indent="-3429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1" eaLnBrk="1" hangingPunct="1"/>
            <a:fld id="{07633603-EA75-44BB-A4DD-682CCD91AE97}" type="slidenum">
              <a:rPr kumimoji="0" lang="en-US" altLang="en-US" sz="1400">
                <a:latin typeface="Arial" panose="020B0604020202020204" pitchFamily="34" charset="0"/>
              </a:rPr>
              <a:pPr lvl="1" eaLnBrk="1" hangingPunct="1"/>
              <a:t>2</a:t>
            </a:fld>
            <a:endParaRPr kumimoji="0" lang="en-US" altLang="en-US" sz="1400"/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457200" y="762000"/>
            <a:ext cx="8458200" cy="438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dirty="0"/>
              <a:t>Textbook: </a:t>
            </a:r>
          </a:p>
          <a:p>
            <a:pPr>
              <a:spcBef>
                <a:spcPct val="50000"/>
              </a:spcBef>
              <a:defRPr/>
            </a:pPr>
            <a:r>
              <a:rPr kumimoji="0" lang="en-US" altLang="en-US" sz="4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Conceptual Physics</a:t>
            </a:r>
            <a:r>
              <a:rPr lang="en-US" altLang="en-US" dirty="0"/>
              <a:t> </a:t>
            </a:r>
            <a:r>
              <a:rPr lang="en-US" altLang="en-US" sz="4000" dirty="0"/>
              <a:t> </a:t>
            </a:r>
          </a:p>
          <a:p>
            <a:pPr>
              <a:spcBef>
                <a:spcPct val="50000"/>
              </a:spcBef>
              <a:defRPr/>
            </a:pPr>
            <a:r>
              <a:rPr lang="en-US" altLang="en-US" sz="3200" dirty="0"/>
              <a:t>by Paul Hewitt</a:t>
            </a:r>
          </a:p>
          <a:p>
            <a:pPr>
              <a:spcBef>
                <a:spcPct val="50000"/>
              </a:spcBef>
              <a:defRPr/>
            </a:pPr>
            <a:r>
              <a:rPr lang="en-US" altLang="en-US" sz="3200" dirty="0"/>
              <a:t>12th Ed. </a:t>
            </a:r>
            <a:r>
              <a:rPr lang="en-US" altLang="en-US" sz="3200"/>
              <a:t>(2015) </a:t>
            </a:r>
            <a:endParaRPr lang="en-US" altLang="en-US" sz="3200" dirty="0"/>
          </a:p>
          <a:p>
            <a:pPr>
              <a:spcBef>
                <a:spcPct val="50000"/>
              </a:spcBef>
              <a:defRPr/>
            </a:pPr>
            <a:endParaRPr lang="en-US" altLang="en-US" sz="3200" dirty="0"/>
          </a:p>
          <a:p>
            <a:pPr>
              <a:spcBef>
                <a:spcPct val="50000"/>
              </a:spcBef>
              <a:defRPr/>
            </a:pPr>
            <a:endParaRPr lang="en-US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en-US" sz="1400"/>
              <a:t>Prologue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342900" indent="-3429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1" eaLnBrk="1" hangingPunct="1"/>
            <a:fld id="{0D59E6C6-4078-494F-B2FA-3A0AFAEF0A7E}" type="slidenum">
              <a:rPr kumimoji="0" lang="en-US" altLang="en-US" sz="1400">
                <a:latin typeface="Arial" panose="020B0604020202020204" pitchFamily="34" charset="0"/>
              </a:rPr>
              <a:pPr lvl="1" eaLnBrk="1" hangingPunct="1"/>
              <a:t>3</a:t>
            </a:fld>
            <a:endParaRPr kumimoji="0" lang="en-US" altLang="en-US" sz="1400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080375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mtClean="0"/>
              <a:t>About (Natural) Science 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066800"/>
            <a:ext cx="77724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US" altLang="en-US" sz="2800" smtClean="0"/>
              <a:t>A process of discovering and explaining the order of Nature</a:t>
            </a:r>
          </a:p>
          <a:p>
            <a:pPr eaLnBrk="1" hangingPunct="1">
              <a:lnSpc>
                <a:spcPct val="80000"/>
              </a:lnSpc>
              <a:spcAft>
                <a:spcPct val="20000"/>
              </a:spcAft>
              <a:buFont typeface="Wingdings" panose="05000000000000000000" pitchFamily="2" charset="2"/>
              <a:buNone/>
            </a:pPr>
            <a:endParaRPr lang="en-US" altLang="en-US" sz="2800" smtClean="0"/>
          </a:p>
          <a:p>
            <a:pPr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US" altLang="en-US" sz="2800" smtClean="0"/>
              <a:t>Establishing regularities and relationships enables us to make </a:t>
            </a:r>
            <a:r>
              <a:rPr lang="en-US" altLang="en-US" sz="2800" b="1" smtClean="0"/>
              <a:t>PREDICTIONS</a:t>
            </a:r>
          </a:p>
          <a:p>
            <a:pPr eaLnBrk="1" hangingPunct="1">
              <a:lnSpc>
                <a:spcPct val="80000"/>
              </a:lnSpc>
              <a:spcAft>
                <a:spcPct val="20000"/>
              </a:spcAft>
              <a:buFont typeface="Wingdings" panose="05000000000000000000" pitchFamily="2" charset="2"/>
              <a:buNone/>
            </a:pPr>
            <a:endParaRPr lang="en-US" altLang="en-US" sz="240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Advancement toward scientific method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400" smtClean="0"/>
              <a:t>      Rational thinking    Greece IV and III B.C.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400" smtClean="0"/>
              <a:t>      Mathematics           Arab Nations, Indians (0, </a:t>
            </a:r>
            <a:r>
              <a:rPr lang="en-US" altLang="en-US" smtClean="0">
                <a:sym typeface="Symbol" panose="05050102010706020507" pitchFamily="18" charset="2"/>
              </a:rPr>
              <a:t></a:t>
            </a:r>
            <a:r>
              <a:rPr lang="en-US" altLang="en-US" sz="2400" smtClean="0"/>
              <a:t>)</a:t>
            </a:r>
            <a:endParaRPr lang="en-US" altLang="en-US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400" smtClean="0"/>
              <a:t>      Charting stars         Chinese</a:t>
            </a:r>
          </a:p>
          <a:p>
            <a:pPr eaLnBrk="1" hangingPunct="1">
              <a:lnSpc>
                <a:spcPct val="80000"/>
              </a:lnSpc>
              <a:spcAft>
                <a:spcPct val="10000"/>
              </a:spcAft>
              <a:buFont typeface="Wingdings" panose="05000000000000000000" pitchFamily="2" charset="2"/>
              <a:buNone/>
            </a:pPr>
            <a:r>
              <a:rPr lang="en-US" altLang="en-US" sz="2400" smtClean="0"/>
              <a:t>      European Universities XIII A.D.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40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en-US" sz="1400"/>
              <a:t>Prologue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342900" indent="-3429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1" eaLnBrk="1" hangingPunct="1"/>
            <a:fld id="{5A9F00DB-6D9D-408C-B678-2D2D0F7FE3EF}" type="slidenum">
              <a:rPr kumimoji="0" lang="en-US" altLang="en-US" sz="1400">
                <a:latin typeface="Arial" panose="020B0604020202020204" pitchFamily="34" charset="0"/>
              </a:rPr>
              <a:pPr lvl="1" eaLnBrk="1" hangingPunct="1"/>
              <a:t>4</a:t>
            </a:fld>
            <a:endParaRPr kumimoji="0" lang="en-US" altLang="en-US" sz="1400"/>
          </a:p>
        </p:txBody>
      </p:sp>
      <p:sp>
        <p:nvSpPr>
          <p:cNvPr id="6148" name="Rectangle 2"/>
          <p:cNvSpPr>
            <a:spLocks noChangeArrowheads="1"/>
          </p:cNvSpPr>
          <p:nvPr/>
        </p:nvSpPr>
        <p:spPr bwMode="auto">
          <a:xfrm>
            <a:off x="1905000" y="457200"/>
            <a:ext cx="7239000" cy="167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None/>
            </a:pPr>
            <a:endParaRPr kumimoji="0" lang="en-US" altLang="en-US" sz="3200"/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None/>
            </a:pPr>
            <a:r>
              <a:rPr kumimoji="0" lang="en-US" altLang="en-US" sz="3200"/>
              <a:t>XVI A.D.</a:t>
            </a:r>
            <a:r>
              <a:rPr kumimoji="0" lang="en-US" altLang="en-US" sz="2800"/>
              <a:t>          Galileo used </a:t>
            </a:r>
            <a:r>
              <a:rPr kumimoji="0" lang="en-US" altLang="en-US" sz="2800" b="1" i="1"/>
              <a:t>experiments</a:t>
            </a:r>
            <a:r>
              <a:rPr kumimoji="0" lang="en-US" altLang="en-US" sz="2800"/>
              <a:t> 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None/>
            </a:pPr>
            <a:r>
              <a:rPr kumimoji="0" lang="en-US" altLang="en-US" sz="2800"/>
              <a:t>				rather than </a:t>
            </a:r>
            <a:r>
              <a:rPr kumimoji="0" lang="en-US" altLang="en-US" sz="2800" b="1" i="1"/>
              <a:t>speculation</a:t>
            </a:r>
          </a:p>
        </p:txBody>
      </p:sp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457200" y="0"/>
            <a:ext cx="80803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  <a:lvl2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pPr>
              <a:defRPr/>
            </a:pPr>
            <a:r>
              <a:rPr kumimoji="0" lang="en-US" altLang="en-US" smtClean="0"/>
              <a:t>Modern Science </a:t>
            </a:r>
          </a:p>
        </p:txBody>
      </p:sp>
      <p:pic>
        <p:nvPicPr>
          <p:cNvPr id="6150" name="Picture 4" descr="galileo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590800"/>
            <a:ext cx="2613025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1" name="Rectangle 5"/>
          <p:cNvSpPr>
            <a:spLocks noChangeArrowheads="1"/>
          </p:cNvSpPr>
          <p:nvPr/>
        </p:nvSpPr>
        <p:spPr bwMode="auto">
          <a:xfrm>
            <a:off x="5181600" y="3581400"/>
            <a:ext cx="34417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kumimoji="0" lang="en-US" altLang="en-US" sz="2800" b="1">
                <a:solidFill>
                  <a:schemeClr val="accent2"/>
                </a:solidFill>
              </a:rPr>
              <a:t>He studied the laws </a:t>
            </a:r>
          </a:p>
          <a:p>
            <a:pPr>
              <a:spcBef>
                <a:spcPct val="50000"/>
              </a:spcBef>
            </a:pPr>
            <a:r>
              <a:rPr kumimoji="0" lang="en-US" altLang="en-US" sz="2800" b="1">
                <a:solidFill>
                  <a:schemeClr val="accent2"/>
                </a:solidFill>
              </a:rPr>
              <a:t>of accelerated motion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en-US" sz="1400"/>
              <a:t>Prologue</a:t>
            </a:r>
          </a:p>
        </p:txBody>
      </p:sp>
      <p:sp>
        <p:nvSpPr>
          <p:cNvPr id="4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342900" indent="-3429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1" eaLnBrk="1" hangingPunct="1"/>
            <a:fld id="{9CDC3E71-447C-4BE3-920D-D84E81CF9164}" type="slidenum">
              <a:rPr kumimoji="0" lang="en-US" altLang="en-US" sz="1400">
                <a:latin typeface="Arial" panose="020B0604020202020204" pitchFamily="34" charset="0"/>
              </a:rPr>
              <a:pPr lvl="1" eaLnBrk="1" hangingPunct="1"/>
              <a:t>5</a:t>
            </a:fld>
            <a:endParaRPr kumimoji="0" lang="en-US" altLang="en-US" sz="1400"/>
          </a:p>
        </p:txBody>
      </p:sp>
      <p:pic>
        <p:nvPicPr>
          <p:cNvPr id="7172" name="Picture 2" descr="BL00347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36675"/>
            <a:ext cx="5514975" cy="552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5334" name="Group 38"/>
          <p:cNvGrpSpPr>
            <a:grpSpLocks/>
          </p:cNvGrpSpPr>
          <p:nvPr/>
        </p:nvGrpSpPr>
        <p:grpSpPr bwMode="auto">
          <a:xfrm>
            <a:off x="3048000" y="-685800"/>
            <a:ext cx="5788025" cy="7315200"/>
            <a:chOff x="1920" y="-432"/>
            <a:chExt cx="3646" cy="4608"/>
          </a:xfrm>
        </p:grpSpPr>
        <p:grpSp>
          <p:nvGrpSpPr>
            <p:cNvPr id="7174" name="Group 3"/>
            <p:cNvGrpSpPr>
              <a:grpSpLocks/>
            </p:cNvGrpSpPr>
            <p:nvPr/>
          </p:nvGrpSpPr>
          <p:grpSpPr bwMode="auto">
            <a:xfrm>
              <a:off x="1920" y="-432"/>
              <a:ext cx="3408" cy="4128"/>
              <a:chOff x="432" y="0"/>
              <a:chExt cx="3408" cy="4128"/>
            </a:xfrm>
          </p:grpSpPr>
          <p:grpSp>
            <p:nvGrpSpPr>
              <p:cNvPr id="7177" name="Group 4"/>
              <p:cNvGrpSpPr>
                <a:grpSpLocks/>
              </p:cNvGrpSpPr>
              <p:nvPr/>
            </p:nvGrpSpPr>
            <p:grpSpPr bwMode="auto">
              <a:xfrm>
                <a:off x="432" y="624"/>
                <a:ext cx="672" cy="384"/>
                <a:chOff x="1926" y="1056"/>
                <a:chExt cx="672" cy="384"/>
              </a:xfrm>
            </p:grpSpPr>
            <p:sp>
              <p:nvSpPr>
                <p:cNvPr id="7207" name="Line 5"/>
                <p:cNvSpPr>
                  <a:spLocks noChangeShapeType="1"/>
                </p:cNvSpPr>
                <p:nvPr/>
              </p:nvSpPr>
              <p:spPr bwMode="auto">
                <a:xfrm>
                  <a:off x="1926" y="1104"/>
                  <a:ext cx="0" cy="336"/>
                </a:xfrm>
                <a:prstGeom prst="line">
                  <a:avLst/>
                </a:prstGeom>
                <a:noFill/>
                <a:ln w="38100">
                  <a:solidFill>
                    <a:srgbClr val="FF99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08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2070" y="1056"/>
                  <a:ext cx="528" cy="32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kumimoji="0" lang="en-US" altLang="en-US" sz="2800" b="1">
                      <a:solidFill>
                        <a:srgbClr val="FF9933"/>
                      </a:solidFill>
                    </a:rPr>
                    <a:t>g</a:t>
                  </a:r>
                </a:p>
              </p:txBody>
            </p:sp>
          </p:grpSp>
          <p:grpSp>
            <p:nvGrpSpPr>
              <p:cNvPr id="7178" name="Group 7"/>
              <p:cNvGrpSpPr>
                <a:grpSpLocks/>
              </p:cNvGrpSpPr>
              <p:nvPr/>
            </p:nvGrpSpPr>
            <p:grpSpPr bwMode="auto">
              <a:xfrm>
                <a:off x="912" y="0"/>
                <a:ext cx="2928" cy="4128"/>
                <a:chOff x="0" y="1286"/>
                <a:chExt cx="1494" cy="2842"/>
              </a:xfrm>
            </p:grpSpPr>
            <p:sp>
              <p:nvSpPr>
                <p:cNvPr id="7182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0" y="2448"/>
                  <a:ext cx="340" cy="2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kumimoji="0" lang="en-US" altLang="en-US" sz="2800" b="1">
                      <a:solidFill>
                        <a:schemeClr val="accent2"/>
                      </a:solidFill>
                    </a:rPr>
                    <a:t>     </a:t>
                  </a:r>
                </a:p>
              </p:txBody>
            </p:sp>
            <p:sp>
              <p:nvSpPr>
                <p:cNvPr id="7183" name="Freeform 9"/>
                <p:cNvSpPr>
                  <a:spLocks/>
                </p:cNvSpPr>
                <p:nvPr/>
              </p:nvSpPr>
              <p:spPr bwMode="auto">
                <a:xfrm>
                  <a:off x="898" y="1739"/>
                  <a:ext cx="180" cy="321"/>
                </a:xfrm>
                <a:custGeom>
                  <a:avLst/>
                  <a:gdLst>
                    <a:gd name="T0" fmla="*/ 180 w 252"/>
                    <a:gd name="T1" fmla="*/ 0 h 441"/>
                    <a:gd name="T2" fmla="*/ 0 w 252"/>
                    <a:gd name="T3" fmla="*/ 157 h 441"/>
                    <a:gd name="T4" fmla="*/ 13 w 252"/>
                    <a:gd name="T5" fmla="*/ 183 h 441"/>
                    <a:gd name="T6" fmla="*/ 129 w 252"/>
                    <a:gd name="T7" fmla="*/ 203 h 441"/>
                    <a:gd name="T8" fmla="*/ 154 w 252"/>
                    <a:gd name="T9" fmla="*/ 210 h 441"/>
                    <a:gd name="T10" fmla="*/ 129 w 252"/>
                    <a:gd name="T11" fmla="*/ 269 h 441"/>
                    <a:gd name="T12" fmla="*/ 116 w 252"/>
                    <a:gd name="T13" fmla="*/ 321 h 44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252" h="441">
                      <a:moveTo>
                        <a:pt x="252" y="0"/>
                      </a:moveTo>
                      <a:cubicBezTo>
                        <a:pt x="149" y="21"/>
                        <a:pt x="57" y="131"/>
                        <a:pt x="0" y="216"/>
                      </a:cubicBezTo>
                      <a:cubicBezTo>
                        <a:pt x="6" y="228"/>
                        <a:pt x="8" y="243"/>
                        <a:pt x="18" y="252"/>
                      </a:cubicBezTo>
                      <a:cubicBezTo>
                        <a:pt x="36" y="267"/>
                        <a:pt x="168" y="278"/>
                        <a:pt x="180" y="279"/>
                      </a:cubicBezTo>
                      <a:cubicBezTo>
                        <a:pt x="192" y="282"/>
                        <a:pt x="213" y="276"/>
                        <a:pt x="216" y="288"/>
                      </a:cubicBezTo>
                      <a:cubicBezTo>
                        <a:pt x="222" y="310"/>
                        <a:pt x="193" y="350"/>
                        <a:pt x="180" y="369"/>
                      </a:cubicBezTo>
                      <a:cubicBezTo>
                        <a:pt x="175" y="390"/>
                        <a:pt x="162" y="419"/>
                        <a:pt x="162" y="441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184" name="Freeform 10"/>
                <p:cNvSpPr>
                  <a:spLocks/>
                </p:cNvSpPr>
                <p:nvPr/>
              </p:nvSpPr>
              <p:spPr bwMode="auto">
                <a:xfrm>
                  <a:off x="938" y="2060"/>
                  <a:ext cx="210" cy="341"/>
                </a:xfrm>
                <a:custGeom>
                  <a:avLst/>
                  <a:gdLst>
                    <a:gd name="T0" fmla="*/ 120 w 295"/>
                    <a:gd name="T1" fmla="*/ 46 h 468"/>
                    <a:gd name="T2" fmla="*/ 101 w 295"/>
                    <a:gd name="T3" fmla="*/ 26 h 468"/>
                    <a:gd name="T4" fmla="*/ 63 w 295"/>
                    <a:gd name="T5" fmla="*/ 0 h 468"/>
                    <a:gd name="T6" fmla="*/ 24 w 295"/>
                    <a:gd name="T7" fmla="*/ 7 h 468"/>
                    <a:gd name="T8" fmla="*/ 18 w 295"/>
                    <a:gd name="T9" fmla="*/ 79 h 468"/>
                    <a:gd name="T10" fmla="*/ 133 w 295"/>
                    <a:gd name="T11" fmla="*/ 190 h 468"/>
                    <a:gd name="T12" fmla="*/ 178 w 295"/>
                    <a:gd name="T13" fmla="*/ 269 h 468"/>
                    <a:gd name="T14" fmla="*/ 204 w 295"/>
                    <a:gd name="T15" fmla="*/ 321 h 468"/>
                    <a:gd name="T16" fmla="*/ 210 w 295"/>
                    <a:gd name="T17" fmla="*/ 341 h 46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95" h="468">
                      <a:moveTo>
                        <a:pt x="169" y="63"/>
                      </a:moveTo>
                      <a:cubicBezTo>
                        <a:pt x="160" y="54"/>
                        <a:pt x="152" y="44"/>
                        <a:pt x="142" y="36"/>
                      </a:cubicBezTo>
                      <a:cubicBezTo>
                        <a:pt x="125" y="23"/>
                        <a:pt x="88" y="0"/>
                        <a:pt x="88" y="0"/>
                      </a:cubicBezTo>
                      <a:cubicBezTo>
                        <a:pt x="70" y="3"/>
                        <a:pt x="50" y="1"/>
                        <a:pt x="34" y="9"/>
                      </a:cubicBezTo>
                      <a:cubicBezTo>
                        <a:pt x="0" y="26"/>
                        <a:pt x="21" y="92"/>
                        <a:pt x="25" y="108"/>
                      </a:cubicBezTo>
                      <a:cubicBezTo>
                        <a:pt x="35" y="146"/>
                        <a:pt x="152" y="238"/>
                        <a:pt x="187" y="261"/>
                      </a:cubicBezTo>
                      <a:cubicBezTo>
                        <a:pt x="212" y="299"/>
                        <a:pt x="229" y="330"/>
                        <a:pt x="250" y="369"/>
                      </a:cubicBezTo>
                      <a:cubicBezTo>
                        <a:pt x="263" y="393"/>
                        <a:pt x="278" y="416"/>
                        <a:pt x="286" y="441"/>
                      </a:cubicBezTo>
                      <a:cubicBezTo>
                        <a:pt x="289" y="450"/>
                        <a:pt x="295" y="468"/>
                        <a:pt x="295" y="468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185" name="Freeform 11"/>
                <p:cNvSpPr>
                  <a:spLocks/>
                </p:cNvSpPr>
                <p:nvPr/>
              </p:nvSpPr>
              <p:spPr bwMode="auto">
                <a:xfrm>
                  <a:off x="783" y="1680"/>
                  <a:ext cx="588" cy="2448"/>
                </a:xfrm>
                <a:custGeom>
                  <a:avLst/>
                  <a:gdLst>
                    <a:gd name="T0" fmla="*/ 273 w 826"/>
                    <a:gd name="T1" fmla="*/ 52 h 3363"/>
                    <a:gd name="T2" fmla="*/ 343 w 826"/>
                    <a:gd name="T3" fmla="*/ 26 h 3363"/>
                    <a:gd name="T4" fmla="*/ 452 w 826"/>
                    <a:gd name="T5" fmla="*/ 0 h 3363"/>
                    <a:gd name="T6" fmla="*/ 510 w 826"/>
                    <a:gd name="T7" fmla="*/ 7 h 3363"/>
                    <a:gd name="T8" fmla="*/ 529 w 826"/>
                    <a:gd name="T9" fmla="*/ 26 h 3363"/>
                    <a:gd name="T10" fmla="*/ 587 w 826"/>
                    <a:gd name="T11" fmla="*/ 170 h 3363"/>
                    <a:gd name="T12" fmla="*/ 542 w 826"/>
                    <a:gd name="T13" fmla="*/ 524 h 3363"/>
                    <a:gd name="T14" fmla="*/ 490 w 826"/>
                    <a:gd name="T15" fmla="*/ 622 h 3363"/>
                    <a:gd name="T16" fmla="*/ 471 w 826"/>
                    <a:gd name="T17" fmla="*/ 688 h 3363"/>
                    <a:gd name="T18" fmla="*/ 516 w 826"/>
                    <a:gd name="T19" fmla="*/ 1094 h 3363"/>
                    <a:gd name="T20" fmla="*/ 555 w 826"/>
                    <a:gd name="T21" fmla="*/ 1225 h 3363"/>
                    <a:gd name="T22" fmla="*/ 567 w 826"/>
                    <a:gd name="T23" fmla="*/ 1264 h 3363"/>
                    <a:gd name="T24" fmla="*/ 580 w 826"/>
                    <a:gd name="T25" fmla="*/ 1317 h 3363"/>
                    <a:gd name="T26" fmla="*/ 523 w 826"/>
                    <a:gd name="T27" fmla="*/ 1651 h 3363"/>
                    <a:gd name="T28" fmla="*/ 478 w 826"/>
                    <a:gd name="T29" fmla="*/ 1847 h 3363"/>
                    <a:gd name="T30" fmla="*/ 446 w 826"/>
                    <a:gd name="T31" fmla="*/ 1978 h 3363"/>
                    <a:gd name="T32" fmla="*/ 420 w 826"/>
                    <a:gd name="T33" fmla="*/ 2273 h 3363"/>
                    <a:gd name="T34" fmla="*/ 407 w 826"/>
                    <a:gd name="T35" fmla="*/ 2365 h 3363"/>
                    <a:gd name="T36" fmla="*/ 350 w 826"/>
                    <a:gd name="T37" fmla="*/ 2431 h 3363"/>
                    <a:gd name="T38" fmla="*/ 311 w 826"/>
                    <a:gd name="T39" fmla="*/ 2444 h 3363"/>
                    <a:gd name="T40" fmla="*/ 74 w 826"/>
                    <a:gd name="T41" fmla="*/ 2437 h 3363"/>
                    <a:gd name="T42" fmla="*/ 10 w 826"/>
                    <a:gd name="T43" fmla="*/ 2431 h 3363"/>
                    <a:gd name="T44" fmla="*/ 48 w 826"/>
                    <a:gd name="T45" fmla="*/ 2404 h 3363"/>
                    <a:gd name="T46" fmla="*/ 183 w 826"/>
                    <a:gd name="T47" fmla="*/ 2372 h 3363"/>
                    <a:gd name="T48" fmla="*/ 253 w 826"/>
                    <a:gd name="T49" fmla="*/ 2339 h 3363"/>
                    <a:gd name="T50" fmla="*/ 279 w 826"/>
                    <a:gd name="T51" fmla="*/ 2162 h 3363"/>
                    <a:gd name="T52" fmla="*/ 337 w 826"/>
                    <a:gd name="T53" fmla="*/ 1933 h 3363"/>
                    <a:gd name="T54" fmla="*/ 330 w 826"/>
                    <a:gd name="T55" fmla="*/ 1657 h 3363"/>
                    <a:gd name="T56" fmla="*/ 273 w 826"/>
                    <a:gd name="T57" fmla="*/ 1540 h 3363"/>
                    <a:gd name="T58" fmla="*/ 279 w 826"/>
                    <a:gd name="T59" fmla="*/ 1074 h 3363"/>
                    <a:gd name="T60" fmla="*/ 356 w 826"/>
                    <a:gd name="T61" fmla="*/ 714 h 3363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0" t="0" r="r" b="b"/>
                  <a:pathLst>
                    <a:path w="826" h="3363">
                      <a:moveTo>
                        <a:pt x="383" y="72"/>
                      </a:moveTo>
                      <a:cubicBezTo>
                        <a:pt x="473" y="57"/>
                        <a:pt x="403" y="75"/>
                        <a:pt x="482" y="36"/>
                      </a:cubicBezTo>
                      <a:cubicBezTo>
                        <a:pt x="527" y="13"/>
                        <a:pt x="585" y="8"/>
                        <a:pt x="635" y="0"/>
                      </a:cubicBezTo>
                      <a:cubicBezTo>
                        <a:pt x="662" y="3"/>
                        <a:pt x="690" y="0"/>
                        <a:pt x="716" y="9"/>
                      </a:cubicBezTo>
                      <a:cubicBezTo>
                        <a:pt x="728" y="13"/>
                        <a:pt x="736" y="25"/>
                        <a:pt x="743" y="36"/>
                      </a:cubicBezTo>
                      <a:cubicBezTo>
                        <a:pt x="782" y="97"/>
                        <a:pt x="810" y="164"/>
                        <a:pt x="824" y="234"/>
                      </a:cubicBezTo>
                      <a:cubicBezTo>
                        <a:pt x="817" y="447"/>
                        <a:pt x="821" y="540"/>
                        <a:pt x="761" y="720"/>
                      </a:cubicBezTo>
                      <a:cubicBezTo>
                        <a:pt x="744" y="770"/>
                        <a:pt x="703" y="805"/>
                        <a:pt x="689" y="855"/>
                      </a:cubicBezTo>
                      <a:cubicBezTo>
                        <a:pt x="680" y="885"/>
                        <a:pt x="662" y="945"/>
                        <a:pt x="662" y="945"/>
                      </a:cubicBezTo>
                      <a:cubicBezTo>
                        <a:pt x="681" y="1134"/>
                        <a:pt x="688" y="1317"/>
                        <a:pt x="725" y="1503"/>
                      </a:cubicBezTo>
                      <a:cubicBezTo>
                        <a:pt x="738" y="1567"/>
                        <a:pt x="755" y="1624"/>
                        <a:pt x="779" y="1683"/>
                      </a:cubicBezTo>
                      <a:cubicBezTo>
                        <a:pt x="786" y="1701"/>
                        <a:pt x="792" y="1719"/>
                        <a:pt x="797" y="1737"/>
                      </a:cubicBezTo>
                      <a:cubicBezTo>
                        <a:pt x="803" y="1761"/>
                        <a:pt x="815" y="1809"/>
                        <a:pt x="815" y="1809"/>
                      </a:cubicBezTo>
                      <a:cubicBezTo>
                        <a:pt x="810" y="1972"/>
                        <a:pt x="826" y="2129"/>
                        <a:pt x="734" y="2268"/>
                      </a:cubicBezTo>
                      <a:cubicBezTo>
                        <a:pt x="712" y="2358"/>
                        <a:pt x="691" y="2447"/>
                        <a:pt x="671" y="2538"/>
                      </a:cubicBezTo>
                      <a:cubicBezTo>
                        <a:pt x="657" y="2599"/>
                        <a:pt x="636" y="2656"/>
                        <a:pt x="626" y="2718"/>
                      </a:cubicBezTo>
                      <a:cubicBezTo>
                        <a:pt x="620" y="2869"/>
                        <a:pt x="610" y="2981"/>
                        <a:pt x="590" y="3123"/>
                      </a:cubicBezTo>
                      <a:cubicBezTo>
                        <a:pt x="584" y="3165"/>
                        <a:pt x="585" y="3209"/>
                        <a:pt x="572" y="3249"/>
                      </a:cubicBezTo>
                      <a:cubicBezTo>
                        <a:pt x="554" y="3303"/>
                        <a:pt x="542" y="3316"/>
                        <a:pt x="491" y="3339"/>
                      </a:cubicBezTo>
                      <a:cubicBezTo>
                        <a:pt x="474" y="3347"/>
                        <a:pt x="437" y="3357"/>
                        <a:pt x="437" y="3357"/>
                      </a:cubicBezTo>
                      <a:cubicBezTo>
                        <a:pt x="326" y="3354"/>
                        <a:pt x="215" y="3353"/>
                        <a:pt x="104" y="3348"/>
                      </a:cubicBezTo>
                      <a:cubicBezTo>
                        <a:pt x="74" y="3347"/>
                        <a:pt x="33" y="3363"/>
                        <a:pt x="14" y="3339"/>
                      </a:cubicBezTo>
                      <a:cubicBezTo>
                        <a:pt x="0" y="3322"/>
                        <a:pt x="50" y="3315"/>
                        <a:pt x="68" y="3303"/>
                      </a:cubicBezTo>
                      <a:cubicBezTo>
                        <a:pt x="125" y="3265"/>
                        <a:pt x="190" y="3265"/>
                        <a:pt x="257" y="3258"/>
                      </a:cubicBezTo>
                      <a:cubicBezTo>
                        <a:pt x="341" y="3237"/>
                        <a:pt x="312" y="3257"/>
                        <a:pt x="356" y="3213"/>
                      </a:cubicBezTo>
                      <a:cubicBezTo>
                        <a:pt x="402" y="3076"/>
                        <a:pt x="367" y="3272"/>
                        <a:pt x="392" y="2970"/>
                      </a:cubicBezTo>
                      <a:cubicBezTo>
                        <a:pt x="401" y="2864"/>
                        <a:pt x="458" y="2762"/>
                        <a:pt x="473" y="2655"/>
                      </a:cubicBezTo>
                      <a:cubicBezTo>
                        <a:pt x="470" y="2529"/>
                        <a:pt x="470" y="2403"/>
                        <a:pt x="464" y="2277"/>
                      </a:cubicBezTo>
                      <a:cubicBezTo>
                        <a:pt x="461" y="2215"/>
                        <a:pt x="402" y="2171"/>
                        <a:pt x="383" y="2115"/>
                      </a:cubicBezTo>
                      <a:cubicBezTo>
                        <a:pt x="386" y="1902"/>
                        <a:pt x="386" y="1689"/>
                        <a:pt x="392" y="1476"/>
                      </a:cubicBezTo>
                      <a:cubicBezTo>
                        <a:pt x="396" y="1305"/>
                        <a:pt x="500" y="1154"/>
                        <a:pt x="500" y="981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186" name="Oval 12"/>
                <p:cNvSpPr>
                  <a:spLocks noChangeArrowheads="1"/>
                </p:cNvSpPr>
                <p:nvPr/>
              </p:nvSpPr>
              <p:spPr bwMode="auto">
                <a:xfrm>
                  <a:off x="966" y="1680"/>
                  <a:ext cx="96" cy="96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7187" name="Oval 13"/>
                <p:cNvSpPr>
                  <a:spLocks noChangeArrowheads="1"/>
                </p:cNvSpPr>
                <p:nvPr/>
              </p:nvSpPr>
              <p:spPr bwMode="auto">
                <a:xfrm>
                  <a:off x="202" y="2658"/>
                  <a:ext cx="273" cy="245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7188" name="Freeform 14"/>
                <p:cNvSpPr>
                  <a:spLocks/>
                </p:cNvSpPr>
                <p:nvPr/>
              </p:nvSpPr>
              <p:spPr bwMode="auto">
                <a:xfrm>
                  <a:off x="246" y="2538"/>
                  <a:ext cx="1019" cy="448"/>
                </a:xfrm>
                <a:custGeom>
                  <a:avLst/>
                  <a:gdLst>
                    <a:gd name="T0" fmla="*/ 934 w 1431"/>
                    <a:gd name="T1" fmla="*/ 85 h 615"/>
                    <a:gd name="T2" fmla="*/ 1011 w 1431"/>
                    <a:gd name="T3" fmla="*/ 0 h 615"/>
                    <a:gd name="T4" fmla="*/ 1018 w 1431"/>
                    <a:gd name="T5" fmla="*/ 20 h 615"/>
                    <a:gd name="T6" fmla="*/ 1005 w 1431"/>
                    <a:gd name="T7" fmla="*/ 39 h 615"/>
                    <a:gd name="T8" fmla="*/ 992 w 1431"/>
                    <a:gd name="T9" fmla="*/ 92 h 615"/>
                    <a:gd name="T10" fmla="*/ 986 w 1431"/>
                    <a:gd name="T11" fmla="*/ 164 h 615"/>
                    <a:gd name="T12" fmla="*/ 941 w 1431"/>
                    <a:gd name="T13" fmla="*/ 249 h 615"/>
                    <a:gd name="T14" fmla="*/ 883 w 1431"/>
                    <a:gd name="T15" fmla="*/ 341 h 615"/>
                    <a:gd name="T16" fmla="*/ 864 w 1431"/>
                    <a:gd name="T17" fmla="*/ 387 h 615"/>
                    <a:gd name="T18" fmla="*/ 755 w 1431"/>
                    <a:gd name="T19" fmla="*/ 439 h 615"/>
                    <a:gd name="T20" fmla="*/ 287 w 1431"/>
                    <a:gd name="T21" fmla="*/ 433 h 615"/>
                    <a:gd name="T22" fmla="*/ 223 w 1431"/>
                    <a:gd name="T23" fmla="*/ 439 h 615"/>
                    <a:gd name="T24" fmla="*/ 216 w 1431"/>
                    <a:gd name="T25" fmla="*/ 387 h 615"/>
                    <a:gd name="T26" fmla="*/ 37 w 1431"/>
                    <a:gd name="T27" fmla="*/ 387 h 615"/>
                    <a:gd name="T28" fmla="*/ 11 w 1431"/>
                    <a:gd name="T29" fmla="*/ 361 h 615"/>
                    <a:gd name="T30" fmla="*/ 37 w 1431"/>
                    <a:gd name="T31" fmla="*/ 347 h 615"/>
                    <a:gd name="T32" fmla="*/ 75 w 1431"/>
                    <a:gd name="T33" fmla="*/ 334 h 615"/>
                    <a:gd name="T34" fmla="*/ 723 w 1431"/>
                    <a:gd name="T35" fmla="*/ 341 h 615"/>
                    <a:gd name="T36" fmla="*/ 845 w 1431"/>
                    <a:gd name="T37" fmla="*/ 315 h 615"/>
                    <a:gd name="T38" fmla="*/ 934 w 1431"/>
                    <a:gd name="T39" fmla="*/ 118 h 615"/>
                    <a:gd name="T40" fmla="*/ 953 w 1431"/>
                    <a:gd name="T41" fmla="*/ 79 h 615"/>
                    <a:gd name="T42" fmla="*/ 934 w 1431"/>
                    <a:gd name="T43" fmla="*/ 85 h 615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431" h="615">
                      <a:moveTo>
                        <a:pt x="1312" y="117"/>
                      </a:moveTo>
                      <a:cubicBezTo>
                        <a:pt x="1345" y="73"/>
                        <a:pt x="1390" y="44"/>
                        <a:pt x="1420" y="0"/>
                      </a:cubicBezTo>
                      <a:cubicBezTo>
                        <a:pt x="1423" y="9"/>
                        <a:pt x="1431" y="18"/>
                        <a:pt x="1429" y="27"/>
                      </a:cubicBezTo>
                      <a:cubicBezTo>
                        <a:pt x="1427" y="38"/>
                        <a:pt x="1416" y="44"/>
                        <a:pt x="1411" y="54"/>
                      </a:cubicBezTo>
                      <a:cubicBezTo>
                        <a:pt x="1402" y="72"/>
                        <a:pt x="1396" y="109"/>
                        <a:pt x="1393" y="126"/>
                      </a:cubicBezTo>
                      <a:cubicBezTo>
                        <a:pt x="1390" y="159"/>
                        <a:pt x="1389" y="192"/>
                        <a:pt x="1384" y="225"/>
                      </a:cubicBezTo>
                      <a:cubicBezTo>
                        <a:pt x="1378" y="267"/>
                        <a:pt x="1343" y="309"/>
                        <a:pt x="1321" y="342"/>
                      </a:cubicBezTo>
                      <a:cubicBezTo>
                        <a:pt x="1293" y="384"/>
                        <a:pt x="1270" y="428"/>
                        <a:pt x="1240" y="468"/>
                      </a:cubicBezTo>
                      <a:cubicBezTo>
                        <a:pt x="1231" y="496"/>
                        <a:pt x="1230" y="503"/>
                        <a:pt x="1213" y="531"/>
                      </a:cubicBezTo>
                      <a:cubicBezTo>
                        <a:pt x="1164" y="613"/>
                        <a:pt x="1162" y="592"/>
                        <a:pt x="1060" y="603"/>
                      </a:cubicBezTo>
                      <a:cubicBezTo>
                        <a:pt x="835" y="597"/>
                        <a:pt x="626" y="585"/>
                        <a:pt x="403" y="594"/>
                      </a:cubicBezTo>
                      <a:cubicBezTo>
                        <a:pt x="366" y="603"/>
                        <a:pt x="349" y="615"/>
                        <a:pt x="313" y="603"/>
                      </a:cubicBezTo>
                      <a:cubicBezTo>
                        <a:pt x="334" y="539"/>
                        <a:pt x="347" y="560"/>
                        <a:pt x="304" y="531"/>
                      </a:cubicBezTo>
                      <a:cubicBezTo>
                        <a:pt x="198" y="552"/>
                        <a:pt x="196" y="546"/>
                        <a:pt x="52" y="531"/>
                      </a:cubicBezTo>
                      <a:cubicBezTo>
                        <a:pt x="44" y="528"/>
                        <a:pt x="0" y="522"/>
                        <a:pt x="16" y="495"/>
                      </a:cubicBezTo>
                      <a:cubicBezTo>
                        <a:pt x="23" y="483"/>
                        <a:pt x="40" y="482"/>
                        <a:pt x="52" y="477"/>
                      </a:cubicBezTo>
                      <a:cubicBezTo>
                        <a:pt x="70" y="470"/>
                        <a:pt x="106" y="459"/>
                        <a:pt x="106" y="459"/>
                      </a:cubicBezTo>
                      <a:cubicBezTo>
                        <a:pt x="421" y="470"/>
                        <a:pt x="689" y="473"/>
                        <a:pt x="1015" y="468"/>
                      </a:cubicBezTo>
                      <a:cubicBezTo>
                        <a:pt x="1069" y="450"/>
                        <a:pt x="1129" y="440"/>
                        <a:pt x="1186" y="432"/>
                      </a:cubicBezTo>
                      <a:cubicBezTo>
                        <a:pt x="1258" y="360"/>
                        <a:pt x="1274" y="252"/>
                        <a:pt x="1312" y="162"/>
                      </a:cubicBezTo>
                      <a:cubicBezTo>
                        <a:pt x="1312" y="161"/>
                        <a:pt x="1347" y="116"/>
                        <a:pt x="1339" y="108"/>
                      </a:cubicBezTo>
                      <a:cubicBezTo>
                        <a:pt x="1332" y="101"/>
                        <a:pt x="1321" y="114"/>
                        <a:pt x="1312" y="117"/>
                      </a:cubicBez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189" name="Line 15"/>
                <p:cNvSpPr>
                  <a:spLocks noChangeShapeType="1"/>
                </p:cNvSpPr>
                <p:nvPr/>
              </p:nvSpPr>
              <p:spPr bwMode="auto">
                <a:xfrm flipV="1">
                  <a:off x="339" y="2693"/>
                  <a:ext cx="102" cy="105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190" name="Rectangle 16"/>
                <p:cNvSpPr>
                  <a:spLocks noChangeArrowheads="1"/>
                </p:cNvSpPr>
                <p:nvPr/>
              </p:nvSpPr>
              <p:spPr bwMode="auto">
                <a:xfrm>
                  <a:off x="304" y="2588"/>
                  <a:ext cx="35" cy="70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7191" name="Freeform 17"/>
                <p:cNvSpPr>
                  <a:spLocks/>
                </p:cNvSpPr>
                <p:nvPr/>
              </p:nvSpPr>
              <p:spPr bwMode="auto">
                <a:xfrm>
                  <a:off x="545" y="2026"/>
                  <a:ext cx="603" cy="761"/>
                </a:xfrm>
                <a:custGeom>
                  <a:avLst/>
                  <a:gdLst>
                    <a:gd name="T0" fmla="*/ 565 w 847"/>
                    <a:gd name="T1" fmla="*/ 584 h 1046"/>
                    <a:gd name="T2" fmla="*/ 552 w 847"/>
                    <a:gd name="T3" fmla="*/ 565 h 1046"/>
                    <a:gd name="T4" fmla="*/ 539 w 847"/>
                    <a:gd name="T5" fmla="*/ 532 h 1046"/>
                    <a:gd name="T6" fmla="*/ 449 w 847"/>
                    <a:gd name="T7" fmla="*/ 401 h 1046"/>
                    <a:gd name="T8" fmla="*/ 436 w 847"/>
                    <a:gd name="T9" fmla="*/ 375 h 1046"/>
                    <a:gd name="T10" fmla="*/ 411 w 847"/>
                    <a:gd name="T11" fmla="*/ 348 h 1046"/>
                    <a:gd name="T12" fmla="*/ 385 w 847"/>
                    <a:gd name="T13" fmla="*/ 316 h 1046"/>
                    <a:gd name="T14" fmla="*/ 321 w 847"/>
                    <a:gd name="T15" fmla="*/ 231 h 1046"/>
                    <a:gd name="T16" fmla="*/ 238 w 847"/>
                    <a:gd name="T17" fmla="*/ 152 h 1046"/>
                    <a:gd name="T18" fmla="*/ 174 w 847"/>
                    <a:gd name="T19" fmla="*/ 80 h 1046"/>
                    <a:gd name="T20" fmla="*/ 193 w 847"/>
                    <a:gd name="T21" fmla="*/ 41 h 1046"/>
                    <a:gd name="T22" fmla="*/ 167 w 847"/>
                    <a:gd name="T23" fmla="*/ 28 h 1046"/>
                    <a:gd name="T24" fmla="*/ 71 w 847"/>
                    <a:gd name="T25" fmla="*/ 1 h 1046"/>
                    <a:gd name="T26" fmla="*/ 39 w 847"/>
                    <a:gd name="T27" fmla="*/ 87 h 1046"/>
                    <a:gd name="T28" fmla="*/ 90 w 847"/>
                    <a:gd name="T29" fmla="*/ 100 h 1046"/>
                    <a:gd name="T30" fmla="*/ 84 w 847"/>
                    <a:gd name="T31" fmla="*/ 119 h 1046"/>
                    <a:gd name="T32" fmla="*/ 180 w 847"/>
                    <a:gd name="T33" fmla="*/ 172 h 1046"/>
                    <a:gd name="T34" fmla="*/ 302 w 847"/>
                    <a:gd name="T35" fmla="*/ 290 h 1046"/>
                    <a:gd name="T36" fmla="*/ 327 w 847"/>
                    <a:gd name="T37" fmla="*/ 335 h 1046"/>
                    <a:gd name="T38" fmla="*/ 347 w 847"/>
                    <a:gd name="T39" fmla="*/ 348 h 1046"/>
                    <a:gd name="T40" fmla="*/ 392 w 847"/>
                    <a:gd name="T41" fmla="*/ 394 h 1046"/>
                    <a:gd name="T42" fmla="*/ 430 w 847"/>
                    <a:gd name="T43" fmla="*/ 447 h 1046"/>
                    <a:gd name="T44" fmla="*/ 468 w 847"/>
                    <a:gd name="T45" fmla="*/ 512 h 1046"/>
                    <a:gd name="T46" fmla="*/ 520 w 847"/>
                    <a:gd name="T47" fmla="*/ 656 h 1046"/>
                    <a:gd name="T48" fmla="*/ 565 w 847"/>
                    <a:gd name="T49" fmla="*/ 715 h 1046"/>
                    <a:gd name="T50" fmla="*/ 590 w 847"/>
                    <a:gd name="T51" fmla="*/ 741 h 1046"/>
                    <a:gd name="T52" fmla="*/ 603 w 847"/>
                    <a:gd name="T53" fmla="*/ 761 h 104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847" h="1046">
                      <a:moveTo>
                        <a:pt x="793" y="803"/>
                      </a:moveTo>
                      <a:cubicBezTo>
                        <a:pt x="787" y="794"/>
                        <a:pt x="780" y="786"/>
                        <a:pt x="775" y="776"/>
                      </a:cubicBezTo>
                      <a:cubicBezTo>
                        <a:pt x="768" y="762"/>
                        <a:pt x="765" y="745"/>
                        <a:pt x="757" y="731"/>
                      </a:cubicBezTo>
                      <a:cubicBezTo>
                        <a:pt x="726" y="676"/>
                        <a:pt x="660" y="608"/>
                        <a:pt x="631" y="551"/>
                      </a:cubicBezTo>
                      <a:cubicBezTo>
                        <a:pt x="625" y="539"/>
                        <a:pt x="621" y="526"/>
                        <a:pt x="613" y="515"/>
                      </a:cubicBezTo>
                      <a:cubicBezTo>
                        <a:pt x="603" y="501"/>
                        <a:pt x="588" y="492"/>
                        <a:pt x="577" y="479"/>
                      </a:cubicBezTo>
                      <a:cubicBezTo>
                        <a:pt x="564" y="465"/>
                        <a:pt x="552" y="450"/>
                        <a:pt x="541" y="434"/>
                      </a:cubicBezTo>
                      <a:cubicBezTo>
                        <a:pt x="511" y="393"/>
                        <a:pt x="485" y="355"/>
                        <a:pt x="451" y="317"/>
                      </a:cubicBezTo>
                      <a:cubicBezTo>
                        <a:pt x="416" y="278"/>
                        <a:pt x="374" y="243"/>
                        <a:pt x="334" y="209"/>
                      </a:cubicBezTo>
                      <a:cubicBezTo>
                        <a:pt x="294" y="174"/>
                        <a:pt x="262" y="163"/>
                        <a:pt x="244" y="110"/>
                      </a:cubicBezTo>
                      <a:cubicBezTo>
                        <a:pt x="246" y="106"/>
                        <a:pt x="277" y="66"/>
                        <a:pt x="271" y="56"/>
                      </a:cubicBezTo>
                      <a:cubicBezTo>
                        <a:pt x="264" y="44"/>
                        <a:pt x="247" y="43"/>
                        <a:pt x="235" y="38"/>
                      </a:cubicBezTo>
                      <a:cubicBezTo>
                        <a:pt x="191" y="20"/>
                        <a:pt x="146" y="13"/>
                        <a:pt x="100" y="2"/>
                      </a:cubicBezTo>
                      <a:cubicBezTo>
                        <a:pt x="33" y="13"/>
                        <a:pt x="0" y="0"/>
                        <a:pt x="55" y="119"/>
                      </a:cubicBezTo>
                      <a:cubicBezTo>
                        <a:pt x="65" y="141"/>
                        <a:pt x="104" y="129"/>
                        <a:pt x="127" y="137"/>
                      </a:cubicBezTo>
                      <a:cubicBezTo>
                        <a:pt x="124" y="146"/>
                        <a:pt x="115" y="155"/>
                        <a:pt x="118" y="164"/>
                      </a:cubicBezTo>
                      <a:cubicBezTo>
                        <a:pt x="133" y="209"/>
                        <a:pt x="214" y="228"/>
                        <a:pt x="253" y="236"/>
                      </a:cubicBezTo>
                      <a:cubicBezTo>
                        <a:pt x="275" y="302"/>
                        <a:pt x="358" y="376"/>
                        <a:pt x="424" y="398"/>
                      </a:cubicBezTo>
                      <a:cubicBezTo>
                        <a:pt x="437" y="418"/>
                        <a:pt x="445" y="442"/>
                        <a:pt x="460" y="461"/>
                      </a:cubicBezTo>
                      <a:cubicBezTo>
                        <a:pt x="467" y="469"/>
                        <a:pt x="479" y="472"/>
                        <a:pt x="487" y="479"/>
                      </a:cubicBezTo>
                      <a:cubicBezTo>
                        <a:pt x="509" y="499"/>
                        <a:pt x="534" y="517"/>
                        <a:pt x="550" y="542"/>
                      </a:cubicBezTo>
                      <a:cubicBezTo>
                        <a:pt x="579" y="585"/>
                        <a:pt x="561" y="561"/>
                        <a:pt x="604" y="614"/>
                      </a:cubicBezTo>
                      <a:cubicBezTo>
                        <a:pt x="616" y="649"/>
                        <a:pt x="638" y="674"/>
                        <a:pt x="658" y="704"/>
                      </a:cubicBezTo>
                      <a:cubicBezTo>
                        <a:pt x="674" y="785"/>
                        <a:pt x="670" y="842"/>
                        <a:pt x="730" y="902"/>
                      </a:cubicBezTo>
                      <a:cubicBezTo>
                        <a:pt x="747" y="953"/>
                        <a:pt x="732" y="922"/>
                        <a:pt x="793" y="983"/>
                      </a:cubicBezTo>
                      <a:cubicBezTo>
                        <a:pt x="805" y="995"/>
                        <a:pt x="820" y="1005"/>
                        <a:pt x="829" y="1019"/>
                      </a:cubicBezTo>
                      <a:cubicBezTo>
                        <a:pt x="835" y="1028"/>
                        <a:pt x="847" y="1046"/>
                        <a:pt x="847" y="1046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192" name="Oval 18"/>
                <p:cNvSpPr>
                  <a:spLocks noChangeArrowheads="1"/>
                </p:cNvSpPr>
                <p:nvPr/>
              </p:nvSpPr>
              <p:spPr bwMode="auto">
                <a:xfrm>
                  <a:off x="475" y="2099"/>
                  <a:ext cx="239" cy="210"/>
                </a:xfrm>
                <a:prstGeom prst="ellipse">
                  <a:avLst/>
                </a:prstGeom>
                <a:solidFill>
                  <a:srgbClr val="996633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7193" name="Freeform 19"/>
                <p:cNvSpPr>
                  <a:spLocks/>
                </p:cNvSpPr>
                <p:nvPr/>
              </p:nvSpPr>
              <p:spPr bwMode="auto">
                <a:xfrm>
                  <a:off x="1273" y="1735"/>
                  <a:ext cx="221" cy="232"/>
                </a:xfrm>
                <a:custGeom>
                  <a:avLst/>
                  <a:gdLst>
                    <a:gd name="T0" fmla="*/ 29 w 311"/>
                    <a:gd name="T1" fmla="*/ 23 h 318"/>
                    <a:gd name="T2" fmla="*/ 106 w 311"/>
                    <a:gd name="T3" fmla="*/ 10 h 318"/>
                    <a:gd name="T4" fmla="*/ 74 w 311"/>
                    <a:gd name="T5" fmla="*/ 207 h 318"/>
                    <a:gd name="T6" fmla="*/ 55 w 311"/>
                    <a:gd name="T7" fmla="*/ 69 h 318"/>
                    <a:gd name="T8" fmla="*/ 112 w 311"/>
                    <a:gd name="T9" fmla="*/ 30 h 318"/>
                    <a:gd name="T10" fmla="*/ 119 w 311"/>
                    <a:gd name="T11" fmla="*/ 168 h 318"/>
                    <a:gd name="T12" fmla="*/ 68 w 311"/>
                    <a:gd name="T13" fmla="*/ 227 h 318"/>
                    <a:gd name="T14" fmla="*/ 10 w 311"/>
                    <a:gd name="T15" fmla="*/ 161 h 318"/>
                    <a:gd name="T16" fmla="*/ 16 w 311"/>
                    <a:gd name="T17" fmla="*/ 89 h 318"/>
                    <a:gd name="T18" fmla="*/ 93 w 311"/>
                    <a:gd name="T19" fmla="*/ 43 h 318"/>
                    <a:gd name="T20" fmla="*/ 170 w 311"/>
                    <a:gd name="T21" fmla="*/ 109 h 318"/>
                    <a:gd name="T22" fmla="*/ 163 w 311"/>
                    <a:gd name="T23" fmla="*/ 207 h 318"/>
                    <a:gd name="T24" fmla="*/ 112 w 311"/>
                    <a:gd name="T25" fmla="*/ 220 h 318"/>
                    <a:gd name="T26" fmla="*/ 74 w 311"/>
                    <a:gd name="T27" fmla="*/ 174 h 318"/>
                    <a:gd name="T28" fmla="*/ 80 w 311"/>
                    <a:gd name="T29" fmla="*/ 128 h 318"/>
                    <a:gd name="T30" fmla="*/ 176 w 311"/>
                    <a:gd name="T31" fmla="*/ 76 h 318"/>
                    <a:gd name="T32" fmla="*/ 208 w 311"/>
                    <a:gd name="T33" fmla="*/ 82 h 318"/>
                    <a:gd name="T34" fmla="*/ 138 w 311"/>
                    <a:gd name="T35" fmla="*/ 220 h 318"/>
                    <a:gd name="T36" fmla="*/ 74 w 311"/>
                    <a:gd name="T37" fmla="*/ 207 h 318"/>
                    <a:gd name="T38" fmla="*/ 68 w 311"/>
                    <a:gd name="T39" fmla="*/ 168 h 318"/>
                    <a:gd name="T40" fmla="*/ 144 w 311"/>
                    <a:gd name="T41" fmla="*/ 36 h 318"/>
                    <a:gd name="T42" fmla="*/ 221 w 311"/>
                    <a:gd name="T43" fmla="*/ 96 h 318"/>
                    <a:gd name="T44" fmla="*/ 215 w 311"/>
                    <a:gd name="T45" fmla="*/ 174 h 318"/>
                    <a:gd name="T46" fmla="*/ 208 w 311"/>
                    <a:gd name="T47" fmla="*/ 207 h 318"/>
                    <a:gd name="T48" fmla="*/ 189 w 311"/>
                    <a:gd name="T49" fmla="*/ 214 h 318"/>
                    <a:gd name="T50" fmla="*/ 106 w 311"/>
                    <a:gd name="T51" fmla="*/ 161 h 318"/>
                    <a:gd name="T52" fmla="*/ 183 w 311"/>
                    <a:gd name="T53" fmla="*/ 96 h 318"/>
                    <a:gd name="T54" fmla="*/ 202 w 311"/>
                    <a:gd name="T55" fmla="*/ 128 h 318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0" t="0" r="r" b="b"/>
                  <a:pathLst>
                    <a:path w="311" h="318">
                      <a:moveTo>
                        <a:pt x="41" y="32"/>
                      </a:moveTo>
                      <a:cubicBezTo>
                        <a:pt x="80" y="13"/>
                        <a:pt x="107" y="0"/>
                        <a:pt x="149" y="14"/>
                      </a:cubicBezTo>
                      <a:cubicBezTo>
                        <a:pt x="173" y="109"/>
                        <a:pt x="197" y="222"/>
                        <a:pt x="104" y="284"/>
                      </a:cubicBezTo>
                      <a:cubicBezTo>
                        <a:pt x="16" y="262"/>
                        <a:pt x="32" y="162"/>
                        <a:pt x="77" y="95"/>
                      </a:cubicBezTo>
                      <a:cubicBezTo>
                        <a:pt x="91" y="39"/>
                        <a:pt x="101" y="52"/>
                        <a:pt x="158" y="41"/>
                      </a:cubicBezTo>
                      <a:cubicBezTo>
                        <a:pt x="221" y="104"/>
                        <a:pt x="198" y="67"/>
                        <a:pt x="167" y="230"/>
                      </a:cubicBezTo>
                      <a:cubicBezTo>
                        <a:pt x="160" y="265"/>
                        <a:pt x="95" y="311"/>
                        <a:pt x="95" y="311"/>
                      </a:cubicBezTo>
                      <a:cubicBezTo>
                        <a:pt x="0" y="287"/>
                        <a:pt x="26" y="318"/>
                        <a:pt x="14" y="221"/>
                      </a:cubicBezTo>
                      <a:cubicBezTo>
                        <a:pt x="17" y="188"/>
                        <a:pt x="16" y="154"/>
                        <a:pt x="23" y="122"/>
                      </a:cubicBezTo>
                      <a:cubicBezTo>
                        <a:pt x="33" y="77"/>
                        <a:pt x="96" y="68"/>
                        <a:pt x="131" y="59"/>
                      </a:cubicBezTo>
                      <a:cubicBezTo>
                        <a:pt x="227" y="80"/>
                        <a:pt x="218" y="63"/>
                        <a:pt x="239" y="149"/>
                      </a:cubicBezTo>
                      <a:cubicBezTo>
                        <a:pt x="236" y="194"/>
                        <a:pt x="251" y="244"/>
                        <a:pt x="230" y="284"/>
                      </a:cubicBezTo>
                      <a:cubicBezTo>
                        <a:pt x="218" y="306"/>
                        <a:pt x="158" y="302"/>
                        <a:pt x="158" y="302"/>
                      </a:cubicBezTo>
                      <a:cubicBezTo>
                        <a:pt x="122" y="290"/>
                        <a:pt x="116" y="274"/>
                        <a:pt x="104" y="239"/>
                      </a:cubicBezTo>
                      <a:cubicBezTo>
                        <a:pt x="107" y="218"/>
                        <a:pt x="103" y="195"/>
                        <a:pt x="113" y="176"/>
                      </a:cubicBezTo>
                      <a:cubicBezTo>
                        <a:pt x="147" y="112"/>
                        <a:pt x="189" y="119"/>
                        <a:pt x="248" y="104"/>
                      </a:cubicBezTo>
                      <a:cubicBezTo>
                        <a:pt x="263" y="107"/>
                        <a:pt x="290" y="98"/>
                        <a:pt x="293" y="113"/>
                      </a:cubicBezTo>
                      <a:cubicBezTo>
                        <a:pt x="309" y="189"/>
                        <a:pt x="266" y="278"/>
                        <a:pt x="194" y="302"/>
                      </a:cubicBezTo>
                      <a:cubicBezTo>
                        <a:pt x="164" y="296"/>
                        <a:pt x="129" y="302"/>
                        <a:pt x="104" y="284"/>
                      </a:cubicBezTo>
                      <a:cubicBezTo>
                        <a:pt x="89" y="273"/>
                        <a:pt x="95" y="248"/>
                        <a:pt x="95" y="230"/>
                      </a:cubicBezTo>
                      <a:cubicBezTo>
                        <a:pt x="95" y="118"/>
                        <a:pt x="136" y="117"/>
                        <a:pt x="203" y="50"/>
                      </a:cubicBezTo>
                      <a:cubicBezTo>
                        <a:pt x="285" y="62"/>
                        <a:pt x="276" y="61"/>
                        <a:pt x="311" y="131"/>
                      </a:cubicBezTo>
                      <a:cubicBezTo>
                        <a:pt x="308" y="167"/>
                        <a:pt x="306" y="203"/>
                        <a:pt x="302" y="239"/>
                      </a:cubicBezTo>
                      <a:cubicBezTo>
                        <a:pt x="300" y="254"/>
                        <a:pt x="301" y="271"/>
                        <a:pt x="293" y="284"/>
                      </a:cubicBezTo>
                      <a:cubicBezTo>
                        <a:pt x="288" y="292"/>
                        <a:pt x="275" y="290"/>
                        <a:pt x="266" y="293"/>
                      </a:cubicBezTo>
                      <a:cubicBezTo>
                        <a:pt x="170" y="283"/>
                        <a:pt x="174" y="297"/>
                        <a:pt x="149" y="221"/>
                      </a:cubicBezTo>
                      <a:cubicBezTo>
                        <a:pt x="171" y="122"/>
                        <a:pt x="158" y="115"/>
                        <a:pt x="257" y="131"/>
                      </a:cubicBezTo>
                      <a:cubicBezTo>
                        <a:pt x="279" y="164"/>
                        <a:pt x="270" y="148"/>
                        <a:pt x="284" y="176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194" name="Freeform 20"/>
                <p:cNvSpPr>
                  <a:spLocks/>
                </p:cNvSpPr>
                <p:nvPr/>
              </p:nvSpPr>
              <p:spPr bwMode="auto">
                <a:xfrm>
                  <a:off x="1196" y="1981"/>
                  <a:ext cx="131" cy="171"/>
                </a:xfrm>
                <a:custGeom>
                  <a:avLst/>
                  <a:gdLst>
                    <a:gd name="T0" fmla="*/ 16 w 184"/>
                    <a:gd name="T1" fmla="*/ 53 h 234"/>
                    <a:gd name="T2" fmla="*/ 99 w 184"/>
                    <a:gd name="T3" fmla="*/ 0 h 234"/>
                    <a:gd name="T4" fmla="*/ 105 w 184"/>
                    <a:gd name="T5" fmla="*/ 66 h 234"/>
                    <a:gd name="T6" fmla="*/ 54 w 184"/>
                    <a:gd name="T7" fmla="*/ 79 h 234"/>
                    <a:gd name="T8" fmla="*/ 9 w 184"/>
                    <a:gd name="T9" fmla="*/ 171 h 234"/>
                    <a:gd name="T10" fmla="*/ 3 w 184"/>
                    <a:gd name="T11" fmla="*/ 125 h 23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184" h="234">
                      <a:moveTo>
                        <a:pt x="22" y="72"/>
                      </a:moveTo>
                      <a:cubicBezTo>
                        <a:pt x="53" y="41"/>
                        <a:pt x="97" y="14"/>
                        <a:pt x="139" y="0"/>
                      </a:cubicBezTo>
                      <a:cubicBezTo>
                        <a:pt x="156" y="25"/>
                        <a:pt x="184" y="54"/>
                        <a:pt x="148" y="90"/>
                      </a:cubicBezTo>
                      <a:cubicBezTo>
                        <a:pt x="131" y="107"/>
                        <a:pt x="76" y="108"/>
                        <a:pt x="76" y="108"/>
                      </a:cubicBezTo>
                      <a:cubicBezTo>
                        <a:pt x="42" y="159"/>
                        <a:pt x="66" y="198"/>
                        <a:pt x="13" y="234"/>
                      </a:cubicBezTo>
                      <a:cubicBezTo>
                        <a:pt x="0" y="196"/>
                        <a:pt x="4" y="216"/>
                        <a:pt x="4" y="171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195" name="Freeform 21"/>
                <p:cNvSpPr>
                  <a:spLocks/>
                </p:cNvSpPr>
                <p:nvPr/>
              </p:nvSpPr>
              <p:spPr bwMode="auto">
                <a:xfrm>
                  <a:off x="1124" y="2407"/>
                  <a:ext cx="133" cy="108"/>
                </a:xfrm>
                <a:custGeom>
                  <a:avLst/>
                  <a:gdLst>
                    <a:gd name="T0" fmla="*/ 133 w 187"/>
                    <a:gd name="T1" fmla="*/ 0 h 148"/>
                    <a:gd name="T2" fmla="*/ 82 w 187"/>
                    <a:gd name="T3" fmla="*/ 39 h 148"/>
                    <a:gd name="T4" fmla="*/ 50 w 187"/>
                    <a:gd name="T5" fmla="*/ 79 h 148"/>
                    <a:gd name="T6" fmla="*/ 18 w 187"/>
                    <a:gd name="T7" fmla="*/ 92 h 148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87" h="148">
                      <a:moveTo>
                        <a:pt x="187" y="0"/>
                      </a:moveTo>
                      <a:cubicBezTo>
                        <a:pt x="153" y="11"/>
                        <a:pt x="145" y="34"/>
                        <a:pt x="115" y="54"/>
                      </a:cubicBezTo>
                      <a:cubicBezTo>
                        <a:pt x="104" y="71"/>
                        <a:pt x="89" y="97"/>
                        <a:pt x="70" y="108"/>
                      </a:cubicBezTo>
                      <a:cubicBezTo>
                        <a:pt x="0" y="148"/>
                        <a:pt x="53" y="98"/>
                        <a:pt x="25" y="126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196" name="Freeform 22"/>
                <p:cNvSpPr>
                  <a:spLocks/>
                </p:cNvSpPr>
                <p:nvPr/>
              </p:nvSpPr>
              <p:spPr bwMode="auto">
                <a:xfrm>
                  <a:off x="1141" y="3259"/>
                  <a:ext cx="302" cy="864"/>
                </a:xfrm>
                <a:custGeom>
                  <a:avLst/>
                  <a:gdLst>
                    <a:gd name="T0" fmla="*/ 206 w 424"/>
                    <a:gd name="T1" fmla="*/ 0 h 1187"/>
                    <a:gd name="T2" fmla="*/ 251 w 424"/>
                    <a:gd name="T3" fmla="*/ 262 h 1187"/>
                    <a:gd name="T4" fmla="*/ 276 w 424"/>
                    <a:gd name="T5" fmla="*/ 347 h 1187"/>
                    <a:gd name="T6" fmla="*/ 302 w 424"/>
                    <a:gd name="T7" fmla="*/ 563 h 1187"/>
                    <a:gd name="T8" fmla="*/ 289 w 424"/>
                    <a:gd name="T9" fmla="*/ 786 h 1187"/>
                    <a:gd name="T10" fmla="*/ 270 w 424"/>
                    <a:gd name="T11" fmla="*/ 858 h 1187"/>
                    <a:gd name="T12" fmla="*/ 283 w 424"/>
                    <a:gd name="T13" fmla="*/ 839 h 1187"/>
                    <a:gd name="T14" fmla="*/ 90 w 424"/>
                    <a:gd name="T15" fmla="*/ 832 h 1187"/>
                    <a:gd name="T16" fmla="*/ 7 w 424"/>
                    <a:gd name="T17" fmla="*/ 825 h 1187"/>
                    <a:gd name="T18" fmla="*/ 20 w 424"/>
                    <a:gd name="T19" fmla="*/ 806 h 1187"/>
                    <a:gd name="T20" fmla="*/ 78 w 424"/>
                    <a:gd name="T21" fmla="*/ 793 h 1187"/>
                    <a:gd name="T22" fmla="*/ 199 w 424"/>
                    <a:gd name="T23" fmla="*/ 766 h 1187"/>
                    <a:gd name="T24" fmla="*/ 167 w 424"/>
                    <a:gd name="T25" fmla="*/ 596 h 1187"/>
                    <a:gd name="T26" fmla="*/ 123 w 424"/>
                    <a:gd name="T27" fmla="*/ 406 h 1187"/>
                    <a:gd name="T28" fmla="*/ 103 w 424"/>
                    <a:gd name="T29" fmla="*/ 295 h 1187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424" h="1187">
                      <a:moveTo>
                        <a:pt x="289" y="0"/>
                      </a:moveTo>
                      <a:cubicBezTo>
                        <a:pt x="299" y="125"/>
                        <a:pt x="318" y="240"/>
                        <a:pt x="352" y="360"/>
                      </a:cubicBezTo>
                      <a:cubicBezTo>
                        <a:pt x="364" y="401"/>
                        <a:pt x="369" y="438"/>
                        <a:pt x="388" y="477"/>
                      </a:cubicBezTo>
                      <a:cubicBezTo>
                        <a:pt x="396" y="577"/>
                        <a:pt x="414" y="674"/>
                        <a:pt x="424" y="774"/>
                      </a:cubicBezTo>
                      <a:cubicBezTo>
                        <a:pt x="420" y="875"/>
                        <a:pt x="423" y="979"/>
                        <a:pt x="406" y="1080"/>
                      </a:cubicBezTo>
                      <a:cubicBezTo>
                        <a:pt x="405" y="1088"/>
                        <a:pt x="374" y="1174"/>
                        <a:pt x="379" y="1179"/>
                      </a:cubicBezTo>
                      <a:cubicBezTo>
                        <a:pt x="387" y="1187"/>
                        <a:pt x="391" y="1161"/>
                        <a:pt x="397" y="1152"/>
                      </a:cubicBezTo>
                      <a:cubicBezTo>
                        <a:pt x="307" y="1149"/>
                        <a:pt x="217" y="1147"/>
                        <a:pt x="127" y="1143"/>
                      </a:cubicBezTo>
                      <a:cubicBezTo>
                        <a:pt x="88" y="1141"/>
                        <a:pt x="47" y="1147"/>
                        <a:pt x="10" y="1134"/>
                      </a:cubicBezTo>
                      <a:cubicBezTo>
                        <a:pt x="0" y="1130"/>
                        <a:pt x="20" y="1114"/>
                        <a:pt x="28" y="1107"/>
                      </a:cubicBezTo>
                      <a:cubicBezTo>
                        <a:pt x="40" y="1098"/>
                        <a:pt x="108" y="1089"/>
                        <a:pt x="109" y="1089"/>
                      </a:cubicBezTo>
                      <a:cubicBezTo>
                        <a:pt x="169" y="1076"/>
                        <a:pt x="216" y="1060"/>
                        <a:pt x="280" y="1053"/>
                      </a:cubicBezTo>
                      <a:cubicBezTo>
                        <a:pt x="324" y="987"/>
                        <a:pt x="276" y="880"/>
                        <a:pt x="235" y="819"/>
                      </a:cubicBezTo>
                      <a:cubicBezTo>
                        <a:pt x="213" y="731"/>
                        <a:pt x="188" y="647"/>
                        <a:pt x="172" y="558"/>
                      </a:cubicBezTo>
                      <a:cubicBezTo>
                        <a:pt x="163" y="507"/>
                        <a:pt x="145" y="458"/>
                        <a:pt x="145" y="405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197" name="Line 23"/>
                <p:cNvSpPr>
                  <a:spLocks noChangeShapeType="1"/>
                </p:cNvSpPr>
                <p:nvPr/>
              </p:nvSpPr>
              <p:spPr bwMode="auto">
                <a:xfrm>
                  <a:off x="612" y="2309"/>
                  <a:ext cx="34" cy="1782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prstDash val="sysDot"/>
                  <a:round/>
                  <a:headEnd type="triangle" w="med" len="med"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198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441" y="3007"/>
                  <a:ext cx="375" cy="2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kumimoji="0" lang="en-US" altLang="en-US" sz="2800" b="1">
                      <a:solidFill>
                        <a:srgbClr val="CC0099"/>
                      </a:solidFill>
                    </a:rPr>
                    <a:t>     </a:t>
                  </a:r>
                </a:p>
              </p:txBody>
            </p:sp>
            <p:sp>
              <p:nvSpPr>
                <p:cNvPr id="7199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100" y="2062"/>
                  <a:ext cx="409" cy="2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kumimoji="0" lang="en-US" altLang="en-US" sz="2800" b="1">
                      <a:solidFill>
                        <a:srgbClr val="996633"/>
                      </a:solidFill>
                    </a:rPr>
                    <a:t>   </a:t>
                  </a:r>
                </a:p>
              </p:txBody>
            </p:sp>
            <p:sp>
              <p:nvSpPr>
                <p:cNvPr id="7200" name="Freeform 26"/>
                <p:cNvSpPr>
                  <a:spLocks/>
                </p:cNvSpPr>
                <p:nvPr/>
              </p:nvSpPr>
              <p:spPr bwMode="auto">
                <a:xfrm>
                  <a:off x="1065" y="3123"/>
                  <a:ext cx="314" cy="24"/>
                </a:xfrm>
                <a:custGeom>
                  <a:avLst/>
                  <a:gdLst>
                    <a:gd name="T0" fmla="*/ 0 w 441"/>
                    <a:gd name="T1" fmla="*/ 5 h 34"/>
                    <a:gd name="T2" fmla="*/ 295 w 441"/>
                    <a:gd name="T3" fmla="*/ 24 h 34"/>
                    <a:gd name="T4" fmla="*/ 314 w 441"/>
                    <a:gd name="T5" fmla="*/ 18 h 34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441" h="34">
                      <a:moveTo>
                        <a:pt x="0" y="7"/>
                      </a:moveTo>
                      <a:cubicBezTo>
                        <a:pt x="137" y="34"/>
                        <a:pt x="279" y="0"/>
                        <a:pt x="414" y="34"/>
                      </a:cubicBezTo>
                      <a:cubicBezTo>
                        <a:pt x="423" y="31"/>
                        <a:pt x="441" y="25"/>
                        <a:pt x="441" y="25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01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4" y="2592"/>
                  <a:ext cx="624" cy="2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endParaRPr kumimoji="0" lang="en-US" altLang="en-US" sz="2800" b="1">
                    <a:solidFill>
                      <a:schemeClr val="accent2"/>
                    </a:solidFill>
                  </a:endParaRPr>
                </a:p>
              </p:txBody>
            </p:sp>
            <p:sp>
              <p:nvSpPr>
                <p:cNvPr id="7202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148" y="2025"/>
                  <a:ext cx="624" cy="2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kumimoji="0" lang="en-US" altLang="en-US" sz="2800" b="1">
                      <a:solidFill>
                        <a:srgbClr val="996633"/>
                      </a:solidFill>
                    </a:rPr>
                    <a:t>m</a:t>
                  </a:r>
                </a:p>
              </p:txBody>
            </p:sp>
            <p:sp>
              <p:nvSpPr>
                <p:cNvPr id="7203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676" y="3072"/>
                  <a:ext cx="528" cy="2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kumimoji="0" lang="en-US" altLang="en-US" sz="2800" b="1">
                      <a:solidFill>
                        <a:srgbClr val="009900"/>
                      </a:solidFill>
                    </a:rPr>
                    <a:t>h</a:t>
                  </a:r>
                </a:p>
              </p:txBody>
            </p:sp>
            <p:sp>
              <p:nvSpPr>
                <p:cNvPr id="7204" name="Oval 30"/>
                <p:cNvSpPr>
                  <a:spLocks noChangeArrowheads="1"/>
                </p:cNvSpPr>
                <p:nvPr/>
              </p:nvSpPr>
              <p:spPr bwMode="auto">
                <a:xfrm>
                  <a:off x="1062" y="1680"/>
                  <a:ext cx="96" cy="96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7205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1008" y="1286"/>
                  <a:ext cx="480" cy="43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endParaRPr kumimoji="0" lang="en-US" altLang="en-US" sz="6000"/>
                </a:p>
              </p:txBody>
            </p:sp>
            <p:sp>
              <p:nvSpPr>
                <p:cNvPr id="7206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912" y="1296"/>
                  <a:ext cx="480" cy="43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endParaRPr kumimoji="0" lang="en-US" altLang="en-US" sz="6000"/>
                </a:p>
              </p:txBody>
            </p:sp>
          </p:grpSp>
          <p:grpSp>
            <p:nvGrpSpPr>
              <p:cNvPr id="7179" name="Group 33"/>
              <p:cNvGrpSpPr>
                <a:grpSpLocks/>
              </p:cNvGrpSpPr>
              <p:nvPr/>
            </p:nvGrpSpPr>
            <p:grpSpPr bwMode="auto">
              <a:xfrm>
                <a:off x="2784" y="192"/>
                <a:ext cx="428" cy="634"/>
                <a:chOff x="2784" y="192"/>
                <a:chExt cx="428" cy="634"/>
              </a:xfrm>
            </p:grpSpPr>
            <p:sp>
              <p:nvSpPr>
                <p:cNvPr id="7180" name="Rectangle 34"/>
                <p:cNvSpPr>
                  <a:spLocks noChangeArrowheads="1"/>
                </p:cNvSpPr>
                <p:nvPr/>
              </p:nvSpPr>
              <p:spPr bwMode="auto">
                <a:xfrm>
                  <a:off x="2976" y="192"/>
                  <a:ext cx="236" cy="6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r>
                    <a:rPr kumimoji="0" lang="en-US" altLang="en-US" sz="6000"/>
                    <a:t>.</a:t>
                  </a:r>
                </a:p>
              </p:txBody>
            </p:sp>
            <p:sp>
              <p:nvSpPr>
                <p:cNvPr id="7181" name="Rectangle 35"/>
                <p:cNvSpPr>
                  <a:spLocks noChangeArrowheads="1"/>
                </p:cNvSpPr>
                <p:nvPr/>
              </p:nvSpPr>
              <p:spPr bwMode="auto">
                <a:xfrm>
                  <a:off x="2784" y="192"/>
                  <a:ext cx="236" cy="6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r>
                    <a:rPr kumimoji="0" lang="en-US" altLang="en-US" sz="6000"/>
                    <a:t>.</a:t>
                  </a:r>
                </a:p>
              </p:txBody>
            </p:sp>
          </p:grpSp>
        </p:grpSp>
        <p:sp>
          <p:nvSpPr>
            <p:cNvPr id="7175" name="Rectangle 36"/>
            <p:cNvSpPr>
              <a:spLocks noChangeArrowheads="1"/>
            </p:cNvSpPr>
            <p:nvPr/>
          </p:nvSpPr>
          <p:spPr bwMode="auto">
            <a:xfrm>
              <a:off x="3168" y="1200"/>
              <a:ext cx="19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kumimoji="0" lang="en-US" altLang="en-US" sz="2800" b="1">
                  <a:solidFill>
                    <a:schemeClr val="accent2"/>
                  </a:solidFill>
                </a:rPr>
                <a:t>t</a:t>
              </a:r>
            </a:p>
          </p:txBody>
        </p:sp>
        <p:sp>
          <p:nvSpPr>
            <p:cNvPr id="7176" name="Rectangle 37"/>
            <p:cNvSpPr>
              <a:spLocks noChangeArrowheads="1"/>
            </p:cNvSpPr>
            <p:nvPr/>
          </p:nvSpPr>
          <p:spPr bwMode="auto">
            <a:xfrm>
              <a:off x="4656" y="3984"/>
              <a:ext cx="91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kumimoji="0" lang="en-US" altLang="en-US" sz="1400"/>
                <a:t>© A. Petrou 2003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en-US" sz="1400"/>
              <a:t>Prologue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342900" indent="-3429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1" eaLnBrk="1" hangingPunct="1"/>
            <a:fld id="{3E0F2BB5-ABDB-4351-A269-A06ECEAF96F2}" type="slidenum">
              <a:rPr kumimoji="0" lang="en-US" altLang="en-US" sz="1400">
                <a:latin typeface="Arial" panose="020B0604020202020204" pitchFamily="34" charset="0"/>
              </a:rPr>
              <a:pPr lvl="1" eaLnBrk="1" hangingPunct="1"/>
              <a:t>6</a:t>
            </a:fld>
            <a:endParaRPr kumimoji="0" lang="en-US" altLang="en-US" sz="1400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mtClean="0"/>
              <a:t>Mathematics and Scientific Measurements 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2625" y="1981200"/>
            <a:ext cx="7927975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mtClean="0"/>
              <a:t>A dramatic discovery made only some four centuries ago:  </a:t>
            </a:r>
            <a:r>
              <a:rPr lang="en-US" altLang="en-US" i="1" smtClean="0"/>
              <a:t>Nature can be analyzed and 			described mathematically</a:t>
            </a:r>
            <a:r>
              <a:rPr lang="en-US" altLang="en-US" smtClean="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mtClean="0"/>
              <a:t>Math provides Quantification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mtClean="0"/>
              <a:t>Math is not a natural science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mtClean="0"/>
              <a:t>Math is a language, precise and exact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mtClean="0"/>
              <a:t>Why Math can describe Nature is a mystery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mtClean="0"/>
              <a:t>The scientific laws have unique beauty when expressed mathematically  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mtClean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en-US" sz="1400"/>
              <a:t>Prologue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342900" indent="-3429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1" eaLnBrk="1" hangingPunct="1"/>
            <a:fld id="{678ABC37-967A-4A06-8444-30350110111F}" type="slidenum">
              <a:rPr kumimoji="0" lang="en-US" altLang="en-US" sz="1400">
                <a:latin typeface="Arial" panose="020B0604020202020204" pitchFamily="34" charset="0"/>
              </a:rPr>
              <a:pPr lvl="1" eaLnBrk="1" hangingPunct="1"/>
              <a:t>7</a:t>
            </a:fld>
            <a:endParaRPr kumimoji="0" lang="en-US" altLang="en-US" sz="1400"/>
          </a:p>
        </p:txBody>
      </p:sp>
      <p:sp>
        <p:nvSpPr>
          <p:cNvPr id="3891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080375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mtClean="0"/>
              <a:t>The Scientific Method</a:t>
            </a:r>
          </a:p>
        </p:txBody>
      </p:sp>
      <p:sp>
        <p:nvSpPr>
          <p:cNvPr id="3891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7772400" cy="41148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US" altLang="en-US" smtClean="0"/>
              <a:t>Recognize a question or a problem</a:t>
            </a:r>
          </a:p>
          <a:p>
            <a:pPr marL="609600" indent="-609600"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US" altLang="en-US" smtClean="0"/>
              <a:t>Make an educated guess – a </a:t>
            </a:r>
            <a:r>
              <a:rPr lang="en-US" altLang="en-US" b="1" i="1" smtClean="0"/>
              <a:t>hypothesis</a:t>
            </a:r>
            <a:r>
              <a:rPr lang="en-US" altLang="en-US" smtClean="0"/>
              <a:t> – as to the answer</a:t>
            </a:r>
          </a:p>
          <a:p>
            <a:pPr marL="609600" indent="-609600"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US" altLang="en-US" smtClean="0"/>
              <a:t>Predict the consequences that should be</a:t>
            </a:r>
          </a:p>
          <a:p>
            <a:pPr marL="990600" lvl="1" indent="-53340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en-US" altLang="en-US" smtClean="0"/>
              <a:t>absent if not correct</a:t>
            </a:r>
            <a:r>
              <a:rPr lang="en-US" altLang="en-US" b="1" i="1" smtClean="0"/>
              <a:t>       </a:t>
            </a:r>
          </a:p>
          <a:p>
            <a:pPr marL="990600" lvl="1" indent="-533400" eaLnBrk="1" hangingPunct="1">
              <a:lnSpc>
                <a:spcPct val="80000"/>
              </a:lnSpc>
              <a:spcAft>
                <a:spcPct val="20000"/>
              </a:spcAft>
              <a:buFont typeface="Wingdings" panose="05000000000000000000" pitchFamily="2" charset="2"/>
              <a:buAutoNum type="arabicPeriod"/>
            </a:pPr>
            <a:r>
              <a:rPr lang="en-US" altLang="en-US" smtClean="0"/>
              <a:t>observable if the hypothesis is correct</a:t>
            </a:r>
          </a:p>
          <a:p>
            <a:pPr marL="609600" indent="-609600"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US" altLang="en-US" smtClean="0"/>
              <a:t>Perform experiments 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en-US" altLang="en-US" smtClean="0"/>
              <a:t>Formulate the </a:t>
            </a:r>
            <a:r>
              <a:rPr lang="en-US" altLang="en-US" u="sng" smtClean="0"/>
              <a:t>simplest</a:t>
            </a:r>
            <a:r>
              <a:rPr lang="en-US" altLang="en-US" smtClean="0"/>
              <a:t> general rule that organizes (i) hypothesis, (ii) predicted effects, and (iii) experimental findings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en-US" sz="1400"/>
              <a:t>Prologue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342900" indent="-3429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1" eaLnBrk="1" hangingPunct="1"/>
            <a:fld id="{27BFF3F2-D167-4CC1-A117-2898A99698E7}" type="slidenum">
              <a:rPr kumimoji="0" lang="en-US" altLang="en-US" sz="1400">
                <a:latin typeface="Arial" panose="020B0604020202020204" pitchFamily="34" charset="0"/>
              </a:rPr>
              <a:pPr lvl="1" eaLnBrk="1" hangingPunct="1"/>
              <a:t>8</a:t>
            </a:fld>
            <a:endParaRPr kumimoji="0" lang="en-US" altLang="en-US" sz="1400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8080375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mtClean="0"/>
              <a:t>The Scientific Method,  contd. 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77724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mtClean="0"/>
              <a:t>When a hypothesis has been tested over and over and has not been contradicted, it may become known as a </a:t>
            </a:r>
            <a:r>
              <a:rPr lang="en-US" altLang="en-US" b="1" i="1" smtClean="0"/>
              <a:t>law</a:t>
            </a:r>
            <a:r>
              <a:rPr lang="en-US" altLang="en-US" smtClean="0"/>
              <a:t> or a </a:t>
            </a:r>
            <a:r>
              <a:rPr lang="en-US" altLang="en-US" b="1" i="1" smtClean="0"/>
              <a:t>principle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b="1" i="1" smtClean="0"/>
          </a:p>
          <a:p>
            <a:pPr eaLnBrk="1" hangingPunct="1">
              <a:lnSpc>
                <a:spcPct val="80000"/>
              </a:lnSpc>
            </a:pPr>
            <a:r>
              <a:rPr lang="en-US" altLang="en-US" smtClean="0"/>
              <a:t> A scientific theory is a synthesis of a large body of well-tested and verified hypothesis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mtClean="0"/>
          </a:p>
          <a:p>
            <a:pPr eaLnBrk="1" hangingPunct="1">
              <a:lnSpc>
                <a:spcPct val="80000"/>
              </a:lnSpc>
            </a:pPr>
            <a:r>
              <a:rPr lang="en-US" altLang="en-US" smtClean="0"/>
              <a:t> Theory of Relativity, theory of Big Bang,       theory of Superconductivity, theory of Chemical Bonding, Evolution Theory, …   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en-US" sz="1400"/>
              <a:t>Prologue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342900" indent="-3429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1" eaLnBrk="1" hangingPunct="1"/>
            <a:fld id="{25E3DB83-FFE6-4EE7-9243-6ADFCB4AC6BC}" type="slidenum">
              <a:rPr kumimoji="0" lang="en-US" altLang="en-US" sz="1400">
                <a:latin typeface="Arial" panose="020B0604020202020204" pitchFamily="34" charset="0"/>
              </a:rPr>
              <a:pPr lvl="1" eaLnBrk="1" hangingPunct="1"/>
              <a:t>9</a:t>
            </a:fld>
            <a:endParaRPr kumimoji="0" lang="en-US" altLang="en-US" sz="1400"/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95400"/>
            <a:ext cx="8080375" cy="2819400"/>
          </a:xfrm>
        </p:spPr>
        <p:txBody>
          <a:bodyPr/>
          <a:lstStyle/>
          <a:p>
            <a:pPr eaLnBrk="1" hangingPunct="1"/>
            <a:r>
              <a:rPr lang="en-US" altLang="en-US" smtClean="0"/>
              <a:t>Good science is not always done this way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>
                <a:sym typeface="Wingdings" panose="05000000000000000000" pitchFamily="2" charset="2"/>
              </a:rPr>
              <a:t> 		(scientists are humans anyway )</a:t>
            </a:r>
            <a:endParaRPr lang="en-US" altLang="en-US" smtClean="0"/>
          </a:p>
          <a:p>
            <a:pPr eaLnBrk="1" hangingPunct="1"/>
            <a:r>
              <a:rPr lang="en-US" altLang="en-US" smtClean="0"/>
              <a:t>Trial and error</a:t>
            </a:r>
          </a:p>
          <a:p>
            <a:pPr eaLnBrk="1" hangingPunct="1"/>
            <a:r>
              <a:rPr lang="en-US" altLang="en-US" smtClean="0"/>
              <a:t> Experimentation without guessing</a:t>
            </a:r>
          </a:p>
          <a:p>
            <a:pPr eaLnBrk="1" hangingPunct="1"/>
            <a:r>
              <a:rPr lang="en-US" altLang="en-US" smtClean="0"/>
              <a:t>Plain accidental discovery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mtClean="0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080375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mtClean="0"/>
              <a:t>The Scientific Method,  contd. </a:t>
            </a: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685800" y="4419600"/>
            <a:ext cx="8077200" cy="189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</a:pPr>
            <a:r>
              <a:rPr kumimoji="0" lang="en-US" altLang="en-US" sz="3200"/>
              <a:t>Trained observation and scientific attitude </a:t>
            </a:r>
            <a:br>
              <a:rPr kumimoji="0" lang="en-US" altLang="en-US" sz="3200"/>
            </a:br>
            <a:r>
              <a:rPr kumimoji="0" lang="en-US" altLang="en-US" sz="3200"/>
              <a:t>						are essential! 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</a:pPr>
            <a:r>
              <a:rPr kumimoji="0" lang="en-US" altLang="en-US" sz="3200"/>
              <a:t>Inquiry, experimentation,  </a:t>
            </a:r>
            <a:br>
              <a:rPr kumimoji="0" lang="en-US" altLang="en-US" sz="3200"/>
            </a:br>
            <a:r>
              <a:rPr kumimoji="0" lang="en-US" altLang="en-US" sz="3200"/>
              <a:t>                        humility before the facts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0" grpId="0" autoUpdateAnimBg="0"/>
    </p:bldLst>
  </p:timing>
</p:sld>
</file>

<file path=ppt/theme/theme1.xml><?xml version="1.0" encoding="utf-8"?>
<a:theme xmlns:a="http://schemas.openxmlformats.org/drawingml/2006/main" name="Training">
  <a:themeElements>
    <a:clrScheme name="Training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CCFF"/>
      </a:accent1>
      <a:accent2>
        <a:srgbClr val="FFFF00"/>
      </a:accent2>
      <a:accent3>
        <a:srgbClr val="AAAAFF"/>
      </a:accent3>
      <a:accent4>
        <a:srgbClr val="DADADA"/>
      </a:accent4>
      <a:accent5>
        <a:srgbClr val="AAE2FF"/>
      </a:accent5>
      <a:accent6>
        <a:srgbClr val="E7E700"/>
      </a:accent6>
      <a:hlink>
        <a:srgbClr val="FF0033"/>
      </a:hlink>
      <a:folHlink>
        <a:srgbClr val="3366FF"/>
      </a:folHlink>
    </a:clrScheme>
    <a:fontScheme name="Training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Training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CCFF"/>
        </a:accent1>
        <a:accent2>
          <a:srgbClr val="FFFF00"/>
        </a:accent2>
        <a:accent3>
          <a:srgbClr val="AAAAFF"/>
        </a:accent3>
        <a:accent4>
          <a:srgbClr val="DADADA"/>
        </a:accent4>
        <a:accent5>
          <a:srgbClr val="AAE2FF"/>
        </a:accent5>
        <a:accent6>
          <a:srgbClr val="E7E700"/>
        </a:accent6>
        <a:hlink>
          <a:srgbClr val="FF0033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00CCCC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00B9B9"/>
        </a:accent6>
        <a:hlink>
          <a:srgbClr val="CC99FF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5F5F5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FFFF00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E7E700"/>
        </a:accent6>
        <a:hlink>
          <a:srgbClr val="6600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FFFF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E7E700"/>
        </a:accent6>
        <a:hlink>
          <a:srgbClr val="CC0000"/>
        </a:hlink>
        <a:folHlink>
          <a:srgbClr val="CC66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Office\Templates\1033\Training.pot</Template>
  <TotalTime>0</TotalTime>
  <Words>518</Words>
  <Application>Microsoft Office PowerPoint</Application>
  <PresentationFormat>On-screen Show (4:3)</PresentationFormat>
  <Paragraphs>152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Symbol</vt:lpstr>
      <vt:lpstr>Times New Roman</vt:lpstr>
      <vt:lpstr>Wingdings</vt:lpstr>
      <vt:lpstr>Training</vt:lpstr>
      <vt:lpstr>Sci1600 Introduction to Physics</vt:lpstr>
      <vt:lpstr>PowerPoint Presentation</vt:lpstr>
      <vt:lpstr>About (Natural) Science </vt:lpstr>
      <vt:lpstr>PowerPoint Presentation</vt:lpstr>
      <vt:lpstr>PowerPoint Presentation</vt:lpstr>
      <vt:lpstr>Mathematics and Scientific Measurements </vt:lpstr>
      <vt:lpstr>The Scientific Method</vt:lpstr>
      <vt:lpstr>The Scientific Method,  contd. </vt:lpstr>
      <vt:lpstr>The Scientific Method,  contd. </vt:lpstr>
      <vt:lpstr>Scientific Attitude </vt:lpstr>
      <vt:lpstr>PowerPoint Presentation</vt:lpstr>
      <vt:lpstr>PowerPoint Presentation</vt:lpstr>
      <vt:lpstr>PowerPoint Presentation</vt:lpstr>
      <vt:lpstr>Scientific hypothesis?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61</cp:revision>
  <cp:lastPrinted>1601-01-01T00:00:00Z</cp:lastPrinted>
  <dcterms:created xsi:type="dcterms:W3CDTF">1601-01-01T00:00:00Z</dcterms:created>
  <dcterms:modified xsi:type="dcterms:W3CDTF">2018-01-22T06:54:43Z</dcterms:modified>
</cp:coreProperties>
</file>