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49"/>
  </p:notesMasterIdLst>
  <p:handoutMasterIdLst>
    <p:handoutMasterId r:id="rId50"/>
  </p:handoutMasterIdLst>
  <p:sldIdLst>
    <p:sldId id="256" r:id="rId2"/>
    <p:sldId id="411"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4" r:id="rId23"/>
    <p:sldId id="455" r:id="rId24"/>
    <p:sldId id="456" r:id="rId25"/>
    <p:sldId id="457" r:id="rId26"/>
    <p:sldId id="458" r:id="rId27"/>
    <p:sldId id="459" r:id="rId28"/>
    <p:sldId id="460" r:id="rId29"/>
    <p:sldId id="464" r:id="rId30"/>
    <p:sldId id="465" r:id="rId31"/>
    <p:sldId id="466" r:id="rId32"/>
    <p:sldId id="470" r:id="rId33"/>
    <p:sldId id="469" r:id="rId34"/>
    <p:sldId id="471" r:id="rId35"/>
    <p:sldId id="472" r:id="rId36"/>
    <p:sldId id="473" r:id="rId37"/>
    <p:sldId id="474" r:id="rId38"/>
    <p:sldId id="475" r:id="rId39"/>
    <p:sldId id="476" r:id="rId40"/>
    <p:sldId id="477" r:id="rId41"/>
    <p:sldId id="478" r:id="rId42"/>
    <p:sldId id="479" r:id="rId43"/>
    <p:sldId id="480" r:id="rId44"/>
    <p:sldId id="481" r:id="rId45"/>
    <p:sldId id="482" r:id="rId46"/>
    <p:sldId id="483" r:id="rId47"/>
    <p:sldId id="484" r:id="rId48"/>
  </p:sldIdLst>
  <p:sldSz cx="9144000" cy="6858000" type="screen4x3"/>
  <p:notesSz cx="6858000" cy="9144000"/>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l"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l"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l"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l"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024">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FF0000"/>
    <a:srgbClr val="2EE020"/>
    <a:srgbClr val="FFFF00"/>
    <a:srgbClr val="00FF00"/>
    <a:srgbClr val="FFFF66"/>
    <a:srgbClr val="3333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2" autoAdjust="0"/>
    <p:restoredTop sz="94643" autoAdjust="0"/>
  </p:normalViewPr>
  <p:slideViewPr>
    <p:cSldViewPr>
      <p:cViewPr varScale="1">
        <p:scale>
          <a:sx n="102" d="100"/>
          <a:sy n="102" d="100"/>
        </p:scale>
        <p:origin x="-660" y="-90"/>
      </p:cViewPr>
      <p:guideLst>
        <p:guide orient="horz" pos="2160"/>
        <p:guide pos="30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04"/>
    </p:cViewPr>
  </p:sorterViewPr>
  <p:notesViewPr>
    <p:cSldViewPr>
      <p:cViewPr varScale="1">
        <p:scale>
          <a:sx n="58" d="100"/>
          <a:sy n="58" d="100"/>
        </p:scale>
        <p:origin x="-1764"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lvl1pPr>
          </a:lstStyle>
          <a:p>
            <a:endParaRPr lang="en-US" altLang="en-US"/>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lvl1pPr>
          </a:lstStyle>
          <a:p>
            <a:endParaRPr lang="en-US" altLang="en-US"/>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a:lvl1pPr>
          </a:lstStyle>
          <a:p>
            <a:r>
              <a:rPr lang="en-US" altLang="en-US"/>
              <a:t>Science 294</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2D5F3CC8-4354-4A19-A3CF-AF9EA38CBC72}" type="slidenum">
              <a:rPr lang="en-US" altLang="en-US"/>
              <a:pPr/>
              <a:t>‹#›</a:t>
            </a:fld>
            <a:endParaRPr lang="en-US" altLang="en-US"/>
          </a:p>
        </p:txBody>
      </p:sp>
    </p:spTree>
    <p:extLst>
      <p:ext uri="{BB962C8B-B14F-4D97-AF65-F5344CB8AC3E}">
        <p14:creationId xmlns:p14="http://schemas.microsoft.com/office/powerpoint/2010/main" val="3218073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kumimoji="0" sz="1200"/>
            </a:lvl1pPr>
          </a:lstStyle>
          <a:p>
            <a:endParaRPr lang="en-US" altLang="en-US"/>
          </a:p>
        </p:txBody>
      </p:sp>
      <p:sp>
        <p:nvSpPr>
          <p:cNvPr id="17411"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kumimoji="0" sz="1200"/>
            </a:lvl1pPr>
          </a:lstStyle>
          <a:p>
            <a:endParaRPr lang="en-US" alt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kumimoji="0" sz="1200"/>
            </a:lvl1pPr>
          </a:lstStyle>
          <a:p>
            <a:endParaRPr lang="en-US" altLang="en-US"/>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kumimoji="0" sz="1200"/>
            </a:lvl1pPr>
          </a:lstStyle>
          <a:p>
            <a:fld id="{8D51E8FC-751A-40A3-B6A2-CC683E874C92}" type="slidenum">
              <a:rPr lang="en-US" altLang="en-US"/>
              <a:pPr/>
              <a:t>‹#›</a:t>
            </a:fld>
            <a:endParaRPr lang="en-US" altLang="en-US"/>
          </a:p>
        </p:txBody>
      </p:sp>
    </p:spTree>
    <p:extLst>
      <p:ext uri="{BB962C8B-B14F-4D97-AF65-F5344CB8AC3E}">
        <p14:creationId xmlns:p14="http://schemas.microsoft.com/office/powerpoint/2010/main" val="2365473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noTextEdit="1"/>
          </p:cNvSpPr>
          <p:nvPr>
            <p:ph type="sldImg"/>
          </p:nvPr>
        </p:nvSpPr>
        <p:spPr>
          <a:ln/>
        </p:spPr>
      </p:sp>
      <p:sp>
        <p:nvSpPr>
          <p:cNvPr id="28262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noTextEdit="1"/>
          </p:cNvSpPr>
          <p:nvPr>
            <p:ph type="sldImg"/>
          </p:nvPr>
        </p:nvSpPr>
        <p:spPr>
          <a:ln/>
        </p:spPr>
      </p:sp>
      <p:sp>
        <p:nvSpPr>
          <p:cNvPr id="212995"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C. Either or both of these.</a:t>
            </a:r>
          </a:p>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noTextEdit="1"/>
          </p:cNvSpPr>
          <p:nvPr>
            <p:ph type="sldImg"/>
          </p:nvPr>
        </p:nvSpPr>
        <p:spPr>
          <a:ln/>
        </p:spPr>
      </p:sp>
      <p:sp>
        <p:nvSpPr>
          <p:cNvPr id="215043"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B.  stronger.</a:t>
            </a:r>
          </a:p>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noTextEdit="1"/>
          </p:cNvSpPr>
          <p:nvPr>
            <p:ph type="sldImg"/>
          </p:nvPr>
        </p:nvSpPr>
        <p:spPr>
          <a:ln/>
        </p:spPr>
      </p:sp>
      <p:sp>
        <p:nvSpPr>
          <p:cNvPr id="217091"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B.  stronger.</a:t>
            </a:r>
          </a:p>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noTextEdit="1"/>
          </p:cNvSpPr>
          <p:nvPr>
            <p:ph type="sldImg"/>
          </p:nvPr>
        </p:nvSpPr>
        <p:spPr>
          <a:ln/>
        </p:spPr>
      </p:sp>
      <p:sp>
        <p:nvSpPr>
          <p:cNvPr id="28877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ChangeArrowheads="1" noTextEdit="1"/>
          </p:cNvSpPr>
          <p:nvPr>
            <p:ph type="sldImg"/>
          </p:nvPr>
        </p:nvSpPr>
        <p:spPr>
          <a:ln/>
        </p:spPr>
      </p:sp>
      <p:sp>
        <p:nvSpPr>
          <p:cNvPr id="28979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noTextEdit="1"/>
          </p:cNvSpPr>
          <p:nvPr>
            <p:ph type="sldImg"/>
          </p:nvPr>
        </p:nvSpPr>
        <p:spPr>
          <a:ln/>
        </p:spPr>
      </p:sp>
      <p:sp>
        <p:nvSpPr>
          <p:cNvPr id="29081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noTextEdit="1"/>
          </p:cNvSpPr>
          <p:nvPr>
            <p:ph type="sldImg"/>
          </p:nvPr>
        </p:nvSpPr>
        <p:spPr>
          <a:ln/>
        </p:spPr>
      </p:sp>
      <p:sp>
        <p:nvSpPr>
          <p:cNvPr id="29184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noTextEdit="1"/>
          </p:cNvSpPr>
          <p:nvPr>
            <p:ph type="sldImg"/>
          </p:nvPr>
        </p:nvSpPr>
        <p:spPr>
          <a:ln/>
        </p:spPr>
      </p:sp>
      <p:sp>
        <p:nvSpPr>
          <p:cNvPr id="29286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ChangeArrowheads="1" noTextEdit="1"/>
          </p:cNvSpPr>
          <p:nvPr>
            <p:ph type="sldImg"/>
          </p:nvPr>
        </p:nvSpPr>
        <p:spPr>
          <a:ln/>
        </p:spPr>
      </p:sp>
      <p:sp>
        <p:nvSpPr>
          <p:cNvPr id="29389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noTextEdit="1"/>
          </p:cNvSpPr>
          <p:nvPr>
            <p:ph type="sldImg"/>
          </p:nvPr>
        </p:nvSpPr>
        <p:spPr>
          <a:ln/>
        </p:spPr>
      </p:sp>
      <p:sp>
        <p:nvSpPr>
          <p:cNvPr id="29798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noTextEdit="1"/>
          </p:cNvSpPr>
          <p:nvPr>
            <p:ph type="sldImg"/>
          </p:nvPr>
        </p:nvSpPr>
        <p:spPr>
          <a:ln/>
        </p:spPr>
      </p:sp>
      <p:sp>
        <p:nvSpPr>
          <p:cNvPr id="28365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ChangeArrowheads="1" noTextEdit="1"/>
          </p:cNvSpPr>
          <p:nvPr>
            <p:ph type="sldImg"/>
          </p:nvPr>
        </p:nvSpPr>
        <p:spPr>
          <a:ln/>
        </p:spPr>
      </p:sp>
      <p:sp>
        <p:nvSpPr>
          <p:cNvPr id="29901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noTextEdit="1"/>
          </p:cNvSpPr>
          <p:nvPr>
            <p:ph type="sldImg"/>
          </p:nvPr>
        </p:nvSpPr>
        <p:spPr>
          <a:ln/>
        </p:spPr>
      </p:sp>
      <p:sp>
        <p:nvSpPr>
          <p:cNvPr id="257027"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C.  the magnetic force is always perpendicular to its motion.</a:t>
            </a:r>
          </a:p>
          <a:p>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ChangeArrowheads="1" noTextEdit="1"/>
          </p:cNvSpPr>
          <p:nvPr>
            <p:ph type="sldImg"/>
          </p:nvPr>
        </p:nvSpPr>
        <p:spPr>
          <a:ln/>
        </p:spPr>
      </p:sp>
      <p:sp>
        <p:nvSpPr>
          <p:cNvPr id="259075"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C.  the magnetic force is always perpendicular to its motion.</a:t>
            </a:r>
          </a:p>
          <a:p>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ChangeArrowheads="1" noTextEdit="1"/>
          </p:cNvSpPr>
          <p:nvPr>
            <p:ph type="sldImg"/>
          </p:nvPr>
        </p:nvSpPr>
        <p:spPr>
          <a:ln/>
        </p:spPr>
      </p:sp>
      <p:sp>
        <p:nvSpPr>
          <p:cNvPr id="261123"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B.  direction.</a:t>
            </a:r>
          </a:p>
          <a:p>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ChangeArrowheads="1" noTextEdit="1"/>
          </p:cNvSpPr>
          <p:nvPr>
            <p:ph type="sldImg"/>
          </p:nvPr>
        </p:nvSpPr>
        <p:spPr>
          <a:ln/>
        </p:spPr>
      </p:sp>
      <p:sp>
        <p:nvSpPr>
          <p:cNvPr id="263171"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B.   direction.</a:t>
            </a:r>
          </a:p>
          <a:p>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ChangeArrowheads="1" noTextEdit="1"/>
          </p:cNvSpPr>
          <p:nvPr>
            <p:ph type="sldImg"/>
          </p:nvPr>
        </p:nvSpPr>
        <p:spPr>
          <a:ln/>
        </p:spPr>
      </p:sp>
      <p:sp>
        <p:nvSpPr>
          <p:cNvPr id="30003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ChangeArrowheads="1" noTextEdit="1"/>
          </p:cNvSpPr>
          <p:nvPr>
            <p:ph type="sldImg"/>
          </p:nvPr>
        </p:nvSpPr>
        <p:spPr>
          <a:ln/>
        </p:spPr>
      </p:sp>
      <p:sp>
        <p:nvSpPr>
          <p:cNvPr id="304131"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ChangeArrowheads="1" noTextEdit="1"/>
          </p:cNvSpPr>
          <p:nvPr>
            <p:ph type="sldImg"/>
          </p:nvPr>
        </p:nvSpPr>
        <p:spPr>
          <a:ln/>
        </p:spPr>
      </p:sp>
      <p:sp>
        <p:nvSpPr>
          <p:cNvPr id="30515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ChangeArrowheads="1" noTextEdit="1"/>
          </p:cNvSpPr>
          <p:nvPr>
            <p:ph type="sldImg"/>
          </p:nvPr>
        </p:nvSpPr>
        <p:spPr>
          <a:ln/>
        </p:spPr>
      </p:sp>
      <p:sp>
        <p:nvSpPr>
          <p:cNvPr id="30617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noTextEdit="1"/>
          </p:cNvSpPr>
          <p:nvPr>
            <p:ph type="sldImg"/>
          </p:nvPr>
        </p:nvSpPr>
        <p:spPr>
          <a:ln/>
        </p:spPr>
      </p:sp>
      <p:sp>
        <p:nvSpPr>
          <p:cNvPr id="212995"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A.  repulsion by the magnetic field you produce.</a:t>
            </a:r>
          </a:p>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noTextEdit="1"/>
          </p:cNvSpPr>
          <p:nvPr>
            <p:ph type="sldImg"/>
          </p:nvPr>
        </p:nvSpPr>
        <p:spPr>
          <a:ln/>
        </p:spPr>
      </p:sp>
      <p:sp>
        <p:nvSpPr>
          <p:cNvPr id="284675"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noTextEdit="1"/>
          </p:cNvSpPr>
          <p:nvPr>
            <p:ph type="sldImg"/>
          </p:nvPr>
        </p:nvSpPr>
        <p:spPr>
          <a:ln/>
        </p:spPr>
      </p:sp>
      <p:sp>
        <p:nvSpPr>
          <p:cNvPr id="215043"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A.  repulsion by the magnetic field you produce.</a:t>
            </a:r>
          </a:p>
          <a:p>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noTextEdit="1"/>
          </p:cNvSpPr>
          <p:nvPr>
            <p:ph type="sldImg"/>
          </p:nvPr>
        </p:nvSpPr>
        <p:spPr>
          <a:ln/>
        </p:spPr>
      </p:sp>
      <p:sp>
        <p:nvSpPr>
          <p:cNvPr id="219139"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A.  more quickly.</a:t>
            </a:r>
          </a:p>
          <a:p>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ChangeArrowheads="1" noTextEdit="1"/>
          </p:cNvSpPr>
          <p:nvPr>
            <p:ph type="sldImg"/>
          </p:nvPr>
        </p:nvSpPr>
        <p:spPr>
          <a:ln/>
        </p:spPr>
      </p:sp>
      <p:sp>
        <p:nvSpPr>
          <p:cNvPr id="221187"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A.   more quickly.</a:t>
            </a:r>
          </a:p>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noTextEdit="1"/>
          </p:cNvSpPr>
          <p:nvPr>
            <p:ph type="sldImg"/>
          </p:nvPr>
        </p:nvSpPr>
        <p:spPr>
          <a:ln/>
        </p:spPr>
      </p:sp>
      <p:sp>
        <p:nvSpPr>
          <p:cNvPr id="203779"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C. Both the same</a:t>
            </a:r>
          </a:p>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noTextEdit="1"/>
          </p:cNvSpPr>
          <p:nvPr>
            <p:ph type="sldImg"/>
          </p:nvPr>
        </p:nvSpPr>
        <p:spPr>
          <a:ln/>
        </p:spPr>
      </p:sp>
      <p:sp>
        <p:nvSpPr>
          <p:cNvPr id="205827"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C. Both the same</a:t>
            </a: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noTextEdit="1"/>
          </p:cNvSpPr>
          <p:nvPr>
            <p:ph type="sldImg"/>
          </p:nvPr>
        </p:nvSpPr>
        <p:spPr>
          <a:ln/>
        </p:spPr>
      </p:sp>
      <p:sp>
        <p:nvSpPr>
          <p:cNvPr id="285699"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noTextEdit="1"/>
          </p:cNvSpPr>
          <p:nvPr>
            <p:ph type="sldImg"/>
          </p:nvPr>
        </p:nvSpPr>
        <p:spPr>
          <a:ln/>
        </p:spPr>
      </p:sp>
      <p:sp>
        <p:nvSpPr>
          <p:cNvPr id="286723"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ChangeArrowheads="1" noTextEdit="1"/>
          </p:cNvSpPr>
          <p:nvPr>
            <p:ph type="sldImg"/>
          </p:nvPr>
        </p:nvSpPr>
        <p:spPr>
          <a:ln/>
        </p:spPr>
      </p:sp>
      <p:sp>
        <p:nvSpPr>
          <p:cNvPr id="287747" name="Rectangle 3"/>
          <p:cNvSpPr>
            <a:spLocks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noTextEdit="1"/>
          </p:cNvSpPr>
          <p:nvPr>
            <p:ph type="sldImg"/>
          </p:nvPr>
        </p:nvSpPr>
        <p:spPr>
          <a:ln/>
        </p:spPr>
      </p:sp>
      <p:sp>
        <p:nvSpPr>
          <p:cNvPr id="210947" name="Rectangle 3"/>
          <p:cNvSpPr>
            <a:spLocks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Batang" pitchFamily="18" charset="-127"/>
              </a:rPr>
              <a:t>C. Either or  both of these.</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482" name="Group 1026"/>
          <p:cNvGrpSpPr>
            <a:grpSpLocks/>
          </p:cNvGrpSpPr>
          <p:nvPr/>
        </p:nvGrpSpPr>
        <p:grpSpPr bwMode="auto">
          <a:xfrm>
            <a:off x="-7758113" y="1463675"/>
            <a:ext cx="16902113" cy="10795000"/>
            <a:chOff x="-4887" y="922"/>
            <a:chExt cx="10647" cy="6800"/>
          </a:xfrm>
        </p:grpSpPr>
        <p:sp>
          <p:nvSpPr>
            <p:cNvPr id="20483" name="Freeform 1027"/>
            <p:cNvSpPr>
              <a:spLocks/>
            </p:cNvSpPr>
            <p:nvPr/>
          </p:nvSpPr>
          <p:spPr bwMode="auto">
            <a:xfrm>
              <a:off x="2061" y="1707"/>
              <a:ext cx="3699" cy="2613"/>
            </a:xfrm>
            <a:custGeom>
              <a:avLst/>
              <a:gdLst>
                <a:gd name="T0" fmla="*/ 1523 w 3699"/>
                <a:gd name="T1" fmla="*/ 2611 h 2613"/>
                <a:gd name="T2" fmla="*/ 3698 w 3699"/>
                <a:gd name="T3" fmla="*/ 2612 h 2613"/>
                <a:gd name="T4" fmla="*/ 3698 w 3699"/>
                <a:gd name="T5" fmla="*/ 2228 h 2613"/>
                <a:gd name="T6" fmla="*/ 0 w 3699"/>
                <a:gd name="T7" fmla="*/ 0 h 2613"/>
                <a:gd name="T8" fmla="*/ 160 w 3699"/>
                <a:gd name="T9" fmla="*/ 118 h 2613"/>
                <a:gd name="T10" fmla="*/ 292 w 3699"/>
                <a:gd name="T11" fmla="*/ 219 h 2613"/>
                <a:gd name="T12" fmla="*/ 441 w 3699"/>
                <a:gd name="T13" fmla="*/ 347 h 2613"/>
                <a:gd name="T14" fmla="*/ 585 w 3699"/>
                <a:gd name="T15" fmla="*/ 482 h 2613"/>
                <a:gd name="T16" fmla="*/ 796 w 3699"/>
                <a:gd name="T17" fmla="*/ 711 h 2613"/>
                <a:gd name="T18" fmla="*/ 983 w 3699"/>
                <a:gd name="T19" fmla="*/ 955 h 2613"/>
                <a:gd name="T20" fmla="*/ 1119 w 3699"/>
                <a:gd name="T21" fmla="*/ 1168 h 2613"/>
                <a:gd name="T22" fmla="*/ 1238 w 3699"/>
                <a:gd name="T23" fmla="*/ 1388 h 2613"/>
                <a:gd name="T24" fmla="*/ 1331 w 3699"/>
                <a:gd name="T25" fmla="*/ 1608 h 2613"/>
                <a:gd name="T26" fmla="*/ 1400 w 3699"/>
                <a:gd name="T27" fmla="*/ 1809 h 2613"/>
                <a:gd name="T28" fmla="*/ 1447 w 3699"/>
                <a:gd name="T29" fmla="*/ 1979 h 2613"/>
                <a:gd name="T30" fmla="*/ 1490 w 3699"/>
                <a:gd name="T31" fmla="*/ 2190 h 2613"/>
                <a:gd name="T32" fmla="*/ 1511 w 3699"/>
                <a:gd name="T33" fmla="*/ 2374 h 2613"/>
                <a:gd name="T34" fmla="*/ 1523 w 3699"/>
                <a:gd name="T35" fmla="*/ 2611 h 2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484" name="Arc 1028"/>
            <p:cNvSpPr>
              <a:spLocks/>
            </p:cNvSpPr>
            <p:nvPr/>
          </p:nvSpPr>
          <p:spPr bwMode="auto">
            <a:xfrm>
              <a:off x="-4887" y="922"/>
              <a:ext cx="8474" cy="6800"/>
            </a:xfrm>
            <a:custGeom>
              <a:avLst/>
              <a:gdLst>
                <a:gd name="G0" fmla="+- 21600 0 0"/>
                <a:gd name="G1" fmla="+- 21600 0 0"/>
                <a:gd name="G2" fmla="+- 21600 0 0"/>
                <a:gd name="T0" fmla="*/ 43200 w 43200"/>
                <a:gd name="T1" fmla="*/ 21600 h 43200"/>
                <a:gd name="T2" fmla="*/ 24979 w 43200"/>
                <a:gd name="T3" fmla="*/ 266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path>
                <a:path w="43200" h="43200" stroke="0" extrusionOk="0">
                  <a:moveTo>
                    <a:pt x="43200" y="21600"/>
                  </a:moveTo>
                  <a:cubicBezTo>
                    <a:pt x="43200" y="33529"/>
                    <a:pt x="33529" y="43200"/>
                    <a:pt x="21600" y="43200"/>
                  </a:cubicBezTo>
                  <a:cubicBezTo>
                    <a:pt x="9670" y="43200"/>
                    <a:pt x="0" y="33529"/>
                    <a:pt x="0" y="21600"/>
                  </a:cubicBezTo>
                  <a:cubicBezTo>
                    <a:pt x="0" y="9670"/>
                    <a:pt x="9670" y="0"/>
                    <a:pt x="21600" y="0"/>
                  </a:cubicBezTo>
                  <a:cubicBezTo>
                    <a:pt x="22731" y="-1"/>
                    <a:pt x="23861" y="88"/>
                    <a:pt x="24979" y="265"/>
                  </a:cubicBezTo>
                  <a:lnTo>
                    <a:pt x="216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485" name="Rectangle 1029"/>
          <p:cNvSpPr>
            <a:spLocks noGrp="1" noChangeArrowheads="1"/>
          </p:cNvSpPr>
          <p:nvPr>
            <p:ph type="ctrTitle" sz="quarter"/>
          </p:nvPr>
        </p:nvSpPr>
        <p:spPr>
          <a:xfrm>
            <a:off x="1389063" y="117475"/>
            <a:ext cx="7772400" cy="1143000"/>
          </a:xfrm>
        </p:spPr>
        <p:txBody>
          <a:bodyPr anchor="b"/>
          <a:lstStyle>
            <a:lvl1pPr>
              <a:defRPr/>
            </a:lvl1pPr>
          </a:lstStyle>
          <a:p>
            <a:pPr lvl="0"/>
            <a:r>
              <a:rPr lang="en-US" altLang="en-US" noProof="0" smtClean="0"/>
              <a:t>Click to edit Master title style</a:t>
            </a:r>
          </a:p>
        </p:txBody>
      </p:sp>
      <p:sp>
        <p:nvSpPr>
          <p:cNvPr id="20486" name="Rectangle 1030"/>
          <p:cNvSpPr>
            <a:spLocks noGrp="1" noChangeArrowheads="1"/>
          </p:cNvSpPr>
          <p:nvPr>
            <p:ph type="subTitle" sz="quarter" idx="1"/>
          </p:nvPr>
        </p:nvSpPr>
        <p:spPr>
          <a:xfrm>
            <a:off x="3429000" y="2085975"/>
            <a:ext cx="5638800" cy="1038225"/>
          </a:xfrm>
        </p:spPr>
        <p:txBody>
          <a:bodyPr lIns="92075" rIns="92075"/>
          <a:lstStyle>
            <a:lvl1pPr marL="0" indent="0">
              <a:lnSpc>
                <a:spcPct val="70000"/>
              </a:lnSpc>
              <a:buFont typeface="Wingdings" pitchFamily="2" charset="2"/>
              <a:buNone/>
              <a:defRPr/>
            </a:lvl1pPr>
          </a:lstStyle>
          <a:p>
            <a:pPr lvl="0"/>
            <a:r>
              <a:rPr lang="en-US" altLang="en-US" noProof="0" smtClean="0"/>
              <a:t>Click to edit Master subtitle style</a:t>
            </a:r>
          </a:p>
        </p:txBody>
      </p:sp>
      <p:sp>
        <p:nvSpPr>
          <p:cNvPr id="20487" name="Rectangle 1031"/>
          <p:cNvSpPr>
            <a:spLocks noGrp="1" noChangeArrowheads="1"/>
          </p:cNvSpPr>
          <p:nvPr>
            <p:ph type="dt" sz="quarter" idx="2"/>
          </p:nvPr>
        </p:nvSpPr>
        <p:spPr/>
        <p:txBody>
          <a:bodyPr/>
          <a:lstStyle>
            <a:lvl1pPr>
              <a:defRPr/>
            </a:lvl1pPr>
          </a:lstStyle>
          <a:p>
            <a:endParaRPr lang="en-US" altLang="en-US"/>
          </a:p>
        </p:txBody>
      </p:sp>
      <p:sp>
        <p:nvSpPr>
          <p:cNvPr id="20488" name="Rectangle 1032"/>
          <p:cNvSpPr>
            <a:spLocks noGrp="1" noChangeArrowheads="1"/>
          </p:cNvSpPr>
          <p:nvPr>
            <p:ph type="ftr" sz="quarter" idx="3"/>
          </p:nvPr>
        </p:nvSpPr>
        <p:spPr>
          <a:xfrm>
            <a:off x="1295400" y="6365875"/>
            <a:ext cx="4267200" cy="457200"/>
          </a:xfrm>
        </p:spPr>
        <p:txBody>
          <a:bodyPr/>
          <a:lstStyle>
            <a:lvl1pPr>
              <a:defRPr/>
            </a:lvl1pPr>
          </a:lstStyle>
          <a:p>
            <a:r>
              <a:rPr lang="en-US" altLang="en-US" smtClean="0"/>
              <a:t>Ch24: Magnetism</a:t>
            </a:r>
            <a:endParaRPr lang="en-US" altLang="en-US"/>
          </a:p>
        </p:txBody>
      </p:sp>
      <p:sp>
        <p:nvSpPr>
          <p:cNvPr id="20489" name="Rectangle 1033"/>
          <p:cNvSpPr>
            <a:spLocks noGrp="1" noChangeArrowheads="1"/>
          </p:cNvSpPr>
          <p:nvPr>
            <p:ph type="sldNum" sz="quarter" idx="4"/>
          </p:nvPr>
        </p:nvSpPr>
        <p:spPr/>
        <p:txBody>
          <a:bodyPr/>
          <a:lstStyle>
            <a:lvl2pPr lvl="1">
              <a:defRPr>
                <a:latin typeface="+mn-lt"/>
              </a:defRPr>
            </a:lvl2pPr>
          </a:lstStyle>
          <a:p>
            <a:pPr lvl="1"/>
            <a:fld id="{D05F701E-D890-435C-B10D-426797B2C3AE}" type="slidenum">
              <a:rPr lang="en-US" altLang="en-US"/>
              <a:pPr lvl="1"/>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6" name="Slide Number Placeholder 5"/>
          <p:cNvSpPr>
            <a:spLocks noGrp="1"/>
          </p:cNvSpPr>
          <p:nvPr>
            <p:ph type="sldNum" sz="quarter" idx="12"/>
          </p:nvPr>
        </p:nvSpPr>
        <p:spPr/>
        <p:txBody>
          <a:bodyPr/>
          <a:lstStyle>
            <a:lvl2pPr lvl="1">
              <a:defRPr/>
            </a:lvl2pPr>
          </a:lstStyle>
          <a:p>
            <a:pPr lvl="1"/>
            <a:fld id="{B24057E1-14B5-4A85-85B8-E89F9082BD0D}" type="slidenum">
              <a:rPr lang="en-US" altLang="en-US"/>
              <a:pPr lvl="1"/>
              <a:t>‹#›</a:t>
            </a:fld>
            <a:endParaRPr lang="en-US" altLang="en-US">
              <a:latin typeface="+mn-lt"/>
            </a:endParaRPr>
          </a:p>
        </p:txBody>
      </p:sp>
    </p:spTree>
    <p:extLst>
      <p:ext uri="{BB962C8B-B14F-4D97-AF65-F5344CB8AC3E}">
        <p14:creationId xmlns:p14="http://schemas.microsoft.com/office/powerpoint/2010/main" val="1831730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2625" y="609600"/>
            <a:ext cx="5908675"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6" name="Slide Number Placeholder 5"/>
          <p:cNvSpPr>
            <a:spLocks noGrp="1"/>
          </p:cNvSpPr>
          <p:nvPr>
            <p:ph type="sldNum" sz="quarter" idx="12"/>
          </p:nvPr>
        </p:nvSpPr>
        <p:spPr/>
        <p:txBody>
          <a:bodyPr/>
          <a:lstStyle>
            <a:lvl2pPr lvl="1">
              <a:defRPr/>
            </a:lvl2pPr>
          </a:lstStyle>
          <a:p>
            <a:pPr lvl="1"/>
            <a:fld id="{901A7151-A91E-4FCC-9812-5A7D63E96056}" type="slidenum">
              <a:rPr lang="en-US" altLang="en-US"/>
              <a:pPr lvl="1"/>
              <a:t>‹#›</a:t>
            </a:fld>
            <a:endParaRPr lang="en-US" altLang="en-US">
              <a:latin typeface="+mn-lt"/>
            </a:endParaRPr>
          </a:p>
        </p:txBody>
      </p:sp>
    </p:spTree>
    <p:extLst>
      <p:ext uri="{BB962C8B-B14F-4D97-AF65-F5344CB8AC3E}">
        <p14:creationId xmlns:p14="http://schemas.microsoft.com/office/powerpoint/2010/main" val="393599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2625"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5025" y="1981200"/>
            <a:ext cx="3810000" cy="4114800"/>
          </a:xfrm>
        </p:spPr>
        <p:txBody>
          <a:bodyPr/>
          <a:lstStyle/>
          <a:p>
            <a:endParaRPr lang="en-US"/>
          </a:p>
        </p:txBody>
      </p:sp>
      <p:sp>
        <p:nvSpPr>
          <p:cNvPr id="5" name="Date Placeholder 4"/>
          <p:cNvSpPr>
            <a:spLocks noGrp="1"/>
          </p:cNvSpPr>
          <p:nvPr>
            <p:ph type="dt" sz="half" idx="10"/>
          </p:nvPr>
        </p:nvSpPr>
        <p:spPr>
          <a:xfrm>
            <a:off x="7215188" y="6442075"/>
            <a:ext cx="1905000" cy="381000"/>
          </a:xfrm>
        </p:spPr>
        <p:txBody>
          <a:bodyPr/>
          <a:lstStyle>
            <a:lvl1pPr>
              <a:defRPr/>
            </a:lvl1pPr>
          </a:lstStyle>
          <a:p>
            <a:endParaRPr lang="en-US" altLang="en-US"/>
          </a:p>
        </p:txBody>
      </p:sp>
      <p:sp>
        <p:nvSpPr>
          <p:cNvPr id="6" name="Footer Placeholder 5"/>
          <p:cNvSpPr>
            <a:spLocks noGrp="1"/>
          </p:cNvSpPr>
          <p:nvPr>
            <p:ph type="ftr" sz="quarter" idx="11"/>
          </p:nvPr>
        </p:nvSpPr>
        <p:spPr>
          <a:xfrm>
            <a:off x="682625" y="6365875"/>
            <a:ext cx="4267200" cy="457200"/>
          </a:xfrm>
        </p:spPr>
        <p:txBody>
          <a:bodyPr/>
          <a:lstStyle>
            <a:lvl1pPr>
              <a:defRPr/>
            </a:lvl1pPr>
          </a:lstStyle>
          <a:p>
            <a:r>
              <a:rPr lang="en-US" altLang="en-US" smtClean="0"/>
              <a:t>Ch24: Magnetism</a:t>
            </a:r>
            <a:endParaRPr lang="en-US" altLang="en-US"/>
          </a:p>
        </p:txBody>
      </p:sp>
      <p:sp>
        <p:nvSpPr>
          <p:cNvPr id="7" name="Slide Number Placeholder 6"/>
          <p:cNvSpPr>
            <a:spLocks noGrp="1"/>
          </p:cNvSpPr>
          <p:nvPr>
            <p:ph type="sldNum" sz="quarter" idx="12"/>
          </p:nvPr>
        </p:nvSpPr>
        <p:spPr>
          <a:xfrm>
            <a:off x="7199313" y="6148388"/>
            <a:ext cx="1905000" cy="381000"/>
          </a:xfrm>
        </p:spPr>
        <p:txBody>
          <a:bodyPr/>
          <a:lstStyle>
            <a:lvl2pPr lvl="1">
              <a:defRPr/>
            </a:lvl2pPr>
          </a:lstStyle>
          <a:p>
            <a:pPr lvl="1"/>
            <a:fld id="{7760D62F-3DEC-4645-919E-95DCBE68818A}" type="slidenum">
              <a:rPr lang="en-US" altLang="en-US"/>
              <a:pPr lvl="1"/>
              <a:t>‹#›</a:t>
            </a:fld>
            <a:endParaRPr lang="en-US" altLang="en-US">
              <a:latin typeface="+mn-lt"/>
            </a:endParaRPr>
          </a:p>
        </p:txBody>
      </p:sp>
    </p:spTree>
    <p:extLst>
      <p:ext uri="{BB962C8B-B14F-4D97-AF65-F5344CB8AC3E}">
        <p14:creationId xmlns:p14="http://schemas.microsoft.com/office/powerpoint/2010/main" val="50791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6" name="Slide Number Placeholder 5"/>
          <p:cNvSpPr>
            <a:spLocks noGrp="1"/>
          </p:cNvSpPr>
          <p:nvPr>
            <p:ph type="sldNum" sz="quarter" idx="12"/>
          </p:nvPr>
        </p:nvSpPr>
        <p:spPr/>
        <p:txBody>
          <a:bodyPr/>
          <a:lstStyle>
            <a:lvl2pPr lvl="1">
              <a:defRPr/>
            </a:lvl2pPr>
          </a:lstStyle>
          <a:p>
            <a:pPr lvl="1"/>
            <a:fld id="{FF7B750E-27DE-418C-B4D1-2BEACF8BBC7A}" type="slidenum">
              <a:rPr lang="en-US" altLang="en-US"/>
              <a:pPr lvl="1"/>
              <a:t>‹#›</a:t>
            </a:fld>
            <a:endParaRPr lang="en-US" altLang="en-US">
              <a:latin typeface="+mn-lt"/>
            </a:endParaRPr>
          </a:p>
        </p:txBody>
      </p:sp>
    </p:spTree>
    <p:extLst>
      <p:ext uri="{BB962C8B-B14F-4D97-AF65-F5344CB8AC3E}">
        <p14:creationId xmlns:p14="http://schemas.microsoft.com/office/powerpoint/2010/main" val="281094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6" name="Slide Number Placeholder 5"/>
          <p:cNvSpPr>
            <a:spLocks noGrp="1"/>
          </p:cNvSpPr>
          <p:nvPr>
            <p:ph type="sldNum" sz="quarter" idx="12"/>
          </p:nvPr>
        </p:nvSpPr>
        <p:spPr/>
        <p:txBody>
          <a:bodyPr/>
          <a:lstStyle>
            <a:lvl2pPr lvl="1">
              <a:defRPr/>
            </a:lvl2pPr>
          </a:lstStyle>
          <a:p>
            <a:pPr lvl="1"/>
            <a:fld id="{228F8323-EFFE-4D29-9FAF-FA7D56CF4C05}" type="slidenum">
              <a:rPr lang="en-US" altLang="en-US"/>
              <a:pPr lvl="1"/>
              <a:t>‹#›</a:t>
            </a:fld>
            <a:endParaRPr lang="en-US" altLang="en-US">
              <a:latin typeface="+mn-lt"/>
            </a:endParaRPr>
          </a:p>
        </p:txBody>
      </p:sp>
    </p:spTree>
    <p:extLst>
      <p:ext uri="{BB962C8B-B14F-4D97-AF65-F5344CB8AC3E}">
        <p14:creationId xmlns:p14="http://schemas.microsoft.com/office/powerpoint/2010/main" val="176657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2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7" name="Slide Number Placeholder 6"/>
          <p:cNvSpPr>
            <a:spLocks noGrp="1"/>
          </p:cNvSpPr>
          <p:nvPr>
            <p:ph type="sldNum" sz="quarter" idx="12"/>
          </p:nvPr>
        </p:nvSpPr>
        <p:spPr/>
        <p:txBody>
          <a:bodyPr/>
          <a:lstStyle>
            <a:lvl2pPr lvl="1">
              <a:defRPr/>
            </a:lvl2pPr>
          </a:lstStyle>
          <a:p>
            <a:pPr lvl="1"/>
            <a:fld id="{1237137E-EAD1-4AA8-84DF-7ADC37E83C60}" type="slidenum">
              <a:rPr lang="en-US" altLang="en-US"/>
              <a:pPr lvl="1"/>
              <a:t>‹#›</a:t>
            </a:fld>
            <a:endParaRPr lang="en-US" altLang="en-US">
              <a:latin typeface="+mn-lt"/>
            </a:endParaRPr>
          </a:p>
        </p:txBody>
      </p:sp>
    </p:spTree>
    <p:extLst>
      <p:ext uri="{BB962C8B-B14F-4D97-AF65-F5344CB8AC3E}">
        <p14:creationId xmlns:p14="http://schemas.microsoft.com/office/powerpoint/2010/main" val="4209168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9" name="Slide Number Placeholder 8"/>
          <p:cNvSpPr>
            <a:spLocks noGrp="1"/>
          </p:cNvSpPr>
          <p:nvPr>
            <p:ph type="sldNum" sz="quarter" idx="12"/>
          </p:nvPr>
        </p:nvSpPr>
        <p:spPr/>
        <p:txBody>
          <a:bodyPr/>
          <a:lstStyle>
            <a:lvl2pPr lvl="1">
              <a:defRPr/>
            </a:lvl2pPr>
          </a:lstStyle>
          <a:p>
            <a:pPr lvl="1"/>
            <a:fld id="{31C01AD1-943E-4A15-9DF4-CC7BDCE295AD}" type="slidenum">
              <a:rPr lang="en-US" altLang="en-US"/>
              <a:pPr lvl="1"/>
              <a:t>‹#›</a:t>
            </a:fld>
            <a:endParaRPr lang="en-US" altLang="en-US">
              <a:latin typeface="+mn-lt"/>
            </a:endParaRPr>
          </a:p>
        </p:txBody>
      </p:sp>
    </p:spTree>
    <p:extLst>
      <p:ext uri="{BB962C8B-B14F-4D97-AF65-F5344CB8AC3E}">
        <p14:creationId xmlns:p14="http://schemas.microsoft.com/office/powerpoint/2010/main" val="22612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5" name="Slide Number Placeholder 4"/>
          <p:cNvSpPr>
            <a:spLocks noGrp="1"/>
          </p:cNvSpPr>
          <p:nvPr>
            <p:ph type="sldNum" sz="quarter" idx="12"/>
          </p:nvPr>
        </p:nvSpPr>
        <p:spPr/>
        <p:txBody>
          <a:bodyPr/>
          <a:lstStyle>
            <a:lvl2pPr lvl="1">
              <a:defRPr/>
            </a:lvl2pPr>
          </a:lstStyle>
          <a:p>
            <a:pPr lvl="1"/>
            <a:fld id="{C5B84A28-693B-494F-84B1-98511705A8DB}" type="slidenum">
              <a:rPr lang="en-US" altLang="en-US"/>
              <a:pPr lvl="1"/>
              <a:t>‹#›</a:t>
            </a:fld>
            <a:endParaRPr lang="en-US" altLang="en-US">
              <a:latin typeface="+mn-lt"/>
            </a:endParaRPr>
          </a:p>
        </p:txBody>
      </p:sp>
    </p:spTree>
    <p:extLst>
      <p:ext uri="{BB962C8B-B14F-4D97-AF65-F5344CB8AC3E}">
        <p14:creationId xmlns:p14="http://schemas.microsoft.com/office/powerpoint/2010/main" val="700654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4" name="Slide Number Placeholder 3"/>
          <p:cNvSpPr>
            <a:spLocks noGrp="1"/>
          </p:cNvSpPr>
          <p:nvPr>
            <p:ph type="sldNum" sz="quarter" idx="12"/>
          </p:nvPr>
        </p:nvSpPr>
        <p:spPr/>
        <p:txBody>
          <a:bodyPr/>
          <a:lstStyle>
            <a:lvl2pPr lvl="1">
              <a:defRPr/>
            </a:lvl2pPr>
          </a:lstStyle>
          <a:p>
            <a:pPr lvl="1"/>
            <a:fld id="{AE06EAE0-D233-4BF3-B882-33BA561690C6}" type="slidenum">
              <a:rPr lang="en-US" altLang="en-US"/>
              <a:pPr lvl="1"/>
              <a:t>‹#›</a:t>
            </a:fld>
            <a:endParaRPr lang="en-US" altLang="en-US">
              <a:latin typeface="+mn-lt"/>
            </a:endParaRPr>
          </a:p>
        </p:txBody>
      </p:sp>
    </p:spTree>
    <p:extLst>
      <p:ext uri="{BB962C8B-B14F-4D97-AF65-F5344CB8AC3E}">
        <p14:creationId xmlns:p14="http://schemas.microsoft.com/office/powerpoint/2010/main" val="247933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7" name="Slide Number Placeholder 6"/>
          <p:cNvSpPr>
            <a:spLocks noGrp="1"/>
          </p:cNvSpPr>
          <p:nvPr>
            <p:ph type="sldNum" sz="quarter" idx="12"/>
          </p:nvPr>
        </p:nvSpPr>
        <p:spPr/>
        <p:txBody>
          <a:bodyPr/>
          <a:lstStyle>
            <a:lvl2pPr lvl="1">
              <a:defRPr/>
            </a:lvl2pPr>
          </a:lstStyle>
          <a:p>
            <a:pPr lvl="1"/>
            <a:fld id="{1F1F1E2B-FC95-46EB-B2AE-AF4E1E553F30}" type="slidenum">
              <a:rPr lang="en-US" altLang="en-US"/>
              <a:pPr lvl="1"/>
              <a:t>‹#›</a:t>
            </a:fld>
            <a:endParaRPr lang="en-US" altLang="en-US">
              <a:latin typeface="+mn-lt"/>
            </a:endParaRPr>
          </a:p>
        </p:txBody>
      </p:sp>
    </p:spTree>
    <p:extLst>
      <p:ext uri="{BB962C8B-B14F-4D97-AF65-F5344CB8AC3E}">
        <p14:creationId xmlns:p14="http://schemas.microsoft.com/office/powerpoint/2010/main" val="1246434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smtClean="0"/>
              <a:t>Ch24: Magnetism</a:t>
            </a:r>
            <a:endParaRPr lang="en-US" altLang="en-US"/>
          </a:p>
        </p:txBody>
      </p:sp>
      <p:sp>
        <p:nvSpPr>
          <p:cNvPr id="7" name="Slide Number Placeholder 6"/>
          <p:cNvSpPr>
            <a:spLocks noGrp="1"/>
          </p:cNvSpPr>
          <p:nvPr>
            <p:ph type="sldNum" sz="quarter" idx="12"/>
          </p:nvPr>
        </p:nvSpPr>
        <p:spPr/>
        <p:txBody>
          <a:bodyPr/>
          <a:lstStyle>
            <a:lvl2pPr lvl="1">
              <a:defRPr/>
            </a:lvl2pPr>
          </a:lstStyle>
          <a:p>
            <a:pPr lvl="1"/>
            <a:fld id="{5B45C4A2-B30E-41DF-8B2F-C00D41727AE2}" type="slidenum">
              <a:rPr lang="en-US" altLang="en-US"/>
              <a:pPr lvl="1"/>
              <a:t>‹#›</a:t>
            </a:fld>
            <a:endParaRPr lang="en-US" altLang="en-US">
              <a:latin typeface="+mn-lt"/>
            </a:endParaRPr>
          </a:p>
        </p:txBody>
      </p:sp>
    </p:spTree>
    <p:extLst>
      <p:ext uri="{BB962C8B-B14F-4D97-AF65-F5344CB8AC3E}">
        <p14:creationId xmlns:p14="http://schemas.microsoft.com/office/powerpoint/2010/main" val="5542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9458" name="Group 2050"/>
          <p:cNvGrpSpPr>
            <a:grpSpLocks/>
          </p:cNvGrpSpPr>
          <p:nvPr/>
        </p:nvGrpSpPr>
        <p:grpSpPr bwMode="auto">
          <a:xfrm>
            <a:off x="-8405813" y="4763"/>
            <a:ext cx="17538701" cy="13690600"/>
            <a:chOff x="-5295" y="3"/>
            <a:chExt cx="11048" cy="8624"/>
          </a:xfrm>
        </p:grpSpPr>
        <p:sp>
          <p:nvSpPr>
            <p:cNvPr id="19459" name="Freeform 2051"/>
            <p:cNvSpPr>
              <a:spLocks/>
            </p:cNvSpPr>
            <p:nvPr/>
          </p:nvSpPr>
          <p:spPr bwMode="auto">
            <a:xfrm>
              <a:off x="3394" y="999"/>
              <a:ext cx="2359" cy="3314"/>
            </a:xfrm>
            <a:custGeom>
              <a:avLst/>
              <a:gdLst>
                <a:gd name="T0" fmla="*/ 1905 w 2359"/>
                <a:gd name="T1" fmla="*/ 3312 h 3314"/>
                <a:gd name="T2" fmla="*/ 2358 w 2359"/>
                <a:gd name="T3" fmla="*/ 3313 h 3314"/>
                <a:gd name="T4" fmla="*/ 2358 w 2359"/>
                <a:gd name="T5" fmla="*/ 1437 h 3314"/>
                <a:gd name="T6" fmla="*/ 0 w 2359"/>
                <a:gd name="T7" fmla="*/ 0 h 3314"/>
                <a:gd name="T8" fmla="*/ 201 w 2359"/>
                <a:gd name="T9" fmla="*/ 150 h 3314"/>
                <a:gd name="T10" fmla="*/ 366 w 2359"/>
                <a:gd name="T11" fmla="*/ 279 h 3314"/>
                <a:gd name="T12" fmla="*/ 552 w 2359"/>
                <a:gd name="T13" fmla="*/ 441 h 3314"/>
                <a:gd name="T14" fmla="*/ 732 w 2359"/>
                <a:gd name="T15" fmla="*/ 612 h 3314"/>
                <a:gd name="T16" fmla="*/ 996 w 2359"/>
                <a:gd name="T17" fmla="*/ 903 h 3314"/>
                <a:gd name="T18" fmla="*/ 1230 w 2359"/>
                <a:gd name="T19" fmla="*/ 1212 h 3314"/>
                <a:gd name="T20" fmla="*/ 1400 w 2359"/>
                <a:gd name="T21" fmla="*/ 1482 h 3314"/>
                <a:gd name="T22" fmla="*/ 1548 w 2359"/>
                <a:gd name="T23" fmla="*/ 1761 h 3314"/>
                <a:gd name="T24" fmla="*/ 1665 w 2359"/>
                <a:gd name="T25" fmla="*/ 2040 h 3314"/>
                <a:gd name="T26" fmla="*/ 1751 w 2359"/>
                <a:gd name="T27" fmla="*/ 2295 h 3314"/>
                <a:gd name="T28" fmla="*/ 1809 w 2359"/>
                <a:gd name="T29" fmla="*/ 2511 h 3314"/>
                <a:gd name="T30" fmla="*/ 1863 w 2359"/>
                <a:gd name="T31" fmla="*/ 2778 h 3314"/>
                <a:gd name="T32" fmla="*/ 1890 w 2359"/>
                <a:gd name="T33" fmla="*/ 3012 h 3314"/>
                <a:gd name="T34" fmla="*/ 1905 w 2359"/>
                <a:gd name="T35" fmla="*/ 3312 h 3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folHlink">
                    <a:gamma/>
                    <a:shade val="46275"/>
                    <a:invGamma/>
                  </a:schemeClr>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460" name="Arc 2052"/>
            <p:cNvSpPr>
              <a:spLocks/>
            </p:cNvSpPr>
            <p:nvPr/>
          </p:nvSpPr>
          <p:spPr bwMode="auto">
            <a:xfrm>
              <a:off x="-5295" y="3"/>
              <a:ext cx="10596" cy="8624"/>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sq">
              <a:solidFill>
                <a:schemeClr val="folHlink"/>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9461" name="Rectangle 2053"/>
          <p:cNvSpPr>
            <a:spLocks noGrp="1" noChangeArrowheads="1"/>
          </p:cNvSpPr>
          <p:nvPr>
            <p:ph type="title"/>
          </p:nvPr>
        </p:nvSpPr>
        <p:spPr bwMode="auto">
          <a:xfrm>
            <a:off x="682625" y="609600"/>
            <a:ext cx="80803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9462" name="Rectangle 2054"/>
          <p:cNvSpPr>
            <a:spLocks noGrp="1" noChangeArrowheads="1"/>
          </p:cNvSpPr>
          <p:nvPr>
            <p:ph type="body" idx="1"/>
          </p:nvPr>
        </p:nvSpPr>
        <p:spPr bwMode="auto">
          <a:xfrm>
            <a:off x="682625"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3" name="Rectangle 2055"/>
          <p:cNvSpPr>
            <a:spLocks noGrp="1" noChangeArrowheads="1"/>
          </p:cNvSpPr>
          <p:nvPr>
            <p:ph type="dt" sz="half" idx="2"/>
          </p:nvPr>
        </p:nvSpPr>
        <p:spPr bwMode="auto">
          <a:xfrm>
            <a:off x="7215188" y="6442075"/>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kumimoji="0" sz="1400"/>
            </a:lvl1pPr>
          </a:lstStyle>
          <a:p>
            <a:endParaRPr lang="en-US" altLang="en-US"/>
          </a:p>
        </p:txBody>
      </p:sp>
      <p:sp>
        <p:nvSpPr>
          <p:cNvPr id="19464" name="Rectangle 2056"/>
          <p:cNvSpPr>
            <a:spLocks noGrp="1" noChangeArrowheads="1"/>
          </p:cNvSpPr>
          <p:nvPr>
            <p:ph type="ftr" sz="quarter" idx="3"/>
          </p:nvPr>
        </p:nvSpPr>
        <p:spPr bwMode="auto">
          <a:xfrm>
            <a:off x="682625" y="6365875"/>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kumimoji="0" sz="1400"/>
            </a:lvl1pPr>
          </a:lstStyle>
          <a:p>
            <a:r>
              <a:rPr lang="en-US" altLang="en-US" smtClean="0"/>
              <a:t>Ch24: Magnetism</a:t>
            </a:r>
            <a:endParaRPr lang="en-US" altLang="en-US"/>
          </a:p>
        </p:txBody>
      </p:sp>
      <p:sp>
        <p:nvSpPr>
          <p:cNvPr id="19465" name="Rectangle 2057"/>
          <p:cNvSpPr>
            <a:spLocks noGrp="1" noChangeArrowheads="1"/>
          </p:cNvSpPr>
          <p:nvPr>
            <p:ph type="sldNum" sz="quarter" idx="4"/>
          </p:nvPr>
        </p:nvSpPr>
        <p:spPr bwMode="auto">
          <a:xfrm>
            <a:off x="7199313" y="6148388"/>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0" rIns="92075" bIns="0" numCol="1" anchor="b" anchorCtr="0" compatLnSpc="1">
            <a:prstTxWarp prst="textNoShape">
              <a:avLst/>
            </a:prstTxWarp>
          </a:bodyPr>
          <a:lstStyle>
            <a:lvl2pPr lvl="1" algn="r">
              <a:defRPr kumimoji="0" sz="1400">
                <a:latin typeface="+mj-lt"/>
              </a:defRPr>
            </a:lvl2pPr>
          </a:lstStyle>
          <a:p>
            <a:pPr lvl="1"/>
            <a:fld id="{B5FD3A56-EA2C-4CEE-B13C-42FA2E45D76B}" type="slidenum">
              <a:rPr lang="en-US" altLang="en-US"/>
              <a:pPr lvl="1"/>
              <a:t>‹#›</a:t>
            </a:fld>
            <a:endParaRPr lang="en-US" altLang="en-US">
              <a:latin typeface="+mn-lt"/>
            </a:endParaRPr>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defRPr>
      </a:lvl2pPr>
      <a:lvl3pPr marL="1143000" indent="-228600" algn="l" rtl="0" fontAlgn="base">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1066800" y="457200"/>
            <a:ext cx="7772400" cy="1143000"/>
          </a:xfrm>
        </p:spPr>
        <p:txBody>
          <a:bodyPr/>
          <a:lstStyle/>
          <a:p>
            <a:r>
              <a:rPr lang="en-US" altLang="en-US" dirty="0" smtClean="0"/>
              <a:t>Sci1600</a:t>
            </a:r>
            <a:r>
              <a:rPr lang="en-US" altLang="en-US" dirty="0"/>
              <a:t/>
            </a:r>
            <a:br>
              <a:rPr lang="en-US" altLang="en-US" dirty="0"/>
            </a:br>
            <a:r>
              <a:rPr lang="en-US" altLang="en-US" dirty="0"/>
              <a:t>Introduction to Physics</a:t>
            </a:r>
          </a:p>
        </p:txBody>
      </p:sp>
      <p:sp>
        <p:nvSpPr>
          <p:cNvPr id="4104" name="Rectangle 8"/>
          <p:cNvSpPr>
            <a:spLocks noChangeArrowheads="1"/>
          </p:cNvSpPr>
          <p:nvPr/>
        </p:nvSpPr>
        <p:spPr bwMode="auto">
          <a:xfrm>
            <a:off x="533400" y="2286000"/>
            <a:ext cx="8001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4400" dirty="0" smtClean="0">
                <a:solidFill>
                  <a:schemeClr val="tx2"/>
                </a:solidFill>
                <a:effectLst>
                  <a:outerShdw blurRad="38100" dist="38100" dir="2700000" algn="tl">
                    <a:srgbClr val="000000"/>
                  </a:outerShdw>
                </a:effectLst>
                <a:latin typeface="Arial" charset="0"/>
              </a:rPr>
              <a:t>Part 5 		Electricity and 					Magnetism</a:t>
            </a:r>
            <a:endParaRPr kumimoji="0" lang="en-US" altLang="en-US" sz="4400" dirty="0">
              <a:solidFill>
                <a:schemeClr val="tx2"/>
              </a:solidFill>
              <a:effectLst>
                <a:outerShdw blurRad="38100" dist="38100" dir="2700000" algn="tl">
                  <a:srgbClr val="000000"/>
                </a:outerShdw>
              </a:effectLst>
              <a:latin typeface="Arial" charset="0"/>
            </a:endParaRPr>
          </a:p>
        </p:txBody>
      </p:sp>
      <p:sp>
        <p:nvSpPr>
          <p:cNvPr id="4107" name="Rectangle 11"/>
          <p:cNvSpPr>
            <a:spLocks noChangeArrowheads="1"/>
          </p:cNvSpPr>
          <p:nvPr/>
        </p:nvSpPr>
        <p:spPr bwMode="auto">
          <a:xfrm>
            <a:off x="5867400" y="6324600"/>
            <a:ext cx="20810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1400" dirty="0"/>
              <a:t>© </a:t>
            </a:r>
            <a:r>
              <a:rPr kumimoji="0" lang="en-US" altLang="en-US" sz="1600" b="1" dirty="0" smtClean="0"/>
              <a:t>G. </a:t>
            </a:r>
            <a:r>
              <a:rPr kumimoji="0" lang="en-US" altLang="en-US" sz="1600" b="1" dirty="0" err="1" smtClean="0"/>
              <a:t>Dzyubenko</a:t>
            </a:r>
            <a:r>
              <a:rPr kumimoji="0" lang="en-US" altLang="en-US" sz="1600" b="1" dirty="0" smtClean="0"/>
              <a:t> 2016</a:t>
            </a:r>
            <a:endParaRPr kumimoji="0" lang="en-US" altLang="en-US" sz="1400" dirty="0"/>
          </a:p>
        </p:txBody>
      </p:sp>
      <p:sp>
        <p:nvSpPr>
          <p:cNvPr id="5" name="Rectangle 8"/>
          <p:cNvSpPr>
            <a:spLocks noChangeArrowheads="1"/>
          </p:cNvSpPr>
          <p:nvPr/>
        </p:nvSpPr>
        <p:spPr bwMode="auto">
          <a:xfrm>
            <a:off x="838200" y="4200525"/>
            <a:ext cx="80010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4400" dirty="0" smtClean="0">
                <a:solidFill>
                  <a:schemeClr val="tx2"/>
                </a:solidFill>
                <a:effectLst>
                  <a:outerShdw blurRad="38100" dist="38100" dir="2700000" algn="tl">
                    <a:srgbClr val="000000"/>
                  </a:outerShdw>
                </a:effectLst>
                <a:latin typeface="Arial" charset="0"/>
              </a:rPr>
              <a:t>Chapter 24  Magnetism</a:t>
            </a:r>
            <a:endParaRPr kumimoji="0" lang="en-US" altLang="en-US" sz="4400" dirty="0">
              <a:solidFill>
                <a:schemeClr val="tx2"/>
              </a:solidFill>
              <a:effectLst>
                <a:outerShdw blurRad="38100" dist="38100" dir="2700000" algn="tl">
                  <a:srgbClr val="000000"/>
                </a:outerShdw>
              </a:effectLst>
              <a:latin typeface="Arial"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773858" y="152400"/>
            <a:ext cx="8080375" cy="1143000"/>
          </a:xfrm>
        </p:spPr>
        <p:txBody>
          <a:bodyPr/>
          <a:lstStyle/>
          <a:p>
            <a:r>
              <a:rPr lang="en-US" altLang="en-US" dirty="0" smtClean="0"/>
              <a:t>		Magnetic Field</a:t>
            </a:r>
            <a:endParaRPr lang="en-US" altLang="en-US" dirty="0" smtClean="0"/>
          </a:p>
        </p:txBody>
      </p:sp>
      <p:sp>
        <p:nvSpPr>
          <p:cNvPr id="207875" name="Rectangle 3"/>
          <p:cNvSpPr>
            <a:spLocks noGrp="1" noChangeArrowheads="1"/>
          </p:cNvSpPr>
          <p:nvPr>
            <p:ph type="body" idx="1"/>
          </p:nvPr>
        </p:nvSpPr>
        <p:spPr>
          <a:xfrm>
            <a:off x="257174" y="1219201"/>
            <a:ext cx="8429625" cy="3352800"/>
          </a:xfrm>
        </p:spPr>
        <p:txBody>
          <a:bodyPr/>
          <a:lstStyle/>
          <a:p>
            <a:pPr>
              <a:lnSpc>
                <a:spcPct val="80000"/>
              </a:lnSpc>
            </a:pPr>
            <a:r>
              <a:rPr lang="en-US" altLang="en-US" sz="2800" b="1" dirty="0" smtClean="0">
                <a:solidFill>
                  <a:srgbClr val="FFFF00"/>
                </a:solidFill>
              </a:rPr>
              <a:t>Strength </a:t>
            </a:r>
            <a:r>
              <a:rPr lang="en-US" altLang="en-US" sz="2800" b="1" dirty="0" smtClean="0">
                <a:solidFill>
                  <a:srgbClr val="FFFF00"/>
                </a:solidFill>
              </a:rPr>
              <a:t>indicated by closeness of the lines</a:t>
            </a:r>
          </a:p>
          <a:p>
            <a:pPr lvl="1">
              <a:lnSpc>
                <a:spcPct val="90000"/>
              </a:lnSpc>
            </a:pPr>
            <a:r>
              <a:rPr lang="en-US" altLang="en-US" b="1" dirty="0" smtClean="0">
                <a:solidFill>
                  <a:srgbClr val="FFFF00"/>
                </a:solidFill>
              </a:rPr>
              <a:t>lines close </a:t>
            </a:r>
            <a:r>
              <a:rPr lang="en-US" altLang="en-US" b="1" dirty="0" smtClean="0">
                <a:solidFill>
                  <a:srgbClr val="FFFF00"/>
                </a:solidFill>
              </a:rPr>
              <a:t>together </a:t>
            </a:r>
            <a:r>
              <a:rPr lang="en-US" altLang="en-US" b="1" dirty="0" smtClean="0">
                <a:solidFill>
                  <a:srgbClr val="FFFF00"/>
                </a:solidFill>
                <a:sym typeface="Wingdings" panose="05000000000000000000" pitchFamily="2" charset="2"/>
              </a:rPr>
              <a:t></a:t>
            </a:r>
            <a:r>
              <a:rPr lang="en-US" altLang="en-US" b="1" dirty="0" smtClean="0">
                <a:solidFill>
                  <a:srgbClr val="FFFF00"/>
                </a:solidFill>
              </a:rPr>
              <a:t> </a:t>
            </a:r>
            <a:r>
              <a:rPr lang="en-US" altLang="en-US" b="1" dirty="0" smtClean="0">
                <a:solidFill>
                  <a:srgbClr val="FFFF00"/>
                </a:solidFill>
              </a:rPr>
              <a:t>strong magnetic field</a:t>
            </a:r>
          </a:p>
          <a:p>
            <a:pPr lvl="1">
              <a:lnSpc>
                <a:spcPct val="90000"/>
              </a:lnSpc>
            </a:pPr>
            <a:r>
              <a:rPr lang="en-US" altLang="en-US" b="1" dirty="0" smtClean="0">
                <a:solidFill>
                  <a:srgbClr val="FFFF00"/>
                </a:solidFill>
              </a:rPr>
              <a:t>lines farther </a:t>
            </a:r>
            <a:r>
              <a:rPr lang="en-US" altLang="en-US" b="1" dirty="0" smtClean="0">
                <a:solidFill>
                  <a:srgbClr val="FFFF00"/>
                </a:solidFill>
              </a:rPr>
              <a:t>apart </a:t>
            </a:r>
            <a:r>
              <a:rPr lang="en-US" altLang="en-US" b="1" dirty="0" smtClean="0">
                <a:solidFill>
                  <a:srgbClr val="FFFF00"/>
                </a:solidFill>
                <a:sym typeface="Wingdings" panose="05000000000000000000" pitchFamily="2" charset="2"/>
              </a:rPr>
              <a:t></a:t>
            </a:r>
            <a:r>
              <a:rPr lang="en-US" altLang="en-US" b="1" dirty="0" smtClean="0">
                <a:solidFill>
                  <a:srgbClr val="FFFF00"/>
                </a:solidFill>
              </a:rPr>
              <a:t> </a:t>
            </a:r>
            <a:r>
              <a:rPr lang="en-US" altLang="en-US" b="1" dirty="0" smtClean="0">
                <a:solidFill>
                  <a:srgbClr val="FFFF00"/>
                </a:solidFill>
              </a:rPr>
              <a:t>weak magnetic </a:t>
            </a:r>
            <a:r>
              <a:rPr lang="en-US" altLang="en-US" b="1" dirty="0" smtClean="0">
                <a:solidFill>
                  <a:srgbClr val="FFFF00"/>
                </a:solidFill>
              </a:rPr>
              <a:t>field</a:t>
            </a:r>
            <a:r>
              <a:rPr lang="en-US" altLang="en-US" b="1" dirty="0" smtClean="0">
                <a:solidFill>
                  <a:srgbClr val="FFFF00"/>
                </a:solidFill>
              </a:rPr>
              <a:t/>
            </a:r>
            <a:br>
              <a:rPr lang="en-US" altLang="en-US" b="1" dirty="0" smtClean="0">
                <a:solidFill>
                  <a:srgbClr val="FFFF00"/>
                </a:solidFill>
              </a:rPr>
            </a:br>
            <a:endParaRPr lang="en-US" altLang="en-US" b="1" dirty="0" smtClean="0">
              <a:solidFill>
                <a:srgbClr val="FFFF00"/>
              </a:solidFill>
            </a:endParaRPr>
          </a:p>
        </p:txBody>
      </p:sp>
      <p:pic>
        <p:nvPicPr>
          <p:cNvPr id="207879" name="Picture 7" descr="24_02_Figure"/>
          <p:cNvPicPr>
            <a:picLocks noChangeAspect="1" noChangeArrowheads="1"/>
          </p:cNvPicPr>
          <p:nvPr/>
        </p:nvPicPr>
        <p:blipFill>
          <a:blip r:embed="rId3">
            <a:extLst>
              <a:ext uri="{28A0092B-C50C-407E-A947-70E740481C1C}">
                <a14:useLocalDpi xmlns:a14="http://schemas.microsoft.com/office/drawing/2010/main" val="0"/>
              </a:ext>
            </a:extLst>
          </a:blip>
          <a:srcRect b="3764"/>
          <a:stretch>
            <a:fillRect/>
          </a:stretch>
        </p:blipFill>
        <p:spPr bwMode="auto">
          <a:xfrm>
            <a:off x="2286000" y="2895600"/>
            <a:ext cx="3914775" cy="32448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10</a:t>
            </a:fld>
            <a:endParaRPr lang="en-US" altLang="en-US">
              <a:latin typeface="+mn-lt"/>
            </a:endParaRPr>
          </a:p>
        </p:txBody>
      </p:sp>
    </p:spTree>
    <p:extLst>
      <p:ext uri="{BB962C8B-B14F-4D97-AF65-F5344CB8AC3E}">
        <p14:creationId xmlns:p14="http://schemas.microsoft.com/office/powerpoint/2010/main" val="2629668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2" descr="11_06Figure-F"/>
          <p:cNvPicPr>
            <a:picLocks noChangeAspect="1" noChangeArrowheads="1"/>
          </p:cNvPicPr>
          <p:nvPr/>
        </p:nvPicPr>
        <p:blipFill>
          <a:blip r:embed="rId3" cstate="print">
            <a:extLst>
              <a:ext uri="{28A0092B-C50C-407E-A947-70E740481C1C}">
                <a14:useLocalDpi xmlns:a14="http://schemas.microsoft.com/office/drawing/2010/main" val="0"/>
              </a:ext>
            </a:extLst>
          </a:blip>
          <a:srcRect b="2531"/>
          <a:stretch>
            <a:fillRect/>
          </a:stretch>
        </p:blipFill>
        <p:spPr bwMode="auto">
          <a:xfrm>
            <a:off x="4648200" y="4334846"/>
            <a:ext cx="2667000" cy="2431591"/>
          </a:xfrm>
          <a:prstGeom prst="rect">
            <a:avLst/>
          </a:prstGeom>
          <a:noFill/>
          <a:extLst>
            <a:ext uri="{909E8E84-426E-40DD-AFC4-6F175D3DCCD1}">
              <a14:hiddenFill xmlns:a14="http://schemas.microsoft.com/office/drawing/2010/main">
                <a:solidFill>
                  <a:srgbClr val="FFFFFF"/>
                </a:solidFill>
              </a14:hiddenFill>
            </a:ext>
          </a:extLst>
        </p:spPr>
      </p:pic>
      <p:sp>
        <p:nvSpPr>
          <p:cNvPr id="208899" name="Rectangle 3"/>
          <p:cNvSpPr>
            <a:spLocks noGrp="1" noChangeArrowheads="1"/>
          </p:cNvSpPr>
          <p:nvPr>
            <p:ph type="title"/>
          </p:nvPr>
        </p:nvSpPr>
        <p:spPr>
          <a:xfrm>
            <a:off x="685800" y="76200"/>
            <a:ext cx="8080375" cy="1143000"/>
          </a:xfrm>
        </p:spPr>
        <p:txBody>
          <a:bodyPr/>
          <a:lstStyle/>
          <a:p>
            <a:r>
              <a:rPr lang="en-US" altLang="en-US" dirty="0" smtClean="0"/>
              <a:t>		Magnetic Field</a:t>
            </a:r>
            <a:endParaRPr lang="en-US" altLang="en-US" dirty="0" smtClean="0"/>
          </a:p>
        </p:txBody>
      </p:sp>
      <p:sp>
        <p:nvSpPr>
          <p:cNvPr id="208900" name="Rectangle 4"/>
          <p:cNvSpPr>
            <a:spLocks noGrp="1" noChangeArrowheads="1"/>
          </p:cNvSpPr>
          <p:nvPr>
            <p:ph type="body" idx="1"/>
          </p:nvPr>
        </p:nvSpPr>
        <p:spPr>
          <a:xfrm>
            <a:off x="152400" y="1066800"/>
            <a:ext cx="8534400" cy="4114800"/>
          </a:xfrm>
        </p:spPr>
        <p:txBody>
          <a:bodyPr/>
          <a:lstStyle/>
          <a:p>
            <a:pPr>
              <a:lnSpc>
                <a:spcPct val="90000"/>
              </a:lnSpc>
            </a:pPr>
            <a:r>
              <a:rPr lang="en-US" altLang="en-US" b="1" dirty="0" smtClean="0">
                <a:solidFill>
                  <a:srgbClr val="FFFF00"/>
                </a:solidFill>
              </a:rPr>
              <a:t>Produced </a:t>
            </a:r>
            <a:r>
              <a:rPr lang="en-US" altLang="en-US" b="1" dirty="0" smtClean="0">
                <a:solidFill>
                  <a:srgbClr val="FFFF00"/>
                </a:solidFill>
              </a:rPr>
              <a:t>by two kinds of electron motion</a:t>
            </a:r>
          </a:p>
          <a:p>
            <a:r>
              <a:rPr lang="en-US" altLang="en-US" b="1" dirty="0" smtClean="0">
                <a:solidFill>
                  <a:srgbClr val="FFFF00"/>
                </a:solidFill>
              </a:rPr>
              <a:t> electron spin</a:t>
            </a:r>
          </a:p>
          <a:p>
            <a:pPr lvl="1">
              <a:lnSpc>
                <a:spcPct val="90000"/>
              </a:lnSpc>
            </a:pPr>
            <a:r>
              <a:rPr lang="en-US" altLang="en-US" b="1" dirty="0" smtClean="0">
                <a:solidFill>
                  <a:srgbClr val="FFFF00"/>
                </a:solidFill>
              </a:rPr>
              <a:t>main contributor to magnetism</a:t>
            </a:r>
          </a:p>
          <a:p>
            <a:pPr lvl="1">
              <a:lnSpc>
                <a:spcPct val="90000"/>
              </a:lnSpc>
            </a:pPr>
            <a:r>
              <a:rPr lang="en-US" altLang="en-US" b="1" dirty="0" smtClean="0">
                <a:solidFill>
                  <a:srgbClr val="FFFF00"/>
                </a:solidFill>
              </a:rPr>
              <a:t>pair of electrons spinning in same direction creates a stronger magnet</a:t>
            </a:r>
          </a:p>
          <a:p>
            <a:pPr lvl="1">
              <a:lnSpc>
                <a:spcPct val="90000"/>
              </a:lnSpc>
            </a:pPr>
            <a:r>
              <a:rPr lang="en-US" altLang="en-US" b="1" dirty="0" smtClean="0">
                <a:solidFill>
                  <a:srgbClr val="FFFF00"/>
                </a:solidFill>
              </a:rPr>
              <a:t>pair of electrons spinning in opposite</a:t>
            </a:r>
            <a:br>
              <a:rPr lang="en-US" altLang="en-US" b="1" dirty="0" smtClean="0">
                <a:solidFill>
                  <a:srgbClr val="FFFF00"/>
                </a:solidFill>
              </a:rPr>
            </a:br>
            <a:r>
              <a:rPr lang="en-US" altLang="en-US" b="1" dirty="0" smtClean="0">
                <a:solidFill>
                  <a:srgbClr val="FFFF00"/>
                </a:solidFill>
              </a:rPr>
              <a:t>direction cancels magnetic field of </a:t>
            </a:r>
            <a:r>
              <a:rPr lang="en-US" altLang="en-US" b="1" dirty="0" smtClean="0">
                <a:solidFill>
                  <a:srgbClr val="FFFF00"/>
                </a:solidFill>
              </a:rPr>
              <a:t>the other</a:t>
            </a:r>
            <a:endParaRPr lang="en-US" altLang="en-US" b="1" dirty="0" smtClean="0">
              <a:solidFill>
                <a:srgbClr val="FFFF00"/>
              </a:solidFill>
            </a:endParaRPr>
          </a:p>
          <a:p>
            <a:r>
              <a:rPr lang="en-US" altLang="en-US" b="1" dirty="0" smtClean="0">
                <a:solidFill>
                  <a:srgbClr val="FFFF00"/>
                </a:solidFill>
              </a:rPr>
              <a:t>electron </a:t>
            </a:r>
            <a:r>
              <a:rPr lang="en-US" altLang="en-US" b="1" dirty="0" smtClean="0">
                <a:solidFill>
                  <a:srgbClr val="FFFF00"/>
                </a:solidFill>
              </a:rPr>
              <a:t>revolution</a:t>
            </a:r>
            <a:r>
              <a:rPr lang="en-US" altLang="en-US" sz="2200" b="1" dirty="0" smtClean="0">
                <a:solidFill>
                  <a:srgbClr val="FFFF00"/>
                </a:solidFill>
              </a:rPr>
              <a:t/>
            </a:r>
            <a:br>
              <a:rPr lang="en-US" altLang="en-US" sz="2200" b="1" dirty="0" smtClean="0">
                <a:solidFill>
                  <a:srgbClr val="FFFF00"/>
                </a:solidFill>
              </a:rPr>
            </a:br>
            <a:endParaRPr lang="en-US" altLang="en-US" sz="2200" b="1" dirty="0" smtClean="0">
              <a:solidFill>
                <a:srgbClr val="FFFF00"/>
              </a:solidFill>
            </a:endParaRP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11</a:t>
            </a:fld>
            <a:endParaRPr lang="en-US" altLang="en-US">
              <a:latin typeface="+mn-lt"/>
            </a:endParaRPr>
          </a:p>
        </p:txBody>
      </p:sp>
    </p:spTree>
    <p:extLst>
      <p:ext uri="{BB962C8B-B14F-4D97-AF65-F5344CB8AC3E}">
        <p14:creationId xmlns:p14="http://schemas.microsoft.com/office/powerpoint/2010/main" val="3868915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57200" y="990600"/>
            <a:ext cx="8229600" cy="1371600"/>
          </a:xfrm>
        </p:spPr>
        <p:txBody>
          <a:bodyPr/>
          <a:lstStyle/>
          <a:p>
            <a:pPr marL="838200" indent="-838200" algn="l"/>
            <a:r>
              <a:rPr lang="en-US" altLang="en-US" sz="3200" smtClean="0"/>
              <a:t>The source of all magnetism is</a:t>
            </a:r>
            <a:endParaRPr lang="en-US" altLang="en-US" sz="3600" b="1" i="1" smtClean="0">
              <a:latin typeface="Batang" pitchFamily="18" charset="-127"/>
              <a:ea typeface="Batang" pitchFamily="18" charset="-127"/>
            </a:endParaRPr>
          </a:p>
        </p:txBody>
      </p:sp>
      <p:sp>
        <p:nvSpPr>
          <p:cNvPr id="209923" name="Rectangle 3"/>
          <p:cNvSpPr>
            <a:spLocks noGrp="1" noChangeArrowheads="1"/>
          </p:cNvSpPr>
          <p:nvPr>
            <p:ph type="body" idx="1"/>
          </p:nvPr>
        </p:nvSpPr>
        <p:spPr>
          <a:xfrm>
            <a:off x="457200" y="2514600"/>
            <a:ext cx="8229600" cy="4343400"/>
          </a:xfrm>
        </p:spPr>
        <p:txBody>
          <a:bodyPr/>
          <a:lstStyle/>
          <a:p>
            <a:pPr marL="609600" indent="-609600">
              <a:buFontTx/>
              <a:buNone/>
            </a:pPr>
            <a:r>
              <a:rPr lang="en-US" altLang="en-US" sz="2800" smtClean="0"/>
              <a:t>A.	electrons rotating around an atomic nucleus.</a:t>
            </a:r>
            <a:endParaRPr lang="en-US" altLang="en-US" sz="2800" smtClean="0">
              <a:ea typeface="Batang" pitchFamily="18" charset="-127"/>
            </a:endParaRPr>
          </a:p>
          <a:p>
            <a:pPr marL="609600" indent="-609600">
              <a:buFontTx/>
              <a:buAutoNum type="alphaUcPeriod" startAt="2"/>
            </a:pPr>
            <a:r>
              <a:rPr lang="en-US" altLang="en-US" sz="2800" smtClean="0"/>
              <a:t>electrons spinning around internal axes.</a:t>
            </a:r>
            <a:r>
              <a:rPr lang="en-US" altLang="en-US" sz="2800" b="1" smtClean="0">
                <a:ea typeface="Batang" pitchFamily="18" charset="-127"/>
              </a:rPr>
              <a:t> </a:t>
            </a:r>
          </a:p>
          <a:p>
            <a:pPr marL="609600" indent="-609600">
              <a:buFontTx/>
              <a:buAutoNum type="alphaUcPeriod" startAt="2"/>
            </a:pPr>
            <a:r>
              <a:rPr lang="en-US" altLang="en-US" sz="2800" smtClean="0"/>
              <a:t>either or both A and B.</a:t>
            </a:r>
            <a:endParaRPr lang="en-US" altLang="en-US" sz="2800" smtClean="0">
              <a:ea typeface="Batang" pitchFamily="18" charset="-127"/>
            </a:endParaRPr>
          </a:p>
          <a:p>
            <a:pPr marL="609600" indent="-609600">
              <a:buFontTx/>
              <a:buAutoNum type="alphaUcPeriod" startAt="4"/>
            </a:pPr>
            <a:r>
              <a:rPr lang="en-US" altLang="en-US" sz="2800" smtClean="0"/>
              <a:t>tiny bits of iron.</a:t>
            </a:r>
          </a:p>
          <a:p>
            <a:pPr marL="609600" indent="-609600">
              <a:buFontTx/>
              <a:buNone/>
            </a:pPr>
            <a:endParaRPr lang="en-US" altLang="en-US" sz="2800" smtClean="0"/>
          </a:p>
        </p:txBody>
      </p:sp>
      <p:sp>
        <p:nvSpPr>
          <p:cNvPr id="209924"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Fields</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12</a:t>
            </a:fld>
            <a:endParaRPr lang="en-US" altLang="en-US">
              <a:latin typeface="+mn-lt"/>
            </a:endParaRPr>
          </a:p>
        </p:txBody>
      </p:sp>
    </p:spTree>
    <p:extLst>
      <p:ext uri="{BB962C8B-B14F-4D97-AF65-F5344CB8AC3E}">
        <p14:creationId xmlns:p14="http://schemas.microsoft.com/office/powerpoint/2010/main" val="2022315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09923">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09923">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099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990600"/>
            <a:ext cx="8229600" cy="1371600"/>
          </a:xfrm>
        </p:spPr>
        <p:txBody>
          <a:bodyPr/>
          <a:lstStyle/>
          <a:p>
            <a:pPr marL="838200" indent="-838200" algn="l"/>
            <a:r>
              <a:rPr lang="en-US" altLang="en-US" sz="2400" smtClean="0"/>
              <a:t>The source of all magnetism is</a:t>
            </a:r>
            <a:endParaRPr lang="en-US" altLang="en-US" sz="2800" b="1" i="1" smtClean="0">
              <a:latin typeface="Batang" pitchFamily="18" charset="-127"/>
              <a:ea typeface="Batang" pitchFamily="18" charset="-127"/>
            </a:endParaRPr>
          </a:p>
        </p:txBody>
      </p:sp>
      <p:sp>
        <p:nvSpPr>
          <p:cNvPr id="211971" name="Rectangle 3"/>
          <p:cNvSpPr>
            <a:spLocks noGrp="1" noChangeArrowheads="1"/>
          </p:cNvSpPr>
          <p:nvPr>
            <p:ph type="body" idx="1"/>
          </p:nvPr>
        </p:nvSpPr>
        <p:spPr>
          <a:xfrm>
            <a:off x="457200" y="2514600"/>
            <a:ext cx="8229600" cy="4343400"/>
          </a:xfrm>
        </p:spPr>
        <p:txBody>
          <a:bodyPr/>
          <a:lstStyle/>
          <a:p>
            <a:pPr marL="609600" indent="-609600">
              <a:buFontTx/>
              <a:buNone/>
            </a:pPr>
            <a:r>
              <a:rPr lang="en-US" altLang="en-US" sz="2400" smtClean="0"/>
              <a:t>A.	electrons rotating around an atomic nucleus.</a:t>
            </a:r>
            <a:endParaRPr lang="en-US" altLang="en-US" sz="2400" smtClean="0">
              <a:ea typeface="Batang" pitchFamily="18" charset="-127"/>
            </a:endParaRPr>
          </a:p>
          <a:p>
            <a:pPr marL="609600" indent="-609600">
              <a:buFontTx/>
              <a:buAutoNum type="alphaUcPeriod" startAt="2"/>
            </a:pPr>
            <a:r>
              <a:rPr lang="en-US" altLang="en-US" sz="2400" smtClean="0"/>
              <a:t>electrons spinning around internal axes.</a:t>
            </a:r>
            <a:endParaRPr lang="en-US" altLang="en-US" sz="2400" b="1" smtClean="0">
              <a:ea typeface="Batang" pitchFamily="18" charset="-127"/>
            </a:endParaRPr>
          </a:p>
          <a:p>
            <a:pPr marL="609600" indent="-609600">
              <a:buFontTx/>
              <a:buAutoNum type="alphaUcPeriod" startAt="2"/>
            </a:pPr>
            <a:r>
              <a:rPr lang="en-US" altLang="en-US" sz="2400" b="1" smtClean="0"/>
              <a:t>either or both A and B.</a:t>
            </a:r>
            <a:endParaRPr lang="en-US" altLang="en-US" sz="2400" smtClean="0">
              <a:ea typeface="Batang" pitchFamily="18" charset="-127"/>
            </a:endParaRPr>
          </a:p>
          <a:p>
            <a:pPr marL="609600" indent="-609600">
              <a:buFontTx/>
              <a:buAutoNum type="alphaUcPeriod" startAt="4"/>
            </a:pPr>
            <a:r>
              <a:rPr lang="en-US" altLang="en-US" sz="2400" smtClean="0"/>
              <a:t>tiny bits of iron.</a:t>
            </a:r>
          </a:p>
          <a:p>
            <a:pPr marL="609600" indent="-609600">
              <a:buFontTx/>
              <a:buNone/>
            </a:pPr>
            <a:endParaRPr lang="en-US" altLang="en-US" sz="2400" smtClean="0"/>
          </a:p>
          <a:p>
            <a:pPr marL="609600" indent="-609600">
              <a:buFontTx/>
              <a:buNone/>
            </a:pPr>
            <a:r>
              <a:rPr lang="en-US" altLang="en-US" sz="2400" smtClean="0"/>
              <a:t>	</a:t>
            </a:r>
          </a:p>
        </p:txBody>
      </p:sp>
      <p:sp>
        <p:nvSpPr>
          <p:cNvPr id="211972"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Fields</a:t>
            </a:r>
          </a:p>
          <a:p>
            <a:pPr algn="ctr"/>
            <a:r>
              <a:rPr lang="en-US" altLang="en-US" sz="2400" b="1">
                <a:solidFill>
                  <a:schemeClr val="bg1"/>
                </a:solidFill>
                <a:cs typeface="Arial" charset="0"/>
              </a:rPr>
              <a:t>CHECK YOUR ANSWER</a:t>
            </a:r>
            <a:endParaRPr lang="en-US" altLang="en-US" sz="2400" b="1" i="1">
              <a:solidFill>
                <a:schemeClr val="folHlink"/>
              </a:solidFill>
              <a:cs typeface="Arial" charset="0"/>
            </a:endParaRP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13</a:t>
            </a:fld>
            <a:endParaRPr lang="en-US" altLang="en-US">
              <a:latin typeface="+mn-lt"/>
            </a:endParaRPr>
          </a:p>
        </p:txBody>
      </p:sp>
    </p:spTree>
    <p:extLst>
      <p:ext uri="{BB962C8B-B14F-4D97-AF65-F5344CB8AC3E}">
        <p14:creationId xmlns:p14="http://schemas.microsoft.com/office/powerpoint/2010/main" val="28524718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990600"/>
            <a:ext cx="8229600" cy="1752600"/>
          </a:xfrm>
        </p:spPr>
        <p:txBody>
          <a:bodyPr/>
          <a:lstStyle/>
          <a:p>
            <a:pPr algn="l"/>
            <a:r>
              <a:rPr lang="en-US" altLang="en-US" sz="2400" smtClean="0"/>
              <a:t>Where magnetic field lines are more dense, the field there is</a:t>
            </a:r>
          </a:p>
        </p:txBody>
      </p:sp>
      <p:sp>
        <p:nvSpPr>
          <p:cNvPr id="214019"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smtClean="0"/>
              <a:t>A.	weaker.</a:t>
            </a:r>
            <a:endParaRPr lang="en-US" altLang="en-US" sz="2400" smtClean="0">
              <a:ea typeface="Batang" pitchFamily="18" charset="-127"/>
            </a:endParaRPr>
          </a:p>
          <a:p>
            <a:pPr marL="609600" indent="-609600">
              <a:buFontTx/>
              <a:buAutoNum type="alphaUcPeriod" startAt="2"/>
            </a:pPr>
            <a:r>
              <a:rPr lang="en-US" altLang="en-US" sz="2400" smtClean="0"/>
              <a:t>stronger.</a:t>
            </a:r>
            <a:r>
              <a:rPr lang="en-US" altLang="en-US" sz="2400" b="1" smtClean="0">
                <a:ea typeface="Batang" pitchFamily="18" charset="-127"/>
              </a:rPr>
              <a:t> </a:t>
            </a:r>
          </a:p>
          <a:p>
            <a:pPr marL="609600" indent="-609600">
              <a:buFontTx/>
              <a:buAutoNum type="alphaUcPeriod" startAt="2"/>
            </a:pPr>
            <a:r>
              <a:rPr lang="en-US" altLang="en-US" sz="2400" smtClean="0"/>
              <a:t>Both A and B.</a:t>
            </a:r>
            <a:endParaRPr lang="en-US" altLang="en-US" sz="2400" smtClean="0">
              <a:ea typeface="Batang" pitchFamily="18" charset="-127"/>
            </a:endParaRPr>
          </a:p>
          <a:p>
            <a:pPr marL="609600" indent="-609600">
              <a:buFontTx/>
              <a:buAutoNum type="alphaUcPeriod" startAt="4"/>
            </a:pPr>
            <a:r>
              <a:rPr lang="en-US" altLang="en-US" sz="2400" smtClean="0"/>
              <a:t>Neither A nor B.</a:t>
            </a:r>
          </a:p>
          <a:p>
            <a:pPr marL="609600" indent="-609600">
              <a:buFontTx/>
              <a:buNone/>
            </a:pPr>
            <a:endParaRPr lang="en-US" altLang="en-US" sz="2400" smtClean="0"/>
          </a:p>
        </p:txBody>
      </p:sp>
      <p:sp>
        <p:nvSpPr>
          <p:cNvPr id="21402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Fields</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14</a:t>
            </a:fld>
            <a:endParaRPr lang="en-US" altLang="en-US">
              <a:latin typeface="+mn-lt"/>
            </a:endParaRPr>
          </a:p>
        </p:txBody>
      </p:sp>
    </p:spTree>
    <p:extLst>
      <p:ext uri="{BB962C8B-B14F-4D97-AF65-F5344CB8AC3E}">
        <p14:creationId xmlns:p14="http://schemas.microsoft.com/office/powerpoint/2010/main" val="175213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401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14019">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14019">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140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57200" y="990600"/>
            <a:ext cx="8229600" cy="1752600"/>
          </a:xfrm>
        </p:spPr>
        <p:txBody>
          <a:bodyPr/>
          <a:lstStyle/>
          <a:p>
            <a:pPr algn="l"/>
            <a:r>
              <a:rPr lang="en-US" altLang="en-US" sz="2400" smtClean="0"/>
              <a:t>Where magnetic field lines are more dense, the field there is</a:t>
            </a:r>
          </a:p>
        </p:txBody>
      </p:sp>
      <p:sp>
        <p:nvSpPr>
          <p:cNvPr id="216067"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smtClean="0"/>
              <a:t>A.	weaker.</a:t>
            </a:r>
            <a:endParaRPr lang="en-US" altLang="en-US" sz="2400" smtClean="0">
              <a:ea typeface="Batang" pitchFamily="18" charset="-127"/>
            </a:endParaRPr>
          </a:p>
          <a:p>
            <a:pPr marL="609600" indent="-609600">
              <a:buFontTx/>
              <a:buAutoNum type="alphaUcPeriod" startAt="2"/>
            </a:pPr>
            <a:r>
              <a:rPr lang="en-US" altLang="en-US" sz="2400" b="1" smtClean="0"/>
              <a:t>stronger.</a:t>
            </a:r>
            <a:r>
              <a:rPr lang="en-US" altLang="en-US" sz="2400" b="1" smtClean="0">
                <a:ea typeface="Batang" pitchFamily="18" charset="-127"/>
              </a:rPr>
              <a:t> </a:t>
            </a:r>
          </a:p>
          <a:p>
            <a:pPr marL="609600" indent="-609600">
              <a:buFontTx/>
              <a:buAutoNum type="alphaUcPeriod" startAt="2"/>
            </a:pPr>
            <a:r>
              <a:rPr lang="en-US" altLang="en-US" sz="2400" smtClean="0"/>
              <a:t>Both A and B.</a:t>
            </a:r>
            <a:endParaRPr lang="en-US" altLang="en-US" sz="2400" smtClean="0">
              <a:ea typeface="Batang" pitchFamily="18" charset="-127"/>
            </a:endParaRPr>
          </a:p>
          <a:p>
            <a:pPr marL="609600" indent="-609600">
              <a:buFontTx/>
              <a:buAutoNum type="alphaUcPeriod" startAt="4"/>
            </a:pPr>
            <a:r>
              <a:rPr lang="en-US" altLang="en-US" sz="2400" smtClean="0"/>
              <a:t>Neither A nor B.</a:t>
            </a:r>
          </a:p>
          <a:p>
            <a:pPr marL="609600" indent="-609600">
              <a:buFontTx/>
              <a:buNone/>
            </a:pPr>
            <a:endParaRPr lang="en-US" altLang="en-US" sz="2400" smtClean="0"/>
          </a:p>
          <a:p>
            <a:pPr marL="609600" indent="-609600">
              <a:buFontTx/>
              <a:buNone/>
            </a:pPr>
            <a:r>
              <a:rPr lang="en-US" altLang="en-US" sz="2400" smtClean="0"/>
              <a:t>	</a:t>
            </a:r>
          </a:p>
        </p:txBody>
      </p:sp>
      <p:sp>
        <p:nvSpPr>
          <p:cNvPr id="216068"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Fields</a:t>
            </a:r>
          </a:p>
          <a:p>
            <a:pPr algn="ctr"/>
            <a:r>
              <a:rPr lang="en-US" altLang="en-US" sz="2400" b="1">
                <a:solidFill>
                  <a:schemeClr val="bg1"/>
                </a:solidFill>
                <a:cs typeface="Arial" charset="0"/>
              </a:rPr>
              <a:t>CHECK YOUR ANSWER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15</a:t>
            </a:fld>
            <a:endParaRPr lang="en-US" altLang="en-US">
              <a:latin typeface="+mn-lt"/>
            </a:endParaRPr>
          </a:p>
        </p:txBody>
      </p:sp>
    </p:spTree>
    <p:extLst>
      <p:ext uri="{BB962C8B-B14F-4D97-AF65-F5344CB8AC3E}">
        <p14:creationId xmlns:p14="http://schemas.microsoft.com/office/powerpoint/2010/main" val="38370881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8" name="Picture 6" descr="24_05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6172200" y="1828800"/>
            <a:ext cx="2720975" cy="2720975"/>
          </a:xfrm>
          <a:prstGeom prst="rect">
            <a:avLst/>
          </a:prstGeom>
          <a:noFill/>
          <a:extLst>
            <a:ext uri="{909E8E84-426E-40DD-AFC4-6F175D3DCCD1}">
              <a14:hiddenFill xmlns:a14="http://schemas.microsoft.com/office/drawing/2010/main">
                <a:solidFill>
                  <a:srgbClr val="FFFFFF"/>
                </a:solidFill>
              </a14:hiddenFill>
            </a:ext>
          </a:extLst>
        </p:spPr>
      </p:pic>
      <p:sp>
        <p:nvSpPr>
          <p:cNvPr id="218114" name="Rectangle 2"/>
          <p:cNvSpPr>
            <a:spLocks noGrp="1" noChangeArrowheads="1"/>
          </p:cNvSpPr>
          <p:nvPr>
            <p:ph type="title"/>
          </p:nvPr>
        </p:nvSpPr>
        <p:spPr>
          <a:xfrm>
            <a:off x="695325" y="304800"/>
            <a:ext cx="8080375" cy="1143000"/>
          </a:xfrm>
        </p:spPr>
        <p:txBody>
          <a:bodyPr/>
          <a:lstStyle/>
          <a:p>
            <a:r>
              <a:rPr lang="en-US" altLang="en-US" dirty="0" smtClean="0"/>
              <a:t>	Magnetic </a:t>
            </a:r>
            <a:r>
              <a:rPr lang="en-US" altLang="en-US" dirty="0" smtClean="0"/>
              <a:t>Domains</a:t>
            </a:r>
          </a:p>
        </p:txBody>
      </p:sp>
      <p:sp>
        <p:nvSpPr>
          <p:cNvPr id="218115" name="Rectangle 3"/>
          <p:cNvSpPr>
            <a:spLocks noGrp="1" noChangeArrowheads="1"/>
          </p:cNvSpPr>
          <p:nvPr>
            <p:ph type="body" idx="1"/>
          </p:nvPr>
        </p:nvSpPr>
        <p:spPr>
          <a:xfrm>
            <a:off x="152400" y="1524000"/>
            <a:ext cx="6477000" cy="4114800"/>
          </a:xfrm>
        </p:spPr>
        <p:txBody>
          <a:bodyPr/>
          <a:lstStyle/>
          <a:p>
            <a:pPr>
              <a:buFontTx/>
              <a:buNone/>
            </a:pPr>
            <a:endParaRPr lang="en-US" altLang="en-US" sz="1800" dirty="0" smtClean="0">
              <a:solidFill>
                <a:srgbClr val="FFFF00"/>
              </a:solidFill>
            </a:endParaRPr>
          </a:p>
          <a:p>
            <a:pPr>
              <a:spcBef>
                <a:spcPct val="0"/>
              </a:spcBef>
            </a:pPr>
            <a:r>
              <a:rPr lang="en-US" altLang="en-US" dirty="0" smtClean="0">
                <a:solidFill>
                  <a:srgbClr val="FFFF00"/>
                </a:solidFill>
              </a:rPr>
              <a:t>Magnetized clusters of </a:t>
            </a:r>
            <a:r>
              <a:rPr lang="en-US" altLang="en-US" dirty="0" smtClean="0">
                <a:solidFill>
                  <a:srgbClr val="FFFF00"/>
                </a:solidFill>
              </a:rPr>
              <a:t>aligned magnetic atoms</a:t>
            </a:r>
          </a:p>
          <a:p>
            <a:pPr marL="0" indent="0">
              <a:spcBef>
                <a:spcPct val="0"/>
              </a:spcBef>
              <a:buNone/>
            </a:pPr>
            <a:endParaRPr lang="en-US" altLang="en-US" dirty="0" smtClean="0">
              <a:solidFill>
                <a:srgbClr val="FFFF00"/>
              </a:solidFill>
            </a:endParaRPr>
          </a:p>
          <a:p>
            <a:pPr>
              <a:spcBef>
                <a:spcPct val="0"/>
              </a:spcBef>
            </a:pPr>
            <a:r>
              <a:rPr lang="en-US" altLang="en-US" dirty="0" smtClean="0">
                <a:solidFill>
                  <a:srgbClr val="FFFF00"/>
                </a:solidFill>
              </a:rPr>
              <a:t>Permanent </a:t>
            </a:r>
            <a:r>
              <a:rPr lang="en-US" altLang="en-US" dirty="0" smtClean="0">
                <a:solidFill>
                  <a:srgbClr val="FFFF00"/>
                </a:solidFill>
              </a:rPr>
              <a:t>magnets made by</a:t>
            </a:r>
          </a:p>
          <a:p>
            <a:pPr lvl="1"/>
            <a:r>
              <a:rPr lang="en-US" altLang="en-US" dirty="0" smtClean="0">
                <a:solidFill>
                  <a:srgbClr val="FFFF00"/>
                </a:solidFill>
              </a:rPr>
              <a:t>placing pieces of iron or similar magnetic materials in a strong magnetic field.</a:t>
            </a:r>
          </a:p>
          <a:p>
            <a:pPr lvl="1"/>
            <a:r>
              <a:rPr lang="en-US" altLang="en-US" dirty="0" smtClean="0">
                <a:solidFill>
                  <a:srgbClr val="FFFF00"/>
                </a:solidFill>
              </a:rPr>
              <a:t>stroking material with a magnet to align the domains.</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16</a:t>
            </a:fld>
            <a:endParaRPr lang="en-US" altLang="en-US">
              <a:latin typeface="+mn-lt"/>
            </a:endParaRPr>
          </a:p>
        </p:txBody>
      </p:sp>
    </p:spTree>
    <p:extLst>
      <p:ext uri="{BB962C8B-B14F-4D97-AF65-F5344CB8AC3E}">
        <p14:creationId xmlns:p14="http://schemas.microsoft.com/office/powerpoint/2010/main" val="424833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609600" y="152400"/>
            <a:ext cx="8080375" cy="1143000"/>
          </a:xfrm>
        </p:spPr>
        <p:txBody>
          <a:bodyPr/>
          <a:lstStyle/>
          <a:p>
            <a:r>
              <a:rPr lang="en-US" altLang="en-US" dirty="0" smtClean="0"/>
              <a:t>	Magnetic </a:t>
            </a:r>
            <a:r>
              <a:rPr lang="en-US" altLang="en-US" dirty="0" smtClean="0"/>
              <a:t>Domains</a:t>
            </a:r>
          </a:p>
        </p:txBody>
      </p:sp>
      <p:sp>
        <p:nvSpPr>
          <p:cNvPr id="219139" name="Rectangle 3"/>
          <p:cNvSpPr>
            <a:spLocks noGrp="1" noChangeArrowheads="1"/>
          </p:cNvSpPr>
          <p:nvPr>
            <p:ph type="body" idx="1"/>
          </p:nvPr>
        </p:nvSpPr>
        <p:spPr>
          <a:xfrm>
            <a:off x="682625" y="1371600"/>
            <a:ext cx="7772400" cy="4724400"/>
          </a:xfrm>
        </p:spPr>
        <p:txBody>
          <a:bodyPr/>
          <a:lstStyle/>
          <a:p>
            <a:r>
              <a:rPr lang="en-US" altLang="en-US" dirty="0" smtClean="0">
                <a:solidFill>
                  <a:srgbClr val="FFFF00"/>
                </a:solidFill>
              </a:rPr>
              <a:t>Difference between permanent magnet and temporary magnet</a:t>
            </a:r>
          </a:p>
          <a:p>
            <a:pPr marL="0">
              <a:buFontTx/>
              <a:buChar char="•"/>
            </a:pPr>
            <a:r>
              <a:rPr lang="en-US" altLang="en-US" dirty="0" smtClean="0">
                <a:solidFill>
                  <a:srgbClr val="FFFF00"/>
                </a:solidFill>
              </a:rPr>
              <a:t>Permanent magnet</a:t>
            </a:r>
          </a:p>
          <a:p>
            <a:pPr lvl="2">
              <a:buFont typeface="Arial" charset="0"/>
              <a:buChar char="–"/>
            </a:pPr>
            <a:r>
              <a:rPr lang="en-US" altLang="en-US" sz="2800" dirty="0" smtClean="0">
                <a:solidFill>
                  <a:srgbClr val="FFFF00"/>
                </a:solidFill>
              </a:rPr>
              <a:t>alignment of domains remains once external magnetic field is removed</a:t>
            </a:r>
          </a:p>
          <a:p>
            <a:pPr marL="0">
              <a:buFontTx/>
              <a:buChar char="•"/>
            </a:pPr>
            <a:r>
              <a:rPr lang="en-US" altLang="en-US" dirty="0" smtClean="0">
                <a:solidFill>
                  <a:srgbClr val="FFFF00"/>
                </a:solidFill>
              </a:rPr>
              <a:t>Temporary magnet</a:t>
            </a:r>
          </a:p>
          <a:p>
            <a:pPr lvl="2">
              <a:buFont typeface="Arial" charset="0"/>
              <a:buChar char="–"/>
            </a:pPr>
            <a:r>
              <a:rPr lang="en-US" altLang="en-US" sz="2800" dirty="0" smtClean="0">
                <a:solidFill>
                  <a:srgbClr val="FFFF00"/>
                </a:solidFill>
              </a:rPr>
              <a:t>alignment of domains returns to random arrangement once external magnetic field is removed</a:t>
            </a:r>
          </a:p>
          <a:p>
            <a:pPr marL="0" indent="0">
              <a:buFontTx/>
              <a:buNone/>
            </a:pPr>
            <a:endParaRPr lang="en-US" altLang="en-US" sz="2400" dirty="0" smtClean="0">
              <a:solidFill>
                <a:srgbClr val="FFFF00"/>
              </a:solidFill>
            </a:endParaRP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17</a:t>
            </a:fld>
            <a:endParaRPr lang="en-US" altLang="en-US">
              <a:latin typeface="+mn-lt"/>
            </a:endParaRPr>
          </a:p>
        </p:txBody>
      </p:sp>
    </p:spTree>
    <p:extLst>
      <p:ext uri="{BB962C8B-B14F-4D97-AF65-F5344CB8AC3E}">
        <p14:creationId xmlns:p14="http://schemas.microsoft.com/office/powerpoint/2010/main" val="142192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66" name="Picture 6" descr="24_07_Figure"/>
          <p:cNvPicPr>
            <a:picLocks noChangeAspect="1" noChangeArrowheads="1"/>
          </p:cNvPicPr>
          <p:nvPr/>
        </p:nvPicPr>
        <p:blipFill>
          <a:blip r:embed="rId3">
            <a:extLst>
              <a:ext uri="{28A0092B-C50C-407E-A947-70E740481C1C}">
                <a14:useLocalDpi xmlns:a14="http://schemas.microsoft.com/office/drawing/2010/main" val="0"/>
              </a:ext>
            </a:extLst>
          </a:blip>
          <a:srcRect b="2580"/>
          <a:stretch>
            <a:fillRect/>
          </a:stretch>
        </p:blipFill>
        <p:spPr bwMode="auto">
          <a:xfrm>
            <a:off x="1978025" y="1244600"/>
            <a:ext cx="5187950" cy="5318125"/>
          </a:xfrm>
          <a:prstGeom prst="rect">
            <a:avLst/>
          </a:prstGeom>
          <a:noFill/>
          <a:extLst>
            <a:ext uri="{909E8E84-426E-40DD-AFC4-6F175D3DCCD1}">
              <a14:hiddenFill xmlns:a14="http://schemas.microsoft.com/office/drawing/2010/main">
                <a:solidFill>
                  <a:srgbClr val="FFFFFF"/>
                </a:solidFill>
              </a14:hiddenFill>
            </a:ext>
          </a:extLst>
        </p:spPr>
      </p:pic>
      <p:sp>
        <p:nvSpPr>
          <p:cNvPr id="220162" name="Rectangle 2"/>
          <p:cNvSpPr>
            <a:spLocks noGrp="1" noChangeArrowheads="1"/>
          </p:cNvSpPr>
          <p:nvPr>
            <p:ph type="title"/>
          </p:nvPr>
        </p:nvSpPr>
        <p:spPr>
          <a:xfrm>
            <a:off x="457200" y="85725"/>
            <a:ext cx="8229600" cy="1143000"/>
          </a:xfrm>
        </p:spPr>
        <p:txBody>
          <a:bodyPr/>
          <a:lstStyle/>
          <a:p>
            <a:r>
              <a:rPr lang="en-US" altLang="en-US" dirty="0" smtClean="0"/>
              <a:t>		Magnetic </a:t>
            </a:r>
            <a:r>
              <a:rPr lang="en-US" altLang="en-US" dirty="0" smtClean="0"/>
              <a:t>Domains</a:t>
            </a:r>
          </a:p>
        </p:txBody>
      </p:sp>
      <p:sp>
        <p:nvSpPr>
          <p:cNvPr id="220163" name="Rectangle 3"/>
          <p:cNvSpPr>
            <a:spLocks noGrp="1" noChangeArrowheads="1"/>
          </p:cNvSpPr>
          <p:nvPr>
            <p:ph type="body" idx="1"/>
          </p:nvPr>
        </p:nvSpPr>
        <p:spPr/>
        <p:txBody>
          <a:bodyPr/>
          <a:lstStyle/>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2800" dirty="0" smtClean="0"/>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18</a:t>
            </a:fld>
            <a:endParaRPr lang="en-US" altLang="en-US">
              <a:latin typeface="+mn-lt"/>
            </a:endParaRPr>
          </a:p>
        </p:txBody>
      </p:sp>
    </p:spTree>
    <p:extLst>
      <p:ext uri="{BB962C8B-B14F-4D97-AF65-F5344CB8AC3E}">
        <p14:creationId xmlns:p14="http://schemas.microsoft.com/office/powerpoint/2010/main" val="700828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8" name="Picture 6" descr="24_08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11"/>
          <a:stretch>
            <a:fillRect/>
          </a:stretch>
        </p:blipFill>
        <p:spPr bwMode="auto">
          <a:xfrm>
            <a:off x="5638800" y="2767466"/>
            <a:ext cx="3159125" cy="3861934"/>
          </a:xfrm>
          <a:prstGeom prst="rect">
            <a:avLst/>
          </a:prstGeom>
          <a:noFill/>
          <a:extLst>
            <a:ext uri="{909E8E84-426E-40DD-AFC4-6F175D3DCCD1}">
              <a14:hiddenFill xmlns:a14="http://schemas.microsoft.com/office/drawing/2010/main">
                <a:solidFill>
                  <a:srgbClr val="FFFFFF"/>
                </a:solidFill>
              </a14:hiddenFill>
            </a:ext>
          </a:extLst>
        </p:spPr>
      </p:pic>
      <p:sp>
        <p:nvSpPr>
          <p:cNvPr id="223234" name="Rectangle 2"/>
          <p:cNvSpPr>
            <a:spLocks noGrp="1" noChangeArrowheads="1"/>
          </p:cNvSpPr>
          <p:nvPr>
            <p:ph type="title"/>
          </p:nvPr>
        </p:nvSpPr>
        <p:spPr>
          <a:xfrm>
            <a:off x="76200" y="152400"/>
            <a:ext cx="8915400" cy="1143000"/>
          </a:xfrm>
        </p:spPr>
        <p:txBody>
          <a:bodyPr/>
          <a:lstStyle/>
          <a:p>
            <a:r>
              <a:rPr lang="en-US" altLang="en-US" dirty="0" smtClean="0"/>
              <a:t>Electric </a:t>
            </a:r>
            <a:r>
              <a:rPr lang="en-US" altLang="en-US" dirty="0" smtClean="0"/>
              <a:t>Current </a:t>
            </a:r>
            <a:r>
              <a:rPr lang="en-US" altLang="en-US" dirty="0" smtClean="0"/>
              <a:t>and </a:t>
            </a:r>
            <a:r>
              <a:rPr lang="en-US" altLang="en-US" dirty="0" smtClean="0"/>
              <a:t>Magnetic Field</a:t>
            </a:r>
            <a:endParaRPr lang="en-US" altLang="en-US" dirty="0" smtClean="0"/>
          </a:p>
        </p:txBody>
      </p:sp>
      <p:sp>
        <p:nvSpPr>
          <p:cNvPr id="223235" name="Rectangle 3"/>
          <p:cNvSpPr>
            <a:spLocks noGrp="1" noChangeArrowheads="1"/>
          </p:cNvSpPr>
          <p:nvPr>
            <p:ph type="body" idx="1"/>
          </p:nvPr>
        </p:nvSpPr>
        <p:spPr>
          <a:xfrm>
            <a:off x="228600" y="1600200"/>
            <a:ext cx="8226425" cy="4495800"/>
          </a:xfrm>
        </p:spPr>
        <p:txBody>
          <a:bodyPr/>
          <a:lstStyle/>
          <a:p>
            <a:r>
              <a:rPr lang="en-US" altLang="en-US" sz="2800" b="1" dirty="0" smtClean="0">
                <a:solidFill>
                  <a:srgbClr val="FFFF00"/>
                </a:solidFill>
              </a:rPr>
              <a:t>Connection </a:t>
            </a:r>
            <a:r>
              <a:rPr lang="en-US" altLang="en-US" sz="2800" b="1" dirty="0" smtClean="0">
                <a:solidFill>
                  <a:srgbClr val="FFFF00"/>
                </a:solidFill>
              </a:rPr>
              <a:t>between electricity </a:t>
            </a:r>
            <a:r>
              <a:rPr lang="en-US" altLang="en-US" sz="2800" b="1" dirty="0" smtClean="0">
                <a:solidFill>
                  <a:srgbClr val="FFFF00"/>
                </a:solidFill>
              </a:rPr>
              <a:t>and magnetism</a:t>
            </a:r>
          </a:p>
          <a:p>
            <a:r>
              <a:rPr lang="en-US" altLang="en-US" sz="2800" b="1" dirty="0">
                <a:solidFill>
                  <a:srgbClr val="FFFF00"/>
                </a:solidFill>
              </a:rPr>
              <a:t>Electric current creates magnetic field</a:t>
            </a:r>
          </a:p>
          <a:p>
            <a:pPr marL="0" indent="0">
              <a:buNone/>
            </a:pPr>
            <a:endParaRPr lang="en-US" altLang="en-US" sz="2800" dirty="0" smtClean="0">
              <a:solidFill>
                <a:srgbClr val="FFFF00"/>
              </a:solidFill>
            </a:endParaRPr>
          </a:p>
          <a:p>
            <a:pPr>
              <a:lnSpc>
                <a:spcPct val="90000"/>
              </a:lnSpc>
            </a:pPr>
            <a:r>
              <a:rPr lang="en-US" altLang="en-US" sz="2800" dirty="0" smtClean="0">
                <a:solidFill>
                  <a:srgbClr val="FFFF00"/>
                </a:solidFill>
              </a:rPr>
              <a:t>Magnetic field forms a pattern </a:t>
            </a:r>
            <a:r>
              <a:rPr lang="en-US" altLang="en-US" sz="2800" dirty="0" smtClean="0">
                <a:solidFill>
                  <a:srgbClr val="FFFF00"/>
                </a:solidFill>
              </a:rPr>
              <a:t/>
            </a:r>
            <a:br>
              <a:rPr lang="en-US" altLang="en-US" sz="2800" dirty="0" smtClean="0">
                <a:solidFill>
                  <a:srgbClr val="FFFF00"/>
                </a:solidFill>
              </a:rPr>
            </a:br>
            <a:r>
              <a:rPr lang="en-US" altLang="en-US" sz="2800" dirty="0" smtClean="0">
                <a:solidFill>
                  <a:srgbClr val="FFFF00"/>
                </a:solidFill>
              </a:rPr>
              <a:t>of </a:t>
            </a:r>
            <a:r>
              <a:rPr lang="en-US" altLang="en-US" sz="2800" dirty="0" smtClean="0">
                <a:solidFill>
                  <a:srgbClr val="FFFF00"/>
                </a:solidFill>
              </a:rPr>
              <a:t>concentric circles around </a:t>
            </a:r>
            <a:r>
              <a:rPr lang="en-US" altLang="en-US" sz="2800" dirty="0" smtClean="0">
                <a:solidFill>
                  <a:srgbClr val="FFFF00"/>
                </a:solidFill>
              </a:rPr>
              <a:t/>
            </a:r>
            <a:br>
              <a:rPr lang="en-US" altLang="en-US" sz="2800" dirty="0" smtClean="0">
                <a:solidFill>
                  <a:srgbClr val="FFFF00"/>
                </a:solidFill>
              </a:rPr>
            </a:br>
            <a:r>
              <a:rPr lang="en-US" altLang="en-US" sz="2800" dirty="0" smtClean="0">
                <a:solidFill>
                  <a:srgbClr val="FFFF00"/>
                </a:solidFill>
              </a:rPr>
              <a:t>a </a:t>
            </a:r>
            <a:r>
              <a:rPr lang="en-US" altLang="en-US" sz="2800" dirty="0" smtClean="0">
                <a:solidFill>
                  <a:srgbClr val="FFFF00"/>
                </a:solidFill>
              </a:rPr>
              <a:t>current-carrying wire</a:t>
            </a:r>
            <a:r>
              <a:rPr lang="en-US" altLang="en-US" sz="2800" dirty="0" smtClean="0">
                <a:solidFill>
                  <a:srgbClr val="FFFF00"/>
                </a:solidFill>
              </a:rPr>
              <a:t>.</a:t>
            </a:r>
          </a:p>
          <a:p>
            <a:pPr marL="0" indent="0">
              <a:lnSpc>
                <a:spcPct val="90000"/>
              </a:lnSpc>
              <a:buNone/>
            </a:pPr>
            <a:endParaRPr lang="en-US" altLang="en-US" sz="2800" dirty="0" smtClean="0">
              <a:solidFill>
                <a:srgbClr val="FFFF00"/>
              </a:solidFill>
            </a:endParaRPr>
          </a:p>
          <a:p>
            <a:pPr>
              <a:lnSpc>
                <a:spcPct val="90000"/>
              </a:lnSpc>
            </a:pPr>
            <a:r>
              <a:rPr lang="en-US" altLang="en-US" sz="2800" dirty="0" smtClean="0">
                <a:solidFill>
                  <a:srgbClr val="FFFF00"/>
                </a:solidFill>
              </a:rPr>
              <a:t>When current reverses direction,</a:t>
            </a:r>
          </a:p>
          <a:p>
            <a:pPr>
              <a:lnSpc>
                <a:spcPct val="90000"/>
              </a:lnSpc>
              <a:buFontTx/>
              <a:buNone/>
            </a:pPr>
            <a:r>
              <a:rPr lang="en-US" altLang="en-US" sz="2800" dirty="0" smtClean="0">
                <a:solidFill>
                  <a:srgbClr val="FFFF00"/>
                </a:solidFill>
              </a:rPr>
              <a:t>   	the direction of the field lines</a:t>
            </a:r>
          </a:p>
          <a:p>
            <a:pPr>
              <a:lnSpc>
                <a:spcPct val="90000"/>
              </a:lnSpc>
              <a:buFontTx/>
              <a:buNone/>
            </a:pPr>
            <a:r>
              <a:rPr lang="en-US" altLang="en-US" sz="2800" dirty="0" smtClean="0">
                <a:solidFill>
                  <a:srgbClr val="FFFF00"/>
                </a:solidFill>
              </a:rPr>
              <a:t>	reverse</a:t>
            </a:r>
            <a:r>
              <a:rPr lang="en-US" altLang="en-US" sz="2800" dirty="0" smtClean="0">
                <a:solidFill>
                  <a:srgbClr val="FFFF00"/>
                </a:solidFill>
              </a:rPr>
              <a:t>.</a:t>
            </a:r>
            <a:endParaRPr lang="en-US" altLang="en-US" sz="2800" dirty="0" smtClean="0">
              <a:solidFill>
                <a:srgbClr val="FFFF00"/>
              </a:solidFill>
            </a:endParaRPr>
          </a:p>
        </p:txBody>
      </p:sp>
      <p:sp>
        <p:nvSpPr>
          <p:cNvPr id="2" name="Footer Placeholder 1"/>
          <p:cNvSpPr>
            <a:spLocks noGrp="1"/>
          </p:cNvSpPr>
          <p:nvPr>
            <p:ph type="ftr" sz="quarter" idx="11"/>
          </p:nvPr>
        </p:nvSpPr>
        <p:spPr>
          <a:xfrm>
            <a:off x="682625" y="6324600"/>
            <a:ext cx="4267200" cy="457200"/>
          </a:xfrm>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19</a:t>
            </a:fld>
            <a:endParaRPr lang="en-US" altLang="en-US">
              <a:latin typeface="+mn-lt"/>
            </a:endParaRPr>
          </a:p>
        </p:txBody>
      </p:sp>
    </p:spTree>
    <p:extLst>
      <p:ext uri="{BB962C8B-B14F-4D97-AF65-F5344CB8AC3E}">
        <p14:creationId xmlns:p14="http://schemas.microsoft.com/office/powerpoint/2010/main" val="300200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US" altLang="en-US" dirty="0" smtClean="0"/>
              <a:t>Ch24: Magnetism</a:t>
            </a:r>
            <a:endParaRPr lang="en-US" altLang="en-US" dirty="0"/>
          </a:p>
        </p:txBody>
      </p:sp>
      <p:sp>
        <p:nvSpPr>
          <p:cNvPr id="5" name="Slide Number Placeholder 3"/>
          <p:cNvSpPr>
            <a:spLocks noGrp="1"/>
          </p:cNvSpPr>
          <p:nvPr>
            <p:ph type="sldNum" sz="quarter" idx="12"/>
          </p:nvPr>
        </p:nvSpPr>
        <p:spPr/>
        <p:txBody>
          <a:bodyPr/>
          <a:lstStyle/>
          <a:p>
            <a:pPr lvl="1"/>
            <a:fld id="{7E55FD42-0B04-491C-BF4D-CC1D21989528}" type="slidenum">
              <a:rPr lang="en-US" altLang="en-US"/>
              <a:pPr lvl="1"/>
              <a:t>2</a:t>
            </a:fld>
            <a:endParaRPr lang="en-US" altLang="en-US">
              <a:latin typeface="Times New Roman" pitchFamily="18" charset="0"/>
            </a:endParaRPr>
          </a:p>
        </p:txBody>
      </p:sp>
      <p:sp>
        <p:nvSpPr>
          <p:cNvPr id="193538" name="Rectangle 2"/>
          <p:cNvSpPr>
            <a:spLocks noGrp="1" noChangeArrowheads="1"/>
          </p:cNvSpPr>
          <p:nvPr>
            <p:ph type="title" idx="4294967295"/>
          </p:nvPr>
        </p:nvSpPr>
        <p:spPr>
          <a:xfrm>
            <a:off x="0" y="0"/>
            <a:ext cx="9144000" cy="1009650"/>
          </a:xfrm>
        </p:spPr>
        <p:txBody>
          <a:bodyPr lIns="91440" tIns="45720" rIns="91440" bIns="45720"/>
          <a:lstStyle/>
          <a:p>
            <a:r>
              <a:rPr lang="en-US" altLang="en-US" sz="4000" dirty="0"/>
              <a:t>This lecture will help you understand:</a:t>
            </a:r>
          </a:p>
        </p:txBody>
      </p:sp>
      <p:sp>
        <p:nvSpPr>
          <p:cNvPr id="193539" name="Rectangle 3"/>
          <p:cNvSpPr>
            <a:spLocks noGrp="1" noChangeArrowheads="1"/>
          </p:cNvSpPr>
          <p:nvPr>
            <p:ph type="body" idx="4294967295"/>
          </p:nvPr>
        </p:nvSpPr>
        <p:spPr>
          <a:xfrm>
            <a:off x="238125" y="1143001"/>
            <a:ext cx="8524875" cy="4800600"/>
          </a:xfrm>
        </p:spPr>
        <p:txBody>
          <a:bodyPr lIns="91440" tIns="45720" rIns="91440" bIns="45720"/>
          <a:lstStyle/>
          <a:p>
            <a:pPr eaLnBrk="1" hangingPunct="1"/>
            <a:r>
              <a:rPr lang="en-US" altLang="en-US" sz="2800" b="1" dirty="0">
                <a:solidFill>
                  <a:srgbClr val="FFFF00"/>
                </a:solidFill>
              </a:rPr>
              <a:t>Magnetic </a:t>
            </a:r>
            <a:r>
              <a:rPr lang="en-US" altLang="en-US" sz="2800" b="1" dirty="0" smtClean="0">
                <a:solidFill>
                  <a:srgbClr val="FFFF00"/>
                </a:solidFill>
              </a:rPr>
              <a:t>Force</a:t>
            </a:r>
            <a:endParaRPr lang="en-US" altLang="en-US" sz="2800" b="1" dirty="0">
              <a:solidFill>
                <a:srgbClr val="FFFF00"/>
              </a:solidFill>
            </a:endParaRPr>
          </a:p>
          <a:p>
            <a:pPr eaLnBrk="1" hangingPunct="1"/>
            <a:r>
              <a:rPr lang="en-US" altLang="en-US" sz="2800" b="1" dirty="0">
                <a:solidFill>
                  <a:srgbClr val="FFFF00"/>
                </a:solidFill>
              </a:rPr>
              <a:t>Magnetic Poles</a:t>
            </a:r>
          </a:p>
          <a:p>
            <a:pPr eaLnBrk="1" hangingPunct="1"/>
            <a:r>
              <a:rPr lang="en-US" altLang="en-US" sz="2800" b="1" dirty="0">
                <a:solidFill>
                  <a:srgbClr val="FFFF00"/>
                </a:solidFill>
              </a:rPr>
              <a:t>Magnetic </a:t>
            </a:r>
            <a:r>
              <a:rPr lang="en-US" altLang="en-US" sz="2800" b="1" dirty="0" smtClean="0">
                <a:solidFill>
                  <a:srgbClr val="FFFF00"/>
                </a:solidFill>
              </a:rPr>
              <a:t>Field</a:t>
            </a:r>
            <a:endParaRPr lang="en-US" altLang="en-US" sz="2800" b="1" dirty="0">
              <a:solidFill>
                <a:srgbClr val="FFFF00"/>
              </a:solidFill>
            </a:endParaRPr>
          </a:p>
          <a:p>
            <a:pPr eaLnBrk="1" hangingPunct="1"/>
            <a:r>
              <a:rPr lang="en-US" altLang="en-US" sz="2800" b="1" dirty="0">
                <a:solidFill>
                  <a:srgbClr val="FFFF00"/>
                </a:solidFill>
              </a:rPr>
              <a:t>Magnetic Domains</a:t>
            </a:r>
          </a:p>
          <a:p>
            <a:pPr eaLnBrk="1" hangingPunct="1"/>
            <a:r>
              <a:rPr lang="en-US" altLang="en-US" sz="2800" b="1" dirty="0">
                <a:solidFill>
                  <a:srgbClr val="FFFF00"/>
                </a:solidFill>
              </a:rPr>
              <a:t>Electric Currents and Magnetic Fields</a:t>
            </a:r>
          </a:p>
          <a:p>
            <a:pPr eaLnBrk="1" hangingPunct="1"/>
            <a:r>
              <a:rPr lang="en-US" altLang="en-US" sz="2800" b="1" dirty="0" smtClean="0">
                <a:solidFill>
                  <a:srgbClr val="FFFF00"/>
                </a:solidFill>
              </a:rPr>
              <a:t>Magnetic </a:t>
            </a:r>
            <a:r>
              <a:rPr lang="en-US" altLang="en-US" sz="2800" b="1" dirty="0">
                <a:solidFill>
                  <a:srgbClr val="FFFF00"/>
                </a:solidFill>
              </a:rPr>
              <a:t>Force on Moving Charged Particles </a:t>
            </a:r>
          </a:p>
          <a:p>
            <a:pPr eaLnBrk="1" hangingPunct="1"/>
            <a:r>
              <a:rPr lang="en-US" altLang="en-US" sz="2800" b="1" dirty="0">
                <a:solidFill>
                  <a:srgbClr val="FFFF00"/>
                </a:solidFill>
              </a:rPr>
              <a:t>Magnetic Force on Current Carrying Wires</a:t>
            </a:r>
          </a:p>
          <a:p>
            <a:pPr eaLnBrk="1" hangingPunct="1"/>
            <a:r>
              <a:rPr lang="en-US" altLang="en-US" sz="2800" b="1" dirty="0">
                <a:solidFill>
                  <a:srgbClr val="FFFF00"/>
                </a:solidFill>
              </a:rPr>
              <a:t>Earth’s Magnetic </a:t>
            </a:r>
            <a:r>
              <a:rPr lang="en-US" altLang="en-US" sz="2800" b="1" dirty="0" smtClean="0">
                <a:solidFill>
                  <a:srgbClr val="FFFF00"/>
                </a:solidFill>
              </a:rPr>
              <a:t>Field</a:t>
            </a:r>
            <a:endParaRPr lang="en-US" altLang="en-US" sz="2800" b="1"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152400" y="32385"/>
            <a:ext cx="8915400" cy="1383030"/>
          </a:xfrm>
        </p:spPr>
        <p:txBody>
          <a:bodyPr/>
          <a:lstStyle/>
          <a:p>
            <a:r>
              <a:rPr lang="en-US" altLang="en-US" dirty="0" smtClean="0"/>
              <a:t>Electric Current </a:t>
            </a:r>
            <a:r>
              <a:rPr lang="en-US" altLang="en-US" dirty="0" smtClean="0"/>
              <a:t>and </a:t>
            </a:r>
            <a:r>
              <a:rPr lang="en-US" altLang="en-US" dirty="0" smtClean="0"/>
              <a:t>Magnetic Field</a:t>
            </a:r>
            <a:endParaRPr lang="en-US" altLang="en-US" dirty="0" smtClean="0"/>
          </a:p>
        </p:txBody>
      </p:sp>
      <p:sp>
        <p:nvSpPr>
          <p:cNvPr id="224259" name="Rectangle 3"/>
          <p:cNvSpPr>
            <a:spLocks noGrp="1" noChangeArrowheads="1"/>
          </p:cNvSpPr>
          <p:nvPr>
            <p:ph type="body" idx="1"/>
          </p:nvPr>
        </p:nvSpPr>
        <p:spPr>
          <a:xfrm>
            <a:off x="381000" y="1524000"/>
            <a:ext cx="8305800" cy="2743200"/>
          </a:xfrm>
        </p:spPr>
        <p:txBody>
          <a:bodyPr/>
          <a:lstStyle/>
          <a:p>
            <a:r>
              <a:rPr lang="en-US" altLang="en-US" dirty="0" smtClean="0">
                <a:solidFill>
                  <a:srgbClr val="FFFF00"/>
                </a:solidFill>
              </a:rPr>
              <a:t>If the wire is bent into a loop, the magnetic field lines become bunched up inside the loop</a:t>
            </a:r>
            <a:endParaRPr lang="en-US" altLang="en-US" sz="1800" dirty="0" smtClean="0">
              <a:solidFill>
                <a:srgbClr val="FFFF00"/>
              </a:solidFill>
            </a:endParaRPr>
          </a:p>
        </p:txBody>
      </p:sp>
      <p:pic>
        <p:nvPicPr>
          <p:cNvPr id="224262" name="Picture 6" descr="24_09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408"/>
          <a:stretch>
            <a:fillRect/>
          </a:stretch>
        </p:blipFill>
        <p:spPr bwMode="auto">
          <a:xfrm>
            <a:off x="1828800" y="2667000"/>
            <a:ext cx="5316387" cy="38417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20</a:t>
            </a:fld>
            <a:endParaRPr lang="en-US" altLang="en-US">
              <a:latin typeface="+mn-lt"/>
            </a:endParaRPr>
          </a:p>
        </p:txBody>
      </p:sp>
    </p:spTree>
    <p:extLst>
      <p:ext uri="{BB962C8B-B14F-4D97-AF65-F5344CB8AC3E}">
        <p14:creationId xmlns:p14="http://schemas.microsoft.com/office/powerpoint/2010/main" val="3298148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152400" y="152400"/>
            <a:ext cx="8991600" cy="1143000"/>
          </a:xfrm>
        </p:spPr>
        <p:txBody>
          <a:bodyPr/>
          <a:lstStyle/>
          <a:p>
            <a:r>
              <a:rPr lang="en-US" altLang="en-US" dirty="0" smtClean="0"/>
              <a:t>Electric </a:t>
            </a:r>
            <a:r>
              <a:rPr lang="en-US" altLang="en-US" dirty="0" smtClean="0"/>
              <a:t>Current </a:t>
            </a:r>
            <a:r>
              <a:rPr lang="en-US" altLang="en-US" dirty="0" smtClean="0"/>
              <a:t>and Magnetic </a:t>
            </a:r>
            <a:r>
              <a:rPr lang="en-US" altLang="en-US" dirty="0" smtClean="0"/>
              <a:t>Field</a:t>
            </a:r>
            <a:endParaRPr lang="en-US" altLang="en-US" dirty="0" smtClean="0"/>
          </a:p>
        </p:txBody>
      </p:sp>
      <p:sp>
        <p:nvSpPr>
          <p:cNvPr id="225283" name="Rectangle 3"/>
          <p:cNvSpPr>
            <a:spLocks noGrp="1" noChangeArrowheads="1"/>
          </p:cNvSpPr>
          <p:nvPr>
            <p:ph type="body" idx="1"/>
          </p:nvPr>
        </p:nvSpPr>
        <p:spPr>
          <a:xfrm>
            <a:off x="769938" y="1600200"/>
            <a:ext cx="7772400" cy="4114800"/>
          </a:xfrm>
        </p:spPr>
        <p:txBody>
          <a:bodyPr/>
          <a:lstStyle/>
          <a:p>
            <a:pPr>
              <a:lnSpc>
                <a:spcPct val="90000"/>
              </a:lnSpc>
              <a:buFontTx/>
              <a:buNone/>
            </a:pPr>
            <a:r>
              <a:rPr lang="en-US" altLang="en-US" dirty="0" smtClean="0">
                <a:solidFill>
                  <a:srgbClr val="FFFF00"/>
                </a:solidFill>
              </a:rPr>
              <a:t>Magnetic field intensity</a:t>
            </a:r>
          </a:p>
          <a:p>
            <a:pPr>
              <a:lnSpc>
                <a:spcPct val="90000"/>
              </a:lnSpc>
            </a:pPr>
            <a:r>
              <a:rPr lang="en-US" altLang="en-US" sz="2800" dirty="0" smtClean="0">
                <a:solidFill>
                  <a:srgbClr val="FFFF00"/>
                </a:solidFill>
              </a:rPr>
              <a:t>increases as the number of  loops increase in a current-carrying coil temporary magnet</a:t>
            </a:r>
            <a:r>
              <a:rPr lang="en-US" altLang="en-US" sz="2800" dirty="0" smtClean="0">
                <a:solidFill>
                  <a:srgbClr val="FFFF00"/>
                </a:solidFill>
              </a:rPr>
              <a:t>.</a:t>
            </a:r>
            <a:endParaRPr lang="en-US" altLang="en-US" sz="2800" dirty="0" smtClean="0">
              <a:solidFill>
                <a:srgbClr val="FFFF00"/>
              </a:solidFill>
            </a:endParaRPr>
          </a:p>
        </p:txBody>
      </p:sp>
      <p:pic>
        <p:nvPicPr>
          <p:cNvPr id="225286" name="Picture 6" descr="24_10_Figure"/>
          <p:cNvPicPr>
            <a:picLocks noChangeAspect="1" noChangeArrowheads="1"/>
          </p:cNvPicPr>
          <p:nvPr/>
        </p:nvPicPr>
        <p:blipFill>
          <a:blip r:embed="rId3">
            <a:extLst>
              <a:ext uri="{28A0092B-C50C-407E-A947-70E740481C1C}">
                <a14:useLocalDpi xmlns:a14="http://schemas.microsoft.com/office/drawing/2010/main" val="0"/>
              </a:ext>
            </a:extLst>
          </a:blip>
          <a:srcRect b="4347"/>
          <a:stretch>
            <a:fillRect/>
          </a:stretch>
        </p:blipFill>
        <p:spPr bwMode="auto">
          <a:xfrm>
            <a:off x="769938" y="3248025"/>
            <a:ext cx="7604125" cy="3168650"/>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21</a:t>
            </a:fld>
            <a:endParaRPr lang="en-US" altLang="en-US">
              <a:latin typeface="+mn-lt"/>
            </a:endParaRPr>
          </a:p>
        </p:txBody>
      </p:sp>
    </p:spTree>
    <p:extLst>
      <p:ext uri="{BB962C8B-B14F-4D97-AF65-F5344CB8AC3E}">
        <p14:creationId xmlns:p14="http://schemas.microsoft.com/office/powerpoint/2010/main" val="3328169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52400" y="152400"/>
            <a:ext cx="8991600" cy="1143000"/>
          </a:xfrm>
        </p:spPr>
        <p:txBody>
          <a:bodyPr/>
          <a:lstStyle/>
          <a:p>
            <a:r>
              <a:rPr lang="en-US" altLang="en-US" dirty="0" smtClean="0"/>
              <a:t>Magnetic </a:t>
            </a:r>
            <a:r>
              <a:rPr lang="en-US" altLang="en-US" dirty="0" smtClean="0"/>
              <a:t>Force </a:t>
            </a:r>
            <a:r>
              <a:rPr lang="en-US" altLang="en-US" dirty="0" smtClean="0"/>
              <a:t>on Moving </a:t>
            </a:r>
            <a:r>
              <a:rPr lang="en-US" altLang="en-US" dirty="0" smtClean="0"/>
              <a:t>Charge</a:t>
            </a:r>
            <a:endParaRPr lang="en-US" altLang="en-US" dirty="0" smtClean="0"/>
          </a:p>
        </p:txBody>
      </p:sp>
      <p:sp>
        <p:nvSpPr>
          <p:cNvPr id="252931" name="Rectangle 3"/>
          <p:cNvSpPr>
            <a:spLocks noGrp="1" noChangeArrowheads="1"/>
          </p:cNvSpPr>
          <p:nvPr>
            <p:ph type="body" idx="1"/>
          </p:nvPr>
        </p:nvSpPr>
        <p:spPr>
          <a:xfrm>
            <a:off x="152400" y="1371600"/>
            <a:ext cx="8077200" cy="4724400"/>
          </a:xfrm>
        </p:spPr>
        <p:txBody>
          <a:bodyPr/>
          <a:lstStyle/>
          <a:p>
            <a:pPr marL="0" indent="0">
              <a:buFontTx/>
              <a:buNone/>
            </a:pPr>
            <a:r>
              <a:rPr lang="en-US" altLang="en-US" dirty="0" smtClean="0">
                <a:solidFill>
                  <a:srgbClr val="FFFF00"/>
                </a:solidFill>
              </a:rPr>
              <a:t>Moving charges in a magnetic field experience a deflecting force.</a:t>
            </a:r>
          </a:p>
          <a:p>
            <a:pPr lvl="1">
              <a:buFontTx/>
              <a:buChar char="•"/>
            </a:pPr>
            <a:r>
              <a:rPr lang="en-US" altLang="en-US" sz="2400" b="1" dirty="0" smtClean="0">
                <a:solidFill>
                  <a:srgbClr val="FFFF00"/>
                </a:solidFill>
              </a:rPr>
              <a:t>Greatest force</a:t>
            </a:r>
          </a:p>
          <a:p>
            <a:pPr lvl="2">
              <a:buFont typeface="Arial" charset="0"/>
              <a:buChar char="–"/>
            </a:pPr>
            <a:r>
              <a:rPr lang="en-US" altLang="en-US" dirty="0" smtClean="0">
                <a:solidFill>
                  <a:srgbClr val="FFFF00"/>
                </a:solidFill>
              </a:rPr>
              <a:t>particle movement in direction perpendicular to the magnetic field lines</a:t>
            </a:r>
          </a:p>
          <a:p>
            <a:pPr lvl="1">
              <a:buFontTx/>
              <a:buChar char="•"/>
            </a:pPr>
            <a:r>
              <a:rPr lang="en-US" altLang="en-US" sz="2400" b="1" dirty="0" smtClean="0">
                <a:solidFill>
                  <a:srgbClr val="FFFF00"/>
                </a:solidFill>
              </a:rPr>
              <a:t>Least force</a:t>
            </a:r>
          </a:p>
          <a:p>
            <a:pPr lvl="2">
              <a:buFont typeface="Arial" charset="0"/>
              <a:buChar char="–"/>
            </a:pPr>
            <a:r>
              <a:rPr lang="en-US" altLang="en-US" dirty="0" smtClean="0">
                <a:solidFill>
                  <a:srgbClr val="FFFF00"/>
                </a:solidFill>
              </a:rPr>
              <a:t>particle movement other than perpendicular to the magnetic field lines</a:t>
            </a:r>
          </a:p>
          <a:p>
            <a:pPr lvl="1">
              <a:buFontTx/>
              <a:buChar char="•"/>
            </a:pPr>
            <a:r>
              <a:rPr lang="en-US" altLang="en-US" sz="2400" b="1" dirty="0" smtClean="0">
                <a:solidFill>
                  <a:srgbClr val="FFFF00"/>
                </a:solidFill>
              </a:rPr>
              <a:t>No force</a:t>
            </a:r>
          </a:p>
          <a:p>
            <a:pPr lvl="2">
              <a:buFont typeface="Arial" charset="0"/>
              <a:buChar char="–"/>
            </a:pPr>
            <a:r>
              <a:rPr lang="en-US" altLang="en-US" dirty="0" smtClean="0">
                <a:solidFill>
                  <a:srgbClr val="FFFF00"/>
                </a:solidFill>
              </a:rPr>
              <a:t>particle movement parallel to the magnetic field lines</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22</a:t>
            </a:fld>
            <a:endParaRPr lang="en-US" altLang="en-US">
              <a:latin typeface="+mn-lt"/>
            </a:endParaRPr>
          </a:p>
        </p:txBody>
      </p:sp>
    </p:spTree>
    <p:extLst>
      <p:ext uri="{BB962C8B-B14F-4D97-AF65-F5344CB8AC3E}">
        <p14:creationId xmlns:p14="http://schemas.microsoft.com/office/powerpoint/2010/main" val="613612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a:xfrm>
            <a:off x="0" y="76200"/>
            <a:ext cx="9144000" cy="1143000"/>
          </a:xfrm>
        </p:spPr>
        <p:txBody>
          <a:bodyPr/>
          <a:lstStyle/>
          <a:p>
            <a:r>
              <a:rPr lang="en-US" altLang="en-US" dirty="0" smtClean="0"/>
              <a:t>Magnetic </a:t>
            </a:r>
            <a:r>
              <a:rPr lang="en-US" altLang="en-US" dirty="0" smtClean="0"/>
              <a:t>Force </a:t>
            </a:r>
            <a:r>
              <a:rPr lang="en-US" altLang="en-US" dirty="0" smtClean="0"/>
              <a:t>on Moving Charges</a:t>
            </a:r>
          </a:p>
        </p:txBody>
      </p:sp>
      <p:sp>
        <p:nvSpPr>
          <p:cNvPr id="253955" name="Rectangle 3"/>
          <p:cNvSpPr>
            <a:spLocks noGrp="1" noChangeArrowheads="1"/>
          </p:cNvSpPr>
          <p:nvPr>
            <p:ph type="body" idx="1"/>
          </p:nvPr>
        </p:nvSpPr>
        <p:spPr>
          <a:xfrm>
            <a:off x="77752" y="1371600"/>
            <a:ext cx="8262938" cy="4114800"/>
          </a:xfrm>
        </p:spPr>
        <p:txBody>
          <a:bodyPr/>
          <a:lstStyle/>
          <a:p>
            <a:r>
              <a:rPr lang="en-US" altLang="en-US" b="1" dirty="0" smtClean="0">
                <a:solidFill>
                  <a:srgbClr val="FFFF00"/>
                </a:solidFill>
              </a:rPr>
              <a:t>Moving charges in a magnetic </a:t>
            </a:r>
            <a:r>
              <a:rPr lang="en-US" altLang="en-US" b="1" dirty="0" smtClean="0">
                <a:solidFill>
                  <a:srgbClr val="FFFF00"/>
                </a:solidFill>
              </a:rPr>
              <a:t/>
            </a:r>
            <a:br>
              <a:rPr lang="en-US" altLang="en-US" b="1" dirty="0" smtClean="0">
                <a:solidFill>
                  <a:srgbClr val="FFFF00"/>
                </a:solidFill>
              </a:rPr>
            </a:br>
            <a:r>
              <a:rPr lang="en-US" altLang="en-US" b="1" dirty="0" smtClean="0">
                <a:solidFill>
                  <a:srgbClr val="FFFF00"/>
                </a:solidFill>
              </a:rPr>
              <a:t>field </a:t>
            </a:r>
            <a:r>
              <a:rPr lang="en-US" altLang="en-US" b="1" dirty="0" smtClean="0">
                <a:solidFill>
                  <a:srgbClr val="FFFF00"/>
                </a:solidFill>
              </a:rPr>
              <a:t>experience a deflecting </a:t>
            </a:r>
            <a:r>
              <a:rPr lang="en-US" altLang="en-US" b="1" dirty="0" smtClean="0">
                <a:solidFill>
                  <a:srgbClr val="FFFF00"/>
                </a:solidFill>
              </a:rPr>
              <a:t>force </a:t>
            </a:r>
            <a:endParaRPr lang="en-US" altLang="en-US" sz="1800" b="1" dirty="0" smtClean="0">
              <a:solidFill>
                <a:srgbClr val="FFFF00"/>
              </a:solidFill>
            </a:endParaRPr>
          </a:p>
        </p:txBody>
      </p:sp>
      <p:pic>
        <p:nvPicPr>
          <p:cNvPr id="253958" name="Picture 6" descr="24_13_Figure"/>
          <p:cNvPicPr>
            <a:picLocks noChangeAspect="1" noChangeArrowheads="1"/>
          </p:cNvPicPr>
          <p:nvPr/>
        </p:nvPicPr>
        <p:blipFill>
          <a:blip r:embed="rId3" cstate="print">
            <a:extLst>
              <a:ext uri="{28A0092B-C50C-407E-A947-70E740481C1C}">
                <a14:useLocalDpi xmlns:a14="http://schemas.microsoft.com/office/drawing/2010/main" val="0"/>
              </a:ext>
            </a:extLst>
          </a:blip>
          <a:srcRect b="3848"/>
          <a:stretch>
            <a:fillRect/>
          </a:stretch>
        </p:blipFill>
        <p:spPr bwMode="auto">
          <a:xfrm>
            <a:off x="381000" y="3124200"/>
            <a:ext cx="5715000" cy="251921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23</a:t>
            </a:fld>
            <a:endParaRPr lang="en-US" altLang="en-US" dirty="0">
              <a:latin typeface="+mn-lt"/>
            </a:endParaRPr>
          </a:p>
        </p:txBody>
      </p:sp>
      <p:pic>
        <p:nvPicPr>
          <p:cNvPr id="132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988328"/>
            <a:ext cx="2580145" cy="224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17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990600"/>
            <a:ext cx="8229600" cy="1752600"/>
          </a:xfrm>
        </p:spPr>
        <p:txBody>
          <a:bodyPr/>
          <a:lstStyle/>
          <a:p>
            <a:pPr algn="l"/>
            <a:r>
              <a:rPr lang="en-US" altLang="en-US" sz="2400" smtClean="0"/>
              <a:t>The reason that an electron moving in a magnetic field doesn’t pick up speed is</a:t>
            </a:r>
          </a:p>
        </p:txBody>
      </p:sp>
      <p:sp>
        <p:nvSpPr>
          <p:cNvPr id="256003"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800" dirty="0" smtClean="0"/>
              <a:t>A.	magnets only divert them.</a:t>
            </a:r>
            <a:endParaRPr lang="en-US" altLang="en-US" sz="2800" dirty="0" smtClean="0">
              <a:ea typeface="Batang" pitchFamily="18" charset="-127"/>
            </a:endParaRPr>
          </a:p>
          <a:p>
            <a:pPr marL="609600" indent="-609600">
              <a:buFontTx/>
              <a:buAutoNum type="alphaUcPeriod" startAt="2"/>
            </a:pPr>
            <a:r>
              <a:rPr lang="en-US" altLang="en-US" sz="2800" dirty="0" smtClean="0"/>
              <a:t>only electric fields can change the speed of a charged particle.</a:t>
            </a:r>
            <a:r>
              <a:rPr lang="en-US" altLang="en-US" sz="2800" b="1" dirty="0" smtClean="0">
                <a:ea typeface="Batang" pitchFamily="18" charset="-127"/>
              </a:rPr>
              <a:t> </a:t>
            </a:r>
          </a:p>
          <a:p>
            <a:pPr marL="609600" indent="-609600">
              <a:buFontTx/>
              <a:buAutoNum type="alphaUcPeriod" startAt="2"/>
            </a:pPr>
            <a:r>
              <a:rPr lang="en-US" altLang="en-US" sz="2800" dirty="0" smtClean="0"/>
              <a:t>the magnetic force is always perpendicular to its motion.</a:t>
            </a:r>
            <a:endParaRPr lang="en-US" altLang="en-US" sz="2800" dirty="0" smtClean="0">
              <a:ea typeface="Batang" pitchFamily="18" charset="-127"/>
            </a:endParaRPr>
          </a:p>
          <a:p>
            <a:pPr marL="609600" indent="-609600">
              <a:buFontTx/>
              <a:buAutoNum type="alphaUcPeriod" startAt="4"/>
            </a:pPr>
            <a:r>
              <a:rPr lang="en-US" altLang="en-US" sz="2800" dirty="0" smtClean="0"/>
              <a:t>All of the above</a:t>
            </a:r>
            <a:r>
              <a:rPr lang="en-US" altLang="en-US" sz="2800" dirty="0" smtClean="0"/>
              <a:t>.</a:t>
            </a:r>
            <a:endParaRPr lang="en-US" altLang="en-US" sz="2800" dirty="0" smtClean="0"/>
          </a:p>
        </p:txBody>
      </p:sp>
      <p:sp>
        <p:nvSpPr>
          <p:cNvPr id="256004"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Force on Moving Charges</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24</a:t>
            </a:fld>
            <a:endParaRPr lang="en-US" altLang="en-US">
              <a:latin typeface="+mn-lt"/>
            </a:endParaRPr>
          </a:p>
        </p:txBody>
      </p:sp>
    </p:spTree>
    <p:extLst>
      <p:ext uri="{BB962C8B-B14F-4D97-AF65-F5344CB8AC3E}">
        <p14:creationId xmlns:p14="http://schemas.microsoft.com/office/powerpoint/2010/main" val="1633774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03">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56003">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56003">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0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457200" y="990600"/>
            <a:ext cx="8229600" cy="1371600"/>
          </a:xfrm>
        </p:spPr>
        <p:txBody>
          <a:bodyPr/>
          <a:lstStyle/>
          <a:p>
            <a:pPr algn="l"/>
            <a:r>
              <a:rPr lang="en-US" altLang="en-US" sz="2400" dirty="0" smtClean="0"/>
              <a:t>The reason that an electron moving in a magnetic field doesn’t pick up speed is</a:t>
            </a:r>
          </a:p>
        </p:txBody>
      </p:sp>
      <p:sp>
        <p:nvSpPr>
          <p:cNvPr id="258051" name="Rectangle 3"/>
          <p:cNvSpPr>
            <a:spLocks noGrp="1" noChangeArrowheads="1"/>
          </p:cNvSpPr>
          <p:nvPr>
            <p:ph type="body" idx="1"/>
          </p:nvPr>
        </p:nvSpPr>
        <p:spPr>
          <a:xfrm>
            <a:off x="381000" y="2209800"/>
            <a:ext cx="8229600" cy="4114800"/>
          </a:xfrm>
        </p:spPr>
        <p:txBody>
          <a:bodyPr/>
          <a:lstStyle/>
          <a:p>
            <a:pPr marL="609600" indent="-609600">
              <a:buFontTx/>
              <a:buNone/>
            </a:pPr>
            <a:r>
              <a:rPr lang="en-US" altLang="en-US" sz="2400" dirty="0" smtClean="0"/>
              <a:t>A.	magnets only divert them.</a:t>
            </a:r>
            <a:endParaRPr lang="en-US" altLang="en-US" sz="2400" dirty="0" smtClean="0">
              <a:ea typeface="Batang" pitchFamily="18" charset="-127"/>
            </a:endParaRPr>
          </a:p>
          <a:p>
            <a:pPr marL="609600" indent="-609600">
              <a:buFontTx/>
              <a:buAutoNum type="alphaUcPeriod" startAt="2"/>
            </a:pPr>
            <a:r>
              <a:rPr lang="en-US" altLang="en-US" sz="2400" dirty="0" smtClean="0"/>
              <a:t>only electric fields can change the speed of a charged particle.</a:t>
            </a:r>
            <a:r>
              <a:rPr lang="en-US" altLang="en-US" sz="2400" b="1" dirty="0" smtClean="0">
                <a:ea typeface="Batang" pitchFamily="18" charset="-127"/>
              </a:rPr>
              <a:t> </a:t>
            </a:r>
          </a:p>
          <a:p>
            <a:pPr marL="609600" indent="-609600">
              <a:buFontTx/>
              <a:buAutoNum type="alphaUcPeriod" startAt="2"/>
            </a:pPr>
            <a:r>
              <a:rPr lang="en-US" altLang="en-US" sz="2400" b="1" dirty="0" smtClean="0"/>
              <a:t>the magnetic force is always perpendicular to its motion.</a:t>
            </a:r>
            <a:endParaRPr lang="en-US" altLang="en-US" sz="2400" dirty="0" smtClean="0">
              <a:ea typeface="Batang" pitchFamily="18" charset="-127"/>
            </a:endParaRPr>
          </a:p>
          <a:p>
            <a:pPr marL="609600" indent="-609600">
              <a:buFontTx/>
              <a:buAutoNum type="alphaUcPeriod" startAt="4"/>
            </a:pPr>
            <a:r>
              <a:rPr lang="en-US" altLang="en-US" sz="2400" dirty="0" smtClean="0"/>
              <a:t>All of the above.</a:t>
            </a:r>
          </a:p>
          <a:p>
            <a:pPr marL="609600" indent="-609600">
              <a:buFontTx/>
              <a:buNone/>
            </a:pPr>
            <a:endParaRPr lang="en-US" altLang="en-US" sz="2400" dirty="0" smtClean="0"/>
          </a:p>
          <a:p>
            <a:pPr marL="609600" indent="-609600">
              <a:buFontTx/>
              <a:buNone/>
            </a:pPr>
            <a:r>
              <a:rPr lang="en-US" altLang="en-US" sz="2400" dirty="0" smtClean="0"/>
              <a:t>	</a:t>
            </a:r>
            <a:r>
              <a:rPr lang="en-US" altLang="en-US" sz="2400" i="1" dirty="0" smtClean="0"/>
              <a:t>Explanation</a:t>
            </a:r>
            <a:r>
              <a:rPr lang="en-US" altLang="en-US" sz="2400" dirty="0" smtClean="0"/>
              <a:t>:</a:t>
            </a:r>
          </a:p>
          <a:p>
            <a:pPr marL="609600" indent="-609600">
              <a:buFontTx/>
              <a:buNone/>
            </a:pPr>
            <a:r>
              <a:rPr lang="en-US" altLang="en-US" sz="2400" dirty="0" smtClean="0"/>
              <a:t>	Although all statements are true, the reason is given only by C. With no component of force in the direction of motion, speed doesn’t change.</a:t>
            </a:r>
          </a:p>
        </p:txBody>
      </p:sp>
      <p:sp>
        <p:nvSpPr>
          <p:cNvPr id="258052"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Force on Moving Charges</a:t>
            </a:r>
          </a:p>
          <a:p>
            <a:pPr algn="ctr"/>
            <a:r>
              <a:rPr lang="en-US" altLang="en-US" sz="2400" b="1">
                <a:solidFill>
                  <a:schemeClr val="bg1"/>
                </a:solidFill>
                <a:cs typeface="Arial" charset="0"/>
              </a:rPr>
              <a:t>CHECK YOUR ANSWER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25</a:t>
            </a:fld>
            <a:endParaRPr lang="en-US" altLang="en-US">
              <a:latin typeface="+mn-lt"/>
            </a:endParaRPr>
          </a:p>
        </p:txBody>
      </p:sp>
    </p:spTree>
    <p:extLst>
      <p:ext uri="{BB962C8B-B14F-4D97-AF65-F5344CB8AC3E}">
        <p14:creationId xmlns:p14="http://schemas.microsoft.com/office/powerpoint/2010/main" val="42702713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80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457200" y="990600"/>
            <a:ext cx="8229600" cy="1752600"/>
          </a:xfrm>
        </p:spPr>
        <p:txBody>
          <a:bodyPr/>
          <a:lstStyle/>
          <a:p>
            <a:pPr algn="l"/>
            <a:r>
              <a:rPr lang="en-US" altLang="en-US" sz="2400" smtClean="0"/>
              <a:t>The magnetic force on a moving charged particle can change the particle’s</a:t>
            </a:r>
          </a:p>
        </p:txBody>
      </p:sp>
      <p:sp>
        <p:nvSpPr>
          <p:cNvPr id="260099"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smtClean="0"/>
              <a:t>A.	speed.</a:t>
            </a:r>
            <a:endParaRPr lang="en-US" altLang="en-US" sz="2400" smtClean="0">
              <a:ea typeface="Batang" pitchFamily="18" charset="-127"/>
            </a:endParaRPr>
          </a:p>
          <a:p>
            <a:pPr marL="609600" indent="-609600">
              <a:buFontTx/>
              <a:buAutoNum type="alphaUcPeriod" startAt="2"/>
            </a:pPr>
            <a:r>
              <a:rPr lang="en-US" altLang="en-US" sz="2400" smtClean="0"/>
              <a:t>direction.</a:t>
            </a:r>
            <a:r>
              <a:rPr lang="en-US" altLang="en-US" sz="2400" b="1" smtClean="0">
                <a:ea typeface="Batang" pitchFamily="18" charset="-127"/>
              </a:rPr>
              <a:t> </a:t>
            </a:r>
          </a:p>
          <a:p>
            <a:pPr marL="609600" indent="-609600">
              <a:buFontTx/>
              <a:buAutoNum type="alphaUcPeriod" startAt="2"/>
            </a:pPr>
            <a:r>
              <a:rPr lang="en-US" altLang="en-US" sz="2400" smtClean="0"/>
              <a:t>Both A and B. </a:t>
            </a:r>
            <a:endParaRPr lang="en-US" altLang="en-US" sz="2400" smtClean="0">
              <a:ea typeface="Batang" pitchFamily="18" charset="-127"/>
            </a:endParaRPr>
          </a:p>
          <a:p>
            <a:pPr marL="609600" indent="-609600">
              <a:buFontTx/>
              <a:buAutoNum type="alphaUcPeriod" startAt="4"/>
            </a:pPr>
            <a:r>
              <a:rPr lang="en-US" altLang="en-US" sz="2400" smtClean="0"/>
              <a:t>Neither A nor B.</a:t>
            </a:r>
          </a:p>
          <a:p>
            <a:pPr marL="609600" indent="-609600">
              <a:buFontTx/>
              <a:buNone/>
            </a:pPr>
            <a:endParaRPr lang="en-US" altLang="en-US" sz="2400" smtClean="0"/>
          </a:p>
        </p:txBody>
      </p:sp>
      <p:sp>
        <p:nvSpPr>
          <p:cNvPr id="26010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Force on Moving Charges</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26</a:t>
            </a:fld>
            <a:endParaRPr lang="en-US" altLang="en-US">
              <a:latin typeface="+mn-lt"/>
            </a:endParaRPr>
          </a:p>
        </p:txBody>
      </p:sp>
    </p:spTree>
    <p:extLst>
      <p:ext uri="{BB962C8B-B14F-4D97-AF65-F5344CB8AC3E}">
        <p14:creationId xmlns:p14="http://schemas.microsoft.com/office/powerpoint/2010/main" val="3701934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500"/>
                                  </p:stCondLst>
                                  <p:childTnLst>
                                    <p:set>
                                      <p:cBhvr>
                                        <p:cTn id="9" dur="1" fill="hold">
                                          <p:stCondLst>
                                            <p:cond delay="0"/>
                                          </p:stCondLst>
                                        </p:cTn>
                                        <p:tgtEl>
                                          <p:spTgt spid="260099">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nodeType="afterEffect">
                                  <p:stCondLst>
                                    <p:cond delay="500"/>
                                  </p:stCondLst>
                                  <p:childTnLst>
                                    <p:set>
                                      <p:cBhvr>
                                        <p:cTn id="12" dur="1" fill="hold">
                                          <p:stCondLst>
                                            <p:cond delay="0"/>
                                          </p:stCondLst>
                                        </p:cTn>
                                        <p:tgtEl>
                                          <p:spTgt spid="260099">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nodeType="afterEffect">
                                  <p:stCondLst>
                                    <p:cond delay="500"/>
                                  </p:stCondLst>
                                  <p:childTnLst>
                                    <p:set>
                                      <p:cBhvr>
                                        <p:cTn id="15" dur="1" fill="hold">
                                          <p:stCondLst>
                                            <p:cond delay="0"/>
                                          </p:stCondLst>
                                        </p:cTn>
                                        <p:tgtEl>
                                          <p:spTgt spid="2600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457200" y="990600"/>
            <a:ext cx="8229600" cy="1752600"/>
          </a:xfrm>
        </p:spPr>
        <p:txBody>
          <a:bodyPr/>
          <a:lstStyle/>
          <a:p>
            <a:pPr algn="l"/>
            <a:r>
              <a:rPr lang="en-US" altLang="en-US" sz="2400" smtClean="0"/>
              <a:t>The magnetic force on a moving charged particle can change the particle’s</a:t>
            </a:r>
          </a:p>
        </p:txBody>
      </p:sp>
      <p:sp>
        <p:nvSpPr>
          <p:cNvPr id="262147"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smtClean="0"/>
              <a:t>A.	speed.</a:t>
            </a:r>
            <a:endParaRPr lang="en-US" altLang="en-US" sz="2400" smtClean="0">
              <a:ea typeface="Batang" pitchFamily="18" charset="-127"/>
            </a:endParaRPr>
          </a:p>
          <a:p>
            <a:pPr marL="609600" indent="-609600">
              <a:buFontTx/>
              <a:buAutoNum type="alphaUcPeriod" startAt="2"/>
            </a:pPr>
            <a:r>
              <a:rPr lang="en-US" altLang="en-US" sz="2400" b="1" smtClean="0"/>
              <a:t>direction.</a:t>
            </a:r>
            <a:endParaRPr lang="en-US" altLang="en-US" sz="2400" b="1" smtClean="0">
              <a:ea typeface="Batang" pitchFamily="18" charset="-127"/>
            </a:endParaRPr>
          </a:p>
          <a:p>
            <a:pPr marL="609600" indent="-609600">
              <a:buFontTx/>
              <a:buAutoNum type="alphaUcPeriod" startAt="2"/>
            </a:pPr>
            <a:r>
              <a:rPr lang="en-US" altLang="en-US" sz="2400" smtClean="0"/>
              <a:t>Both A and B.</a:t>
            </a:r>
            <a:endParaRPr lang="en-US" altLang="en-US" sz="2400" smtClean="0">
              <a:ea typeface="Batang" pitchFamily="18" charset="-127"/>
            </a:endParaRPr>
          </a:p>
          <a:p>
            <a:pPr marL="609600" indent="-609600">
              <a:buFontTx/>
              <a:buAutoNum type="alphaUcPeriod" startAt="4"/>
            </a:pPr>
            <a:r>
              <a:rPr lang="en-US" altLang="en-US" sz="2400" smtClean="0"/>
              <a:t>Neither A nor B.</a:t>
            </a:r>
          </a:p>
          <a:p>
            <a:pPr marL="609600" indent="-609600">
              <a:buFontTx/>
              <a:buNone/>
            </a:pPr>
            <a:endParaRPr lang="en-US" altLang="en-US" sz="2400" smtClean="0"/>
          </a:p>
          <a:p>
            <a:pPr marL="609600" indent="-609600">
              <a:buFontTx/>
              <a:buNone/>
            </a:pPr>
            <a:r>
              <a:rPr lang="en-US" altLang="en-US" sz="2400" smtClean="0"/>
              <a:t>	</a:t>
            </a:r>
          </a:p>
        </p:txBody>
      </p:sp>
      <p:sp>
        <p:nvSpPr>
          <p:cNvPr id="262148"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Force on Moving Charges</a:t>
            </a:r>
          </a:p>
          <a:p>
            <a:pPr algn="ctr"/>
            <a:r>
              <a:rPr lang="en-US" altLang="en-US" sz="2400" b="1">
                <a:solidFill>
                  <a:schemeClr val="bg1"/>
                </a:solidFill>
                <a:cs typeface="Arial" charset="0"/>
              </a:rPr>
              <a:t>CHECK YOUR ANSWER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27</a:t>
            </a:fld>
            <a:endParaRPr lang="en-US" altLang="en-US">
              <a:latin typeface="+mn-lt"/>
            </a:endParaRPr>
          </a:p>
        </p:txBody>
      </p:sp>
    </p:spTree>
    <p:extLst>
      <p:ext uri="{BB962C8B-B14F-4D97-AF65-F5344CB8AC3E}">
        <p14:creationId xmlns:p14="http://schemas.microsoft.com/office/powerpoint/2010/main" val="3825924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82" name="Picture 6" descr="24_15_Figure"/>
          <p:cNvPicPr>
            <a:picLocks noChangeAspect="1" noChangeArrowheads="1"/>
          </p:cNvPicPr>
          <p:nvPr/>
        </p:nvPicPr>
        <p:blipFill>
          <a:blip r:embed="rId3" cstate="print">
            <a:extLst>
              <a:ext uri="{28A0092B-C50C-407E-A947-70E740481C1C}">
                <a14:useLocalDpi xmlns:a14="http://schemas.microsoft.com/office/drawing/2010/main" val="0"/>
              </a:ext>
            </a:extLst>
          </a:blip>
          <a:srcRect b="4620"/>
          <a:stretch>
            <a:fillRect/>
          </a:stretch>
        </p:blipFill>
        <p:spPr bwMode="auto">
          <a:xfrm>
            <a:off x="2057400" y="4114800"/>
            <a:ext cx="5727700" cy="2416175"/>
          </a:xfrm>
          <a:prstGeom prst="rect">
            <a:avLst/>
          </a:prstGeom>
          <a:noFill/>
          <a:extLst>
            <a:ext uri="{909E8E84-426E-40DD-AFC4-6F175D3DCCD1}">
              <a14:hiddenFill xmlns:a14="http://schemas.microsoft.com/office/drawing/2010/main">
                <a:solidFill>
                  <a:srgbClr val="FFFFFF"/>
                </a:solidFill>
              </a14:hiddenFill>
            </a:ext>
          </a:extLst>
        </p:spPr>
      </p:pic>
      <p:sp>
        <p:nvSpPr>
          <p:cNvPr id="254979" name="Rectangle 3"/>
          <p:cNvSpPr>
            <a:spLocks noGrp="1" noChangeArrowheads="1"/>
          </p:cNvSpPr>
          <p:nvPr>
            <p:ph type="title"/>
          </p:nvPr>
        </p:nvSpPr>
        <p:spPr>
          <a:xfrm>
            <a:off x="533400" y="76200"/>
            <a:ext cx="8080375" cy="1143000"/>
          </a:xfrm>
        </p:spPr>
        <p:txBody>
          <a:bodyPr/>
          <a:lstStyle/>
          <a:p>
            <a:r>
              <a:rPr lang="en-US" altLang="en-US" dirty="0" smtClean="0"/>
              <a:t>Magnetic Force on Current- Carrying Wires</a:t>
            </a:r>
          </a:p>
        </p:txBody>
      </p:sp>
      <p:sp>
        <p:nvSpPr>
          <p:cNvPr id="254980" name="Rectangle 4"/>
          <p:cNvSpPr>
            <a:spLocks noGrp="1" noChangeArrowheads="1"/>
          </p:cNvSpPr>
          <p:nvPr>
            <p:ph type="body" idx="1"/>
          </p:nvPr>
        </p:nvSpPr>
        <p:spPr>
          <a:xfrm>
            <a:off x="228600" y="1447800"/>
            <a:ext cx="8153400" cy="4114800"/>
          </a:xfrm>
        </p:spPr>
        <p:txBody>
          <a:bodyPr/>
          <a:lstStyle/>
          <a:p>
            <a:pPr>
              <a:lnSpc>
                <a:spcPct val="90000"/>
              </a:lnSpc>
            </a:pPr>
            <a:r>
              <a:rPr lang="en-US" altLang="en-US" sz="2800" b="1" dirty="0" smtClean="0">
                <a:solidFill>
                  <a:srgbClr val="FFFF00"/>
                </a:solidFill>
              </a:rPr>
              <a:t>Current </a:t>
            </a:r>
            <a:r>
              <a:rPr lang="en-US" altLang="en-US" sz="2800" b="1" dirty="0" smtClean="0">
                <a:solidFill>
                  <a:srgbClr val="FFFF00"/>
                </a:solidFill>
              </a:rPr>
              <a:t>of charged particles moving through a magnetic field experiences a deflecting force</a:t>
            </a:r>
            <a:r>
              <a:rPr lang="en-US" altLang="en-US" sz="2800" b="1" dirty="0" smtClean="0">
                <a:solidFill>
                  <a:srgbClr val="FFFF00"/>
                </a:solidFill>
              </a:rPr>
              <a:t>.</a:t>
            </a:r>
          </a:p>
          <a:p>
            <a:pPr lvl="1">
              <a:lnSpc>
                <a:spcPct val="90000"/>
              </a:lnSpc>
            </a:pPr>
            <a:r>
              <a:rPr lang="en-US" altLang="en-US" dirty="0" smtClean="0">
                <a:solidFill>
                  <a:srgbClr val="FFFF00"/>
                </a:solidFill>
              </a:rPr>
              <a:t>Direction </a:t>
            </a:r>
            <a:r>
              <a:rPr lang="en-US" altLang="en-US" dirty="0" smtClean="0">
                <a:solidFill>
                  <a:srgbClr val="FFFF00"/>
                </a:solidFill>
              </a:rPr>
              <a:t>is perpendicular to both magnetic field lines and current (perpendicular to wire).</a:t>
            </a:r>
          </a:p>
          <a:p>
            <a:pPr lvl="1">
              <a:lnSpc>
                <a:spcPct val="90000"/>
              </a:lnSpc>
            </a:pPr>
            <a:r>
              <a:rPr lang="en-US" altLang="en-US" dirty="0" smtClean="0">
                <a:solidFill>
                  <a:srgbClr val="FFFF00"/>
                </a:solidFill>
              </a:rPr>
              <a:t>Strongest when current is perpendicular to the magnetic field lines</a:t>
            </a:r>
            <a:r>
              <a:rPr lang="en-US" altLang="en-US" dirty="0" smtClean="0">
                <a:solidFill>
                  <a:srgbClr val="FFFF00"/>
                </a:solidFill>
              </a:rPr>
              <a:t>.</a:t>
            </a:r>
            <a:endParaRPr lang="en-US" altLang="en-US" sz="1800" dirty="0" smtClean="0">
              <a:solidFill>
                <a:srgbClr val="FFFF00"/>
              </a:solidFill>
            </a:endParaRP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a:xfrm>
            <a:off x="7199313" y="6172200"/>
            <a:ext cx="1905000" cy="381000"/>
          </a:xfrm>
        </p:spPr>
        <p:txBody>
          <a:bodyPr/>
          <a:lstStyle/>
          <a:p>
            <a:pPr lvl="1"/>
            <a:fld id="{FF7B750E-27DE-418C-B4D1-2BEACF8BBC7A}" type="slidenum">
              <a:rPr lang="en-US" altLang="en-US" smtClean="0"/>
              <a:pPr lvl="1"/>
              <a:t>28</a:t>
            </a:fld>
            <a:endParaRPr lang="en-US" altLang="en-US">
              <a:latin typeface="+mn-lt"/>
            </a:endParaRPr>
          </a:p>
        </p:txBody>
      </p:sp>
    </p:spTree>
    <p:extLst>
      <p:ext uri="{BB962C8B-B14F-4D97-AF65-F5344CB8AC3E}">
        <p14:creationId xmlns:p14="http://schemas.microsoft.com/office/powerpoint/2010/main" val="137941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8" name="Picture 8" descr="24_20_Figure"/>
          <p:cNvPicPr>
            <a:picLocks noChangeAspect="1" noChangeArrowheads="1"/>
          </p:cNvPicPr>
          <p:nvPr/>
        </p:nvPicPr>
        <p:blipFill>
          <a:blip r:embed="rId3" cstate="print">
            <a:extLst>
              <a:ext uri="{28A0092B-C50C-407E-A947-70E740481C1C}">
                <a14:useLocalDpi xmlns:a14="http://schemas.microsoft.com/office/drawing/2010/main" val="0"/>
              </a:ext>
            </a:extLst>
          </a:blip>
          <a:srcRect b="2556"/>
          <a:stretch>
            <a:fillRect/>
          </a:stretch>
        </p:blipFill>
        <p:spPr bwMode="auto">
          <a:xfrm>
            <a:off x="6347055" y="1038225"/>
            <a:ext cx="2308225" cy="2755900"/>
          </a:xfrm>
          <a:prstGeom prst="rect">
            <a:avLst/>
          </a:prstGeom>
          <a:noFill/>
          <a:extLst>
            <a:ext uri="{909E8E84-426E-40DD-AFC4-6F175D3DCCD1}">
              <a14:hiddenFill xmlns:a14="http://schemas.microsoft.com/office/drawing/2010/main">
                <a:solidFill>
                  <a:srgbClr val="FFFFFF"/>
                </a:solidFill>
              </a14:hiddenFill>
            </a:ext>
          </a:extLst>
        </p:spPr>
      </p:pic>
      <p:pic>
        <p:nvPicPr>
          <p:cNvPr id="271369" name="Picture 9" descr="24_21_Figure"/>
          <p:cNvPicPr>
            <a:picLocks noChangeAspect="1" noChangeArrowheads="1"/>
          </p:cNvPicPr>
          <p:nvPr/>
        </p:nvPicPr>
        <p:blipFill>
          <a:blip r:embed="rId4" cstate="print">
            <a:extLst>
              <a:ext uri="{28A0092B-C50C-407E-A947-70E740481C1C}">
                <a14:useLocalDpi xmlns:a14="http://schemas.microsoft.com/office/drawing/2010/main" val="0"/>
              </a:ext>
            </a:extLst>
          </a:blip>
          <a:srcRect b="2580"/>
          <a:stretch>
            <a:fillRect/>
          </a:stretch>
        </p:blipFill>
        <p:spPr bwMode="auto">
          <a:xfrm>
            <a:off x="6142461" y="3886200"/>
            <a:ext cx="2689225" cy="2663825"/>
          </a:xfrm>
          <a:prstGeom prst="rect">
            <a:avLst/>
          </a:prstGeom>
          <a:noFill/>
          <a:extLst>
            <a:ext uri="{909E8E84-426E-40DD-AFC4-6F175D3DCCD1}">
              <a14:hiddenFill xmlns:a14="http://schemas.microsoft.com/office/drawing/2010/main">
                <a:solidFill>
                  <a:srgbClr val="FFFFFF"/>
                </a:solidFill>
              </a14:hiddenFill>
            </a:ext>
          </a:extLst>
        </p:spPr>
      </p:pic>
      <p:sp>
        <p:nvSpPr>
          <p:cNvPr id="271362" name="Rectangle 2"/>
          <p:cNvSpPr>
            <a:spLocks noGrp="1" noChangeArrowheads="1"/>
          </p:cNvSpPr>
          <p:nvPr>
            <p:ph type="title" idx="4294967295"/>
          </p:nvPr>
        </p:nvSpPr>
        <p:spPr>
          <a:xfrm>
            <a:off x="0" y="0"/>
            <a:ext cx="9144000" cy="1009650"/>
          </a:xfrm>
        </p:spPr>
        <p:txBody>
          <a:bodyPr/>
          <a:lstStyle/>
          <a:p>
            <a:pPr eaLnBrk="1" hangingPunct="1"/>
            <a:r>
              <a:rPr lang="en-US" altLang="en-US" dirty="0" smtClean="0"/>
              <a:t>	Earth’s </a:t>
            </a:r>
            <a:r>
              <a:rPr lang="en-US" altLang="en-US" dirty="0" smtClean="0"/>
              <a:t>Magnetic Field</a:t>
            </a:r>
          </a:p>
        </p:txBody>
      </p:sp>
      <p:sp>
        <p:nvSpPr>
          <p:cNvPr id="271363" name="Rectangle 3"/>
          <p:cNvSpPr>
            <a:spLocks noGrp="1" noChangeArrowheads="1"/>
          </p:cNvSpPr>
          <p:nvPr>
            <p:ph type="body" idx="4294967295"/>
          </p:nvPr>
        </p:nvSpPr>
        <p:spPr>
          <a:xfrm>
            <a:off x="76200" y="852488"/>
            <a:ext cx="6205538" cy="5624512"/>
          </a:xfrm>
        </p:spPr>
        <p:txBody>
          <a:bodyPr/>
          <a:lstStyle/>
          <a:p>
            <a:pPr eaLnBrk="1" hangingPunct="1">
              <a:tabLst>
                <a:tab pos="3825875" algn="l"/>
              </a:tabLst>
            </a:pPr>
            <a:r>
              <a:rPr lang="en-US" altLang="en-US" sz="2800" dirty="0" smtClean="0"/>
              <a:t> Earth is itself a huge magnet.</a:t>
            </a:r>
          </a:p>
          <a:p>
            <a:pPr eaLnBrk="1" hangingPunct="1">
              <a:tabLst>
                <a:tab pos="3825875" algn="l"/>
              </a:tabLst>
            </a:pPr>
            <a:r>
              <a:rPr lang="en-US" altLang="en-US" sz="2800" dirty="0" smtClean="0"/>
              <a:t>The magnetic poles of Earth are widely separated from the geographic poles.</a:t>
            </a:r>
          </a:p>
          <a:p>
            <a:pPr eaLnBrk="1" hangingPunct="1">
              <a:tabLst>
                <a:tab pos="3825875" algn="l"/>
              </a:tabLst>
            </a:pPr>
            <a:r>
              <a:rPr lang="en-US" altLang="en-US" sz="2800" dirty="0" smtClean="0"/>
              <a:t>The magnetic field of Earth is </a:t>
            </a:r>
            <a:r>
              <a:rPr lang="en-US" altLang="en-US" sz="2800" i="1" dirty="0" smtClean="0"/>
              <a:t>not</a:t>
            </a:r>
            <a:r>
              <a:rPr lang="en-US" altLang="en-US" sz="2800" dirty="0" smtClean="0"/>
              <a:t> due to a giant magnet in its interior—it is due to electric currents.</a:t>
            </a:r>
          </a:p>
          <a:p>
            <a:pPr eaLnBrk="1" hangingPunct="1">
              <a:tabLst>
                <a:tab pos="3825875" algn="l"/>
              </a:tabLst>
            </a:pPr>
            <a:r>
              <a:rPr lang="en-US" altLang="en-US" sz="2800" dirty="0" smtClean="0"/>
              <a:t>Most Earth scientists think that moving charges looping around within the molten part of Earth create the magnetic field.</a:t>
            </a:r>
          </a:p>
          <a:p>
            <a:pPr eaLnBrk="1" hangingPunct="1">
              <a:tabLst>
                <a:tab pos="3825875" algn="l"/>
              </a:tabLst>
            </a:pPr>
            <a:r>
              <a:rPr lang="en-US" altLang="en-US" sz="2800" dirty="0" smtClean="0"/>
              <a:t>Earth’s magnetic field reverses direction: 20 reversals in last 5 million years.</a:t>
            </a:r>
          </a:p>
        </p:txBody>
      </p:sp>
      <p:sp>
        <p:nvSpPr>
          <p:cNvPr id="2" name="Footer Placeholder 1"/>
          <p:cNvSpPr>
            <a:spLocks noGrp="1"/>
          </p:cNvSpPr>
          <p:nvPr>
            <p:ph type="ftr" sz="quarter" idx="11"/>
          </p:nvPr>
        </p:nvSpPr>
        <p:spPr>
          <a:xfrm>
            <a:off x="1219200" y="6382138"/>
            <a:ext cx="4267200" cy="457200"/>
          </a:xfrm>
        </p:spPr>
        <p:txBody>
          <a:bodyPr/>
          <a:lstStyle/>
          <a:p>
            <a:r>
              <a:rPr lang="en-US" altLang="en-US" dirty="0" smtClean="0"/>
              <a:t>Ch24: Magnetism</a:t>
            </a:r>
            <a:endParaRPr lang="en-US" altLang="en-US" dirty="0"/>
          </a:p>
        </p:txBody>
      </p:sp>
      <p:sp>
        <p:nvSpPr>
          <p:cNvPr id="3" name="Slide Number Placeholder 2"/>
          <p:cNvSpPr>
            <a:spLocks noGrp="1"/>
          </p:cNvSpPr>
          <p:nvPr>
            <p:ph type="sldNum" sz="quarter" idx="12"/>
          </p:nvPr>
        </p:nvSpPr>
        <p:spPr/>
        <p:txBody>
          <a:bodyPr/>
          <a:lstStyle/>
          <a:p>
            <a:pPr lvl="1"/>
            <a:fld id="{AE06EAE0-D233-4BF3-B882-33BA561690C6}" type="slidenum">
              <a:rPr lang="en-US" altLang="en-US" smtClean="0"/>
              <a:pPr lvl="1"/>
              <a:t>29</a:t>
            </a:fld>
            <a:endParaRPr lang="en-US" altLang="en-US">
              <a:latin typeface="+mn-lt"/>
            </a:endParaRPr>
          </a:p>
        </p:txBody>
      </p:sp>
    </p:spTree>
    <p:extLst>
      <p:ext uri="{BB962C8B-B14F-4D97-AF65-F5344CB8AC3E}">
        <p14:creationId xmlns:p14="http://schemas.microsoft.com/office/powerpoint/2010/main" val="1902394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dirty="0" smtClean="0"/>
              <a:t>Ch24: Magnetism</a:t>
            </a:r>
            <a:endParaRPr lang="en-US" altLang="en-US" dirty="0"/>
          </a:p>
        </p:txBody>
      </p:sp>
      <p:sp>
        <p:nvSpPr>
          <p:cNvPr id="3" name="Slide Number Placeholder 2"/>
          <p:cNvSpPr>
            <a:spLocks noGrp="1"/>
          </p:cNvSpPr>
          <p:nvPr>
            <p:ph type="sldNum" sz="quarter" idx="12"/>
          </p:nvPr>
        </p:nvSpPr>
        <p:spPr/>
        <p:txBody>
          <a:bodyPr/>
          <a:lstStyle/>
          <a:p>
            <a:pPr lvl="1"/>
            <a:fld id="{AE06EAE0-D233-4BF3-B882-33BA561690C6}" type="slidenum">
              <a:rPr lang="en-US" altLang="en-US" smtClean="0"/>
              <a:pPr lvl="1"/>
              <a:t>3</a:t>
            </a:fld>
            <a:endParaRPr lang="en-US" altLang="en-US">
              <a:latin typeface="+mn-lt"/>
            </a:endParaRPr>
          </a:p>
        </p:txBody>
      </p:sp>
      <p:sp>
        <p:nvSpPr>
          <p:cNvPr id="4" name="Rectangle 2"/>
          <p:cNvSpPr txBox="1">
            <a:spLocks noChangeArrowheads="1"/>
          </p:cNvSpPr>
          <p:nvPr/>
        </p:nvSpPr>
        <p:spPr bwMode="auto">
          <a:xfrm>
            <a:off x="0" y="0"/>
            <a:ext cx="9144000"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kumimoji="0" lang="en-US" altLang="en-US" kern="0" dirty="0" smtClean="0"/>
              <a:t>			Magnetism</a:t>
            </a:r>
            <a:endParaRPr kumimoji="0" lang="en-US" altLang="en-US" kern="0" dirty="0" smtClean="0"/>
          </a:p>
        </p:txBody>
      </p:sp>
      <p:sp>
        <p:nvSpPr>
          <p:cNvPr id="5" name="Rectangle 3"/>
          <p:cNvSpPr txBox="1">
            <a:spLocks noChangeArrowheads="1"/>
          </p:cNvSpPr>
          <p:nvPr/>
        </p:nvSpPr>
        <p:spPr bwMode="auto">
          <a:xfrm>
            <a:off x="244475" y="973138"/>
            <a:ext cx="8524875" cy="562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182562" tIns="46038" rIns="182562" bIns="46038" numCol="1" anchor="t" anchorCtr="0" compatLnSpc="1">
            <a:prstTxWarp prst="textNoShape">
              <a:avLst/>
            </a:prstTxWarp>
          </a:bodyPr>
          <a:lstStyle>
            <a:lvl1pPr marL="342900" indent="-342900" algn="l" rtl="0" fontAlgn="base">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defRPr>
            </a:lvl2pPr>
            <a:lvl3pPr marL="1143000" indent="-228600" algn="l" rtl="0" fontAlgn="base">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r>
              <a:rPr kumimoji="0" lang="en-US" altLang="en-US" kern="0" smtClean="0"/>
              <a:t>The term </a:t>
            </a:r>
            <a:r>
              <a:rPr kumimoji="0" lang="en-US" altLang="en-US" i="1" kern="0" smtClean="0"/>
              <a:t>magnetism </a:t>
            </a:r>
            <a:r>
              <a:rPr kumimoji="0" lang="en-US" altLang="en-US" kern="0" smtClean="0"/>
              <a:t>comes from the name Magnesia, a coastal district of ancient Thessaly, Greece. </a:t>
            </a:r>
          </a:p>
          <a:p>
            <a:r>
              <a:rPr kumimoji="0" lang="en-US" altLang="en-US" kern="0" smtClean="0"/>
              <a:t>Unusual stones were found by the Greeks more than 2000 years ago. </a:t>
            </a:r>
          </a:p>
          <a:p>
            <a:r>
              <a:rPr kumimoji="0" lang="en-US" altLang="en-US" kern="0" smtClean="0"/>
              <a:t>These stones, called </a:t>
            </a:r>
            <a:r>
              <a:rPr kumimoji="0" lang="en-US" altLang="en-US" i="1" kern="0" smtClean="0"/>
              <a:t>lodestones, </a:t>
            </a:r>
            <a:r>
              <a:rPr kumimoji="0" lang="en-US" altLang="en-US" kern="0" smtClean="0"/>
              <a:t>had the intriguing property of attracting pieces of iron. </a:t>
            </a:r>
          </a:p>
          <a:p>
            <a:r>
              <a:rPr kumimoji="0" lang="en-US" altLang="en-US" kern="0" smtClean="0"/>
              <a:t>Magnets were first fashioned into compasses and used for navigation by the Chinese in the 12th century.</a:t>
            </a:r>
            <a:endParaRPr kumimoji="0" lang="en-US" altLang="en-US" kern="0" dirty="0" smtClean="0"/>
          </a:p>
        </p:txBody>
      </p:sp>
    </p:spTree>
    <p:extLst>
      <p:ext uri="{BB962C8B-B14F-4D97-AF65-F5344CB8AC3E}">
        <p14:creationId xmlns:p14="http://schemas.microsoft.com/office/powerpoint/2010/main" val="28374910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idx="4294967295"/>
          </p:nvPr>
        </p:nvSpPr>
        <p:spPr>
          <a:xfrm>
            <a:off x="0" y="0"/>
            <a:ext cx="9144000" cy="1009650"/>
          </a:xfrm>
        </p:spPr>
        <p:txBody>
          <a:bodyPr/>
          <a:lstStyle/>
          <a:p>
            <a:pPr eaLnBrk="1" hangingPunct="1"/>
            <a:r>
              <a:rPr lang="en-US" altLang="en-US" smtClean="0"/>
              <a:t>Earth’s Magnetic Field</a:t>
            </a:r>
          </a:p>
        </p:txBody>
      </p:sp>
      <p:sp>
        <p:nvSpPr>
          <p:cNvPr id="276483" name="Rectangle 3"/>
          <p:cNvSpPr>
            <a:spLocks noGrp="1" noChangeArrowheads="1"/>
          </p:cNvSpPr>
          <p:nvPr>
            <p:ph type="body" idx="4294967295"/>
          </p:nvPr>
        </p:nvSpPr>
        <p:spPr>
          <a:xfrm>
            <a:off x="0" y="852488"/>
            <a:ext cx="5675312" cy="5624512"/>
          </a:xfrm>
        </p:spPr>
        <p:txBody>
          <a:bodyPr/>
          <a:lstStyle/>
          <a:p>
            <a:pPr eaLnBrk="1" hangingPunct="1">
              <a:tabLst>
                <a:tab pos="3825875" algn="l"/>
              </a:tabLst>
            </a:pPr>
            <a:r>
              <a:rPr lang="en-US" altLang="en-US" sz="2800" dirty="0" smtClean="0"/>
              <a:t>Universe is a shooting gallery of charged particles called </a:t>
            </a:r>
            <a:r>
              <a:rPr lang="en-US" altLang="en-US" sz="2800" b="1" dirty="0" smtClean="0"/>
              <a:t>cosmic rays</a:t>
            </a:r>
            <a:r>
              <a:rPr lang="en-US" altLang="en-US" sz="2800" b="1" i="1" dirty="0" smtClean="0"/>
              <a:t>.</a:t>
            </a:r>
          </a:p>
          <a:p>
            <a:pPr eaLnBrk="1" hangingPunct="1">
              <a:tabLst>
                <a:tab pos="3825875" algn="l"/>
              </a:tabLst>
            </a:pPr>
            <a:r>
              <a:rPr lang="en-US" altLang="en-US" sz="2800" dirty="0" smtClean="0"/>
              <a:t>Cosmic radiation is hazardous to astronauts.</a:t>
            </a:r>
          </a:p>
          <a:p>
            <a:pPr eaLnBrk="1" hangingPunct="1">
              <a:tabLst>
                <a:tab pos="3825875" algn="l"/>
              </a:tabLst>
            </a:pPr>
            <a:r>
              <a:rPr lang="en-US" altLang="en-US" sz="2800" dirty="0" smtClean="0"/>
              <a:t>Cosmic rays are deflected away from Earth by Earth’s magnetic field.</a:t>
            </a:r>
          </a:p>
          <a:p>
            <a:pPr>
              <a:tabLst>
                <a:tab pos="3825875" algn="l"/>
              </a:tabLst>
            </a:pPr>
            <a:r>
              <a:rPr lang="en-US" altLang="en-US" sz="2800" dirty="0" smtClean="0"/>
              <a:t>Some of them are trapped in the outer reaches of Earth’s magnetic field and make up the Van Allen radiation belts</a:t>
            </a:r>
          </a:p>
        </p:txBody>
      </p:sp>
      <p:pic>
        <p:nvPicPr>
          <p:cNvPr id="1269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886200"/>
            <a:ext cx="3760370" cy="2476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352" y="924562"/>
            <a:ext cx="3715006" cy="29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AE06EAE0-D233-4BF3-B882-33BA561690C6}" type="slidenum">
              <a:rPr lang="en-US" altLang="en-US" smtClean="0"/>
              <a:pPr lvl="1"/>
              <a:t>30</a:t>
            </a:fld>
            <a:endParaRPr lang="en-US" altLang="en-US">
              <a:latin typeface="+mn-lt"/>
            </a:endParaRPr>
          </a:p>
        </p:txBody>
      </p:sp>
    </p:spTree>
    <p:extLst>
      <p:ext uri="{BB962C8B-B14F-4D97-AF65-F5344CB8AC3E}">
        <p14:creationId xmlns:p14="http://schemas.microsoft.com/office/powerpoint/2010/main" val="31261685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10" name="Picture 6" descr="24_23_Figure"/>
          <p:cNvPicPr>
            <a:picLocks noChangeAspect="1" noChangeArrowheads="1"/>
          </p:cNvPicPr>
          <p:nvPr/>
        </p:nvPicPr>
        <p:blipFill>
          <a:blip r:embed="rId3">
            <a:extLst>
              <a:ext uri="{28A0092B-C50C-407E-A947-70E740481C1C}">
                <a14:useLocalDpi xmlns:a14="http://schemas.microsoft.com/office/drawing/2010/main" val="0"/>
              </a:ext>
            </a:extLst>
          </a:blip>
          <a:srcRect b="2940"/>
          <a:stretch>
            <a:fillRect/>
          </a:stretch>
        </p:blipFill>
        <p:spPr bwMode="auto">
          <a:xfrm>
            <a:off x="5853113" y="1184275"/>
            <a:ext cx="3124200" cy="4511675"/>
          </a:xfrm>
          <a:prstGeom prst="rect">
            <a:avLst/>
          </a:prstGeom>
          <a:noFill/>
          <a:extLst>
            <a:ext uri="{909E8E84-426E-40DD-AFC4-6F175D3DCCD1}">
              <a14:hiddenFill xmlns:a14="http://schemas.microsoft.com/office/drawing/2010/main">
                <a:solidFill>
                  <a:srgbClr val="FFFFFF"/>
                </a:solidFill>
              </a14:hiddenFill>
            </a:ext>
          </a:extLst>
        </p:spPr>
      </p:pic>
      <p:sp>
        <p:nvSpPr>
          <p:cNvPr id="277506" name="Rectangle 2"/>
          <p:cNvSpPr>
            <a:spLocks noGrp="1" noChangeArrowheads="1"/>
          </p:cNvSpPr>
          <p:nvPr>
            <p:ph type="title" idx="4294967295"/>
          </p:nvPr>
        </p:nvSpPr>
        <p:spPr>
          <a:xfrm>
            <a:off x="0" y="0"/>
            <a:ext cx="9144000" cy="1009650"/>
          </a:xfrm>
        </p:spPr>
        <p:txBody>
          <a:bodyPr/>
          <a:lstStyle/>
          <a:p>
            <a:pPr eaLnBrk="1" hangingPunct="1"/>
            <a:r>
              <a:rPr lang="en-US" altLang="en-US" dirty="0" smtClean="0"/>
              <a:t>	Earth’s </a:t>
            </a:r>
            <a:r>
              <a:rPr lang="en-US" altLang="en-US" dirty="0" smtClean="0"/>
              <a:t>Magnetic Field</a:t>
            </a:r>
          </a:p>
        </p:txBody>
      </p:sp>
      <p:sp>
        <p:nvSpPr>
          <p:cNvPr id="277507" name="Rectangle 3"/>
          <p:cNvSpPr>
            <a:spLocks noGrp="1" noChangeArrowheads="1"/>
          </p:cNvSpPr>
          <p:nvPr>
            <p:ph type="body" idx="4294967295"/>
          </p:nvPr>
        </p:nvSpPr>
        <p:spPr>
          <a:xfrm>
            <a:off x="76200" y="852488"/>
            <a:ext cx="5784850" cy="5624512"/>
          </a:xfrm>
        </p:spPr>
        <p:txBody>
          <a:bodyPr/>
          <a:lstStyle/>
          <a:p>
            <a:pPr>
              <a:tabLst>
                <a:tab pos="3825875" algn="l"/>
              </a:tabLst>
            </a:pPr>
            <a:r>
              <a:rPr lang="en-US" altLang="en-US" sz="2800" dirty="0" smtClean="0"/>
              <a:t>Storms on the Sun hurl charged particles out in great fountains, many of which pass near Earth and are trapped by its magnetic field. The trapped particles follow corkscrew paths around the magnetic field lines of Earth and bounce between Earth’s magnetic poles high above the atmosphere.</a:t>
            </a:r>
          </a:p>
          <a:p>
            <a:pPr>
              <a:tabLst>
                <a:tab pos="3825875" algn="l"/>
              </a:tabLst>
            </a:pPr>
            <a:r>
              <a:rPr lang="en-US" altLang="en-US" sz="2800" dirty="0" smtClean="0"/>
              <a:t>Disturbances in Earth’s field often allow the ions to dip into the atmosphere, causing it to glow like a fluorescent lamp. </a:t>
            </a:r>
            <a:r>
              <a:rPr lang="en-US" altLang="en-US" sz="2800" dirty="0" smtClean="0"/>
              <a:t/>
            </a:r>
            <a:br>
              <a:rPr lang="en-US" altLang="en-US" sz="2800" dirty="0" smtClean="0"/>
            </a:br>
            <a:r>
              <a:rPr lang="en-US" altLang="en-US" sz="2800" dirty="0" smtClean="0"/>
              <a:t>Hence </a:t>
            </a:r>
            <a:r>
              <a:rPr lang="en-US" altLang="en-US" sz="2800" dirty="0" smtClean="0"/>
              <a:t>the </a:t>
            </a:r>
            <a:r>
              <a:rPr lang="en-US" altLang="en-US" sz="2800" i="1" dirty="0" smtClean="0"/>
              <a:t>aurora borealis </a:t>
            </a:r>
            <a:r>
              <a:rPr lang="en-US" altLang="en-US" sz="2800" dirty="0" smtClean="0"/>
              <a:t>or </a:t>
            </a:r>
            <a:r>
              <a:rPr lang="en-US" altLang="en-US" sz="2800" i="1" dirty="0" smtClean="0"/>
              <a:t>aurora </a:t>
            </a:r>
            <a:r>
              <a:rPr lang="en-US" altLang="en-US" sz="2800" i="1" dirty="0" err="1" smtClean="0"/>
              <a:t>australis</a:t>
            </a:r>
            <a:r>
              <a:rPr lang="en-US" altLang="en-US" sz="2800" i="1" dirty="0" smtClean="0"/>
              <a:t>.</a:t>
            </a:r>
          </a:p>
        </p:txBody>
      </p:sp>
      <p:sp>
        <p:nvSpPr>
          <p:cNvPr id="2" name="Footer Placeholder 1"/>
          <p:cNvSpPr>
            <a:spLocks noGrp="1"/>
          </p:cNvSpPr>
          <p:nvPr>
            <p:ph type="ftr" sz="quarter" idx="11"/>
          </p:nvPr>
        </p:nvSpPr>
        <p:spPr>
          <a:xfrm>
            <a:off x="4495800" y="6324600"/>
            <a:ext cx="4267200" cy="457200"/>
          </a:xfrm>
        </p:spPr>
        <p:txBody>
          <a:bodyPr/>
          <a:lstStyle/>
          <a:p>
            <a:r>
              <a:rPr lang="en-US" altLang="en-US" dirty="0" smtClean="0"/>
              <a:t>Ch24: Magnetism</a:t>
            </a:r>
            <a:endParaRPr lang="en-US" altLang="en-US" dirty="0"/>
          </a:p>
        </p:txBody>
      </p:sp>
      <p:sp>
        <p:nvSpPr>
          <p:cNvPr id="3" name="Slide Number Placeholder 2"/>
          <p:cNvSpPr>
            <a:spLocks noGrp="1"/>
          </p:cNvSpPr>
          <p:nvPr>
            <p:ph type="sldNum" sz="quarter" idx="12"/>
          </p:nvPr>
        </p:nvSpPr>
        <p:spPr/>
        <p:txBody>
          <a:bodyPr/>
          <a:lstStyle/>
          <a:p>
            <a:pPr lvl="1"/>
            <a:fld id="{AE06EAE0-D233-4BF3-B882-33BA561690C6}" type="slidenum">
              <a:rPr lang="en-US" altLang="en-US" smtClean="0"/>
              <a:pPr lvl="1"/>
              <a:t>31</a:t>
            </a:fld>
            <a:endParaRPr lang="en-US" altLang="en-US">
              <a:latin typeface="+mn-lt"/>
            </a:endParaRPr>
          </a:p>
        </p:txBody>
      </p:sp>
    </p:spTree>
    <p:extLst>
      <p:ext uri="{BB962C8B-B14F-4D97-AF65-F5344CB8AC3E}">
        <p14:creationId xmlns:p14="http://schemas.microsoft.com/office/powerpoint/2010/main" val="4021766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1066800" y="457200"/>
            <a:ext cx="7772400" cy="1143000"/>
          </a:xfrm>
        </p:spPr>
        <p:txBody>
          <a:bodyPr/>
          <a:lstStyle/>
          <a:p>
            <a:r>
              <a:rPr lang="en-US" altLang="en-US" dirty="0" smtClean="0"/>
              <a:t>Sci1600</a:t>
            </a:r>
            <a:r>
              <a:rPr lang="en-US" altLang="en-US" dirty="0"/>
              <a:t/>
            </a:r>
            <a:br>
              <a:rPr lang="en-US" altLang="en-US" dirty="0"/>
            </a:br>
            <a:r>
              <a:rPr lang="en-US" altLang="en-US" dirty="0"/>
              <a:t>Introduction to Physics</a:t>
            </a:r>
          </a:p>
        </p:txBody>
      </p:sp>
      <p:sp>
        <p:nvSpPr>
          <p:cNvPr id="4104" name="Rectangle 8"/>
          <p:cNvSpPr>
            <a:spLocks noChangeArrowheads="1"/>
          </p:cNvSpPr>
          <p:nvPr/>
        </p:nvSpPr>
        <p:spPr bwMode="auto">
          <a:xfrm>
            <a:off x="533400" y="2286000"/>
            <a:ext cx="8001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4400" dirty="0" smtClean="0">
                <a:solidFill>
                  <a:schemeClr val="tx2"/>
                </a:solidFill>
                <a:effectLst>
                  <a:outerShdw blurRad="38100" dist="38100" dir="2700000" algn="tl">
                    <a:srgbClr val="000000"/>
                  </a:outerShdw>
                </a:effectLst>
                <a:latin typeface="Arial" charset="0"/>
              </a:rPr>
              <a:t>Part 5 		Electricity and 					Magnetism</a:t>
            </a:r>
            <a:endParaRPr kumimoji="0" lang="en-US" altLang="en-US" sz="4400" dirty="0">
              <a:solidFill>
                <a:schemeClr val="tx2"/>
              </a:solidFill>
              <a:effectLst>
                <a:outerShdw blurRad="38100" dist="38100" dir="2700000" algn="tl">
                  <a:srgbClr val="000000"/>
                </a:outerShdw>
              </a:effectLst>
              <a:latin typeface="Arial" charset="0"/>
            </a:endParaRPr>
          </a:p>
        </p:txBody>
      </p:sp>
      <p:sp>
        <p:nvSpPr>
          <p:cNvPr id="4107" name="Rectangle 11"/>
          <p:cNvSpPr>
            <a:spLocks noChangeArrowheads="1"/>
          </p:cNvSpPr>
          <p:nvPr/>
        </p:nvSpPr>
        <p:spPr bwMode="auto">
          <a:xfrm>
            <a:off x="5867400" y="6324600"/>
            <a:ext cx="20810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ltLang="en-US" sz="1400" dirty="0"/>
              <a:t>© </a:t>
            </a:r>
            <a:r>
              <a:rPr kumimoji="0" lang="en-US" altLang="en-US" sz="1600" b="1" dirty="0" smtClean="0"/>
              <a:t>G. </a:t>
            </a:r>
            <a:r>
              <a:rPr kumimoji="0" lang="en-US" altLang="en-US" sz="1600" b="1" dirty="0" err="1" smtClean="0"/>
              <a:t>Dzyubenko</a:t>
            </a:r>
            <a:r>
              <a:rPr kumimoji="0" lang="en-US" altLang="en-US" sz="1600" b="1" dirty="0" smtClean="0"/>
              <a:t> 2016</a:t>
            </a:r>
            <a:endParaRPr kumimoji="0" lang="en-US" altLang="en-US" sz="1400" dirty="0"/>
          </a:p>
        </p:txBody>
      </p:sp>
      <p:sp>
        <p:nvSpPr>
          <p:cNvPr id="5" name="Rectangle 8"/>
          <p:cNvSpPr>
            <a:spLocks noChangeArrowheads="1"/>
          </p:cNvSpPr>
          <p:nvPr/>
        </p:nvSpPr>
        <p:spPr bwMode="auto">
          <a:xfrm>
            <a:off x="838200" y="4200525"/>
            <a:ext cx="8001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altLang="en-US" sz="4400" dirty="0" smtClean="0">
                <a:solidFill>
                  <a:schemeClr val="tx2"/>
                </a:solidFill>
                <a:effectLst>
                  <a:outerShdw blurRad="38100" dist="38100" dir="2700000" algn="tl">
                    <a:srgbClr val="000000"/>
                  </a:outerShdw>
                </a:effectLst>
                <a:latin typeface="Arial" charset="0"/>
              </a:rPr>
              <a:t>Chapter </a:t>
            </a:r>
            <a:r>
              <a:rPr kumimoji="0" lang="en-US" altLang="en-US" sz="4400" dirty="0" smtClean="0">
                <a:solidFill>
                  <a:schemeClr val="tx2"/>
                </a:solidFill>
                <a:effectLst>
                  <a:outerShdw blurRad="38100" dist="38100" dir="2700000" algn="tl">
                    <a:srgbClr val="000000"/>
                  </a:outerShdw>
                </a:effectLst>
                <a:latin typeface="Arial" charset="0"/>
              </a:rPr>
              <a:t>25  Electromagnetic 					Induction</a:t>
            </a:r>
            <a:endParaRPr kumimoji="0" lang="en-US" altLang="en-US" sz="4400" dirty="0">
              <a:solidFill>
                <a:schemeClr val="tx2"/>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605958367"/>
      </p:ext>
    </p:extLst>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AE06EAE0-D233-4BF3-B882-33BA561690C6}" type="slidenum">
              <a:rPr lang="en-US" altLang="en-US" smtClean="0"/>
              <a:pPr lvl="1"/>
              <a:t>33</a:t>
            </a:fld>
            <a:endParaRPr lang="en-US" altLang="en-US">
              <a:latin typeface="+mn-lt"/>
            </a:endParaRPr>
          </a:p>
        </p:txBody>
      </p:sp>
      <p:sp>
        <p:nvSpPr>
          <p:cNvPr id="4" name="Rectangle 2"/>
          <p:cNvSpPr txBox="1">
            <a:spLocks noChangeArrowheads="1"/>
          </p:cNvSpPr>
          <p:nvPr/>
        </p:nvSpPr>
        <p:spPr>
          <a:xfrm>
            <a:off x="-17106" y="228600"/>
            <a:ext cx="9144000" cy="1009650"/>
          </a:xfrm>
          <a:prstGeom prst="rect">
            <a:avLst/>
          </a:prstGeom>
        </p:spPr>
        <p:txBody>
          <a:bodyPr/>
          <a:lst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r>
              <a:rPr kumimoji="0" lang="en-US" altLang="en-US" sz="4000" kern="0" dirty="0" smtClean="0"/>
              <a:t>This lecture will help you understand:</a:t>
            </a:r>
            <a:endParaRPr kumimoji="0" lang="en-US" altLang="en-US" sz="4000" kern="0" dirty="0" smtClean="0"/>
          </a:p>
        </p:txBody>
      </p:sp>
      <p:sp>
        <p:nvSpPr>
          <p:cNvPr id="5" name="Rectangle 3"/>
          <p:cNvSpPr txBox="1">
            <a:spLocks noChangeArrowheads="1"/>
          </p:cNvSpPr>
          <p:nvPr/>
        </p:nvSpPr>
        <p:spPr>
          <a:xfrm>
            <a:off x="309562" y="1447800"/>
            <a:ext cx="8524875" cy="3186112"/>
          </a:xfrm>
          <a:prstGeom prst="rect">
            <a:avLst/>
          </a:prstGeom>
        </p:spPr>
        <p:txBody>
          <a:bodyPr/>
          <a:lstStyle>
            <a:lvl1pPr marL="342900" indent="-342900" algn="l" rtl="0" fontAlgn="base">
              <a:lnSpc>
                <a:spcPct val="90000"/>
              </a:lnSpc>
              <a:spcBef>
                <a:spcPct val="20000"/>
              </a:spcBef>
              <a:spcAft>
                <a:spcPct val="0"/>
              </a:spcAft>
              <a:buClr>
                <a:schemeClr val="tx2"/>
              </a:buClr>
              <a:buSzPct val="75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defRPr>
            </a:lvl2pPr>
            <a:lvl3pPr marL="1143000" indent="-228600" algn="l" rtl="0" fontAlgn="base">
              <a:spcBef>
                <a:spcPct val="20000"/>
              </a:spcBef>
              <a:spcAft>
                <a:spcPct val="0"/>
              </a:spcAft>
              <a:buClr>
                <a:srgbClr val="00CCFF"/>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tx1"/>
              </a:buClr>
              <a:buChar char="–"/>
              <a:defRPr sz="2000">
                <a:solidFill>
                  <a:schemeClr val="tx1"/>
                </a:solidFill>
                <a:latin typeface="+mn-lt"/>
              </a:defRPr>
            </a:lvl4pPr>
            <a:lvl5pPr marL="2057400" indent="-228600" algn="l" rtl="0" fontAlgn="base">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a:lstStyle>
          <a:p>
            <a:r>
              <a:rPr kumimoji="0" lang="en-US" altLang="en-US" kern="0" dirty="0" smtClean="0"/>
              <a:t>Electromagnetic Induction</a:t>
            </a:r>
          </a:p>
          <a:p>
            <a:r>
              <a:rPr kumimoji="0" lang="en-US" altLang="en-US" kern="0" dirty="0" smtClean="0"/>
              <a:t>Faraday’s Law</a:t>
            </a:r>
          </a:p>
          <a:p>
            <a:r>
              <a:rPr kumimoji="0" lang="en-US" altLang="en-US" kern="0" dirty="0" smtClean="0"/>
              <a:t>Generators and Alternating Current</a:t>
            </a:r>
            <a:endParaRPr kumimoji="0" lang="en-US" altLang="en-US" kern="0" dirty="0" smtClean="0"/>
          </a:p>
        </p:txBody>
      </p:sp>
    </p:spTree>
    <p:extLst>
      <p:ext uri="{BB962C8B-B14F-4D97-AF65-F5344CB8AC3E}">
        <p14:creationId xmlns:p14="http://schemas.microsoft.com/office/powerpoint/2010/main" val="32250447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762000" y="152400"/>
            <a:ext cx="8080375" cy="1143000"/>
          </a:xfrm>
        </p:spPr>
        <p:txBody>
          <a:bodyPr/>
          <a:lstStyle/>
          <a:p>
            <a:r>
              <a:rPr lang="en-US" altLang="en-US" dirty="0" smtClean="0"/>
              <a:t>Electromagnetic Induction</a:t>
            </a:r>
          </a:p>
        </p:txBody>
      </p:sp>
      <p:sp>
        <p:nvSpPr>
          <p:cNvPr id="205827" name="Rectangle 3"/>
          <p:cNvSpPr>
            <a:spLocks noGrp="1" noChangeArrowheads="1"/>
          </p:cNvSpPr>
          <p:nvPr>
            <p:ph type="body" idx="1"/>
          </p:nvPr>
        </p:nvSpPr>
        <p:spPr>
          <a:xfrm>
            <a:off x="152400" y="1219200"/>
            <a:ext cx="6781800" cy="4114800"/>
          </a:xfrm>
        </p:spPr>
        <p:txBody>
          <a:bodyPr/>
          <a:lstStyle/>
          <a:p>
            <a:pPr>
              <a:buFontTx/>
              <a:buNone/>
            </a:pPr>
            <a:endParaRPr lang="en-US" altLang="en-US" sz="2800" dirty="0" smtClean="0"/>
          </a:p>
          <a:p>
            <a:r>
              <a:rPr lang="en-US" altLang="en-US" sz="2800" dirty="0" smtClean="0"/>
              <a:t>Discovered by Faraday and Henry</a:t>
            </a:r>
          </a:p>
          <a:p>
            <a:r>
              <a:rPr lang="en-US" altLang="en-US" sz="2800" dirty="0" smtClean="0"/>
              <a:t>Induces voltage by changing </a:t>
            </a:r>
            <a:r>
              <a:rPr lang="en-US" altLang="en-US" sz="2800" dirty="0" smtClean="0"/>
              <a:t/>
            </a:r>
            <a:br>
              <a:rPr lang="en-US" altLang="en-US" sz="2800" dirty="0" smtClean="0"/>
            </a:br>
            <a:r>
              <a:rPr lang="en-US" altLang="en-US" sz="2800" dirty="0" smtClean="0"/>
              <a:t>the </a:t>
            </a:r>
            <a:r>
              <a:rPr lang="en-US" altLang="en-US" sz="2800" dirty="0" smtClean="0"/>
              <a:t>magnetic field strength </a:t>
            </a:r>
            <a:r>
              <a:rPr lang="en-US" altLang="en-US" sz="2800" dirty="0" smtClean="0"/>
              <a:t/>
            </a:r>
            <a:br>
              <a:rPr lang="en-US" altLang="en-US" sz="2800" dirty="0" smtClean="0"/>
            </a:br>
            <a:r>
              <a:rPr lang="en-US" altLang="en-US" sz="2800" dirty="0" smtClean="0"/>
              <a:t>in </a:t>
            </a:r>
            <a:r>
              <a:rPr lang="en-US" altLang="en-US" sz="2800" dirty="0" smtClean="0"/>
              <a:t>a coil of wire</a:t>
            </a:r>
          </a:p>
        </p:txBody>
      </p:sp>
      <p:pic>
        <p:nvPicPr>
          <p:cNvPr id="205830" name="Picture 6" descr="25_01_Figure"/>
          <p:cNvPicPr>
            <a:picLocks noChangeAspect="1" noChangeArrowheads="1"/>
          </p:cNvPicPr>
          <p:nvPr/>
        </p:nvPicPr>
        <p:blipFill>
          <a:blip r:embed="rId2" cstate="print">
            <a:extLst>
              <a:ext uri="{28A0092B-C50C-407E-A947-70E740481C1C}">
                <a14:useLocalDpi xmlns:a14="http://schemas.microsoft.com/office/drawing/2010/main" val="0"/>
              </a:ext>
            </a:extLst>
          </a:blip>
          <a:srcRect b="2580"/>
          <a:stretch>
            <a:fillRect/>
          </a:stretch>
        </p:blipFill>
        <p:spPr bwMode="auto">
          <a:xfrm>
            <a:off x="5867400" y="1600200"/>
            <a:ext cx="299925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90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762000" y="228600"/>
            <a:ext cx="8080375" cy="1143000"/>
          </a:xfrm>
        </p:spPr>
        <p:txBody>
          <a:bodyPr/>
          <a:lstStyle/>
          <a:p>
            <a:r>
              <a:rPr lang="en-US" altLang="en-US" dirty="0" smtClean="0"/>
              <a:t>Electromagnetic Induction</a:t>
            </a:r>
          </a:p>
        </p:txBody>
      </p:sp>
      <p:sp>
        <p:nvSpPr>
          <p:cNvPr id="206851" name="Rectangle 3"/>
          <p:cNvSpPr>
            <a:spLocks noGrp="1" noChangeArrowheads="1"/>
          </p:cNvSpPr>
          <p:nvPr>
            <p:ph type="body" idx="1"/>
          </p:nvPr>
        </p:nvSpPr>
        <p:spPr>
          <a:xfrm>
            <a:off x="533400" y="1524000"/>
            <a:ext cx="7772400" cy="4114800"/>
          </a:xfrm>
        </p:spPr>
        <p:txBody>
          <a:bodyPr/>
          <a:lstStyle/>
          <a:p>
            <a:r>
              <a:rPr lang="en-US" altLang="en-US" sz="2800" dirty="0" smtClean="0"/>
              <a:t>Induced </a:t>
            </a:r>
            <a:r>
              <a:rPr lang="en-US" altLang="en-US" sz="2800" dirty="0" smtClean="0"/>
              <a:t>voltage can be increased by</a:t>
            </a:r>
          </a:p>
          <a:p>
            <a:pPr lvl="1"/>
            <a:r>
              <a:rPr lang="en-US" altLang="en-US" sz="2400" dirty="0" smtClean="0"/>
              <a:t>increasing the number of loops of wire in a coil.</a:t>
            </a:r>
          </a:p>
          <a:p>
            <a:pPr lvl="1"/>
            <a:r>
              <a:rPr lang="en-US" altLang="en-US" sz="2400" dirty="0" smtClean="0"/>
              <a:t>increasing the speed of the magnet entering and leaving the coil.</a:t>
            </a:r>
          </a:p>
          <a:p>
            <a:pPr marL="1085850" lvl="2"/>
            <a:r>
              <a:rPr lang="en-US" altLang="en-US" dirty="0" smtClean="0"/>
              <a:t>Slow motion produces hardly any voltage.</a:t>
            </a:r>
          </a:p>
          <a:p>
            <a:pPr marL="1085850" lvl="2"/>
            <a:r>
              <a:rPr lang="en-US" altLang="en-US" dirty="0" smtClean="0"/>
              <a:t>Rapid motion produces greater voltage.</a:t>
            </a:r>
          </a:p>
          <a:p>
            <a:pPr>
              <a:buFontTx/>
              <a:buNone/>
            </a:pPr>
            <a:endParaRPr lang="en-US" altLang="en-US" sz="1800" dirty="0" smtClean="0"/>
          </a:p>
        </p:txBody>
      </p:sp>
    </p:spTree>
    <p:extLst>
      <p:ext uri="{BB962C8B-B14F-4D97-AF65-F5344CB8AC3E}">
        <p14:creationId xmlns:p14="http://schemas.microsoft.com/office/powerpoint/2010/main" val="2160683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31812" y="228600"/>
            <a:ext cx="8080375" cy="1143000"/>
          </a:xfrm>
        </p:spPr>
        <p:txBody>
          <a:bodyPr/>
          <a:lstStyle/>
          <a:p>
            <a:r>
              <a:rPr lang="en-US" altLang="en-US" dirty="0" smtClean="0"/>
              <a:t>Electromagnetic Induction</a:t>
            </a:r>
          </a:p>
        </p:txBody>
      </p:sp>
      <p:sp>
        <p:nvSpPr>
          <p:cNvPr id="207875" name="Rectangle 3"/>
          <p:cNvSpPr>
            <a:spLocks noGrp="1" noChangeArrowheads="1"/>
          </p:cNvSpPr>
          <p:nvPr>
            <p:ph type="body" idx="1"/>
          </p:nvPr>
        </p:nvSpPr>
        <p:spPr>
          <a:xfrm>
            <a:off x="381000" y="1447800"/>
            <a:ext cx="7772400" cy="4114800"/>
          </a:xfrm>
        </p:spPr>
        <p:txBody>
          <a:bodyPr/>
          <a:lstStyle/>
          <a:p>
            <a:pPr>
              <a:buFontTx/>
              <a:buNone/>
            </a:pPr>
            <a:endParaRPr lang="en-US" altLang="en-US" dirty="0" smtClean="0"/>
          </a:p>
          <a:p>
            <a:pPr>
              <a:buFontTx/>
              <a:buNone/>
            </a:pPr>
            <a:endParaRPr lang="en-US" altLang="en-US" dirty="0" smtClean="0"/>
          </a:p>
          <a:p>
            <a:pPr>
              <a:buFontTx/>
              <a:buNone/>
            </a:pPr>
            <a:endParaRPr lang="en-US" altLang="en-US" dirty="0" smtClean="0"/>
          </a:p>
          <a:p>
            <a:pPr>
              <a:buFontTx/>
              <a:buNone/>
            </a:pPr>
            <a:endParaRPr lang="en-US" altLang="en-US" dirty="0" smtClean="0"/>
          </a:p>
          <a:p>
            <a:pPr>
              <a:buFontTx/>
              <a:buNone/>
            </a:pPr>
            <a:endParaRPr lang="en-US" altLang="en-US" dirty="0" smtClean="0"/>
          </a:p>
          <a:p>
            <a:pPr>
              <a:buFontTx/>
              <a:buNone/>
            </a:pPr>
            <a:endParaRPr lang="en-US" altLang="en-US" dirty="0" smtClean="0"/>
          </a:p>
          <a:p>
            <a:pPr>
              <a:buFontTx/>
              <a:buNone/>
            </a:pPr>
            <a:endParaRPr lang="en-US" altLang="en-US" dirty="0" smtClean="0"/>
          </a:p>
        </p:txBody>
      </p:sp>
      <p:sp>
        <p:nvSpPr>
          <p:cNvPr id="207877" name="Text Box 5"/>
          <p:cNvSpPr txBox="1">
            <a:spLocks noChangeArrowheads="1"/>
          </p:cNvSpPr>
          <p:nvPr/>
        </p:nvSpPr>
        <p:spPr bwMode="auto">
          <a:xfrm>
            <a:off x="228600" y="1295400"/>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dirty="0"/>
              <a:t>Voltage is induced in the wire loop whether the magnetic field moves past the wire or the wire moves through the magnetic field.</a:t>
            </a:r>
          </a:p>
        </p:txBody>
      </p:sp>
      <p:pic>
        <p:nvPicPr>
          <p:cNvPr id="207879" name="Picture 7" descr="25_02_Figure"/>
          <p:cNvPicPr>
            <a:picLocks noChangeAspect="1" noChangeArrowheads="1"/>
          </p:cNvPicPr>
          <p:nvPr/>
        </p:nvPicPr>
        <p:blipFill>
          <a:blip r:embed="rId2">
            <a:extLst>
              <a:ext uri="{28A0092B-C50C-407E-A947-70E740481C1C}">
                <a14:useLocalDpi xmlns:a14="http://schemas.microsoft.com/office/drawing/2010/main" val="0"/>
              </a:ext>
            </a:extLst>
          </a:blip>
          <a:srcRect b="3874"/>
          <a:stretch>
            <a:fillRect/>
          </a:stretch>
        </p:blipFill>
        <p:spPr bwMode="auto">
          <a:xfrm>
            <a:off x="685800" y="3161263"/>
            <a:ext cx="7750175" cy="321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01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28600" y="127000"/>
            <a:ext cx="8080375" cy="1143000"/>
          </a:xfrm>
        </p:spPr>
        <p:txBody>
          <a:bodyPr/>
          <a:lstStyle/>
          <a:p>
            <a:r>
              <a:rPr lang="en-US" altLang="en-US" dirty="0" smtClean="0"/>
              <a:t>	Electromagnetic </a:t>
            </a:r>
            <a:r>
              <a:rPr lang="en-US" altLang="en-US" dirty="0" smtClean="0"/>
              <a:t>Induction</a:t>
            </a:r>
          </a:p>
        </p:txBody>
      </p:sp>
      <p:sp>
        <p:nvSpPr>
          <p:cNvPr id="208899" name="Rectangle 3"/>
          <p:cNvSpPr>
            <a:spLocks noGrp="1" noChangeArrowheads="1"/>
          </p:cNvSpPr>
          <p:nvPr>
            <p:ph type="body" idx="1"/>
          </p:nvPr>
        </p:nvSpPr>
        <p:spPr/>
        <p:txBody>
          <a:bodyPr/>
          <a:lstStyle/>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mtClean="0"/>
          </a:p>
          <a:p>
            <a:pPr>
              <a:buFontTx/>
              <a:buNone/>
            </a:pPr>
            <a:endParaRPr lang="en-US" altLang="en-US" sz="1800" smtClean="0"/>
          </a:p>
        </p:txBody>
      </p:sp>
      <p:sp>
        <p:nvSpPr>
          <p:cNvPr id="208901" name="Text Box 5"/>
          <p:cNvSpPr txBox="1">
            <a:spLocks noChangeArrowheads="1"/>
          </p:cNvSpPr>
          <p:nvPr/>
        </p:nvSpPr>
        <p:spPr bwMode="auto">
          <a:xfrm>
            <a:off x="304801" y="4800600"/>
            <a:ext cx="8686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When a magnet is plunged into a coil with twice as many loops as another, twice as much voltage is induced. </a:t>
            </a:r>
            <a:endParaRPr lang="en-US" altLang="en-US" dirty="0" smtClean="0"/>
          </a:p>
          <a:p>
            <a:pPr>
              <a:spcBef>
                <a:spcPct val="50000"/>
              </a:spcBef>
            </a:pPr>
            <a:r>
              <a:rPr lang="en-US" altLang="en-US" dirty="0" smtClean="0"/>
              <a:t>If </a:t>
            </a:r>
            <a:r>
              <a:rPr lang="en-US" altLang="en-US" dirty="0"/>
              <a:t>the magnet is plunged into a coil with 3 times as many loops, </a:t>
            </a:r>
            <a:r>
              <a:rPr lang="en-US" altLang="en-US" dirty="0" smtClean="0"/>
              <a:t/>
            </a:r>
            <a:br>
              <a:rPr lang="en-US" altLang="en-US" dirty="0" smtClean="0"/>
            </a:br>
            <a:r>
              <a:rPr lang="en-US" altLang="en-US" dirty="0" smtClean="0"/>
              <a:t> </a:t>
            </a:r>
            <a:r>
              <a:rPr lang="en-US" altLang="en-US" dirty="0"/>
              <a:t>3 times as much voltage is induced.</a:t>
            </a:r>
          </a:p>
        </p:txBody>
      </p:sp>
      <p:pic>
        <p:nvPicPr>
          <p:cNvPr id="208903" name="Picture 7" descr="25_03_Figure"/>
          <p:cNvPicPr>
            <a:picLocks noChangeAspect="1" noChangeArrowheads="1"/>
          </p:cNvPicPr>
          <p:nvPr/>
        </p:nvPicPr>
        <p:blipFill>
          <a:blip r:embed="rId2">
            <a:extLst>
              <a:ext uri="{28A0092B-C50C-407E-A947-70E740481C1C}">
                <a14:useLocalDpi xmlns:a14="http://schemas.microsoft.com/office/drawing/2010/main" val="0"/>
              </a:ext>
            </a:extLst>
          </a:blip>
          <a:srcRect b="4517"/>
          <a:stretch>
            <a:fillRect/>
          </a:stretch>
        </p:blipFill>
        <p:spPr bwMode="auto">
          <a:xfrm>
            <a:off x="544513" y="1270000"/>
            <a:ext cx="8054975" cy="322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08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914400" y="138404"/>
            <a:ext cx="8080375" cy="1143000"/>
          </a:xfrm>
        </p:spPr>
        <p:txBody>
          <a:bodyPr/>
          <a:lstStyle/>
          <a:p>
            <a:r>
              <a:rPr lang="en-US" altLang="en-US" dirty="0" smtClean="0"/>
              <a:t>		Faraday’s </a:t>
            </a:r>
            <a:r>
              <a:rPr lang="en-US" altLang="en-US" dirty="0" smtClean="0"/>
              <a:t>Law</a:t>
            </a:r>
          </a:p>
        </p:txBody>
      </p:sp>
      <mc:AlternateContent xmlns:mc="http://schemas.openxmlformats.org/markup-compatibility/2006">
        <mc:Choice xmlns:a14="http://schemas.microsoft.com/office/drawing/2010/main" Requires="a14">
          <p:sp>
            <p:nvSpPr>
              <p:cNvPr id="209923" name="Rectangle 3"/>
              <p:cNvSpPr>
                <a:spLocks noGrp="1" noChangeArrowheads="1"/>
              </p:cNvSpPr>
              <p:nvPr>
                <p:ph type="body" idx="1"/>
              </p:nvPr>
            </p:nvSpPr>
            <p:spPr>
              <a:xfrm>
                <a:off x="457200" y="2814377"/>
                <a:ext cx="8077200" cy="2824423"/>
              </a:xfrm>
            </p:spPr>
            <p:txBody>
              <a:bodyPr/>
              <a:lstStyle/>
              <a:p>
                <a:r>
                  <a:rPr lang="en-US" altLang="en-US" sz="2800" b="1" dirty="0" smtClean="0">
                    <a:solidFill>
                      <a:srgbClr val="FFFF00"/>
                    </a:solidFill>
                  </a:rPr>
                  <a:t>the </a:t>
                </a:r>
                <a:r>
                  <a:rPr lang="en-US" altLang="en-US" sz="2800" b="1" dirty="0" smtClean="0">
                    <a:solidFill>
                      <a:srgbClr val="FFFF00"/>
                    </a:solidFill>
                  </a:rPr>
                  <a:t>induced voltage in a coil is proportional to the </a:t>
                </a:r>
                <a:r>
                  <a:rPr lang="en-US" altLang="en-US" sz="2800" b="1" dirty="0" smtClean="0">
                    <a:solidFill>
                      <a:srgbClr val="FFFF00"/>
                    </a:solidFill>
                  </a:rPr>
                  <a:t>product of its number </a:t>
                </a:r>
                <a:r>
                  <a:rPr lang="en-US" altLang="en-US" sz="2800" b="1" dirty="0" smtClean="0">
                    <a:solidFill>
                      <a:srgbClr val="FFFF00"/>
                    </a:solidFill>
                  </a:rPr>
                  <a:t>of loops</a:t>
                </a:r>
                <a:r>
                  <a:rPr lang="en-US" altLang="en-US" sz="2800" b="1" dirty="0" smtClean="0">
                    <a:solidFill>
                      <a:srgbClr val="FFFF00"/>
                    </a:solidFill>
                  </a:rPr>
                  <a:t>, the cross-sectional area of each loop, and </a:t>
                </a:r>
                <a:r>
                  <a:rPr lang="en-US" altLang="en-US" sz="2800" b="1" dirty="0" smtClean="0">
                    <a:solidFill>
                      <a:srgbClr val="FFFF00"/>
                    </a:solidFill>
                  </a:rPr>
                  <a:t>the rate at which the magnetic field changes within those loops</a:t>
                </a:r>
                <a:r>
                  <a:rPr lang="en-US" altLang="en-US" sz="2800" b="1" dirty="0" smtClean="0">
                    <a:solidFill>
                      <a:srgbClr val="FFFF00"/>
                    </a:solidFill>
                  </a:rPr>
                  <a:t>.</a:t>
                </a:r>
              </a:p>
              <a:p>
                <a:pPr marL="0" indent="0">
                  <a:lnSpc>
                    <a:spcPct val="90000"/>
                  </a:lnSpc>
                  <a:buNone/>
                </a:pPr>
                <a:endParaRPr lang="en-US" altLang="en-US" sz="2800" b="1" i="1" dirty="0" smtClean="0">
                  <a:solidFill>
                    <a:srgbClr val="FFFF00"/>
                  </a:solidFill>
                  <a:latin typeface="Cambria Math"/>
                </a:endParaRPr>
              </a:p>
              <a:p>
                <a:pPr marL="0" indent="0">
                  <a:lnSpc>
                    <a:spcPct val="90000"/>
                  </a:lnSpc>
                  <a:buNone/>
                </a:pPr>
                <a14:m>
                  <m:oMathPara xmlns:m="http://schemas.openxmlformats.org/officeDocument/2006/math">
                    <m:oMathParaPr>
                      <m:jc m:val="centerGroup"/>
                    </m:oMathParaPr>
                    <m:oMath xmlns:m="http://schemas.openxmlformats.org/officeDocument/2006/math">
                      <m:r>
                        <m:rPr>
                          <m:sty m:val="p"/>
                        </m:rPr>
                        <a:rPr lang="en-US" altLang="en-US" sz="2400" b="0" i="0" smtClean="0">
                          <a:solidFill>
                            <a:schemeClr val="tx1"/>
                          </a:solidFill>
                          <a:latin typeface="Cambria Math"/>
                        </a:rPr>
                        <m:t>Voltage</m:t>
                      </m:r>
                      <m:r>
                        <a:rPr lang="en-US" altLang="en-US" sz="2400" b="0" i="0" smtClean="0">
                          <a:solidFill>
                            <a:srgbClr val="FFFF00"/>
                          </a:solidFill>
                          <a:latin typeface="Cambria Math"/>
                        </a:rPr>
                        <m:t> </m:t>
                      </m:r>
                      <m:r>
                        <m:rPr>
                          <m:sty m:val="p"/>
                        </m:rPr>
                        <a:rPr lang="en-US" altLang="en-US" sz="2400" b="0" i="0" smtClean="0">
                          <a:solidFill>
                            <a:schemeClr val="tx1"/>
                          </a:solidFill>
                          <a:latin typeface="Cambria Math"/>
                        </a:rPr>
                        <m:t>induced</m:t>
                      </m:r>
                      <m:r>
                        <a:rPr lang="en-US" altLang="en-US" sz="2400" b="0" i="1" smtClean="0">
                          <a:solidFill>
                            <a:srgbClr val="FFFF00"/>
                          </a:solidFill>
                          <a:latin typeface="Cambria Math"/>
                          <a:ea typeface="Cambria Math"/>
                        </a:rPr>
                        <m:t>~</m:t>
                      </m:r>
                      <m:r>
                        <a:rPr lang="en-US" altLang="en-US" sz="2400" b="0" i="1" smtClean="0">
                          <a:solidFill>
                            <a:schemeClr val="tx1"/>
                          </a:solidFill>
                          <a:latin typeface="Cambria Math"/>
                          <a:ea typeface="Cambria Math"/>
                        </a:rPr>
                        <m:t>𝑛𝑢𝑚𝑏</m:t>
                      </m:r>
                      <m:r>
                        <m:rPr>
                          <m:sty m:val="p"/>
                        </m:rPr>
                        <a:rPr lang="en-US" altLang="en-US" sz="2400" b="0" i="0" smtClean="0">
                          <a:solidFill>
                            <a:schemeClr val="tx1"/>
                          </a:solidFill>
                          <a:latin typeface="Cambria Math"/>
                          <a:ea typeface="Cambria Math"/>
                        </a:rPr>
                        <m:t>er</m:t>
                      </m:r>
                      <m:r>
                        <a:rPr lang="en-US" altLang="en-US" sz="2400" b="0" i="0" smtClean="0">
                          <a:solidFill>
                            <a:srgbClr val="FFFF00"/>
                          </a:solidFill>
                          <a:latin typeface="Cambria Math"/>
                          <a:ea typeface="Cambria Math"/>
                        </a:rPr>
                        <m:t> </m:t>
                      </m:r>
                      <m:r>
                        <m:rPr>
                          <m:sty m:val="p"/>
                        </m:rPr>
                        <a:rPr lang="en-US" altLang="en-US" sz="2400" b="0" i="0" smtClean="0">
                          <a:solidFill>
                            <a:schemeClr val="tx1"/>
                          </a:solidFill>
                          <a:latin typeface="Cambria Math"/>
                          <a:ea typeface="Cambria Math"/>
                        </a:rPr>
                        <m:t>of</m:t>
                      </m:r>
                      <m:r>
                        <a:rPr lang="en-US" altLang="en-US" sz="2400" b="0" i="0" smtClean="0">
                          <a:solidFill>
                            <a:schemeClr val="tx1"/>
                          </a:solidFill>
                          <a:latin typeface="Cambria Math"/>
                          <a:ea typeface="Cambria Math"/>
                        </a:rPr>
                        <m:t> </m:t>
                      </m:r>
                      <m:r>
                        <m:rPr>
                          <m:sty m:val="p"/>
                        </m:rPr>
                        <a:rPr lang="en-US" altLang="en-US" sz="2400" b="0" i="0" smtClean="0">
                          <a:solidFill>
                            <a:schemeClr val="tx1"/>
                          </a:solidFill>
                          <a:latin typeface="Cambria Math"/>
                          <a:ea typeface="Cambria Math"/>
                        </a:rPr>
                        <m:t>loops</m:t>
                      </m:r>
                      <m:r>
                        <a:rPr lang="en-US" altLang="en-US" sz="2400" b="0" i="1" smtClean="0">
                          <a:solidFill>
                            <a:schemeClr val="tx1"/>
                          </a:solidFill>
                          <a:latin typeface="Cambria Math"/>
                          <a:ea typeface="Cambria Math"/>
                        </a:rPr>
                        <m:t>×</m:t>
                      </m:r>
                      <m:r>
                        <a:rPr lang="en-US" altLang="en-US" sz="2400" b="0" i="1" smtClean="0">
                          <a:solidFill>
                            <a:schemeClr val="tx1"/>
                          </a:solidFill>
                          <a:latin typeface="Cambria Math"/>
                          <a:ea typeface="Cambria Math"/>
                        </a:rPr>
                        <m:t>𝑎𝑟𝑒𝑎</m:t>
                      </m:r>
                      <m:r>
                        <a:rPr lang="en-US" altLang="en-US" sz="2400" b="0" i="1" smtClean="0">
                          <a:solidFill>
                            <a:schemeClr val="tx1"/>
                          </a:solidFill>
                          <a:latin typeface="Cambria Math"/>
                          <a:ea typeface="Cambria Math"/>
                        </a:rPr>
                        <m:t> </m:t>
                      </m:r>
                      <m:r>
                        <a:rPr lang="en-US" altLang="en-US" sz="2400" b="0" i="1" smtClean="0">
                          <a:solidFill>
                            <a:schemeClr val="tx1"/>
                          </a:solidFill>
                          <a:latin typeface="Cambria Math"/>
                          <a:ea typeface="Cambria Math"/>
                        </a:rPr>
                        <m:t>𝑜𝑓</m:t>
                      </m:r>
                      <m:r>
                        <a:rPr lang="en-US" altLang="en-US" sz="2400" b="0" i="1" smtClean="0">
                          <a:solidFill>
                            <a:schemeClr val="tx1"/>
                          </a:solidFill>
                          <a:latin typeface="Cambria Math"/>
                          <a:ea typeface="Cambria Math"/>
                        </a:rPr>
                        <m:t> </m:t>
                      </m:r>
                      <m:r>
                        <a:rPr lang="en-US" altLang="en-US" sz="2400" b="0" i="1" smtClean="0">
                          <a:solidFill>
                            <a:schemeClr val="tx1"/>
                          </a:solidFill>
                          <a:latin typeface="Cambria Math"/>
                          <a:ea typeface="Cambria Math"/>
                        </a:rPr>
                        <m:t>𝑒𝑎𝑐h</m:t>
                      </m:r>
                      <m:r>
                        <a:rPr lang="en-US" altLang="en-US" sz="2400" b="0" i="1" smtClean="0">
                          <a:solidFill>
                            <a:schemeClr val="tx1"/>
                          </a:solidFill>
                          <a:latin typeface="Cambria Math"/>
                          <a:ea typeface="Cambria Math"/>
                        </a:rPr>
                        <m:t> </m:t>
                      </m:r>
                      <m:r>
                        <a:rPr lang="en-US" altLang="en-US" sz="2400" b="0" i="1" smtClean="0">
                          <a:solidFill>
                            <a:schemeClr val="tx1"/>
                          </a:solidFill>
                          <a:latin typeface="Cambria Math"/>
                          <a:ea typeface="Cambria Math"/>
                        </a:rPr>
                        <m:t>𝑙𝑜𝑜𝑝</m:t>
                      </m:r>
                      <m:r>
                        <a:rPr lang="en-US" altLang="en-US" sz="2400" b="0" i="1" smtClean="0">
                          <a:solidFill>
                            <a:schemeClr val="tx1"/>
                          </a:solidFill>
                          <a:latin typeface="Cambria Math"/>
                          <a:ea typeface="Cambria Math"/>
                        </a:rPr>
                        <m:t>×</m:t>
                      </m:r>
                      <m:f>
                        <m:fPr>
                          <m:ctrlPr>
                            <a:rPr lang="en-US" altLang="en-US" sz="2400" b="0" i="1" smtClean="0">
                              <a:solidFill>
                                <a:schemeClr val="tx1"/>
                              </a:solidFill>
                              <a:latin typeface="Cambria Math"/>
                              <a:ea typeface="Cambria Math"/>
                            </a:rPr>
                          </m:ctrlPr>
                        </m:fPr>
                        <m:num>
                          <m:r>
                            <a:rPr lang="en-US" altLang="en-US" sz="2400" b="0" i="1" smtClean="0">
                              <a:solidFill>
                                <a:schemeClr val="tx1"/>
                              </a:solidFill>
                              <a:latin typeface="Cambria Math"/>
                              <a:ea typeface="Cambria Math"/>
                            </a:rPr>
                            <m:t>∆</m:t>
                          </m:r>
                          <m:r>
                            <a:rPr lang="en-US" altLang="en-US" sz="2400" b="0" i="1" smtClean="0">
                              <a:solidFill>
                                <a:schemeClr val="tx1"/>
                              </a:solidFill>
                              <a:latin typeface="Cambria Math"/>
                              <a:ea typeface="Cambria Math"/>
                            </a:rPr>
                            <m:t>𝑚𝑎𝑔𝑛𝑒𝑡𝑖𝑐</m:t>
                          </m:r>
                          <m:r>
                            <a:rPr lang="en-US" altLang="en-US" sz="2400" b="0" i="1" smtClean="0">
                              <a:solidFill>
                                <a:schemeClr val="tx1"/>
                              </a:solidFill>
                              <a:latin typeface="Cambria Math"/>
                              <a:ea typeface="Cambria Math"/>
                            </a:rPr>
                            <m:t> </m:t>
                          </m:r>
                          <m:r>
                            <a:rPr lang="en-US" altLang="en-US" sz="2400" b="0" i="1" smtClean="0">
                              <a:solidFill>
                                <a:schemeClr val="tx1"/>
                              </a:solidFill>
                              <a:latin typeface="Cambria Math"/>
                              <a:ea typeface="Cambria Math"/>
                            </a:rPr>
                            <m:t>𝑓𝑖𝑒𝑙𝑑</m:t>
                          </m:r>
                        </m:num>
                        <m:den>
                          <m:r>
                            <a:rPr lang="en-US" altLang="en-US" sz="2400" b="0" i="1" smtClean="0">
                              <a:solidFill>
                                <a:schemeClr val="tx1"/>
                              </a:solidFill>
                              <a:latin typeface="Cambria Math"/>
                              <a:ea typeface="Cambria Math"/>
                            </a:rPr>
                            <m:t>∆</m:t>
                          </m:r>
                          <m:r>
                            <a:rPr lang="en-US" altLang="en-US" sz="2400" b="0" i="1" smtClean="0">
                              <a:solidFill>
                                <a:schemeClr val="tx1"/>
                              </a:solidFill>
                              <a:latin typeface="Cambria Math"/>
                              <a:ea typeface="Cambria Math"/>
                            </a:rPr>
                            <m:t>𝑡𝑖𝑚𝑒</m:t>
                          </m:r>
                        </m:den>
                      </m:f>
                    </m:oMath>
                  </m:oMathPara>
                </a14:m>
                <a:endParaRPr lang="en-US" altLang="en-US" sz="2400" dirty="0" smtClean="0">
                  <a:solidFill>
                    <a:schemeClr val="tx1"/>
                  </a:solidFill>
                </a:endParaRPr>
              </a:p>
            </p:txBody>
          </p:sp>
        </mc:Choice>
        <mc:Fallback>
          <p:sp>
            <p:nvSpPr>
              <p:cNvPr id="209923" name="Rectangle 3"/>
              <p:cNvSpPr>
                <a:spLocks noGrp="1" noRot="1" noChangeAspect="1" noMove="1" noResize="1" noEditPoints="1" noAdjustHandles="1" noChangeArrowheads="1" noChangeShapeType="1" noTextEdit="1"/>
              </p:cNvSpPr>
              <p:nvPr>
                <p:ph type="body" idx="1"/>
              </p:nvPr>
            </p:nvSpPr>
            <p:spPr>
              <a:xfrm>
                <a:off x="457200" y="2814377"/>
                <a:ext cx="8077200" cy="2824423"/>
              </a:xfrm>
              <a:blipFill rotWithShape="1">
                <a:blip r:embed="rId2"/>
                <a:stretch>
                  <a:fillRect t="-3672" b="-20302"/>
                </a:stretch>
              </a:blipFill>
            </p:spPr>
            <p:txBody>
              <a:bodyPr/>
              <a:lstStyle/>
              <a:p>
                <a:r>
                  <a:rPr lang="en-US">
                    <a:noFill/>
                  </a:rPr>
                  <a:t> </a:t>
                </a:r>
              </a:p>
            </p:txBody>
          </p:sp>
        </mc:Fallback>
      </mc:AlternateContent>
      <p:pic>
        <p:nvPicPr>
          <p:cNvPr id="133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8" y="152400"/>
            <a:ext cx="1894995" cy="2691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19345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1" name="Picture 7" descr="25_04_Figure"/>
          <p:cNvPicPr>
            <a:picLocks noChangeAspect="1" noChangeArrowheads="1"/>
          </p:cNvPicPr>
          <p:nvPr/>
        </p:nvPicPr>
        <p:blipFill>
          <a:blip r:embed="rId2">
            <a:extLst>
              <a:ext uri="{28A0092B-C50C-407E-A947-70E740481C1C}">
                <a14:useLocalDpi xmlns:a14="http://schemas.microsoft.com/office/drawing/2010/main" val="0"/>
              </a:ext>
            </a:extLst>
          </a:blip>
          <a:srcRect b="2580"/>
          <a:stretch>
            <a:fillRect/>
          </a:stretch>
        </p:blipFill>
        <p:spPr bwMode="auto">
          <a:xfrm>
            <a:off x="4572000" y="1449388"/>
            <a:ext cx="4343400" cy="5140325"/>
          </a:xfrm>
          <a:prstGeom prst="rect">
            <a:avLst/>
          </a:prstGeom>
          <a:noFill/>
          <a:extLst>
            <a:ext uri="{909E8E84-426E-40DD-AFC4-6F175D3DCCD1}">
              <a14:hiddenFill xmlns:a14="http://schemas.microsoft.com/office/drawing/2010/main">
                <a:solidFill>
                  <a:srgbClr val="FFFFFF"/>
                </a:solidFill>
              </a14:hiddenFill>
            </a:ext>
          </a:extLst>
        </p:spPr>
      </p:pic>
      <p:sp>
        <p:nvSpPr>
          <p:cNvPr id="210946" name="Rectangle 2"/>
          <p:cNvSpPr>
            <a:spLocks noGrp="1" noChangeArrowheads="1"/>
          </p:cNvSpPr>
          <p:nvPr>
            <p:ph type="title"/>
          </p:nvPr>
        </p:nvSpPr>
        <p:spPr>
          <a:xfrm>
            <a:off x="609600" y="228600"/>
            <a:ext cx="8080375" cy="1143000"/>
          </a:xfrm>
        </p:spPr>
        <p:txBody>
          <a:bodyPr/>
          <a:lstStyle/>
          <a:p>
            <a:r>
              <a:rPr lang="en-US" altLang="en-US" dirty="0" smtClean="0"/>
              <a:t>		Faraday’s </a:t>
            </a:r>
            <a:r>
              <a:rPr lang="en-US" altLang="en-US" dirty="0" smtClean="0"/>
              <a:t>Law</a:t>
            </a:r>
          </a:p>
        </p:txBody>
      </p:sp>
      <p:sp>
        <p:nvSpPr>
          <p:cNvPr id="210947" name="Rectangle 3"/>
          <p:cNvSpPr>
            <a:spLocks noGrp="1" noChangeArrowheads="1"/>
          </p:cNvSpPr>
          <p:nvPr>
            <p:ph type="body" idx="1"/>
          </p:nvPr>
        </p:nvSpPr>
        <p:spPr/>
        <p:txBody>
          <a:bodyPr/>
          <a:lstStyle/>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a:p>
            <a:pPr>
              <a:buFontTx/>
              <a:buNone/>
            </a:pPr>
            <a:endParaRPr lang="en-US" altLang="en-US" sz="1800" dirty="0" smtClean="0"/>
          </a:p>
        </p:txBody>
      </p:sp>
      <p:sp>
        <p:nvSpPr>
          <p:cNvPr id="210949" name="Text Box 5"/>
          <p:cNvSpPr txBox="1">
            <a:spLocks noChangeArrowheads="1"/>
          </p:cNvSpPr>
          <p:nvPr/>
        </p:nvSpPr>
        <p:spPr bwMode="auto">
          <a:xfrm>
            <a:off x="76200" y="1741488"/>
            <a:ext cx="40386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rgbClr val="FFFF00"/>
                </a:solidFill>
              </a:rPr>
              <a:t>It is more difficult to push the magnet into a coil with many loops because the magnetic field of each current loop resists the motion of the magnet.</a:t>
            </a:r>
          </a:p>
        </p:txBody>
      </p:sp>
    </p:spTree>
    <p:extLst>
      <p:ext uri="{BB962C8B-B14F-4D97-AF65-F5344CB8AC3E}">
        <p14:creationId xmlns:p14="http://schemas.microsoft.com/office/powerpoint/2010/main" val="4154362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09600" y="21771"/>
            <a:ext cx="8080375" cy="1143000"/>
          </a:xfrm>
        </p:spPr>
        <p:txBody>
          <a:bodyPr/>
          <a:lstStyle/>
          <a:p>
            <a:r>
              <a:rPr lang="en-US" altLang="en-US" dirty="0" smtClean="0"/>
              <a:t>	Magnetic Force</a:t>
            </a:r>
            <a:endParaRPr lang="en-US" altLang="en-US" dirty="0" smtClean="0"/>
          </a:p>
        </p:txBody>
      </p:sp>
      <p:sp>
        <p:nvSpPr>
          <p:cNvPr id="199683" name="Rectangle 3"/>
          <p:cNvSpPr>
            <a:spLocks noGrp="1" noChangeArrowheads="1"/>
          </p:cNvSpPr>
          <p:nvPr>
            <p:ph type="body" idx="1"/>
          </p:nvPr>
        </p:nvSpPr>
        <p:spPr>
          <a:xfrm>
            <a:off x="762000" y="1219200"/>
            <a:ext cx="7772400" cy="3733800"/>
          </a:xfrm>
        </p:spPr>
        <p:txBody>
          <a:bodyPr/>
          <a:lstStyle/>
          <a:p>
            <a:pPr>
              <a:buFontTx/>
              <a:buNone/>
            </a:pPr>
            <a:r>
              <a:rPr lang="en-US" altLang="en-US" dirty="0" smtClean="0"/>
              <a:t>Magnetic force between a pair of magnets</a:t>
            </a:r>
          </a:p>
          <a:p>
            <a:r>
              <a:rPr lang="en-US" altLang="en-US" dirty="0" smtClean="0"/>
              <a:t>Force of attraction or repulsion between a pair of magnets depends on which end of the magnet is held near the other.</a:t>
            </a:r>
          </a:p>
          <a:p>
            <a:r>
              <a:rPr lang="en-US" altLang="en-US" dirty="0" smtClean="0"/>
              <a:t>Behavior similar to electrical forces.</a:t>
            </a:r>
          </a:p>
          <a:p>
            <a:r>
              <a:rPr lang="en-US" altLang="en-US" dirty="0" smtClean="0"/>
              <a:t>Strength of interaction depends on the distance between the two magnets.</a:t>
            </a:r>
          </a:p>
        </p:txBody>
      </p:sp>
      <p:sp>
        <p:nvSpPr>
          <p:cNvPr id="2" name="Footer Placeholder 1"/>
          <p:cNvSpPr>
            <a:spLocks noGrp="1"/>
          </p:cNvSpPr>
          <p:nvPr>
            <p:ph type="ftr" sz="quarter" idx="11"/>
          </p:nvPr>
        </p:nvSpPr>
        <p:spPr>
          <a:xfrm>
            <a:off x="762000" y="6096000"/>
            <a:ext cx="4267200" cy="457200"/>
          </a:xfrm>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4</a:t>
            </a:fld>
            <a:endParaRPr lang="en-US" altLang="en-US">
              <a:latin typeface="+mn-lt"/>
            </a:endParaRPr>
          </a:p>
        </p:txBody>
      </p:sp>
    </p:spTree>
    <p:extLst>
      <p:ext uri="{BB962C8B-B14F-4D97-AF65-F5344CB8AC3E}">
        <p14:creationId xmlns:p14="http://schemas.microsoft.com/office/powerpoint/2010/main" val="2131145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57200" y="990600"/>
            <a:ext cx="8229600" cy="1752600"/>
          </a:xfrm>
        </p:spPr>
        <p:txBody>
          <a:bodyPr/>
          <a:lstStyle/>
          <a:p>
            <a:pPr algn="l"/>
            <a:r>
              <a:rPr lang="en-US" altLang="en-US" sz="2400" smtClean="0"/>
              <a:t>The resistance you feel when pushing a piece of iron into a coil involves</a:t>
            </a:r>
          </a:p>
        </p:txBody>
      </p:sp>
      <p:sp>
        <p:nvSpPr>
          <p:cNvPr id="211971"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smtClean="0"/>
              <a:t>A.	repulsion by the magnetic field you produce.</a:t>
            </a:r>
            <a:endParaRPr lang="en-US" altLang="en-US" sz="2400" smtClean="0">
              <a:ea typeface="Batang" pitchFamily="18" charset="-127"/>
            </a:endParaRPr>
          </a:p>
          <a:p>
            <a:pPr marL="609600" indent="-609600">
              <a:buFontTx/>
              <a:buAutoNum type="alphaUcPeriod" startAt="2"/>
            </a:pPr>
            <a:r>
              <a:rPr lang="en-US" altLang="en-US" sz="2400" smtClean="0"/>
              <a:t>energy transfer between the iron and coil.</a:t>
            </a:r>
            <a:r>
              <a:rPr lang="en-US" altLang="en-US" sz="2400" b="1" smtClean="0">
                <a:ea typeface="Batang" pitchFamily="18" charset="-127"/>
              </a:rPr>
              <a:t> </a:t>
            </a:r>
          </a:p>
          <a:p>
            <a:pPr marL="609600" indent="-609600">
              <a:buFontTx/>
              <a:buAutoNum type="alphaUcPeriod" startAt="2"/>
            </a:pPr>
            <a:r>
              <a:rPr lang="en-US" altLang="en-US" sz="2400" smtClean="0"/>
              <a:t>Newton’s third law.</a:t>
            </a:r>
            <a:endParaRPr lang="en-US" altLang="en-US" sz="2400" smtClean="0">
              <a:ea typeface="Batang" pitchFamily="18" charset="-127"/>
            </a:endParaRPr>
          </a:p>
          <a:p>
            <a:pPr marL="609600" indent="-609600">
              <a:buFontTx/>
              <a:buAutoNum type="alphaUcPeriod" startAt="4"/>
            </a:pPr>
            <a:r>
              <a:rPr lang="en-US" altLang="en-US" sz="2400" smtClean="0"/>
              <a:t>resistance to domain alignment in the iron.</a:t>
            </a:r>
          </a:p>
          <a:p>
            <a:pPr marL="609600" indent="-609600">
              <a:buFontTx/>
              <a:buNone/>
            </a:pPr>
            <a:endParaRPr lang="en-US" altLang="en-US" sz="2400" smtClean="0"/>
          </a:p>
        </p:txBody>
      </p:sp>
      <p:sp>
        <p:nvSpPr>
          <p:cNvPr id="211972"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Faraday’s Law</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Tree>
    <p:extLst>
      <p:ext uri="{BB962C8B-B14F-4D97-AF65-F5344CB8AC3E}">
        <p14:creationId xmlns:p14="http://schemas.microsoft.com/office/powerpoint/2010/main" val="54754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211971">
                                            <p:txEl>
                                              <p:pRg st="1" end="1"/>
                                            </p:txEl>
                                          </p:spTgt>
                                        </p:tgtEl>
                                        <p:attrNameLst>
                                          <p:attrName>style.visibility</p:attrName>
                                        </p:attrNameLst>
                                      </p:cBhvr>
                                      <p:to>
                                        <p:strVal val="visible"/>
                                      </p:to>
                                    </p:set>
                                  </p:childTnLst>
                                </p:cTn>
                              </p:par>
                              <p:par>
                                <p:cTn id="9" presetID="1" presetClass="entr" presetSubtype="0" fill="hold" grpId="0" nodeType="withEffect">
                                  <p:stCondLst>
                                    <p:cond delay="500"/>
                                  </p:stCondLst>
                                  <p:childTnLst>
                                    <p:set>
                                      <p:cBhvr>
                                        <p:cTn id="10" dur="1" fill="hold">
                                          <p:stCondLst>
                                            <p:cond delay="0"/>
                                          </p:stCondLst>
                                        </p:cTn>
                                        <p:tgtEl>
                                          <p:spTgt spid="211971">
                                            <p:txEl>
                                              <p:pRg st="2" end="2"/>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2119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457200" y="990600"/>
            <a:ext cx="8229600" cy="1752600"/>
          </a:xfrm>
        </p:spPr>
        <p:txBody>
          <a:bodyPr/>
          <a:lstStyle/>
          <a:p>
            <a:pPr algn="l"/>
            <a:r>
              <a:rPr lang="en-US" altLang="en-US" sz="2400" smtClean="0"/>
              <a:t>The resistance you feel when pushing a piece of iron into a coil involves</a:t>
            </a:r>
          </a:p>
        </p:txBody>
      </p:sp>
      <p:sp>
        <p:nvSpPr>
          <p:cNvPr id="214019"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b="1" smtClean="0"/>
              <a:t>A.	repulsion by the magnetic field you produce.</a:t>
            </a:r>
            <a:endParaRPr lang="en-US" altLang="en-US" sz="2400" smtClean="0">
              <a:ea typeface="Batang" pitchFamily="18" charset="-127"/>
            </a:endParaRPr>
          </a:p>
          <a:p>
            <a:pPr marL="609600" indent="-609600">
              <a:buFontTx/>
              <a:buAutoNum type="alphaUcPeriod" startAt="2"/>
            </a:pPr>
            <a:r>
              <a:rPr lang="en-US" altLang="en-US" sz="2400" smtClean="0"/>
              <a:t>energy transfer between the iron and coil.</a:t>
            </a:r>
            <a:endParaRPr lang="en-US" altLang="en-US" sz="2400" b="1" smtClean="0">
              <a:ea typeface="Batang" pitchFamily="18" charset="-127"/>
            </a:endParaRPr>
          </a:p>
          <a:p>
            <a:pPr marL="609600" indent="-609600">
              <a:buFontTx/>
              <a:buAutoNum type="alphaUcPeriod" startAt="2"/>
            </a:pPr>
            <a:r>
              <a:rPr lang="en-US" altLang="en-US" sz="2400" smtClean="0"/>
              <a:t>Newton’s third law.</a:t>
            </a:r>
            <a:endParaRPr lang="en-US" altLang="en-US" sz="2400" smtClean="0">
              <a:ea typeface="Batang" pitchFamily="18" charset="-127"/>
            </a:endParaRPr>
          </a:p>
          <a:p>
            <a:pPr marL="609600" indent="-609600">
              <a:buFontTx/>
              <a:buAutoNum type="alphaUcPeriod" startAt="4"/>
            </a:pPr>
            <a:r>
              <a:rPr lang="en-US" altLang="en-US" sz="2400" smtClean="0"/>
              <a:t>resistance to domain alignment in the iron.</a:t>
            </a:r>
          </a:p>
          <a:p>
            <a:pPr marL="609600" indent="-609600">
              <a:buFontTx/>
              <a:buNone/>
            </a:pPr>
            <a:endParaRPr lang="en-US" altLang="en-US" sz="2400" smtClean="0"/>
          </a:p>
          <a:p>
            <a:pPr marL="609600" indent="-609600">
              <a:buFontTx/>
              <a:buNone/>
            </a:pPr>
            <a:r>
              <a:rPr lang="en-US" altLang="en-US" sz="2400" smtClean="0"/>
              <a:t>	</a:t>
            </a:r>
          </a:p>
        </p:txBody>
      </p:sp>
      <p:sp>
        <p:nvSpPr>
          <p:cNvPr id="214020"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rPr>
              <a:t>Faraday’s Law</a:t>
            </a:r>
            <a:endParaRPr lang="en-US" altLang="en-US" sz="3200" b="1">
              <a:solidFill>
                <a:schemeClr val="bg1"/>
              </a:solidFill>
              <a:cs typeface="Arial" charset="0"/>
            </a:endParaRPr>
          </a:p>
          <a:p>
            <a:pPr algn="ctr"/>
            <a:r>
              <a:rPr lang="en-US" altLang="en-US" sz="2400" b="1">
                <a:solidFill>
                  <a:schemeClr val="bg1"/>
                </a:solidFill>
                <a:cs typeface="Arial" charset="0"/>
              </a:rPr>
              <a:t>CHECK YOUR ANSWER</a:t>
            </a:r>
            <a:r>
              <a:rPr lang="en-US" altLang="en-US" sz="2400" b="1" i="1">
                <a:solidFill>
                  <a:schemeClr val="folHlink"/>
                </a:solidFill>
                <a:cs typeface="Arial" charset="0"/>
              </a:rPr>
              <a:t> </a:t>
            </a:r>
          </a:p>
        </p:txBody>
      </p:sp>
    </p:spTree>
    <p:extLst>
      <p:ext uri="{BB962C8B-B14F-4D97-AF65-F5344CB8AC3E}">
        <p14:creationId xmlns:p14="http://schemas.microsoft.com/office/powerpoint/2010/main" val="25122199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09600" y="152400"/>
            <a:ext cx="8080375" cy="1143000"/>
          </a:xfrm>
        </p:spPr>
        <p:txBody>
          <a:bodyPr/>
          <a:lstStyle/>
          <a:p>
            <a:r>
              <a:rPr lang="en-US" altLang="en-US" dirty="0" smtClean="0"/>
              <a:t>		Faraday’s </a:t>
            </a:r>
            <a:r>
              <a:rPr lang="en-US" altLang="en-US" dirty="0" smtClean="0"/>
              <a:t>Law</a:t>
            </a:r>
          </a:p>
        </p:txBody>
      </p:sp>
      <p:sp>
        <p:nvSpPr>
          <p:cNvPr id="216067" name="Rectangle 3"/>
          <p:cNvSpPr>
            <a:spLocks noGrp="1" noChangeArrowheads="1"/>
          </p:cNvSpPr>
          <p:nvPr>
            <p:ph type="body" idx="1"/>
          </p:nvPr>
        </p:nvSpPr>
        <p:spPr/>
        <p:txBody>
          <a:bodyPr/>
          <a:lstStyle/>
          <a:p>
            <a:r>
              <a:rPr lang="en-US" altLang="en-US" dirty="0" smtClean="0"/>
              <a:t>Voltage induced in a wire requires changing magnetic field in the loop by</a:t>
            </a:r>
          </a:p>
          <a:p>
            <a:pPr marL="400050" lvl="1">
              <a:buFontTx/>
              <a:buChar char="•"/>
            </a:pPr>
            <a:r>
              <a:rPr lang="en-US" altLang="en-US" sz="3200" b="1" dirty="0" smtClean="0">
                <a:solidFill>
                  <a:srgbClr val="FFFF00"/>
                </a:solidFill>
              </a:rPr>
              <a:t>moving the loop near a magnet,</a:t>
            </a:r>
          </a:p>
          <a:p>
            <a:pPr marL="400050" lvl="1">
              <a:buFontTx/>
              <a:buChar char="•"/>
            </a:pPr>
            <a:r>
              <a:rPr lang="en-US" altLang="en-US" sz="3200" b="1" dirty="0" smtClean="0">
                <a:solidFill>
                  <a:srgbClr val="FFFF00"/>
                </a:solidFill>
              </a:rPr>
              <a:t>moving a magnet near a loop,</a:t>
            </a:r>
          </a:p>
          <a:p>
            <a:pPr marL="400050" lvl="1">
              <a:buFontTx/>
              <a:buChar char="•"/>
            </a:pPr>
            <a:r>
              <a:rPr lang="en-US" altLang="en-US" sz="3200" b="1" dirty="0" smtClean="0">
                <a:solidFill>
                  <a:srgbClr val="FFFF00"/>
                </a:solidFill>
              </a:rPr>
              <a:t>changing the current in a nearby loop.</a:t>
            </a:r>
          </a:p>
        </p:txBody>
      </p:sp>
    </p:spTree>
    <p:extLst>
      <p:ext uri="{BB962C8B-B14F-4D97-AF65-F5344CB8AC3E}">
        <p14:creationId xmlns:p14="http://schemas.microsoft.com/office/powerpoint/2010/main" val="2562916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09600" y="152400"/>
            <a:ext cx="8080375" cy="1143000"/>
          </a:xfrm>
        </p:spPr>
        <p:txBody>
          <a:bodyPr/>
          <a:lstStyle/>
          <a:p>
            <a:r>
              <a:rPr lang="en-US" altLang="en-US" dirty="0" smtClean="0"/>
              <a:t>		Faraday’s </a:t>
            </a:r>
            <a:r>
              <a:rPr lang="en-US" altLang="en-US" dirty="0" smtClean="0"/>
              <a:t>Law</a:t>
            </a:r>
          </a:p>
        </p:txBody>
      </p:sp>
      <p:sp>
        <p:nvSpPr>
          <p:cNvPr id="217091" name="Rectangle 3"/>
          <p:cNvSpPr>
            <a:spLocks noGrp="1" noChangeArrowheads="1"/>
          </p:cNvSpPr>
          <p:nvPr>
            <p:ph type="body" idx="1"/>
          </p:nvPr>
        </p:nvSpPr>
        <p:spPr>
          <a:xfrm>
            <a:off x="682625" y="1371600"/>
            <a:ext cx="7772400" cy="4724400"/>
          </a:xfrm>
        </p:spPr>
        <p:txBody>
          <a:bodyPr/>
          <a:lstStyle/>
          <a:p>
            <a:pPr>
              <a:buFontTx/>
              <a:buNone/>
            </a:pPr>
            <a:r>
              <a:rPr lang="en-US" altLang="en-US" dirty="0" smtClean="0"/>
              <a:t>Application of Faraday’s law</a:t>
            </a:r>
          </a:p>
          <a:p>
            <a:r>
              <a:rPr lang="en-US" altLang="en-US" sz="2800" dirty="0" smtClean="0">
                <a:solidFill>
                  <a:srgbClr val="FFFF00"/>
                </a:solidFill>
              </a:rPr>
              <a:t>Activation of traffic lights by a car moving over underground coils of wire</a:t>
            </a:r>
          </a:p>
          <a:p>
            <a:r>
              <a:rPr lang="en-US" altLang="en-US" sz="2800" dirty="0" smtClean="0">
                <a:solidFill>
                  <a:srgbClr val="FFFF00"/>
                </a:solidFill>
              </a:rPr>
              <a:t>Triggering security system at the airport by altering magnetic field in the coils as one walks through</a:t>
            </a:r>
          </a:p>
          <a:p>
            <a:r>
              <a:rPr lang="en-US" altLang="en-US" sz="2800" dirty="0" smtClean="0">
                <a:solidFill>
                  <a:srgbClr val="FFFF00"/>
                </a:solidFill>
              </a:rPr>
              <a:t>Scanning magnetic strips on back of credit cards</a:t>
            </a:r>
          </a:p>
          <a:p>
            <a:r>
              <a:rPr lang="en-US" altLang="en-US" sz="2800" dirty="0" smtClean="0">
                <a:solidFill>
                  <a:srgbClr val="FFFF00"/>
                </a:solidFill>
              </a:rPr>
              <a:t>Recording of sound on tape</a:t>
            </a:r>
          </a:p>
          <a:p>
            <a:r>
              <a:rPr lang="en-US" altLang="en-US" sz="2800" dirty="0" smtClean="0">
                <a:solidFill>
                  <a:srgbClr val="FFFF00"/>
                </a:solidFill>
              </a:rPr>
              <a:t>Electronic devices in computer hard drives, iPods</a:t>
            </a:r>
          </a:p>
        </p:txBody>
      </p:sp>
    </p:spTree>
    <p:extLst>
      <p:ext uri="{BB962C8B-B14F-4D97-AF65-F5344CB8AC3E}">
        <p14:creationId xmlns:p14="http://schemas.microsoft.com/office/powerpoint/2010/main" val="226802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457200" y="990600"/>
            <a:ext cx="8229600" cy="1371600"/>
          </a:xfrm>
        </p:spPr>
        <p:txBody>
          <a:bodyPr/>
          <a:lstStyle/>
          <a:p>
            <a:pPr marL="838200" indent="-838200" algn="l"/>
            <a:r>
              <a:rPr lang="en-US" altLang="en-US" sz="2400" smtClean="0"/>
              <a:t>More voltage is induced when a magnet is thrust into a coil</a:t>
            </a:r>
            <a:endParaRPr lang="en-US" altLang="en-US" sz="2800" b="1" i="1" smtClean="0">
              <a:latin typeface="Batang" pitchFamily="18" charset="-127"/>
              <a:ea typeface="Batang" pitchFamily="18" charset="-127"/>
            </a:endParaRPr>
          </a:p>
        </p:txBody>
      </p:sp>
      <p:sp>
        <p:nvSpPr>
          <p:cNvPr id="218115" name="Rectangle 3"/>
          <p:cNvSpPr>
            <a:spLocks noGrp="1" noChangeArrowheads="1"/>
          </p:cNvSpPr>
          <p:nvPr>
            <p:ph type="body" idx="1"/>
          </p:nvPr>
        </p:nvSpPr>
        <p:spPr>
          <a:xfrm>
            <a:off x="503238" y="2225675"/>
            <a:ext cx="8229600" cy="4343400"/>
          </a:xfrm>
        </p:spPr>
        <p:txBody>
          <a:bodyPr/>
          <a:lstStyle/>
          <a:p>
            <a:pPr marL="609600" indent="-609600">
              <a:buFontTx/>
              <a:buNone/>
            </a:pPr>
            <a:r>
              <a:rPr lang="en-US" altLang="en-US" sz="2400" smtClean="0"/>
              <a:t>A.	more quickly.</a:t>
            </a:r>
            <a:endParaRPr lang="en-US" altLang="en-US" sz="2400" smtClean="0">
              <a:ea typeface="Batang" pitchFamily="18" charset="-127"/>
            </a:endParaRPr>
          </a:p>
          <a:p>
            <a:pPr marL="609600" indent="-609600">
              <a:buFontTx/>
              <a:buAutoNum type="alphaUcPeriod" startAt="2"/>
            </a:pPr>
            <a:r>
              <a:rPr lang="en-US" altLang="en-US" sz="2400" smtClean="0"/>
              <a:t>more slowly.</a:t>
            </a:r>
            <a:r>
              <a:rPr lang="en-US" altLang="en-US" sz="2400" b="1" smtClean="0">
                <a:ea typeface="Batang" pitchFamily="18" charset="-127"/>
              </a:rPr>
              <a:t> </a:t>
            </a:r>
          </a:p>
          <a:p>
            <a:pPr marL="609600" indent="-609600">
              <a:buFontTx/>
              <a:buAutoNum type="alphaUcPeriod" startAt="2"/>
            </a:pPr>
            <a:r>
              <a:rPr lang="en-US" altLang="en-US" sz="2400" smtClean="0"/>
              <a:t>Both A and B.</a:t>
            </a:r>
            <a:endParaRPr lang="en-US" altLang="en-US" sz="2400" smtClean="0">
              <a:ea typeface="Batang" pitchFamily="18" charset="-127"/>
            </a:endParaRPr>
          </a:p>
          <a:p>
            <a:pPr marL="609600" indent="-609600">
              <a:buFontTx/>
              <a:buAutoNum type="alphaUcPeriod" startAt="4"/>
            </a:pPr>
            <a:r>
              <a:rPr lang="en-US" altLang="en-US" sz="2400" smtClean="0"/>
              <a:t>Neither A nor B.</a:t>
            </a:r>
          </a:p>
          <a:p>
            <a:pPr marL="609600" indent="-609600">
              <a:buFontTx/>
              <a:buNone/>
            </a:pPr>
            <a:endParaRPr lang="en-US" altLang="en-US" sz="2400" smtClean="0"/>
          </a:p>
        </p:txBody>
      </p:sp>
      <p:sp>
        <p:nvSpPr>
          <p:cNvPr id="218116"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Faraday’s Law</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Tree>
    <p:extLst>
      <p:ext uri="{BB962C8B-B14F-4D97-AF65-F5344CB8AC3E}">
        <p14:creationId xmlns:p14="http://schemas.microsoft.com/office/powerpoint/2010/main" val="40861435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18115">
                                            <p:txEl>
                                              <p:pRg st="1" end="1"/>
                                            </p:txEl>
                                          </p:spTgt>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18115">
                                            <p:txEl>
                                              <p:pRg st="2" end="2"/>
                                            </p:txEl>
                                          </p:spTgt>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181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457200" y="990600"/>
            <a:ext cx="8229600" cy="1371600"/>
          </a:xfrm>
        </p:spPr>
        <p:txBody>
          <a:bodyPr/>
          <a:lstStyle/>
          <a:p>
            <a:pPr marL="838200" indent="-838200" algn="l"/>
            <a:r>
              <a:rPr lang="en-US" altLang="en-US" sz="2400" smtClean="0"/>
              <a:t>More voltage is induced when a magnet is thrust into a coil</a:t>
            </a:r>
          </a:p>
        </p:txBody>
      </p:sp>
      <p:sp>
        <p:nvSpPr>
          <p:cNvPr id="220163" name="Rectangle 3"/>
          <p:cNvSpPr>
            <a:spLocks noGrp="1" noChangeArrowheads="1"/>
          </p:cNvSpPr>
          <p:nvPr>
            <p:ph type="body" idx="1"/>
          </p:nvPr>
        </p:nvSpPr>
        <p:spPr>
          <a:xfrm>
            <a:off x="457200" y="2514600"/>
            <a:ext cx="8229600" cy="4343400"/>
          </a:xfrm>
        </p:spPr>
        <p:txBody>
          <a:bodyPr/>
          <a:lstStyle/>
          <a:p>
            <a:pPr marL="609600" indent="-609600">
              <a:buFontTx/>
              <a:buNone/>
            </a:pPr>
            <a:r>
              <a:rPr lang="en-US" altLang="en-US" sz="2400" b="1" smtClean="0"/>
              <a:t>A.	more quickly.</a:t>
            </a:r>
            <a:endParaRPr lang="en-US" altLang="en-US" sz="2400" smtClean="0">
              <a:ea typeface="Batang" pitchFamily="18" charset="-127"/>
            </a:endParaRPr>
          </a:p>
          <a:p>
            <a:pPr marL="609600" indent="-609600">
              <a:buFontTx/>
              <a:buAutoNum type="alphaUcPeriod" startAt="2"/>
            </a:pPr>
            <a:r>
              <a:rPr lang="en-US" altLang="en-US" sz="2400" smtClean="0"/>
              <a:t>more slowly.</a:t>
            </a:r>
            <a:endParaRPr lang="en-US" altLang="en-US" sz="2400" b="1" smtClean="0">
              <a:ea typeface="Batang" pitchFamily="18" charset="-127"/>
            </a:endParaRPr>
          </a:p>
          <a:p>
            <a:pPr marL="609600" indent="-609600">
              <a:buFontTx/>
              <a:buAutoNum type="alphaUcPeriod" startAt="2"/>
            </a:pPr>
            <a:r>
              <a:rPr lang="en-US" altLang="en-US" sz="2400" smtClean="0"/>
              <a:t>Both A and B.</a:t>
            </a:r>
            <a:endParaRPr lang="en-US" altLang="en-US" sz="2400" smtClean="0">
              <a:ea typeface="Batang" pitchFamily="18" charset="-127"/>
            </a:endParaRPr>
          </a:p>
          <a:p>
            <a:pPr marL="609600" indent="-609600">
              <a:buFontTx/>
              <a:buAutoNum type="alphaUcPeriod" startAt="4"/>
            </a:pPr>
            <a:r>
              <a:rPr lang="en-US" altLang="en-US" sz="2400" smtClean="0"/>
              <a:t>Neither A nor B.</a:t>
            </a:r>
          </a:p>
          <a:p>
            <a:pPr marL="609600" indent="-609600">
              <a:buFontTx/>
              <a:buNone/>
            </a:pPr>
            <a:endParaRPr lang="en-US" altLang="en-US" sz="2400" smtClean="0"/>
          </a:p>
          <a:p>
            <a:pPr marL="609600" indent="-609600">
              <a:buFontTx/>
              <a:buNone/>
            </a:pPr>
            <a:r>
              <a:rPr lang="en-US" altLang="en-US" sz="2400" smtClean="0"/>
              <a:t>	</a:t>
            </a:r>
          </a:p>
        </p:txBody>
      </p:sp>
      <p:sp>
        <p:nvSpPr>
          <p:cNvPr id="220164"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Faraday’s Law</a:t>
            </a:r>
          </a:p>
          <a:p>
            <a:pPr algn="ctr"/>
            <a:r>
              <a:rPr lang="en-US" altLang="en-US" sz="2400" b="1">
                <a:solidFill>
                  <a:schemeClr val="bg1"/>
                </a:solidFill>
                <a:cs typeface="Arial" charset="0"/>
              </a:rPr>
              <a:t>CHECK YOUR ANSWER</a:t>
            </a:r>
            <a:endParaRPr lang="en-US" altLang="en-US" sz="2400" b="1" i="1">
              <a:solidFill>
                <a:schemeClr val="folHlink"/>
              </a:solidFill>
              <a:cs typeface="Arial" charset="0"/>
            </a:endParaRPr>
          </a:p>
        </p:txBody>
      </p:sp>
    </p:spTree>
    <p:extLst>
      <p:ext uri="{BB962C8B-B14F-4D97-AF65-F5344CB8AC3E}">
        <p14:creationId xmlns:p14="http://schemas.microsoft.com/office/powerpoint/2010/main" val="17715470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13996" y="152400"/>
            <a:ext cx="8991600" cy="1143000"/>
          </a:xfrm>
        </p:spPr>
        <p:txBody>
          <a:bodyPr/>
          <a:lstStyle/>
          <a:p>
            <a:r>
              <a:rPr lang="en-US" altLang="en-US" dirty="0" smtClean="0"/>
              <a:t>Generators and Alternating Current</a:t>
            </a:r>
          </a:p>
        </p:txBody>
      </p:sp>
      <p:sp>
        <p:nvSpPr>
          <p:cNvPr id="226307" name="Rectangle 3"/>
          <p:cNvSpPr>
            <a:spLocks noGrp="1" noChangeArrowheads="1"/>
          </p:cNvSpPr>
          <p:nvPr>
            <p:ph type="body" idx="1"/>
          </p:nvPr>
        </p:nvSpPr>
        <p:spPr>
          <a:xfrm>
            <a:off x="762000" y="1447800"/>
            <a:ext cx="7772400" cy="4114800"/>
          </a:xfrm>
        </p:spPr>
        <p:txBody>
          <a:bodyPr/>
          <a:lstStyle/>
          <a:p>
            <a:pPr>
              <a:buFontTx/>
              <a:buNone/>
            </a:pPr>
            <a:r>
              <a:rPr lang="en-US" altLang="en-US" sz="2800" b="1" dirty="0" smtClean="0">
                <a:solidFill>
                  <a:srgbClr val="FFFF00"/>
                </a:solidFill>
              </a:rPr>
              <a:t>Generator</a:t>
            </a:r>
          </a:p>
          <a:p>
            <a:r>
              <a:rPr lang="en-US" altLang="en-US" sz="2800" b="1" dirty="0" smtClean="0">
                <a:solidFill>
                  <a:srgbClr val="FFFF00"/>
                </a:solidFill>
              </a:rPr>
              <a:t>Converts </a:t>
            </a:r>
            <a:r>
              <a:rPr lang="en-US" altLang="en-US" sz="2800" b="1" dirty="0" smtClean="0">
                <a:solidFill>
                  <a:srgbClr val="FFFF00"/>
                </a:solidFill>
              </a:rPr>
              <a:t>mechanical energy into electrical energy via coil motion</a:t>
            </a:r>
          </a:p>
          <a:p>
            <a:r>
              <a:rPr lang="en-US" altLang="en-US" sz="2800" b="1" dirty="0" smtClean="0">
                <a:solidFill>
                  <a:srgbClr val="FFFF00"/>
                </a:solidFill>
              </a:rPr>
              <a:t>Produces alternating voltage and </a:t>
            </a:r>
            <a:r>
              <a:rPr lang="en-US" altLang="en-US" sz="2800" b="1" dirty="0" smtClean="0">
                <a:solidFill>
                  <a:srgbClr val="FFFF00"/>
                </a:solidFill>
              </a:rPr>
              <a:t>current</a:t>
            </a:r>
            <a:endParaRPr lang="en-US" altLang="en-US" sz="2800" b="1" dirty="0" smtClean="0">
              <a:solidFill>
                <a:srgbClr val="FFFF00"/>
              </a:solidFill>
            </a:endParaRPr>
          </a:p>
        </p:txBody>
      </p:sp>
      <p:pic>
        <p:nvPicPr>
          <p:cNvPr id="226310" name="Picture 6" descr="25_06_Figure"/>
          <p:cNvPicPr>
            <a:picLocks noChangeAspect="1" noChangeArrowheads="1"/>
          </p:cNvPicPr>
          <p:nvPr/>
        </p:nvPicPr>
        <p:blipFill>
          <a:blip r:embed="rId2" cstate="print">
            <a:extLst>
              <a:ext uri="{28A0092B-C50C-407E-A947-70E740481C1C}">
                <a14:useLocalDpi xmlns:a14="http://schemas.microsoft.com/office/drawing/2010/main" val="0"/>
              </a:ext>
            </a:extLst>
          </a:blip>
          <a:srcRect b="3221"/>
          <a:stretch>
            <a:fillRect/>
          </a:stretch>
        </p:blipFill>
        <p:spPr bwMode="auto">
          <a:xfrm>
            <a:off x="1905000" y="3429000"/>
            <a:ext cx="5181600" cy="277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31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4" name="Picture 6" descr="25_08_Figure"/>
          <p:cNvPicPr>
            <a:picLocks noChangeAspect="1" noChangeArrowheads="1"/>
          </p:cNvPicPr>
          <p:nvPr/>
        </p:nvPicPr>
        <p:blipFill>
          <a:blip r:embed="rId2">
            <a:extLst>
              <a:ext uri="{28A0092B-C50C-407E-A947-70E740481C1C}">
                <a14:useLocalDpi xmlns:a14="http://schemas.microsoft.com/office/drawing/2010/main" val="0"/>
              </a:ext>
            </a:extLst>
          </a:blip>
          <a:srcRect b="4382"/>
          <a:stretch>
            <a:fillRect/>
          </a:stretch>
        </p:blipFill>
        <p:spPr bwMode="auto">
          <a:xfrm>
            <a:off x="990600" y="3048000"/>
            <a:ext cx="7324725" cy="3057525"/>
          </a:xfrm>
          <a:prstGeom prst="rect">
            <a:avLst/>
          </a:prstGeom>
          <a:noFill/>
          <a:extLst>
            <a:ext uri="{909E8E84-426E-40DD-AFC4-6F175D3DCCD1}">
              <a14:hiddenFill xmlns:a14="http://schemas.microsoft.com/office/drawing/2010/main">
                <a:solidFill>
                  <a:srgbClr val="FFFFFF"/>
                </a:solidFill>
              </a14:hiddenFill>
            </a:ext>
          </a:extLst>
        </p:spPr>
      </p:pic>
      <p:sp>
        <p:nvSpPr>
          <p:cNvPr id="227330" name="Rectangle 2"/>
          <p:cNvSpPr>
            <a:spLocks noGrp="1" noChangeArrowheads="1"/>
          </p:cNvSpPr>
          <p:nvPr>
            <p:ph type="title"/>
          </p:nvPr>
        </p:nvSpPr>
        <p:spPr>
          <a:xfrm>
            <a:off x="152400" y="76200"/>
            <a:ext cx="8839200" cy="1143000"/>
          </a:xfrm>
        </p:spPr>
        <p:txBody>
          <a:bodyPr/>
          <a:lstStyle/>
          <a:p>
            <a:r>
              <a:rPr lang="en-US" altLang="en-US" dirty="0" smtClean="0"/>
              <a:t>		Generators </a:t>
            </a:r>
            <a:r>
              <a:rPr lang="en-US" altLang="en-US" dirty="0" smtClean="0"/>
              <a:t>and </a:t>
            </a:r>
            <a:r>
              <a:rPr lang="en-US" altLang="en-US" dirty="0" smtClean="0"/>
              <a:t/>
            </a:r>
            <a:br>
              <a:rPr lang="en-US" altLang="en-US" dirty="0" smtClean="0"/>
            </a:br>
            <a:r>
              <a:rPr lang="en-US" altLang="en-US" dirty="0" smtClean="0"/>
              <a:t>		Alternating </a:t>
            </a:r>
            <a:r>
              <a:rPr lang="en-US" altLang="en-US" dirty="0" smtClean="0"/>
              <a:t>Current</a:t>
            </a:r>
          </a:p>
        </p:txBody>
      </p:sp>
      <p:sp>
        <p:nvSpPr>
          <p:cNvPr id="227331" name="Rectangle 3"/>
          <p:cNvSpPr>
            <a:spLocks noGrp="1" noChangeArrowheads="1"/>
          </p:cNvSpPr>
          <p:nvPr>
            <p:ph type="body" idx="1"/>
          </p:nvPr>
        </p:nvSpPr>
        <p:spPr>
          <a:xfrm>
            <a:off x="685800" y="1371600"/>
            <a:ext cx="7772400" cy="4114800"/>
          </a:xfrm>
        </p:spPr>
        <p:txBody>
          <a:bodyPr/>
          <a:lstStyle/>
          <a:p>
            <a:pPr marL="0" indent="0">
              <a:buFontTx/>
              <a:buNone/>
            </a:pPr>
            <a:r>
              <a:rPr lang="en-US" altLang="en-US" dirty="0" smtClean="0">
                <a:solidFill>
                  <a:srgbClr val="FFFF00"/>
                </a:solidFill>
              </a:rPr>
              <a:t>The frequency of alternating voltage induced in a loop is equal to the frequency of the changing magnetic field within the loop.</a:t>
            </a:r>
          </a:p>
        </p:txBody>
      </p:sp>
    </p:spTree>
    <p:extLst>
      <p:ext uri="{BB962C8B-B14F-4D97-AF65-F5344CB8AC3E}">
        <p14:creationId xmlns:p14="http://schemas.microsoft.com/office/powerpoint/2010/main" val="176818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838200" y="32657"/>
            <a:ext cx="8080375" cy="1143000"/>
          </a:xfrm>
        </p:spPr>
        <p:txBody>
          <a:bodyPr/>
          <a:lstStyle/>
          <a:p>
            <a:r>
              <a:rPr lang="en-US" altLang="en-US" dirty="0" smtClean="0"/>
              <a:t>	Magnetic </a:t>
            </a:r>
            <a:r>
              <a:rPr lang="en-US" altLang="en-US" dirty="0" smtClean="0"/>
              <a:t>Poles</a:t>
            </a:r>
          </a:p>
        </p:txBody>
      </p:sp>
      <p:sp>
        <p:nvSpPr>
          <p:cNvPr id="200707" name="Rectangle 3"/>
          <p:cNvSpPr>
            <a:spLocks noGrp="1" noChangeArrowheads="1"/>
          </p:cNvSpPr>
          <p:nvPr>
            <p:ph type="body" idx="1"/>
          </p:nvPr>
        </p:nvSpPr>
        <p:spPr>
          <a:xfrm>
            <a:off x="533400" y="1143000"/>
            <a:ext cx="7772400" cy="3505200"/>
          </a:xfrm>
        </p:spPr>
        <p:txBody>
          <a:bodyPr/>
          <a:lstStyle/>
          <a:p>
            <a:r>
              <a:rPr lang="en-US" altLang="en-US" sz="2800" dirty="0" smtClean="0"/>
              <a:t>Two </a:t>
            </a:r>
            <a:r>
              <a:rPr lang="en-US" altLang="en-US" sz="2800" dirty="0" smtClean="0"/>
              <a:t>types interacting with each other</a:t>
            </a:r>
          </a:p>
          <a:p>
            <a:pPr lvl="1"/>
            <a:r>
              <a:rPr lang="en-US" altLang="en-US" sz="2400" dirty="0" smtClean="0"/>
              <a:t>north pole (north-seeking pole)</a:t>
            </a:r>
          </a:p>
          <a:p>
            <a:pPr lvl="1"/>
            <a:r>
              <a:rPr lang="en-US" altLang="en-US" sz="2400" dirty="0" smtClean="0"/>
              <a:t>south pole (south-seeking pole</a:t>
            </a:r>
            <a:r>
              <a:rPr lang="en-US" altLang="en-US" sz="2400" dirty="0" smtClean="0"/>
              <a:t>)</a:t>
            </a:r>
            <a:endParaRPr lang="en-US" altLang="en-US" sz="2400" dirty="0" smtClean="0"/>
          </a:p>
          <a:p>
            <a:pPr lvl="1"/>
            <a:endParaRPr lang="en-US" altLang="en-US" sz="2400" dirty="0" smtClean="0"/>
          </a:p>
          <a:p>
            <a:pPr>
              <a:buFontTx/>
              <a:buNone/>
            </a:pPr>
            <a:r>
              <a:rPr lang="en-US" altLang="en-US" sz="2800" dirty="0" smtClean="0"/>
              <a:t>Rule for magnetic forces between magnetic poles:</a:t>
            </a:r>
          </a:p>
          <a:p>
            <a:r>
              <a:rPr lang="en-US" altLang="en-US" sz="2800" dirty="0" smtClean="0"/>
              <a:t>Like poles repel; opposite poles attract.</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5</a:t>
            </a:fld>
            <a:endParaRPr lang="en-US" altLang="en-US">
              <a:latin typeface="+mn-lt"/>
            </a:endParaRPr>
          </a:p>
        </p:txBody>
      </p:sp>
      <p:pic>
        <p:nvPicPr>
          <p:cNvPr id="12800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962400"/>
            <a:ext cx="5715000" cy="2352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7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457200" y="0"/>
            <a:ext cx="8229600" cy="1143000"/>
          </a:xfrm>
        </p:spPr>
        <p:txBody>
          <a:bodyPr/>
          <a:lstStyle/>
          <a:p>
            <a:r>
              <a:rPr lang="en-US" altLang="en-US" dirty="0" smtClean="0"/>
              <a:t>	Magnetic </a:t>
            </a:r>
            <a:r>
              <a:rPr lang="en-US" altLang="en-US" dirty="0" smtClean="0"/>
              <a:t>Poles</a:t>
            </a:r>
          </a:p>
        </p:txBody>
      </p:sp>
      <p:sp>
        <p:nvSpPr>
          <p:cNvPr id="201731" name="Rectangle 3"/>
          <p:cNvSpPr>
            <a:spLocks noGrp="1" noChangeArrowheads="1"/>
          </p:cNvSpPr>
          <p:nvPr>
            <p:ph type="body" idx="1"/>
          </p:nvPr>
        </p:nvSpPr>
        <p:spPr>
          <a:xfrm>
            <a:off x="228600" y="1143000"/>
            <a:ext cx="8458200" cy="4525963"/>
          </a:xfrm>
        </p:spPr>
        <p:txBody>
          <a:bodyPr/>
          <a:lstStyle/>
          <a:p>
            <a:pPr>
              <a:lnSpc>
                <a:spcPct val="90000"/>
              </a:lnSpc>
            </a:pPr>
            <a:r>
              <a:rPr lang="en-US" altLang="en-US" sz="2800" dirty="0" smtClean="0">
                <a:solidFill>
                  <a:srgbClr val="FFFF00"/>
                </a:solidFill>
              </a:rPr>
              <a:t>In </a:t>
            </a:r>
            <a:r>
              <a:rPr lang="en-US" altLang="en-US" sz="2800" dirty="0" smtClean="0">
                <a:solidFill>
                  <a:srgbClr val="FFFF00"/>
                </a:solidFill>
              </a:rPr>
              <a:t>all magnets—can’t have one pole without the other</a:t>
            </a:r>
          </a:p>
          <a:p>
            <a:pPr>
              <a:lnSpc>
                <a:spcPct val="90000"/>
              </a:lnSpc>
            </a:pPr>
            <a:r>
              <a:rPr lang="en-US" altLang="en-US" sz="2800" dirty="0" smtClean="0">
                <a:solidFill>
                  <a:srgbClr val="FFFF00"/>
                </a:solidFill>
              </a:rPr>
              <a:t>No single pole known to exist</a:t>
            </a:r>
          </a:p>
          <a:p>
            <a:pPr>
              <a:lnSpc>
                <a:spcPct val="90000"/>
              </a:lnSpc>
              <a:buFontTx/>
              <a:buNone/>
            </a:pPr>
            <a:r>
              <a:rPr lang="en-US" altLang="en-US" sz="2800" dirty="0" smtClean="0">
                <a:solidFill>
                  <a:srgbClr val="FFFF00"/>
                </a:solidFill>
              </a:rPr>
              <a:t>	Example:</a:t>
            </a:r>
            <a:r>
              <a:rPr lang="en-US" altLang="en-US" dirty="0" smtClean="0">
                <a:solidFill>
                  <a:srgbClr val="FFFF00"/>
                </a:solidFill>
              </a:rPr>
              <a:t> </a:t>
            </a:r>
          </a:p>
          <a:p>
            <a:pPr lvl="1">
              <a:lnSpc>
                <a:spcPct val="90000"/>
              </a:lnSpc>
            </a:pPr>
            <a:r>
              <a:rPr lang="en-US" altLang="en-US" sz="2400" dirty="0" smtClean="0">
                <a:solidFill>
                  <a:srgbClr val="FFFF00"/>
                </a:solidFill>
              </a:rPr>
              <a:t>simple bar </a:t>
            </a:r>
            <a:r>
              <a:rPr lang="en-US" altLang="en-US" sz="2400" dirty="0" smtClean="0">
                <a:solidFill>
                  <a:srgbClr val="FFFF00"/>
                </a:solidFill>
              </a:rPr>
              <a:t>magnet: poles at the </a:t>
            </a:r>
            <a:r>
              <a:rPr lang="en-US" altLang="en-US" sz="2400" dirty="0" smtClean="0">
                <a:solidFill>
                  <a:srgbClr val="FFFF00"/>
                </a:solidFill>
              </a:rPr>
              <a:t>two ends</a:t>
            </a:r>
          </a:p>
          <a:p>
            <a:pPr lvl="1">
              <a:lnSpc>
                <a:spcPct val="90000"/>
              </a:lnSpc>
            </a:pPr>
            <a:r>
              <a:rPr lang="en-US" altLang="en-US" sz="2400" dirty="0" smtClean="0">
                <a:solidFill>
                  <a:srgbClr val="FFFF00"/>
                </a:solidFill>
              </a:rPr>
              <a:t>horseshoe magnet: </a:t>
            </a:r>
            <a:r>
              <a:rPr lang="en-US" altLang="en-US" sz="2400" dirty="0" smtClean="0">
                <a:solidFill>
                  <a:srgbClr val="FFFF00"/>
                </a:solidFill>
              </a:rPr>
              <a:t>bent U shape - poles </a:t>
            </a:r>
            <a:r>
              <a:rPr lang="en-US" altLang="en-US" sz="2400" dirty="0" smtClean="0">
                <a:solidFill>
                  <a:srgbClr val="FFFF00"/>
                </a:solidFill>
              </a:rPr>
              <a:t>at ends</a:t>
            </a:r>
          </a:p>
          <a:p>
            <a:pPr lvl="1">
              <a:lnSpc>
                <a:spcPct val="90000"/>
              </a:lnSpc>
            </a:pPr>
            <a:endParaRPr lang="en-US" altLang="en-US" sz="2400" dirty="0" smtClean="0">
              <a:solidFill>
                <a:srgbClr val="FFFF00"/>
              </a:solidFill>
            </a:endParaRPr>
          </a:p>
          <a:p>
            <a:pPr lvl="1">
              <a:lnSpc>
                <a:spcPct val="90000"/>
              </a:lnSpc>
            </a:pPr>
            <a:endParaRPr lang="en-US" altLang="en-US" sz="2400" dirty="0" smtClean="0">
              <a:solidFill>
                <a:srgbClr val="FFFF00"/>
              </a:solidFill>
            </a:endParaRPr>
          </a:p>
          <a:p>
            <a:pPr lvl="1">
              <a:lnSpc>
                <a:spcPct val="90000"/>
              </a:lnSpc>
              <a:buFontTx/>
              <a:buNone/>
            </a:pPr>
            <a:r>
              <a:rPr lang="en-US" altLang="en-US" sz="1800" dirty="0" smtClean="0">
                <a:solidFill>
                  <a:srgbClr val="FFFF00"/>
                </a:solidFill>
              </a:rPr>
              <a:t/>
            </a:r>
            <a:br>
              <a:rPr lang="en-US" altLang="en-US" sz="1800" dirty="0" smtClean="0">
                <a:solidFill>
                  <a:srgbClr val="FFFF00"/>
                </a:solidFill>
              </a:rPr>
            </a:br>
            <a:endParaRPr lang="en-US" altLang="en-US" sz="1800" dirty="0" smtClean="0">
              <a:solidFill>
                <a:srgbClr val="FFFF00"/>
              </a:solidFill>
            </a:endParaRPr>
          </a:p>
        </p:txBody>
      </p:sp>
      <p:pic>
        <p:nvPicPr>
          <p:cNvPr id="129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78449"/>
            <a:ext cx="380341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6</a:t>
            </a:fld>
            <a:endParaRPr lang="en-US" altLang="en-US" dirty="0">
              <a:latin typeface="+mn-lt"/>
            </a:endParaRPr>
          </a:p>
        </p:txBody>
      </p:sp>
      <p:pic>
        <p:nvPicPr>
          <p:cNvPr id="129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657600"/>
            <a:ext cx="4234349" cy="2822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5254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457200" y="990600"/>
            <a:ext cx="8229600" cy="1752600"/>
          </a:xfrm>
        </p:spPr>
        <p:txBody>
          <a:bodyPr/>
          <a:lstStyle/>
          <a:p>
            <a:pPr algn="l"/>
            <a:r>
              <a:rPr lang="en-US" altLang="en-US" sz="2800" smtClean="0"/>
              <a:t>A weak and strong magnet repel each other. The greater repelling force is by the</a:t>
            </a:r>
          </a:p>
        </p:txBody>
      </p:sp>
      <p:sp>
        <p:nvSpPr>
          <p:cNvPr id="202755"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800" smtClean="0"/>
              <a:t>A.	stronger magnet.</a:t>
            </a:r>
            <a:endParaRPr lang="en-US" altLang="en-US" sz="2800" smtClean="0">
              <a:ea typeface="Batang" pitchFamily="18" charset="-127"/>
            </a:endParaRPr>
          </a:p>
          <a:p>
            <a:pPr marL="609600" indent="-609600">
              <a:buFontTx/>
              <a:buAutoNum type="alphaUcPeriod" startAt="2"/>
            </a:pPr>
            <a:r>
              <a:rPr lang="en-US" altLang="en-US" sz="2800" smtClean="0"/>
              <a:t>weaker magnet.</a:t>
            </a:r>
            <a:r>
              <a:rPr lang="en-US" altLang="en-US" sz="2800" b="1" smtClean="0">
                <a:ea typeface="Batang" pitchFamily="18" charset="-127"/>
              </a:rPr>
              <a:t> </a:t>
            </a:r>
          </a:p>
          <a:p>
            <a:pPr marL="609600" indent="-609600">
              <a:buFontTx/>
              <a:buAutoNum type="alphaUcPeriod" startAt="2"/>
            </a:pPr>
            <a:r>
              <a:rPr lang="en-US" altLang="en-US" sz="2800" smtClean="0"/>
              <a:t>Both the same.</a:t>
            </a:r>
            <a:endParaRPr lang="en-US" altLang="en-US" sz="2800" smtClean="0">
              <a:ea typeface="Batang" pitchFamily="18" charset="-127"/>
            </a:endParaRPr>
          </a:p>
          <a:p>
            <a:pPr marL="609600" indent="-609600">
              <a:buFontTx/>
              <a:buAutoNum type="alphaUcPeriod" startAt="4"/>
            </a:pPr>
            <a:r>
              <a:rPr lang="en-US" altLang="en-US" sz="2800" smtClean="0"/>
              <a:t>None of the above.</a:t>
            </a:r>
          </a:p>
        </p:txBody>
      </p:sp>
      <p:sp>
        <p:nvSpPr>
          <p:cNvPr id="202756"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Poles</a:t>
            </a:r>
          </a:p>
          <a:p>
            <a:pPr algn="ctr"/>
            <a:r>
              <a:rPr lang="en-US" altLang="en-US" sz="2400" b="1">
                <a:solidFill>
                  <a:schemeClr val="bg1"/>
                </a:solidFill>
                <a:cs typeface="Arial" charset="0"/>
              </a:rPr>
              <a:t>CHECK YOUR NEIGHBOR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7</a:t>
            </a:fld>
            <a:endParaRPr lang="en-US" altLang="en-US">
              <a:latin typeface="+mn-lt"/>
            </a:endParaRPr>
          </a:p>
        </p:txBody>
      </p:sp>
    </p:spTree>
    <p:extLst>
      <p:ext uri="{BB962C8B-B14F-4D97-AF65-F5344CB8AC3E}">
        <p14:creationId xmlns:p14="http://schemas.microsoft.com/office/powerpoint/2010/main" val="1158943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202755">
                                            <p:txEl>
                                              <p:pRg st="1" end="1"/>
                                            </p:txEl>
                                          </p:spTgt>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nodeType="afterEffect">
                                  <p:stCondLst>
                                    <p:cond delay="0"/>
                                  </p:stCondLst>
                                  <p:childTnLst>
                                    <p:set>
                                      <p:cBhvr>
                                        <p:cTn id="12" dur="1" fill="hold">
                                          <p:stCondLst>
                                            <p:cond delay="0"/>
                                          </p:stCondLst>
                                        </p:cTn>
                                        <p:tgtEl>
                                          <p:spTgt spid="202755">
                                            <p:txEl>
                                              <p:pRg st="2" end="2"/>
                                            </p:txEl>
                                          </p:spTgt>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990600"/>
            <a:ext cx="8229600" cy="1752600"/>
          </a:xfrm>
        </p:spPr>
        <p:txBody>
          <a:bodyPr/>
          <a:lstStyle/>
          <a:p>
            <a:pPr algn="l"/>
            <a:r>
              <a:rPr lang="en-US" altLang="en-US" sz="2800" smtClean="0"/>
              <a:t>A weak and strong magnet repel each other. The greater repelling force is by the</a:t>
            </a:r>
          </a:p>
        </p:txBody>
      </p:sp>
      <p:sp>
        <p:nvSpPr>
          <p:cNvPr id="204803" name="Rectangle 3"/>
          <p:cNvSpPr>
            <a:spLocks noGrp="1" noChangeArrowheads="1"/>
          </p:cNvSpPr>
          <p:nvPr>
            <p:ph type="body" idx="1"/>
          </p:nvPr>
        </p:nvSpPr>
        <p:spPr>
          <a:xfrm>
            <a:off x="457200" y="2895600"/>
            <a:ext cx="8229600" cy="3962400"/>
          </a:xfrm>
        </p:spPr>
        <p:txBody>
          <a:bodyPr/>
          <a:lstStyle/>
          <a:p>
            <a:pPr marL="609600" indent="-609600">
              <a:buFontTx/>
              <a:buNone/>
            </a:pPr>
            <a:r>
              <a:rPr lang="en-US" altLang="en-US" sz="2400" smtClean="0"/>
              <a:t>A</a:t>
            </a:r>
            <a:r>
              <a:rPr lang="en-US" altLang="en-US" sz="2400" b="1" smtClean="0"/>
              <a:t>.</a:t>
            </a:r>
            <a:r>
              <a:rPr lang="en-US" altLang="en-US" sz="2400" smtClean="0"/>
              <a:t>	stronger magnet.</a:t>
            </a:r>
            <a:endParaRPr lang="en-US" altLang="en-US" sz="2400" smtClean="0">
              <a:ea typeface="Batang" pitchFamily="18" charset="-127"/>
            </a:endParaRPr>
          </a:p>
          <a:p>
            <a:pPr marL="609600" indent="-609600">
              <a:buFontTx/>
              <a:buAutoNum type="alphaUcPeriod" startAt="2"/>
            </a:pPr>
            <a:r>
              <a:rPr lang="en-US" altLang="en-US" sz="2400" smtClean="0"/>
              <a:t>weaker magnet.</a:t>
            </a:r>
            <a:r>
              <a:rPr lang="en-US" altLang="en-US" sz="2400" b="1" smtClean="0">
                <a:ea typeface="Batang" pitchFamily="18" charset="-127"/>
              </a:rPr>
              <a:t> </a:t>
            </a:r>
          </a:p>
          <a:p>
            <a:pPr marL="609600" indent="-609600">
              <a:buFontTx/>
              <a:buAutoNum type="alphaUcPeriod" startAt="2"/>
            </a:pPr>
            <a:r>
              <a:rPr lang="en-US" altLang="en-US" sz="2400" b="1" smtClean="0"/>
              <a:t>Both the same.</a:t>
            </a:r>
            <a:endParaRPr lang="en-US" altLang="en-US" sz="2400" b="1" smtClean="0">
              <a:ea typeface="Batang" pitchFamily="18" charset="-127"/>
            </a:endParaRPr>
          </a:p>
          <a:p>
            <a:pPr marL="609600" indent="-609600">
              <a:buFontTx/>
              <a:buAutoNum type="alphaUcPeriod" startAt="4"/>
            </a:pPr>
            <a:r>
              <a:rPr lang="en-US" altLang="en-US" sz="2400" smtClean="0"/>
              <a:t>None of the above.</a:t>
            </a:r>
          </a:p>
          <a:p>
            <a:pPr marL="609600" indent="-609600">
              <a:buFontTx/>
              <a:buNone/>
            </a:pPr>
            <a:endParaRPr lang="en-US" altLang="en-US" sz="2400" smtClean="0"/>
          </a:p>
          <a:p>
            <a:pPr marL="609600" indent="-609600">
              <a:buFontTx/>
              <a:buNone/>
            </a:pPr>
            <a:r>
              <a:rPr lang="en-US" altLang="en-US" sz="2400" smtClean="0"/>
              <a:t>	</a:t>
            </a:r>
            <a:r>
              <a:rPr lang="en-US" altLang="en-US" sz="2400" i="1" smtClean="0"/>
              <a:t>Explanation</a:t>
            </a:r>
            <a:r>
              <a:rPr lang="en-US" altLang="en-US" sz="2400" smtClean="0"/>
              <a:t>:</a:t>
            </a:r>
          </a:p>
          <a:p>
            <a:pPr marL="609600" indent="-609600">
              <a:buFontTx/>
              <a:buNone/>
            </a:pPr>
            <a:r>
              <a:rPr lang="en-US" altLang="en-US" sz="2400" smtClean="0"/>
              <a:t>	Remember Newton’s third law!</a:t>
            </a:r>
          </a:p>
        </p:txBody>
      </p:sp>
      <p:sp>
        <p:nvSpPr>
          <p:cNvPr id="204804" name="Rectangle 4"/>
          <p:cNvSpPr>
            <a:spLocks noChangeArrowheads="1"/>
          </p:cNvSpPr>
          <p:nvPr/>
        </p:nvSpPr>
        <p:spPr bwMode="auto">
          <a:xfrm>
            <a:off x="0" y="0"/>
            <a:ext cx="9144000" cy="762000"/>
          </a:xfrm>
          <a:prstGeom prst="rect">
            <a:avLst/>
          </a:prstGeom>
          <a:solidFill>
            <a:srgbClr val="3B79A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400" b="1">
                <a:solidFill>
                  <a:schemeClr val="bg1"/>
                </a:solidFill>
                <a:cs typeface="Arial" charset="0"/>
              </a:rPr>
              <a:t>Magnetic Poles</a:t>
            </a:r>
          </a:p>
          <a:p>
            <a:pPr algn="ctr"/>
            <a:r>
              <a:rPr lang="en-US" altLang="en-US" sz="2400" b="1">
                <a:solidFill>
                  <a:schemeClr val="bg1"/>
                </a:solidFill>
                <a:cs typeface="Arial" charset="0"/>
              </a:rPr>
              <a:t>CHECK YOUR ANSWER</a:t>
            </a:r>
            <a:r>
              <a:rPr lang="en-US" altLang="en-US" sz="2400" b="1" i="1">
                <a:solidFill>
                  <a:schemeClr val="folHlink"/>
                </a:solidFill>
                <a:cs typeface="Arial" charset="0"/>
              </a:rPr>
              <a:t> </a:t>
            </a: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8</a:t>
            </a:fld>
            <a:endParaRPr lang="en-US" altLang="en-US">
              <a:latin typeface="+mn-lt"/>
            </a:endParaRPr>
          </a:p>
        </p:txBody>
      </p:sp>
    </p:spTree>
    <p:extLst>
      <p:ext uri="{BB962C8B-B14F-4D97-AF65-F5344CB8AC3E}">
        <p14:creationId xmlns:p14="http://schemas.microsoft.com/office/powerpoint/2010/main" val="1265088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0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152400"/>
            <a:ext cx="8080375" cy="1143000"/>
          </a:xfrm>
        </p:spPr>
        <p:txBody>
          <a:bodyPr/>
          <a:lstStyle/>
          <a:p>
            <a:r>
              <a:rPr lang="en-US" altLang="en-US" dirty="0" smtClean="0"/>
              <a:t>		Magnetic Field</a:t>
            </a:r>
            <a:endParaRPr lang="en-US" altLang="en-US" dirty="0" smtClean="0"/>
          </a:p>
        </p:txBody>
      </p:sp>
      <p:sp>
        <p:nvSpPr>
          <p:cNvPr id="206851" name="Rectangle 3"/>
          <p:cNvSpPr>
            <a:spLocks noGrp="1" noChangeArrowheads="1"/>
          </p:cNvSpPr>
          <p:nvPr>
            <p:ph type="body" idx="1"/>
          </p:nvPr>
        </p:nvSpPr>
        <p:spPr>
          <a:xfrm>
            <a:off x="381000" y="1143000"/>
            <a:ext cx="8305800" cy="4114800"/>
          </a:xfrm>
        </p:spPr>
        <p:txBody>
          <a:bodyPr/>
          <a:lstStyle/>
          <a:p>
            <a:r>
              <a:rPr lang="en-US" altLang="en-US" sz="2800" dirty="0" smtClean="0">
                <a:solidFill>
                  <a:srgbClr val="FFFF00"/>
                </a:solidFill>
              </a:rPr>
              <a:t>Region </a:t>
            </a:r>
            <a:r>
              <a:rPr lang="en-US" altLang="en-US" sz="2800" dirty="0" smtClean="0">
                <a:solidFill>
                  <a:srgbClr val="FFFF00"/>
                </a:solidFill>
              </a:rPr>
              <a:t>of magnetic influence surrounding </a:t>
            </a:r>
            <a:r>
              <a:rPr lang="en-US" altLang="en-US" sz="2800" dirty="0" smtClean="0">
                <a:solidFill>
                  <a:srgbClr val="FFFF00"/>
                </a:solidFill>
              </a:rPr>
              <a:t>magnet</a:t>
            </a:r>
            <a:endParaRPr lang="en-US" altLang="en-US" sz="2800" dirty="0" smtClean="0">
              <a:solidFill>
                <a:srgbClr val="FFFF00"/>
              </a:solidFill>
            </a:endParaRPr>
          </a:p>
          <a:p>
            <a:r>
              <a:rPr lang="en-US" altLang="en-US" sz="2800" dirty="0" smtClean="0">
                <a:solidFill>
                  <a:srgbClr val="FFFF00"/>
                </a:solidFill>
              </a:rPr>
              <a:t>Magnetic field lines are closed loops</a:t>
            </a:r>
            <a:endParaRPr lang="en-US" altLang="en-US" sz="2800" dirty="0" smtClean="0">
              <a:solidFill>
                <a:srgbClr val="FFFF00"/>
              </a:solidFill>
            </a:endParaRPr>
          </a:p>
          <a:p>
            <a:r>
              <a:rPr lang="en-US" altLang="en-US" sz="2800" dirty="0" smtClean="0">
                <a:solidFill>
                  <a:srgbClr val="FFFF00"/>
                </a:solidFill>
              </a:rPr>
              <a:t>By convention, direction is </a:t>
            </a:r>
            <a:r>
              <a:rPr lang="en-US" altLang="en-US" sz="2800" b="1" dirty="0" smtClean="0">
                <a:solidFill>
                  <a:srgbClr val="FFFF00"/>
                </a:solidFill>
              </a:rPr>
              <a:t>from the north pole to the south pole</a:t>
            </a:r>
            <a:r>
              <a:rPr lang="en-US" altLang="en-US" sz="2800" dirty="0" smtClean="0">
                <a:solidFill>
                  <a:srgbClr val="FFFF00"/>
                </a:solidFill>
              </a:rPr>
              <a:t>, produced by motions of electric charge in </a:t>
            </a:r>
            <a:r>
              <a:rPr lang="en-US" altLang="en-US" sz="2800" dirty="0" smtClean="0">
                <a:solidFill>
                  <a:srgbClr val="FFFF00"/>
                </a:solidFill>
              </a:rPr>
              <a:t>atoms</a:t>
            </a:r>
            <a:endParaRPr lang="en-US" altLang="en-US" sz="2800" dirty="0" smtClean="0">
              <a:solidFill>
                <a:srgbClr val="FFFF00"/>
              </a:solidFill>
            </a:endParaRPr>
          </a:p>
        </p:txBody>
      </p:sp>
      <p:sp>
        <p:nvSpPr>
          <p:cNvPr id="2" name="Footer Placeholder 1"/>
          <p:cNvSpPr>
            <a:spLocks noGrp="1"/>
          </p:cNvSpPr>
          <p:nvPr>
            <p:ph type="ftr" sz="quarter" idx="11"/>
          </p:nvPr>
        </p:nvSpPr>
        <p:spPr/>
        <p:txBody>
          <a:bodyPr/>
          <a:lstStyle/>
          <a:p>
            <a:r>
              <a:rPr lang="en-US" altLang="en-US" smtClean="0"/>
              <a:t>Ch24: Magnetism</a:t>
            </a:r>
            <a:endParaRPr lang="en-US" altLang="en-US"/>
          </a:p>
        </p:txBody>
      </p:sp>
      <p:sp>
        <p:nvSpPr>
          <p:cNvPr id="3" name="Slide Number Placeholder 2"/>
          <p:cNvSpPr>
            <a:spLocks noGrp="1"/>
          </p:cNvSpPr>
          <p:nvPr>
            <p:ph type="sldNum" sz="quarter" idx="12"/>
          </p:nvPr>
        </p:nvSpPr>
        <p:spPr/>
        <p:txBody>
          <a:bodyPr/>
          <a:lstStyle/>
          <a:p>
            <a:pPr lvl="1"/>
            <a:fld id="{FF7B750E-27DE-418C-B4D1-2BEACF8BBC7A}" type="slidenum">
              <a:rPr lang="en-US" altLang="en-US" smtClean="0"/>
              <a:pPr lvl="1"/>
              <a:t>9</a:t>
            </a:fld>
            <a:endParaRPr lang="en-US" altLang="en-US">
              <a:latin typeface="+mn-lt"/>
            </a:endParaRPr>
          </a:p>
        </p:txBody>
      </p:sp>
      <p:pic>
        <p:nvPicPr>
          <p:cNvPr id="130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392438"/>
            <a:ext cx="3352800" cy="324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0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188" y="3733800"/>
            <a:ext cx="1879459" cy="276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16239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ining">
  <a:themeElements>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fontScheme name="Train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raining 1">
        <a:dk1>
          <a:srgbClr val="000000"/>
        </a:dk1>
        <a:lt1>
          <a:srgbClr val="FFFFFF"/>
        </a:lt1>
        <a:dk2>
          <a:srgbClr val="0000FF"/>
        </a:dk2>
        <a:lt2>
          <a:srgbClr val="FFCC66"/>
        </a:lt2>
        <a:accent1>
          <a:srgbClr val="00CCFF"/>
        </a:accent1>
        <a:accent2>
          <a:srgbClr val="FFFF00"/>
        </a:accent2>
        <a:accent3>
          <a:srgbClr val="AAAAFF"/>
        </a:accent3>
        <a:accent4>
          <a:srgbClr val="DADADA"/>
        </a:accent4>
        <a:accent5>
          <a:srgbClr val="AAE2FF"/>
        </a:accent5>
        <a:accent6>
          <a:srgbClr val="E7E700"/>
        </a:accent6>
        <a:hlink>
          <a:srgbClr val="FF0033"/>
        </a:hlink>
        <a:folHlink>
          <a:srgbClr val="3366FF"/>
        </a:folHlink>
      </a:clrScheme>
      <a:clrMap bg1="dk2" tx1="lt1" bg2="dk1" tx2="lt2" accent1="accent1" accent2="accent2" accent3="accent3" accent4="accent4" accent5="accent5" accent6="accent6" hlink="hlink" folHlink="folHlink"/>
    </a:extraClrScheme>
    <a:extraClrScheme>
      <a:clrScheme name="Training 2">
        <a:dk1>
          <a:srgbClr val="000000"/>
        </a:dk1>
        <a:lt1>
          <a:srgbClr val="FFFFFF"/>
        </a:lt1>
        <a:dk2>
          <a:srgbClr val="000000"/>
        </a:dk2>
        <a:lt2>
          <a:srgbClr val="CCECFF"/>
        </a:lt2>
        <a:accent1>
          <a:srgbClr val="6699FF"/>
        </a:accent1>
        <a:accent2>
          <a:srgbClr val="00CCCC"/>
        </a:accent2>
        <a:accent3>
          <a:srgbClr val="FFFFFF"/>
        </a:accent3>
        <a:accent4>
          <a:srgbClr val="000000"/>
        </a:accent4>
        <a:accent5>
          <a:srgbClr val="B8CAFF"/>
        </a:accent5>
        <a:accent6>
          <a:srgbClr val="00B9B9"/>
        </a:accent6>
        <a:hlink>
          <a:srgbClr val="CC99FF"/>
        </a:hlink>
        <a:folHlink>
          <a:srgbClr val="66CCFF"/>
        </a:folHlink>
      </a:clrScheme>
      <a:clrMap bg1="lt1" tx1="dk1" bg2="lt2" tx2="dk2" accent1="accent1" accent2="accent2" accent3="accent3" accent4="accent4" accent5="accent5" accent6="accent6" hlink="hlink" folHlink="folHlink"/>
    </a:extraClrScheme>
    <a:extraClrScheme>
      <a:clrScheme name="Training 3">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Training 4">
        <a:dk1>
          <a:srgbClr val="000000"/>
        </a:dk1>
        <a:lt1>
          <a:srgbClr val="FFFFFF"/>
        </a:lt1>
        <a:dk2>
          <a:srgbClr val="008080"/>
        </a:dk2>
        <a:lt2>
          <a:srgbClr val="FFCC66"/>
        </a:lt2>
        <a:accent1>
          <a:srgbClr val="0099CC"/>
        </a:accent1>
        <a:accent2>
          <a:srgbClr val="FFFF00"/>
        </a:accent2>
        <a:accent3>
          <a:srgbClr val="AAC0C0"/>
        </a:accent3>
        <a:accent4>
          <a:srgbClr val="DADADA"/>
        </a:accent4>
        <a:accent5>
          <a:srgbClr val="AACAE2"/>
        </a:accent5>
        <a:accent6>
          <a:srgbClr val="E7E700"/>
        </a:accent6>
        <a:hlink>
          <a:srgbClr val="6600CC"/>
        </a:hlink>
        <a:folHlink>
          <a:srgbClr val="009999"/>
        </a:folHlink>
      </a:clrScheme>
      <a:clrMap bg1="dk2" tx1="lt1" bg2="dk1" tx2="lt2" accent1="accent1" accent2="accent2" accent3="accent3" accent4="accent4" accent5="accent5" accent6="accent6" hlink="hlink" folHlink="folHlink"/>
    </a:extraClrScheme>
    <a:extraClrScheme>
      <a:clrScheme name="Training 5">
        <a:dk1>
          <a:srgbClr val="000000"/>
        </a:dk1>
        <a:lt1>
          <a:srgbClr val="FFFFFF"/>
        </a:lt1>
        <a:dk2>
          <a:srgbClr val="993300"/>
        </a:dk2>
        <a:lt2>
          <a:srgbClr val="FFCC66"/>
        </a:lt2>
        <a:accent1>
          <a:srgbClr val="FF6633"/>
        </a:accent1>
        <a:accent2>
          <a:srgbClr val="FFFF00"/>
        </a:accent2>
        <a:accent3>
          <a:srgbClr val="CAADAA"/>
        </a:accent3>
        <a:accent4>
          <a:srgbClr val="DADADA"/>
        </a:accent4>
        <a:accent5>
          <a:srgbClr val="FFB8AD"/>
        </a:accent5>
        <a:accent6>
          <a:srgbClr val="E7E700"/>
        </a:accent6>
        <a:hlink>
          <a:srgbClr val="CC0000"/>
        </a:hlink>
        <a:folHlink>
          <a:srgbClr val="CC66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Office\Templates\1033\Training.pot</Template>
  <TotalTime>2974</TotalTime>
  <Words>1606</Words>
  <Application>Microsoft Office PowerPoint</Application>
  <PresentationFormat>On-screen Show (4:3)</PresentationFormat>
  <Paragraphs>380</Paragraphs>
  <Slides>47</Slides>
  <Notes>32</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Training</vt:lpstr>
      <vt:lpstr>Sci1600 Introduction to Physics</vt:lpstr>
      <vt:lpstr>This lecture will help you understand:</vt:lpstr>
      <vt:lpstr>PowerPoint Presentation</vt:lpstr>
      <vt:lpstr> Magnetic Force</vt:lpstr>
      <vt:lpstr> Magnetic Poles</vt:lpstr>
      <vt:lpstr> Magnetic Poles</vt:lpstr>
      <vt:lpstr>A weak and strong magnet repel each other. The greater repelling force is by the</vt:lpstr>
      <vt:lpstr>A weak and strong magnet repel each other. The greater repelling force is by the</vt:lpstr>
      <vt:lpstr>  Magnetic Field</vt:lpstr>
      <vt:lpstr>  Magnetic Field</vt:lpstr>
      <vt:lpstr>  Magnetic Field</vt:lpstr>
      <vt:lpstr>The source of all magnetism is</vt:lpstr>
      <vt:lpstr>The source of all magnetism is</vt:lpstr>
      <vt:lpstr>Where magnetic field lines are more dense, the field there is</vt:lpstr>
      <vt:lpstr>Where magnetic field lines are more dense, the field there is</vt:lpstr>
      <vt:lpstr> Magnetic Domains</vt:lpstr>
      <vt:lpstr> Magnetic Domains</vt:lpstr>
      <vt:lpstr>  Magnetic Domains</vt:lpstr>
      <vt:lpstr>Electric Current and Magnetic Field</vt:lpstr>
      <vt:lpstr>Electric Current and Magnetic Field</vt:lpstr>
      <vt:lpstr>Electric Current and Magnetic Field</vt:lpstr>
      <vt:lpstr>Magnetic Force on Moving Charge</vt:lpstr>
      <vt:lpstr>Magnetic Force on Moving Charges</vt:lpstr>
      <vt:lpstr>The reason that an electron moving in a magnetic field doesn’t pick up speed is</vt:lpstr>
      <vt:lpstr>The reason that an electron moving in a magnetic field doesn’t pick up speed is</vt:lpstr>
      <vt:lpstr>The magnetic force on a moving charged particle can change the particle’s</vt:lpstr>
      <vt:lpstr>The magnetic force on a moving charged particle can change the particle’s</vt:lpstr>
      <vt:lpstr>Magnetic Force on Current- Carrying Wires</vt:lpstr>
      <vt:lpstr> Earth’s Magnetic Field</vt:lpstr>
      <vt:lpstr>Earth’s Magnetic Field</vt:lpstr>
      <vt:lpstr> Earth’s Magnetic Field</vt:lpstr>
      <vt:lpstr>Sci1600 Introduction to Physics</vt:lpstr>
      <vt:lpstr>PowerPoint Presentation</vt:lpstr>
      <vt:lpstr>Electromagnetic Induction</vt:lpstr>
      <vt:lpstr>Electromagnetic Induction</vt:lpstr>
      <vt:lpstr>Electromagnetic Induction</vt:lpstr>
      <vt:lpstr> Electromagnetic Induction</vt:lpstr>
      <vt:lpstr>  Faraday’s Law</vt:lpstr>
      <vt:lpstr>  Faraday’s Law</vt:lpstr>
      <vt:lpstr>The resistance you feel when pushing a piece of iron into a coil involves</vt:lpstr>
      <vt:lpstr>The resistance you feel when pushing a piece of iron into a coil involves</vt:lpstr>
      <vt:lpstr>  Faraday’s Law</vt:lpstr>
      <vt:lpstr>  Faraday’s Law</vt:lpstr>
      <vt:lpstr>More voltage is induced when a magnet is thrust into a coil</vt:lpstr>
      <vt:lpstr>More voltage is induced when a magnet is thrust into a coil</vt:lpstr>
      <vt:lpstr>Generators and Alternating Current</vt:lpstr>
      <vt:lpstr>  Generators and    Alternating Current</vt:lpstr>
    </vt:vector>
  </TitlesOfParts>
  <Company>CSUB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Dzyubenko</dc:creator>
  <cp:lastModifiedBy>galina</cp:lastModifiedBy>
  <cp:revision>288</cp:revision>
  <cp:lastPrinted>1601-01-01T00:00:00Z</cp:lastPrinted>
  <dcterms:created xsi:type="dcterms:W3CDTF">1601-01-01T00:00:00Z</dcterms:created>
  <dcterms:modified xsi:type="dcterms:W3CDTF">2016-11-13T07:50:03Z</dcterms:modified>
</cp:coreProperties>
</file>