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3"/>
  </p:notesMasterIdLst>
  <p:handoutMasterIdLst>
    <p:handoutMasterId r:id="rId64"/>
  </p:handoutMasterIdLst>
  <p:sldIdLst>
    <p:sldId id="313" r:id="rId2"/>
    <p:sldId id="314" r:id="rId3"/>
    <p:sldId id="258" r:id="rId4"/>
    <p:sldId id="315" r:id="rId5"/>
    <p:sldId id="260" r:id="rId6"/>
    <p:sldId id="316" r:id="rId7"/>
    <p:sldId id="262" r:id="rId8"/>
    <p:sldId id="263" r:id="rId9"/>
    <p:sldId id="317" r:id="rId10"/>
    <p:sldId id="265" r:id="rId11"/>
    <p:sldId id="266" r:id="rId12"/>
    <p:sldId id="320" r:id="rId13"/>
    <p:sldId id="321" r:id="rId14"/>
    <p:sldId id="322" r:id="rId15"/>
    <p:sldId id="323" r:id="rId16"/>
    <p:sldId id="318" r:id="rId17"/>
    <p:sldId id="308" r:id="rId18"/>
    <p:sldId id="319" r:id="rId19"/>
    <p:sldId id="309" r:id="rId20"/>
    <p:sldId id="324" r:id="rId21"/>
    <p:sldId id="325" r:id="rId22"/>
    <p:sldId id="326" r:id="rId23"/>
    <p:sldId id="327" r:id="rId24"/>
    <p:sldId id="328" r:id="rId25"/>
    <p:sldId id="276" r:id="rId26"/>
    <p:sldId id="303" r:id="rId27"/>
    <p:sldId id="301" r:id="rId28"/>
    <p:sldId id="302" r:id="rId29"/>
    <p:sldId id="329" r:id="rId30"/>
    <p:sldId id="278" r:id="rId31"/>
    <p:sldId id="279" r:id="rId32"/>
    <p:sldId id="330" r:id="rId33"/>
    <p:sldId id="331" r:id="rId34"/>
    <p:sldId id="282" r:id="rId35"/>
    <p:sldId id="305" r:id="rId36"/>
    <p:sldId id="310" r:id="rId37"/>
    <p:sldId id="304" r:id="rId38"/>
    <p:sldId id="283" r:id="rId39"/>
    <p:sldId id="332" r:id="rId40"/>
    <p:sldId id="311" r:id="rId41"/>
    <p:sldId id="333" r:id="rId42"/>
    <p:sldId id="334" r:id="rId43"/>
    <p:sldId id="335" r:id="rId44"/>
    <p:sldId id="336" r:id="rId45"/>
    <p:sldId id="289" r:id="rId46"/>
    <p:sldId id="290" r:id="rId47"/>
    <p:sldId id="337" r:id="rId48"/>
    <p:sldId id="338" r:id="rId49"/>
    <p:sldId id="341" r:id="rId50"/>
    <p:sldId id="292" r:id="rId51"/>
    <p:sldId id="293" r:id="rId52"/>
    <p:sldId id="339" r:id="rId53"/>
    <p:sldId id="340" r:id="rId54"/>
    <p:sldId id="342" r:id="rId55"/>
    <p:sldId id="343" r:id="rId56"/>
    <p:sldId id="344" r:id="rId57"/>
    <p:sldId id="345" r:id="rId58"/>
    <p:sldId id="295" r:id="rId59"/>
    <p:sldId id="297" r:id="rId60"/>
    <p:sldId id="307" r:id="rId61"/>
    <p:sldId id="306"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7" autoAdjust="0"/>
    <p:restoredTop sz="94667" autoAdjust="0"/>
  </p:normalViewPr>
  <p:slideViewPr>
    <p:cSldViewPr>
      <p:cViewPr varScale="1">
        <p:scale>
          <a:sx n="126" d="100"/>
          <a:sy n="126" d="100"/>
        </p:scale>
        <p:origin x="-206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66" d="100"/>
        <a:sy n="66" d="100"/>
      </p:scale>
      <p:origin x="0" y="337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23.xml"/><Relationship Id="rId13" Type="http://schemas.openxmlformats.org/officeDocument/2006/relationships/slide" Target="slides/slide48.xml"/><Relationship Id="rId3" Type="http://schemas.openxmlformats.org/officeDocument/2006/relationships/slide" Target="slides/slide12.xml"/><Relationship Id="rId7" Type="http://schemas.openxmlformats.org/officeDocument/2006/relationships/slide" Target="slides/slide22.xml"/><Relationship Id="rId12" Type="http://schemas.openxmlformats.org/officeDocument/2006/relationships/slide" Target="slides/slide47.xml"/><Relationship Id="rId2" Type="http://schemas.openxmlformats.org/officeDocument/2006/relationships/slide" Target="slides/slide6.xml"/><Relationship Id="rId16" Type="http://schemas.openxmlformats.org/officeDocument/2006/relationships/slide" Target="slides/slide57.xml"/><Relationship Id="rId1" Type="http://schemas.openxmlformats.org/officeDocument/2006/relationships/slide" Target="slides/slide2.xml"/><Relationship Id="rId6" Type="http://schemas.openxmlformats.org/officeDocument/2006/relationships/slide" Target="slides/slide21.xml"/><Relationship Id="rId11" Type="http://schemas.openxmlformats.org/officeDocument/2006/relationships/slide" Target="slides/slide40.xml"/><Relationship Id="rId5" Type="http://schemas.openxmlformats.org/officeDocument/2006/relationships/slide" Target="slides/slide20.xml"/><Relationship Id="rId15" Type="http://schemas.openxmlformats.org/officeDocument/2006/relationships/slide" Target="slides/slide56.xml"/><Relationship Id="rId10" Type="http://schemas.openxmlformats.org/officeDocument/2006/relationships/slide" Target="slides/slide36.xml"/><Relationship Id="rId4" Type="http://schemas.openxmlformats.org/officeDocument/2006/relationships/slide" Target="slides/slide13.xml"/><Relationship Id="rId9" Type="http://schemas.openxmlformats.org/officeDocument/2006/relationships/slide" Target="slides/slide24.xml"/><Relationship Id="rId14"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270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270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270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BB8E660-B0C7-469B-8653-E5FB221CF6AA}" type="slidenum">
              <a:rPr lang="en-US" altLang="en-US"/>
              <a:pPr/>
              <a:t>‹#›</a:t>
            </a:fld>
            <a:endParaRPr lang="en-US" altLang="en-US"/>
          </a:p>
        </p:txBody>
      </p:sp>
    </p:spTree>
    <p:extLst>
      <p:ext uri="{BB962C8B-B14F-4D97-AF65-F5344CB8AC3E}">
        <p14:creationId xmlns:p14="http://schemas.microsoft.com/office/powerpoint/2010/main" val="415370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451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C148541-ED52-4EC4-88DD-345A324024C2}" type="slidenum">
              <a:rPr lang="en-US" altLang="en-US"/>
              <a:pPr/>
              <a:t>‹#›</a:t>
            </a:fld>
            <a:endParaRPr lang="en-US" altLang="en-US"/>
          </a:p>
        </p:txBody>
      </p:sp>
    </p:spTree>
    <p:extLst>
      <p:ext uri="{BB962C8B-B14F-4D97-AF65-F5344CB8AC3E}">
        <p14:creationId xmlns:p14="http://schemas.microsoft.com/office/powerpoint/2010/main" val="20059464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5778" name="Group 2"/>
          <p:cNvGrpSpPr>
            <a:grpSpLocks/>
          </p:cNvGrpSpPr>
          <p:nvPr/>
        </p:nvGrpSpPr>
        <p:grpSpPr bwMode="auto">
          <a:xfrm>
            <a:off x="-1035050" y="1552575"/>
            <a:ext cx="10179050" cy="5305425"/>
            <a:chOff x="-652" y="978"/>
            <a:chExt cx="6412" cy="3342"/>
          </a:xfrm>
        </p:grpSpPr>
        <p:sp>
          <p:nvSpPr>
            <p:cNvPr id="75779"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0"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81"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altLang="en-US" noProof="0" smtClean="0"/>
              <a:t>Click to edit Master title style</a:t>
            </a:r>
          </a:p>
        </p:txBody>
      </p:sp>
      <p:sp>
        <p:nvSpPr>
          <p:cNvPr id="7578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75783" name="Rectangle 7"/>
          <p:cNvSpPr>
            <a:spLocks noGrp="1" noChangeArrowheads="1"/>
          </p:cNvSpPr>
          <p:nvPr>
            <p:ph type="dt" sz="quarter" idx="2"/>
          </p:nvPr>
        </p:nvSpPr>
        <p:spPr/>
        <p:txBody>
          <a:bodyPr/>
          <a:lstStyle>
            <a:lvl1pPr>
              <a:defRPr/>
            </a:lvl1pPr>
          </a:lstStyle>
          <a:p>
            <a:endParaRPr lang="en-US" altLang="en-US"/>
          </a:p>
        </p:txBody>
      </p:sp>
      <p:sp>
        <p:nvSpPr>
          <p:cNvPr id="75784" name="Rectangle 8"/>
          <p:cNvSpPr>
            <a:spLocks noGrp="1" noChangeArrowheads="1"/>
          </p:cNvSpPr>
          <p:nvPr>
            <p:ph type="ftr" sz="quarter" idx="3"/>
          </p:nvPr>
        </p:nvSpPr>
        <p:spPr/>
        <p:txBody>
          <a:bodyPr/>
          <a:lstStyle>
            <a:lvl1pPr>
              <a:defRPr/>
            </a:lvl1pPr>
          </a:lstStyle>
          <a:p>
            <a:endParaRPr lang="en-US" altLang="en-US"/>
          </a:p>
        </p:txBody>
      </p:sp>
      <p:sp>
        <p:nvSpPr>
          <p:cNvPr id="75785" name="Rectangle 9"/>
          <p:cNvSpPr>
            <a:spLocks noGrp="1" noChangeArrowheads="1"/>
          </p:cNvSpPr>
          <p:nvPr>
            <p:ph type="sldNum" sz="quarter" idx="4"/>
          </p:nvPr>
        </p:nvSpPr>
        <p:spPr/>
        <p:txBody>
          <a:bodyPr/>
          <a:lstStyle>
            <a:lvl1pPr>
              <a:defRPr/>
            </a:lvl1pPr>
          </a:lstStyle>
          <a:p>
            <a:fld id="{AB7A440B-80EF-4F9D-A4AA-90A4C6A71FD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947013-3917-4CC5-80AC-F9DFD4B7034C}" type="slidenum">
              <a:rPr lang="en-US" altLang="en-US"/>
              <a:pPr/>
              <a:t>‹#›</a:t>
            </a:fld>
            <a:endParaRPr lang="en-US" altLang="en-US"/>
          </a:p>
        </p:txBody>
      </p:sp>
    </p:spTree>
    <p:extLst>
      <p:ext uri="{BB962C8B-B14F-4D97-AF65-F5344CB8AC3E}">
        <p14:creationId xmlns:p14="http://schemas.microsoft.com/office/powerpoint/2010/main" val="364606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BD583E-06B5-40C6-9DE5-1E27F34078B9}" type="slidenum">
              <a:rPr lang="en-US" altLang="en-US"/>
              <a:pPr/>
              <a:t>‹#›</a:t>
            </a:fld>
            <a:endParaRPr lang="en-US" altLang="en-US"/>
          </a:p>
        </p:txBody>
      </p:sp>
    </p:spTree>
    <p:extLst>
      <p:ext uri="{BB962C8B-B14F-4D97-AF65-F5344CB8AC3E}">
        <p14:creationId xmlns:p14="http://schemas.microsoft.com/office/powerpoint/2010/main" val="312788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A45E764-F6F9-46E3-90A2-DBE61F9606E8}" type="slidenum">
              <a:rPr lang="en-US" altLang="en-US"/>
              <a:pPr/>
              <a:t>‹#›</a:t>
            </a:fld>
            <a:endParaRPr lang="en-US" altLang="en-US"/>
          </a:p>
        </p:txBody>
      </p:sp>
    </p:spTree>
    <p:extLst>
      <p:ext uri="{BB962C8B-B14F-4D97-AF65-F5344CB8AC3E}">
        <p14:creationId xmlns:p14="http://schemas.microsoft.com/office/powerpoint/2010/main" val="2491774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3F35C0-89C6-4B8C-8823-12914AD8189C}" type="slidenum">
              <a:rPr lang="en-US" altLang="en-US"/>
              <a:pPr/>
              <a:t>‹#›</a:t>
            </a:fld>
            <a:endParaRPr lang="en-US" altLang="en-US"/>
          </a:p>
        </p:txBody>
      </p:sp>
    </p:spTree>
    <p:extLst>
      <p:ext uri="{BB962C8B-B14F-4D97-AF65-F5344CB8AC3E}">
        <p14:creationId xmlns:p14="http://schemas.microsoft.com/office/powerpoint/2010/main" val="50812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3780B2-8A6E-409C-955E-E89AC06BAD0A}" type="slidenum">
              <a:rPr lang="en-US" altLang="en-US"/>
              <a:pPr/>
              <a:t>‹#›</a:t>
            </a:fld>
            <a:endParaRPr lang="en-US" altLang="en-US"/>
          </a:p>
        </p:txBody>
      </p:sp>
    </p:spTree>
    <p:extLst>
      <p:ext uri="{BB962C8B-B14F-4D97-AF65-F5344CB8AC3E}">
        <p14:creationId xmlns:p14="http://schemas.microsoft.com/office/powerpoint/2010/main" val="141915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5883D7-EA6B-4690-879C-5AE1FF93D4F9}" type="slidenum">
              <a:rPr lang="en-US" altLang="en-US"/>
              <a:pPr/>
              <a:t>‹#›</a:t>
            </a:fld>
            <a:endParaRPr lang="en-US" altLang="en-US"/>
          </a:p>
        </p:txBody>
      </p:sp>
    </p:spTree>
    <p:extLst>
      <p:ext uri="{BB962C8B-B14F-4D97-AF65-F5344CB8AC3E}">
        <p14:creationId xmlns:p14="http://schemas.microsoft.com/office/powerpoint/2010/main" val="182123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024E4C-F4A5-49A0-A5A9-16D28B1DFA33}" type="slidenum">
              <a:rPr lang="en-US" altLang="en-US"/>
              <a:pPr/>
              <a:t>‹#›</a:t>
            </a:fld>
            <a:endParaRPr lang="en-US" altLang="en-US"/>
          </a:p>
        </p:txBody>
      </p:sp>
    </p:spTree>
    <p:extLst>
      <p:ext uri="{BB962C8B-B14F-4D97-AF65-F5344CB8AC3E}">
        <p14:creationId xmlns:p14="http://schemas.microsoft.com/office/powerpoint/2010/main" val="397119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5683D16-9048-4924-8785-9BD8508A4B6D}" type="slidenum">
              <a:rPr lang="en-US" altLang="en-US"/>
              <a:pPr/>
              <a:t>‹#›</a:t>
            </a:fld>
            <a:endParaRPr lang="en-US" altLang="en-US"/>
          </a:p>
        </p:txBody>
      </p:sp>
    </p:spTree>
    <p:extLst>
      <p:ext uri="{BB962C8B-B14F-4D97-AF65-F5344CB8AC3E}">
        <p14:creationId xmlns:p14="http://schemas.microsoft.com/office/powerpoint/2010/main" val="306529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4A91DFC-456F-4CAE-9E8D-95209953D6B8}" type="slidenum">
              <a:rPr lang="en-US" altLang="en-US"/>
              <a:pPr/>
              <a:t>‹#›</a:t>
            </a:fld>
            <a:endParaRPr lang="en-US" altLang="en-US"/>
          </a:p>
        </p:txBody>
      </p:sp>
    </p:spTree>
    <p:extLst>
      <p:ext uri="{BB962C8B-B14F-4D97-AF65-F5344CB8AC3E}">
        <p14:creationId xmlns:p14="http://schemas.microsoft.com/office/powerpoint/2010/main" val="180686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8065F45-5040-4ECF-8908-BA549366ED4C}" type="slidenum">
              <a:rPr lang="en-US" altLang="en-US"/>
              <a:pPr/>
              <a:t>‹#›</a:t>
            </a:fld>
            <a:endParaRPr lang="en-US" altLang="en-US"/>
          </a:p>
        </p:txBody>
      </p:sp>
    </p:spTree>
    <p:extLst>
      <p:ext uri="{BB962C8B-B14F-4D97-AF65-F5344CB8AC3E}">
        <p14:creationId xmlns:p14="http://schemas.microsoft.com/office/powerpoint/2010/main" val="110324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3881B34-81CA-4E6B-95DD-7875DE4B614C}" type="slidenum">
              <a:rPr lang="en-US" altLang="en-US"/>
              <a:pPr/>
              <a:t>‹#›</a:t>
            </a:fld>
            <a:endParaRPr lang="en-US" altLang="en-US"/>
          </a:p>
        </p:txBody>
      </p:sp>
    </p:spTree>
    <p:extLst>
      <p:ext uri="{BB962C8B-B14F-4D97-AF65-F5344CB8AC3E}">
        <p14:creationId xmlns:p14="http://schemas.microsoft.com/office/powerpoint/2010/main" val="157503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5721D2B-5F34-46A9-B51E-7E9A98BEEFFA}" type="slidenum">
              <a:rPr lang="en-US" altLang="en-US"/>
              <a:pPr/>
              <a:t>‹#›</a:t>
            </a:fld>
            <a:endParaRPr lang="en-US" altLang="en-US"/>
          </a:p>
        </p:txBody>
      </p:sp>
    </p:spTree>
    <p:extLst>
      <p:ext uri="{BB962C8B-B14F-4D97-AF65-F5344CB8AC3E}">
        <p14:creationId xmlns:p14="http://schemas.microsoft.com/office/powerpoint/2010/main" val="68344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90B7DA-E765-4888-89BB-88BC84E34CD9}" type="slidenum">
              <a:rPr lang="en-US" altLang="en-US"/>
              <a:pPr/>
              <a:t>‹#›</a:t>
            </a:fld>
            <a:endParaRPr lang="en-US" altLang="en-US"/>
          </a:p>
        </p:txBody>
      </p:sp>
    </p:spTree>
    <p:extLst>
      <p:ext uri="{BB962C8B-B14F-4D97-AF65-F5344CB8AC3E}">
        <p14:creationId xmlns:p14="http://schemas.microsoft.com/office/powerpoint/2010/main" val="381177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1588"/>
            <a:ext cx="9132888" cy="6845300"/>
            <a:chOff x="0" y="1"/>
            <a:chExt cx="5753" cy="4312"/>
          </a:xfrm>
        </p:grpSpPr>
        <p:sp>
          <p:nvSpPr>
            <p:cNvPr id="74755"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57"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74758"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en-US" altLang="en-US"/>
          </a:p>
        </p:txBody>
      </p:sp>
      <p:sp>
        <p:nvSpPr>
          <p:cNvPr id="74759"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endParaRPr lang="en-US" altLang="en-US"/>
          </a:p>
        </p:txBody>
      </p:sp>
      <p:sp>
        <p:nvSpPr>
          <p:cNvPr id="74760"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63BC89EB-C966-4EAA-970F-580EB565C3C0}" type="slidenum">
              <a:rPr lang="en-US" altLang="en-US"/>
              <a:pPr/>
              <a:t>‹#›</a:t>
            </a:fld>
            <a:endParaRPr lang="en-US" altLang="en-US"/>
          </a:p>
        </p:txBody>
      </p:sp>
      <p:sp>
        <p:nvSpPr>
          <p:cNvPr id="7476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jpe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20.jpeg"/><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oleObject" Target="../embeddings/oleObject10.bin"/><Relationship Id="rId4" Type="http://schemas.openxmlformats.org/officeDocument/2006/relationships/image" Target="../media/image24.emf"/><Relationship Id="rId9"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6.emf"/><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35.emf"/><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5.emf"/><Relationship Id="rId5" Type="http://schemas.openxmlformats.org/officeDocument/2006/relationships/oleObject" Target="../embeddings/oleObject15.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17.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9.emf"/><Relationship Id="rId5" Type="http://schemas.openxmlformats.org/officeDocument/2006/relationships/oleObject" Target="../embeddings/oleObject19.bin"/><Relationship Id="rId4" Type="http://schemas.openxmlformats.org/officeDocument/2006/relationships/image" Target="../media/image48.emf"/></Relationships>
</file>

<file path=ppt/slides/_rels/slide52.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1.emf"/><Relationship Id="rId5" Type="http://schemas.openxmlformats.org/officeDocument/2006/relationships/oleObject" Target="../embeddings/oleObject21.bin"/><Relationship Id="rId4" Type="http://schemas.openxmlformats.org/officeDocument/2006/relationships/image" Target="../media/image50.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6.emf"/><Relationship Id="rId5" Type="http://schemas.openxmlformats.org/officeDocument/2006/relationships/oleObject" Target="../embeddings/oleObject25.bin"/><Relationship Id="rId4" Type="http://schemas.openxmlformats.org/officeDocument/2006/relationships/image" Target="../media/image55.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8.emf"/><Relationship Id="rId5" Type="http://schemas.openxmlformats.org/officeDocument/2006/relationships/oleObject" Target="../embeddings/oleObject27.bin"/><Relationship Id="rId4" Type="http://schemas.openxmlformats.org/officeDocument/2006/relationships/image" Target="../media/image57.emf"/></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3.emf"/><Relationship Id="rId5" Type="http://schemas.openxmlformats.org/officeDocument/2006/relationships/oleObject" Target="../embeddings/oleObject29.bin"/><Relationship Id="rId4" Type="http://schemas.openxmlformats.org/officeDocument/2006/relationships/image" Target="../media/image62.e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endParaRPr lang="en-US" altLang="en-US"/>
          </a:p>
        </p:txBody>
      </p:sp>
      <p:sp>
        <p:nvSpPr>
          <p:cNvPr id="76803" name="Rectangle 3"/>
          <p:cNvSpPr>
            <a:spLocks noGrp="1" noChangeArrowheads="1"/>
          </p:cNvSpPr>
          <p:nvPr>
            <p:ph type="subTitle" idx="1"/>
          </p:nvPr>
        </p:nvSpPr>
        <p:spPr/>
        <p:txBody>
          <a:bodyPr/>
          <a:lstStyle/>
          <a:p>
            <a:endParaRPr lang="en-US" altLang="en-US"/>
          </a:p>
        </p:txBody>
      </p:sp>
      <p:graphicFrame>
        <p:nvGraphicFramePr>
          <p:cNvPr id="76804" name="Object 4"/>
          <p:cNvGraphicFramePr>
            <a:graphicFrameLocks noChangeAspect="1"/>
          </p:cNvGraphicFramePr>
          <p:nvPr>
            <p:extLst>
              <p:ext uri="{D42A27DB-BD31-4B8C-83A1-F6EECF244321}">
                <p14:modId xmlns:p14="http://schemas.microsoft.com/office/powerpoint/2010/main" val="2641662098"/>
              </p:ext>
            </p:extLst>
          </p:nvPr>
        </p:nvGraphicFramePr>
        <p:xfrm>
          <a:off x="290513" y="249238"/>
          <a:ext cx="8553450" cy="6411912"/>
        </p:xfrm>
        <a:graphic>
          <a:graphicData uri="http://schemas.openxmlformats.org/presentationml/2006/ole">
            <mc:AlternateContent xmlns:mc="http://schemas.openxmlformats.org/markup-compatibility/2006">
              <mc:Choice xmlns:v="urn:schemas-microsoft-com:vml" Requires="v">
                <p:oleObj spid="_x0000_s76808" name="Slide" r:id="rId3" imgW="3954799" imgH="2965690" progId="PowerPoint.Slide.8">
                  <p:embed/>
                </p:oleObj>
              </mc:Choice>
              <mc:Fallback>
                <p:oleObj name="Slide" r:id="rId3" imgW="3954799" imgH="2965690" progId="PowerPoint.Slide.8">
                  <p:embed/>
                  <p:pic>
                    <p:nvPicPr>
                      <p:cNvPr id="0" name="Object 4"/>
                      <p:cNvPicPr>
                        <a:picLocks noChangeAspect="1" noChangeArrowheads="1"/>
                      </p:cNvPicPr>
                      <p:nvPr/>
                    </p:nvPicPr>
                    <p:blipFill>
                      <a:blip r:embed="rId4"/>
                      <a:srcRect/>
                      <a:stretch>
                        <a:fillRect/>
                      </a:stretch>
                    </p:blipFill>
                    <p:spPr bwMode="auto">
                      <a:xfrm>
                        <a:off x="290513" y="249238"/>
                        <a:ext cx="8553450" cy="641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Electromagnetic Induction – Results of the Experiment</a:t>
            </a:r>
          </a:p>
        </p:txBody>
      </p:sp>
      <p:sp>
        <p:nvSpPr>
          <p:cNvPr id="15363" name="Rectangle 3"/>
          <p:cNvSpPr>
            <a:spLocks noGrp="1" noChangeArrowheads="1"/>
          </p:cNvSpPr>
          <p:nvPr>
            <p:ph type="body" idx="1"/>
          </p:nvPr>
        </p:nvSpPr>
        <p:spPr/>
        <p:txBody>
          <a:bodyPr/>
          <a:lstStyle/>
          <a:p>
            <a:pPr>
              <a:lnSpc>
                <a:spcPct val="90000"/>
              </a:lnSpc>
            </a:pPr>
            <a:r>
              <a:rPr lang="en-US" altLang="en-US"/>
              <a:t>A current is set up in the circuit as long as there is </a:t>
            </a:r>
            <a:r>
              <a:rPr lang="en-US" altLang="en-US" b="1" i="1">
                <a:solidFill>
                  <a:schemeClr val="folHlink"/>
                </a:solidFill>
              </a:rPr>
              <a:t>relative motion</a:t>
            </a:r>
            <a:r>
              <a:rPr lang="en-US" altLang="en-US"/>
              <a:t> between the magnet and the loop</a:t>
            </a:r>
          </a:p>
          <a:p>
            <a:pPr lvl="2">
              <a:lnSpc>
                <a:spcPct val="90000"/>
              </a:lnSpc>
            </a:pPr>
            <a:r>
              <a:rPr lang="en-US" altLang="en-US" sz="2800"/>
              <a:t>The same experimental results are found whether the loop moves or the magnet moves</a:t>
            </a:r>
          </a:p>
          <a:p>
            <a:pPr>
              <a:lnSpc>
                <a:spcPct val="90000"/>
              </a:lnSpc>
            </a:pPr>
            <a:r>
              <a:rPr lang="en-US" altLang="en-US"/>
              <a:t>The current is called an </a:t>
            </a:r>
            <a:r>
              <a:rPr lang="en-US" altLang="en-US" b="1" i="1">
                <a:solidFill>
                  <a:schemeClr val="folHlink"/>
                </a:solidFill>
              </a:rPr>
              <a:t>induced current</a:t>
            </a:r>
            <a:r>
              <a:rPr lang="en-US" altLang="en-US"/>
              <a:t> because is it produced by an </a:t>
            </a:r>
            <a:r>
              <a:rPr lang="en-US" altLang="en-US" b="1" i="1">
                <a:solidFill>
                  <a:schemeClr val="folHlink"/>
                </a:solidFill>
              </a:rPr>
              <a:t>induced emf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04800"/>
            <a:ext cx="7772400" cy="1143000"/>
          </a:xfrm>
        </p:spPr>
        <p:txBody>
          <a:bodyPr/>
          <a:lstStyle/>
          <a:p>
            <a:r>
              <a:rPr lang="en-US" altLang="en-US"/>
              <a:t>Faraday’s Law and Electromagnetic Induction</a:t>
            </a:r>
          </a:p>
        </p:txBody>
      </p:sp>
      <p:sp>
        <p:nvSpPr>
          <p:cNvPr id="16387" name="Rectangle 3"/>
          <p:cNvSpPr>
            <a:spLocks noGrp="1" noChangeArrowheads="1"/>
          </p:cNvSpPr>
          <p:nvPr>
            <p:ph type="body" idx="1"/>
          </p:nvPr>
        </p:nvSpPr>
        <p:spPr>
          <a:xfrm>
            <a:off x="533400" y="1981200"/>
            <a:ext cx="8305800" cy="3048000"/>
          </a:xfrm>
        </p:spPr>
        <p:txBody>
          <a:bodyPr/>
          <a:lstStyle/>
          <a:p>
            <a:pPr>
              <a:lnSpc>
                <a:spcPct val="90000"/>
              </a:lnSpc>
            </a:pPr>
            <a:r>
              <a:rPr lang="en-US" altLang="en-US" sz="2800" dirty="0"/>
              <a:t>The instantaneous </a:t>
            </a:r>
            <a:r>
              <a:rPr lang="en-US" altLang="en-US" sz="2800" dirty="0" err="1"/>
              <a:t>emf</a:t>
            </a:r>
            <a:r>
              <a:rPr lang="en-US" altLang="en-US" sz="2800" dirty="0"/>
              <a:t> induced in a circuit equals </a:t>
            </a:r>
            <a:r>
              <a:rPr lang="en-US" altLang="en-US" sz="2800" dirty="0" smtClean="0"/>
              <a:t/>
            </a:r>
            <a:br>
              <a:rPr lang="en-US" altLang="en-US" sz="2800" dirty="0" smtClean="0"/>
            </a:br>
            <a:r>
              <a:rPr lang="en-US" altLang="en-US" sz="2800" dirty="0" smtClean="0"/>
              <a:t>the </a:t>
            </a:r>
            <a:r>
              <a:rPr lang="en-US" altLang="en-US" sz="2800" dirty="0"/>
              <a:t>negative of the rate of change of magnetic flux with respect to time through the circuit</a:t>
            </a:r>
          </a:p>
          <a:p>
            <a:pPr>
              <a:lnSpc>
                <a:spcPct val="90000"/>
              </a:lnSpc>
              <a:buFont typeface="Wingdings" panose="05000000000000000000" pitchFamily="2" charset="2"/>
              <a:buNone/>
            </a:pPr>
            <a:endParaRPr lang="en-US" altLang="en-US" sz="2800" dirty="0"/>
          </a:p>
          <a:p>
            <a:pPr>
              <a:lnSpc>
                <a:spcPct val="90000"/>
              </a:lnSpc>
            </a:pPr>
            <a:r>
              <a:rPr lang="en-US" altLang="en-US" sz="2800" dirty="0"/>
              <a:t>If a circuit contains </a:t>
            </a:r>
            <a:r>
              <a:rPr lang="en-US" altLang="en-US" sz="2800" i="1" dirty="0"/>
              <a:t>N</a:t>
            </a:r>
            <a:r>
              <a:rPr lang="en-US" altLang="en-US" sz="2800" dirty="0"/>
              <a:t> tightly wound loops and the flux changes by </a:t>
            </a:r>
            <a:r>
              <a:rPr lang="en-US" altLang="en-US" sz="2800" dirty="0">
                <a:solidFill>
                  <a:schemeClr val="folHlink"/>
                </a:solidFill>
                <a:cs typeface="Tahoma" panose="020B0604030504040204" pitchFamily="34" charset="0"/>
              </a:rPr>
              <a:t> </a:t>
            </a:r>
            <a:r>
              <a:rPr lang="el-GR" altLang="en-US" sz="2800" dirty="0">
                <a:solidFill>
                  <a:schemeClr val="folHlink"/>
                </a:solidFill>
                <a:cs typeface="Times New Roman" panose="02020603050405020304" pitchFamily="18" charset="0"/>
              </a:rPr>
              <a:t>Δ</a:t>
            </a:r>
            <a:r>
              <a:rPr lang="en-US" altLang="en-US" sz="2800" dirty="0">
                <a:solidFill>
                  <a:schemeClr val="folHlink"/>
                </a:solidFill>
                <a:cs typeface="Tahoma" panose="020B0604030504040204" pitchFamily="34" charset="0"/>
              </a:rPr>
              <a:t>Φ</a:t>
            </a:r>
            <a:r>
              <a:rPr lang="en-US" altLang="en-US" sz="2800" baseline="-25000" dirty="0">
                <a:solidFill>
                  <a:schemeClr val="folHlink"/>
                </a:solidFill>
                <a:cs typeface="Tahoma" panose="020B0604030504040204" pitchFamily="34" charset="0"/>
              </a:rPr>
              <a:t>B</a:t>
            </a:r>
            <a:r>
              <a:rPr lang="en-US" altLang="en-US" sz="2800" dirty="0">
                <a:cs typeface="Tahoma" panose="020B0604030504040204" pitchFamily="34" charset="0"/>
              </a:rPr>
              <a:t> during a time interval </a:t>
            </a:r>
            <a:r>
              <a:rPr lang="el-GR" altLang="en-US" sz="2800" dirty="0">
                <a:solidFill>
                  <a:schemeClr val="folHlink"/>
                </a:solidFill>
                <a:cs typeface="Times New Roman" panose="02020603050405020304" pitchFamily="18" charset="0"/>
              </a:rPr>
              <a:t>Δ</a:t>
            </a:r>
            <a:r>
              <a:rPr lang="en-US" altLang="en-US" sz="2800" i="1" dirty="0">
                <a:solidFill>
                  <a:schemeClr val="folHlink"/>
                </a:solidFill>
                <a:cs typeface="Tahoma" panose="020B0604030504040204" pitchFamily="34" charset="0"/>
              </a:rPr>
              <a:t>t</a:t>
            </a:r>
            <a:r>
              <a:rPr lang="en-US" altLang="en-US" sz="2800" dirty="0">
                <a:cs typeface="Tahoma" panose="020B0604030504040204" pitchFamily="34" charset="0"/>
              </a:rPr>
              <a:t>, the average </a:t>
            </a:r>
            <a:r>
              <a:rPr lang="en-US" altLang="en-US" sz="2800" dirty="0" err="1">
                <a:cs typeface="Tahoma" panose="020B0604030504040204" pitchFamily="34" charset="0"/>
              </a:rPr>
              <a:t>emf</a:t>
            </a:r>
            <a:r>
              <a:rPr lang="en-US" altLang="en-US" sz="2800" dirty="0">
                <a:cs typeface="Tahoma" panose="020B0604030504040204" pitchFamily="34" charset="0"/>
              </a:rPr>
              <a:t> induced is given by </a:t>
            </a:r>
            <a:r>
              <a:rPr lang="en-US" altLang="en-US" sz="2800" b="1" i="1" dirty="0">
                <a:solidFill>
                  <a:schemeClr val="folHlink"/>
                </a:solidFill>
                <a:cs typeface="Tahoma" panose="020B0604030504040204" pitchFamily="34" charset="0"/>
              </a:rPr>
              <a:t>Faraday’s Law</a:t>
            </a:r>
            <a:r>
              <a:rPr lang="en-US" altLang="en-US" sz="2800" i="1" dirty="0">
                <a:cs typeface="Tahoma" panose="020B0604030504040204" pitchFamily="34" charset="0"/>
              </a:rPr>
              <a:t>:</a:t>
            </a:r>
          </a:p>
        </p:txBody>
      </p:sp>
      <p:graphicFrame>
        <p:nvGraphicFramePr>
          <p:cNvPr id="16388" name="Object 4"/>
          <p:cNvGraphicFramePr>
            <a:graphicFrameLocks noChangeAspect="1"/>
          </p:cNvGraphicFramePr>
          <p:nvPr/>
        </p:nvGraphicFramePr>
        <p:xfrm>
          <a:off x="2971800" y="5181600"/>
          <a:ext cx="2590800" cy="1216025"/>
        </p:xfrm>
        <a:graphic>
          <a:graphicData uri="http://schemas.openxmlformats.org/presentationml/2006/ole">
            <mc:AlternateContent xmlns:mc="http://schemas.openxmlformats.org/markup-compatibility/2006">
              <mc:Choice xmlns:v="urn:schemas-microsoft-com:vml" Requires="v">
                <p:oleObj spid="_x0000_s16392" name="Equation" r:id="rId3" imgW="838080" imgH="393480" progId="Equation.3">
                  <p:embed/>
                </p:oleObj>
              </mc:Choice>
              <mc:Fallback>
                <p:oleObj name="Equation" r:id="rId3" imgW="83808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181600"/>
                        <a:ext cx="2590800"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76200"/>
            <a:ext cx="8915400" cy="1066800"/>
          </a:xfrm>
        </p:spPr>
        <p:txBody>
          <a:bodyPr/>
          <a:lstStyle/>
          <a:p>
            <a:r>
              <a:rPr lang="en-US" altLang="en-US"/>
              <a:t>The Ways to Induce emf</a:t>
            </a:r>
          </a:p>
        </p:txBody>
      </p:sp>
      <p:sp>
        <p:nvSpPr>
          <p:cNvPr id="86019" name="Rectangle 3"/>
          <p:cNvSpPr>
            <a:spLocks noGrp="1" noChangeArrowheads="1"/>
          </p:cNvSpPr>
          <p:nvPr>
            <p:ph type="body" idx="1"/>
          </p:nvPr>
        </p:nvSpPr>
        <p:spPr>
          <a:xfrm>
            <a:off x="152400" y="1219200"/>
            <a:ext cx="8610600" cy="533400"/>
          </a:xfrm>
        </p:spPr>
        <p:txBody>
          <a:bodyPr/>
          <a:lstStyle/>
          <a:p>
            <a:pPr>
              <a:buFont typeface="Wingdings" panose="05000000000000000000" pitchFamily="2" charset="2"/>
              <a:buNone/>
            </a:pPr>
            <a:r>
              <a:rPr lang="en-US" altLang="en-US" sz="2800"/>
              <a:t>The </a:t>
            </a:r>
            <a:r>
              <a:rPr lang="en-US" altLang="en-US" sz="2800">
                <a:cs typeface="Tahoma" panose="020B0604030504040204" pitchFamily="34" charset="0"/>
              </a:rPr>
              <a:t>emf</a:t>
            </a:r>
            <a:r>
              <a:rPr lang="en-US" altLang="en-US" sz="2800"/>
              <a:t> </a:t>
            </a:r>
            <a:r>
              <a:rPr lang="en-US" altLang="en-US" sz="2800">
                <a:cs typeface="Tahoma" panose="020B0604030504040204" pitchFamily="34" charset="0"/>
              </a:rPr>
              <a:t>induced</a:t>
            </a:r>
            <a:r>
              <a:rPr lang="en-US" altLang="en-US" sz="2800"/>
              <a:t> in the loop of area A is</a:t>
            </a:r>
          </a:p>
        </p:txBody>
      </p:sp>
      <p:graphicFrame>
        <p:nvGraphicFramePr>
          <p:cNvPr id="86020" name="Object 4"/>
          <p:cNvGraphicFramePr>
            <a:graphicFrameLocks noChangeAspect="1"/>
          </p:cNvGraphicFramePr>
          <p:nvPr/>
        </p:nvGraphicFramePr>
        <p:xfrm>
          <a:off x="896938" y="1811338"/>
          <a:ext cx="4535487" cy="1049337"/>
        </p:xfrm>
        <a:graphic>
          <a:graphicData uri="http://schemas.openxmlformats.org/presentationml/2006/ole">
            <mc:AlternateContent xmlns:mc="http://schemas.openxmlformats.org/markup-compatibility/2006">
              <mc:Choice xmlns:v="urn:schemas-microsoft-com:vml" Requires="v">
                <p:oleObj spid="_x0000_s86030" name="Equation" r:id="rId3" imgW="1701720" imgH="393480" progId="Equation.3">
                  <p:embed/>
                </p:oleObj>
              </mc:Choice>
              <mc:Fallback>
                <p:oleObj name="Equation" r:id="rId3" imgW="17017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1811338"/>
                        <a:ext cx="4535487"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1" name="Rectangle 5" descr="31-03"/>
          <p:cNvSpPr>
            <a:spLocks noGrp="1" noChangeAspect="1" noChangeArrowheads="1"/>
          </p:cNvSpPr>
          <p:nvPr/>
        </p:nvSpPr>
        <p:spPr bwMode="auto">
          <a:xfrm>
            <a:off x="6648450" y="914400"/>
            <a:ext cx="2495550" cy="2895600"/>
          </a:xfrm>
          <a:prstGeom prst="rect">
            <a:avLst/>
          </a:prstGeom>
          <a:blipFill dpi="0" rotWithShape="1">
            <a:blip r:embed="rId5"/>
            <a:srcRect/>
            <a:stretch>
              <a:fillRect r="-4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2" name="Rectangle 6"/>
          <p:cNvSpPr>
            <a:spLocks noChangeArrowheads="1"/>
          </p:cNvSpPr>
          <p:nvPr/>
        </p:nvSpPr>
        <p:spPr bwMode="auto">
          <a:xfrm>
            <a:off x="0" y="2971800"/>
            <a:ext cx="647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en-US" altLang="en-US" sz="2800"/>
              <a:t>  An </a:t>
            </a:r>
            <a:r>
              <a:rPr lang="en-US" altLang="en-US" sz="2800">
                <a:cs typeface="Tahoma" panose="020B0604030504040204" pitchFamily="34" charset="0"/>
              </a:rPr>
              <a:t>emf can be induced in the circuit in several ways:</a:t>
            </a:r>
            <a:endParaRPr lang="en-US" altLang="en-US" sz="2800"/>
          </a:p>
        </p:txBody>
      </p:sp>
      <p:sp>
        <p:nvSpPr>
          <p:cNvPr id="86023" name="Rectangle 7"/>
          <p:cNvSpPr>
            <a:spLocks noChangeArrowheads="1"/>
          </p:cNvSpPr>
          <p:nvPr/>
        </p:nvSpPr>
        <p:spPr bwMode="auto">
          <a:xfrm>
            <a:off x="0" y="39624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  The </a:t>
            </a:r>
            <a:r>
              <a:rPr lang="en-US" altLang="en-US" sz="2800" i="1"/>
              <a:t>magnitude</a:t>
            </a:r>
            <a:r>
              <a:rPr lang="en-US" altLang="en-US" sz="2800"/>
              <a:t> of </a:t>
            </a:r>
            <a:r>
              <a:rPr lang="en-US" altLang="en-US" sz="2800" b="1">
                <a:solidFill>
                  <a:schemeClr val="folHlink"/>
                </a:solidFill>
              </a:rPr>
              <a:t>B</a:t>
            </a:r>
            <a:r>
              <a:rPr lang="en-US" altLang="en-US" sz="2800"/>
              <a:t> can change with time </a:t>
            </a:r>
          </a:p>
        </p:txBody>
      </p:sp>
      <p:sp>
        <p:nvSpPr>
          <p:cNvPr id="86024" name="Rectangle 8"/>
          <p:cNvSpPr>
            <a:spLocks noChangeArrowheads="1"/>
          </p:cNvSpPr>
          <p:nvPr/>
        </p:nvSpPr>
        <p:spPr bwMode="auto">
          <a:xfrm>
            <a:off x="0" y="45720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  The </a:t>
            </a:r>
            <a:r>
              <a:rPr lang="en-US" altLang="en-US" sz="2800" i="1"/>
              <a:t>area</a:t>
            </a:r>
            <a:r>
              <a:rPr lang="en-US" altLang="en-US" sz="2800"/>
              <a:t> enclosed by the loop can change with time </a:t>
            </a:r>
          </a:p>
        </p:txBody>
      </p:sp>
      <p:sp>
        <p:nvSpPr>
          <p:cNvPr id="86025" name="Rectangle 9"/>
          <p:cNvSpPr>
            <a:spLocks noChangeArrowheads="1"/>
          </p:cNvSpPr>
          <p:nvPr/>
        </p:nvSpPr>
        <p:spPr bwMode="auto">
          <a:xfrm>
            <a:off x="0" y="51816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  The </a:t>
            </a:r>
            <a:r>
              <a:rPr lang="en-US" altLang="en-US" sz="2800" i="1"/>
              <a:t>angle</a:t>
            </a:r>
            <a:r>
              <a:rPr lang="en-US" altLang="en-US" sz="2800"/>
              <a:t> </a:t>
            </a:r>
            <a:r>
              <a:rPr lang="en-US" altLang="en-US" sz="2800" i="1">
                <a:solidFill>
                  <a:schemeClr val="folHlink"/>
                </a:solidFill>
                <a:sym typeface="Symbol" panose="05050102010706020507" pitchFamily="18" charset="2"/>
              </a:rPr>
              <a:t></a:t>
            </a:r>
            <a:r>
              <a:rPr lang="en-US" altLang="en-US" sz="2800"/>
              <a:t> between </a:t>
            </a:r>
            <a:r>
              <a:rPr lang="en-US" altLang="en-US" sz="2800" b="1">
                <a:solidFill>
                  <a:schemeClr val="folHlink"/>
                </a:solidFill>
              </a:rPr>
              <a:t>B</a:t>
            </a:r>
            <a:r>
              <a:rPr lang="en-US" altLang="en-US" sz="2800"/>
              <a:t> and the normal to the loop can change with time </a:t>
            </a:r>
          </a:p>
        </p:txBody>
      </p:sp>
      <p:sp>
        <p:nvSpPr>
          <p:cNvPr id="86026" name="Rectangle 10"/>
          <p:cNvSpPr>
            <a:spLocks noChangeArrowheads="1"/>
          </p:cNvSpPr>
          <p:nvPr/>
        </p:nvSpPr>
        <p:spPr bwMode="auto">
          <a:xfrm>
            <a:off x="0" y="61722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  </a:t>
            </a:r>
            <a:r>
              <a:rPr lang="en-US" altLang="en-US" sz="2800" i="1"/>
              <a:t>Any combination</a:t>
            </a:r>
            <a:r>
              <a:rPr lang="en-US" altLang="en-US" sz="2800"/>
              <a:t> of the above can occur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76200"/>
            <a:ext cx="7772400" cy="1143000"/>
          </a:xfrm>
        </p:spPr>
        <p:txBody>
          <a:bodyPr/>
          <a:lstStyle/>
          <a:p>
            <a:r>
              <a:rPr lang="en-US" altLang="en-US" dirty="0"/>
              <a:t>Lenz’s Law</a:t>
            </a:r>
          </a:p>
        </p:txBody>
      </p:sp>
      <p:sp>
        <p:nvSpPr>
          <p:cNvPr id="87043" name="Rectangle 3"/>
          <p:cNvSpPr>
            <a:spLocks noGrp="1" noChangeArrowheads="1"/>
          </p:cNvSpPr>
          <p:nvPr>
            <p:ph type="body" idx="1"/>
          </p:nvPr>
        </p:nvSpPr>
        <p:spPr>
          <a:xfrm>
            <a:off x="685800" y="1143000"/>
            <a:ext cx="7772400" cy="1143000"/>
          </a:xfrm>
        </p:spPr>
        <p:txBody>
          <a:bodyPr/>
          <a:lstStyle/>
          <a:p>
            <a:r>
              <a:rPr lang="en-US" altLang="en-US" sz="2800"/>
              <a:t>Faraday’s law indicates that induced emf and the change in flux have </a:t>
            </a:r>
            <a:r>
              <a:rPr lang="en-US" altLang="en-US" sz="2800" b="1" i="1">
                <a:solidFill>
                  <a:schemeClr val="folHlink"/>
                </a:solidFill>
              </a:rPr>
              <a:t>opposite</a:t>
            </a:r>
            <a:r>
              <a:rPr lang="en-US" altLang="en-US" sz="2800" i="1"/>
              <a:t> algebraic signs</a:t>
            </a:r>
            <a:endParaRPr lang="en-US" altLang="en-US" sz="2800"/>
          </a:p>
        </p:txBody>
      </p:sp>
      <p:sp>
        <p:nvSpPr>
          <p:cNvPr id="87045" name="Rectangle 5"/>
          <p:cNvSpPr>
            <a:spLocks noChangeArrowheads="1"/>
          </p:cNvSpPr>
          <p:nvPr/>
        </p:nvSpPr>
        <p:spPr bwMode="auto">
          <a:xfrm>
            <a:off x="304800" y="3276600"/>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The physical interpretation of this statement is known as </a:t>
            </a:r>
            <a:r>
              <a:rPr lang="en-US" altLang="en-US" sz="2800" b="1">
                <a:solidFill>
                  <a:schemeClr val="folHlink"/>
                </a:solidFill>
              </a:rPr>
              <a:t>Lenz’s law</a:t>
            </a:r>
            <a:r>
              <a:rPr lang="en-US" altLang="en-US" sz="2800"/>
              <a:t>:</a:t>
            </a:r>
          </a:p>
        </p:txBody>
      </p:sp>
      <p:sp>
        <p:nvSpPr>
          <p:cNvPr id="87046" name="Rectangle 6"/>
          <p:cNvSpPr>
            <a:spLocks noChangeArrowheads="1"/>
          </p:cNvSpPr>
          <p:nvPr/>
        </p:nvSpPr>
        <p:spPr bwMode="auto">
          <a:xfrm>
            <a:off x="381000" y="4191000"/>
            <a:ext cx="8305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en-US" altLang="en-US" sz="2800"/>
              <a:t>   The induced current travels in the direction that creates a magnetic field with flux </a:t>
            </a:r>
            <a:r>
              <a:rPr lang="en-US" altLang="en-US" sz="2800" b="1" i="1">
                <a:solidFill>
                  <a:schemeClr val="folHlink"/>
                </a:solidFill>
              </a:rPr>
              <a:t>opposing</a:t>
            </a:r>
            <a:r>
              <a:rPr lang="en-US" altLang="en-US" sz="2800"/>
              <a:t> the </a:t>
            </a:r>
            <a:r>
              <a:rPr lang="en-US" altLang="en-US" sz="2800" i="1">
                <a:solidFill>
                  <a:schemeClr val="folHlink"/>
                </a:solidFill>
              </a:rPr>
              <a:t>change in</a:t>
            </a:r>
            <a:r>
              <a:rPr lang="en-US" altLang="en-US" sz="2800"/>
              <a:t> </a:t>
            </a:r>
            <a:r>
              <a:rPr lang="en-US" altLang="en-US" sz="2800" i="1">
                <a:solidFill>
                  <a:schemeClr val="folHlink"/>
                </a:solidFill>
              </a:rPr>
              <a:t>original</a:t>
            </a:r>
            <a:r>
              <a:rPr lang="en-US" altLang="en-US" sz="2800"/>
              <a:t> </a:t>
            </a:r>
            <a:r>
              <a:rPr lang="en-US" altLang="en-US" sz="2800" i="1">
                <a:solidFill>
                  <a:schemeClr val="folHlink"/>
                </a:solidFill>
              </a:rPr>
              <a:t>magnetic flux</a:t>
            </a:r>
            <a:r>
              <a:rPr lang="en-US" altLang="en-US" sz="2800"/>
              <a:t> through the circuit</a:t>
            </a:r>
          </a:p>
          <a:p>
            <a:pPr lvl="2"/>
            <a:r>
              <a:rPr lang="en-US" altLang="en-US" sz="2600">
                <a:cs typeface="Tahoma" panose="020B0604030504040204" pitchFamily="34" charset="0"/>
              </a:rPr>
              <a:t>That is, the induced current tends to maintain the original flux through the circuit</a:t>
            </a:r>
          </a:p>
        </p:txBody>
      </p:sp>
      <p:graphicFrame>
        <p:nvGraphicFramePr>
          <p:cNvPr id="87047" name="Object 7"/>
          <p:cNvGraphicFramePr>
            <a:graphicFrameLocks noChangeAspect="1"/>
          </p:cNvGraphicFramePr>
          <p:nvPr/>
        </p:nvGraphicFramePr>
        <p:xfrm>
          <a:off x="3429000" y="2133600"/>
          <a:ext cx="1785938" cy="987425"/>
        </p:xfrm>
        <a:graphic>
          <a:graphicData uri="http://schemas.openxmlformats.org/presentationml/2006/ole">
            <mc:AlternateContent xmlns:mc="http://schemas.openxmlformats.org/markup-compatibility/2006">
              <mc:Choice xmlns:v="urn:schemas-microsoft-com:vml" Requires="v">
                <p:oleObj spid="_x0000_s87051" name="Equation" r:id="rId3" imgW="711000" imgH="393480" progId="Equation.3">
                  <p:embed/>
                </p:oleObj>
              </mc:Choice>
              <mc:Fallback>
                <p:oleObj name="Equation" r:id="rId3" imgW="711000" imgH="39348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133600"/>
                        <a:ext cx="1785938"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20.1</a:t>
            </a:r>
          </a:p>
        </p:txBody>
      </p:sp>
      <p:sp>
        <p:nvSpPr>
          <p:cNvPr id="89091" name="Rectangle 3"/>
          <p:cNvSpPr>
            <a:spLocks noGrp="1" noChangeArrowheads="1"/>
          </p:cNvSpPr>
          <p:nvPr>
            <p:ph type="title"/>
          </p:nvPr>
        </p:nvSpPr>
        <p:spPr>
          <a:xfrm>
            <a:off x="228600" y="2362200"/>
            <a:ext cx="7772400" cy="1143000"/>
          </a:xfrm>
          <a:noFill/>
          <a:ln/>
        </p:spPr>
        <p:txBody>
          <a:bodyPr anchor="b"/>
          <a:lstStyle/>
          <a:p>
            <a:r>
              <a:rPr lang="en-US" altLang="en-US" sz="2000">
                <a:solidFill>
                  <a:srgbClr val="000000"/>
                </a:solidFill>
                <a:effectLst/>
                <a:latin typeface="Palatino" pitchFamily="18" charset="0"/>
              </a:rPr>
              <a:t>The figure below is a graph of magnitude </a:t>
            </a:r>
            <a:r>
              <a:rPr lang="en-US" altLang="en-US" sz="2000" i="1">
                <a:solidFill>
                  <a:srgbClr val="000000"/>
                </a:solidFill>
                <a:effectLst/>
                <a:latin typeface="Palatino" pitchFamily="18" charset="0"/>
              </a:rPr>
              <a:t>B</a:t>
            </a:r>
            <a:r>
              <a:rPr lang="en-US" altLang="en-US" sz="2000">
                <a:solidFill>
                  <a:srgbClr val="000000"/>
                </a:solidFill>
                <a:effectLst/>
                <a:latin typeface="Palatino" pitchFamily="18" charset="0"/>
              </a:rPr>
              <a:t> versus time </a:t>
            </a:r>
            <a:r>
              <a:rPr lang="en-US" altLang="en-US" sz="2000" i="1">
                <a:solidFill>
                  <a:srgbClr val="000000"/>
                </a:solidFill>
                <a:effectLst/>
                <a:latin typeface="Palatino" pitchFamily="18" charset="0"/>
              </a:rPr>
              <a:t>t</a:t>
            </a:r>
            <a:r>
              <a:rPr lang="en-US" altLang="en-US" sz="2000">
                <a:solidFill>
                  <a:srgbClr val="000000"/>
                </a:solidFill>
                <a:effectLst/>
                <a:latin typeface="Palatino" pitchFamily="18" charset="0"/>
              </a:rPr>
              <a:t> for a magnetic field that passes through a fixed loop and is oriented perpendicular to the plane of the loop. Rank the magnitudes of the emf generated in the loop at the three instants indicated (</a:t>
            </a:r>
            <a:r>
              <a:rPr lang="en-US" altLang="en-US" sz="2000" i="1">
                <a:solidFill>
                  <a:srgbClr val="000000"/>
                </a:solidFill>
                <a:effectLst/>
                <a:latin typeface="Palatino" pitchFamily="18" charset="0"/>
              </a:rPr>
              <a:t>a, b, c</a:t>
            </a:r>
            <a:r>
              <a:rPr lang="en-US" altLang="en-US" sz="2000">
                <a:solidFill>
                  <a:srgbClr val="000000"/>
                </a:solidFill>
                <a:effectLst/>
                <a:latin typeface="Palatino" pitchFamily="18" charset="0"/>
              </a:rPr>
              <a:t>), from largest to smallest.</a:t>
            </a:r>
          </a:p>
        </p:txBody>
      </p:sp>
      <p:pic>
        <p:nvPicPr>
          <p:cNvPr id="8909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3590925"/>
            <a:ext cx="4800600" cy="323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20.1 ANSWER</a:t>
            </a:r>
          </a:p>
        </p:txBody>
      </p:sp>
      <p:sp>
        <p:nvSpPr>
          <p:cNvPr id="91139" name="Rectangle 3"/>
          <p:cNvSpPr>
            <a:spLocks noGrp="1" noChangeArrowheads="1"/>
          </p:cNvSpPr>
          <p:nvPr>
            <p:ph type="title"/>
          </p:nvPr>
        </p:nvSpPr>
        <p:spPr>
          <a:xfrm>
            <a:off x="304800" y="1524000"/>
            <a:ext cx="8305800" cy="3962400"/>
          </a:xfrm>
          <a:noFill/>
          <a:ln/>
        </p:spPr>
        <p:txBody>
          <a:bodyPr anchor="b"/>
          <a:lstStyle/>
          <a:p>
            <a:r>
              <a:rPr lang="en-US" altLang="en-US" sz="3400">
                <a:solidFill>
                  <a:srgbClr val="000000"/>
                </a:solidFill>
                <a:effectLst/>
                <a:latin typeface="Palatino-Roman" charset="0"/>
              </a:rPr>
              <a:t>(b), (c), (a). At each instant, the magnitude of the induced emf is proportional to the rate of change of the magnetic field (hence, proportional to the slope of the curve shown on the graph). </a:t>
            </a:r>
            <a:br>
              <a:rPr lang="en-US" altLang="en-US" sz="3400">
                <a:solidFill>
                  <a:srgbClr val="000000"/>
                </a:solidFill>
                <a:effectLst/>
                <a:latin typeface="Palatino-Roman" charset="0"/>
              </a:rPr>
            </a:br>
            <a:endParaRPr lang="en-US" altLang="en-US" sz="3400">
              <a:solidFill>
                <a:srgbClr val="000000"/>
              </a:solidFill>
              <a:effectLst/>
              <a:latin typeface="Palatino-Roman"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152400"/>
            <a:ext cx="8001000" cy="1143000"/>
          </a:xfrm>
        </p:spPr>
        <p:txBody>
          <a:bodyPr/>
          <a:lstStyle/>
          <a:p>
            <a:r>
              <a:rPr lang="en-US" altLang="en-US"/>
              <a:t>Applications of Faraday’s Law – Ground Fault Interrupters</a:t>
            </a:r>
          </a:p>
        </p:txBody>
      </p:sp>
      <p:sp>
        <p:nvSpPr>
          <p:cNvPr id="83971" name="Rectangle 3"/>
          <p:cNvSpPr>
            <a:spLocks noGrp="1" noChangeArrowheads="1"/>
          </p:cNvSpPr>
          <p:nvPr>
            <p:ph type="body" sz="half" idx="1"/>
          </p:nvPr>
        </p:nvSpPr>
        <p:spPr>
          <a:xfrm>
            <a:off x="0" y="1524000"/>
            <a:ext cx="4419600" cy="5105400"/>
          </a:xfrm>
        </p:spPr>
        <p:txBody>
          <a:bodyPr/>
          <a:lstStyle/>
          <a:p>
            <a:r>
              <a:rPr lang="en-US" altLang="en-US" sz="2600"/>
              <a:t>The </a:t>
            </a:r>
            <a:r>
              <a:rPr lang="en-US" altLang="en-US" sz="2600" b="1" i="1">
                <a:solidFill>
                  <a:schemeClr val="folHlink"/>
                </a:solidFill>
              </a:rPr>
              <a:t>ground fault interrupter</a:t>
            </a:r>
            <a:r>
              <a:rPr lang="en-US" altLang="en-US" sz="2600"/>
              <a:t> (GFI) is a safety device that protects against electrical shock</a:t>
            </a:r>
          </a:p>
          <a:p>
            <a:pPr lvl="2"/>
            <a:r>
              <a:rPr lang="en-US" altLang="en-US"/>
              <a:t>The iron ring confines the magnetic field, which is generally 0</a:t>
            </a:r>
          </a:p>
          <a:p>
            <a:pPr lvl="2"/>
            <a:r>
              <a:rPr lang="en-US" altLang="en-US"/>
              <a:t>If a leakage occurs, the field is no longer 0 and the induced voltage triggers a circuit breaker shutting off the current</a:t>
            </a:r>
          </a:p>
        </p:txBody>
      </p:sp>
      <p:pic>
        <p:nvPicPr>
          <p:cNvPr id="83972" name="Picture 4" descr="Fig 20-05"/>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2667000"/>
            <a:ext cx="388620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5"/>
          <p:cNvSpPr>
            <a:spLocks noChangeArrowheads="1"/>
          </p:cNvSpPr>
          <p:nvPr/>
        </p:nvSpPr>
        <p:spPr bwMode="auto">
          <a:xfrm>
            <a:off x="4419600" y="5486400"/>
            <a:ext cx="47244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20000"/>
              </a:spcBef>
              <a:buClr>
                <a:schemeClr val="tx2"/>
              </a:buClr>
              <a:buSzPct val="70000"/>
              <a:buFont typeface="Wingdings" panose="05000000000000000000" pitchFamily="2" charset="2"/>
              <a:buNone/>
            </a:pPr>
            <a:r>
              <a:rPr lang="en-US" altLang="en-US" sz="1800">
                <a:effectLst>
                  <a:outerShdw blurRad="38100" dist="38100" dir="2700000" algn="tl">
                    <a:srgbClr val="000000"/>
                  </a:outerShdw>
                </a:effectLst>
                <a:latin typeface="Tahoma" panose="020B0604030504040204" pitchFamily="34" charset="0"/>
              </a:rPr>
              <a:t>Wire 1 leads from the wall outlet to the appliance</a:t>
            </a:r>
          </a:p>
        </p:txBody>
      </p:sp>
      <p:sp>
        <p:nvSpPr>
          <p:cNvPr id="83974" name="Rectangle 6"/>
          <p:cNvSpPr>
            <a:spLocks noChangeArrowheads="1"/>
          </p:cNvSpPr>
          <p:nvPr/>
        </p:nvSpPr>
        <p:spPr bwMode="auto">
          <a:xfrm>
            <a:off x="4495800" y="6096000"/>
            <a:ext cx="45720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20000"/>
              </a:spcBef>
              <a:buClr>
                <a:schemeClr val="tx2"/>
              </a:buClr>
              <a:buSzPct val="70000"/>
              <a:buFont typeface="Wingdings" panose="05000000000000000000" pitchFamily="2" charset="2"/>
              <a:buNone/>
            </a:pPr>
            <a:r>
              <a:rPr lang="en-US" altLang="en-US" sz="1800">
                <a:effectLst>
                  <a:outerShdw blurRad="38100" dist="38100" dir="2700000" algn="tl">
                    <a:srgbClr val="000000"/>
                  </a:outerShdw>
                </a:effectLst>
                <a:latin typeface="Tahoma" panose="020B0604030504040204" pitchFamily="34" charset="0"/>
              </a:rPr>
              <a:t>Wire 2 leads from the appliance back to the wall outlet</a:t>
            </a:r>
          </a:p>
        </p:txBody>
      </p:sp>
      <p:pic>
        <p:nvPicPr>
          <p:cNvPr id="83975" name="Picture 7" descr="gf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685800"/>
            <a:ext cx="16097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71600"/>
            <a:ext cx="5257800" cy="5216525"/>
          </a:xfrm>
          <a:prstGeom prst="rect">
            <a:avLst/>
          </a:prstGeom>
          <a:noFill/>
          <a:extLst>
            <a:ext uri="{909E8E84-426E-40DD-AFC4-6F175D3DCCD1}">
              <a14:hiddenFill xmlns:a14="http://schemas.microsoft.com/office/drawing/2010/main">
                <a:solidFill>
                  <a:srgbClr val="FFFFFF"/>
                </a:solidFill>
              </a14:hiddenFill>
            </a:ext>
          </a:extLst>
        </p:spPr>
      </p:pic>
      <p:sp>
        <p:nvSpPr>
          <p:cNvPr id="65539" name="Rectangle 3"/>
          <p:cNvSpPr>
            <a:spLocks noChangeArrowheads="1"/>
          </p:cNvSpPr>
          <p:nvPr/>
        </p:nvSpPr>
        <p:spPr bwMode="auto">
          <a:xfrm>
            <a:off x="228600" y="304800"/>
            <a:ext cx="3616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chemeClr val="tx2"/>
                </a:solidFill>
                <a:effectLst>
                  <a:outerShdw blurRad="38100" dist="38100" dir="2700000" algn="tl">
                    <a:srgbClr val="000000"/>
                  </a:outerShdw>
                </a:effectLst>
                <a:latin typeface="Tahoma" panose="020B0604030504040204" pitchFamily="34" charset="0"/>
              </a:rPr>
              <a:t>Electric Guitar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3000"/>
          </a:xfrm>
        </p:spPr>
        <p:txBody>
          <a:bodyPr/>
          <a:lstStyle/>
          <a:p>
            <a:r>
              <a:rPr lang="en-US" altLang="en-US"/>
              <a:t>Applications of Faraday’s Law – Electric Guitar</a:t>
            </a:r>
          </a:p>
        </p:txBody>
      </p:sp>
      <p:sp>
        <p:nvSpPr>
          <p:cNvPr id="84995" name="Rectangle 3"/>
          <p:cNvSpPr>
            <a:spLocks noGrp="1" noChangeArrowheads="1"/>
          </p:cNvSpPr>
          <p:nvPr>
            <p:ph type="body" sz="half" idx="1"/>
          </p:nvPr>
        </p:nvSpPr>
        <p:spPr>
          <a:xfrm>
            <a:off x="152400" y="1676400"/>
            <a:ext cx="4495800" cy="5029200"/>
          </a:xfrm>
        </p:spPr>
        <p:txBody>
          <a:bodyPr/>
          <a:lstStyle/>
          <a:p>
            <a:pPr>
              <a:lnSpc>
                <a:spcPct val="90000"/>
              </a:lnSpc>
            </a:pPr>
            <a:r>
              <a:rPr lang="en-US" altLang="en-US" sz="2600"/>
              <a:t>A vibrating string induces an </a:t>
            </a:r>
            <a:r>
              <a:rPr lang="en-US" altLang="en-US" sz="2600" i="1"/>
              <a:t>emf</a:t>
            </a:r>
            <a:r>
              <a:rPr lang="en-US" altLang="en-US" sz="2600"/>
              <a:t> in a coil</a:t>
            </a:r>
          </a:p>
          <a:p>
            <a:pPr>
              <a:lnSpc>
                <a:spcPct val="90000"/>
              </a:lnSpc>
            </a:pPr>
            <a:r>
              <a:rPr lang="en-US" altLang="en-US" sz="2600"/>
              <a:t>A permanent magnet inside the coil magnetizes a portion of the string nearest the coil</a:t>
            </a:r>
          </a:p>
          <a:p>
            <a:pPr>
              <a:lnSpc>
                <a:spcPct val="90000"/>
              </a:lnSpc>
            </a:pPr>
            <a:r>
              <a:rPr lang="en-US" altLang="en-US" sz="2600"/>
              <a:t>As the string vibrates at some frequency, its magnetized segment produces a changing flux through the pickup coil</a:t>
            </a:r>
          </a:p>
          <a:p>
            <a:pPr>
              <a:lnSpc>
                <a:spcPct val="90000"/>
              </a:lnSpc>
            </a:pPr>
            <a:r>
              <a:rPr lang="en-US" altLang="en-US" sz="2600"/>
              <a:t>The changing flux produces an induced emf that is fed to an amplifier</a:t>
            </a:r>
          </a:p>
        </p:txBody>
      </p:sp>
      <p:pic>
        <p:nvPicPr>
          <p:cNvPr id="84996" name="Picture 4" descr="Fig 20-07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1905000"/>
            <a:ext cx="4114800" cy="380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0638"/>
            <a:ext cx="5441950" cy="6837362"/>
          </a:xfrm>
          <a:prstGeom prst="rect">
            <a:avLst/>
          </a:prstGeom>
          <a:noFill/>
          <a:extLst>
            <a:ext uri="{909E8E84-426E-40DD-AFC4-6F175D3DCCD1}">
              <a14:hiddenFill xmlns:a14="http://schemas.microsoft.com/office/drawing/2010/main">
                <a:solidFill>
                  <a:srgbClr val="FFFFFF"/>
                </a:solidFill>
              </a14:hiddenFill>
            </a:ext>
          </a:extLst>
        </p:spPr>
      </p:pic>
      <p:sp>
        <p:nvSpPr>
          <p:cNvPr id="66563" name="Rectangle 3"/>
          <p:cNvSpPr>
            <a:spLocks noChangeArrowheads="1"/>
          </p:cNvSpPr>
          <p:nvPr/>
        </p:nvSpPr>
        <p:spPr bwMode="auto">
          <a:xfrm>
            <a:off x="228600" y="381000"/>
            <a:ext cx="33829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chemeClr val="tx2"/>
                </a:solidFill>
                <a:effectLst>
                  <a:outerShdw blurRad="38100" dist="38100" dir="2700000" algn="tl">
                    <a:srgbClr val="000000"/>
                  </a:outerShdw>
                </a:effectLst>
                <a:latin typeface="Tahoma" panose="020B0604030504040204" pitchFamily="34" charset="0"/>
              </a:rPr>
              <a:t>Motional emf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04800"/>
            <a:ext cx="7772400" cy="1143000"/>
          </a:xfrm>
        </p:spPr>
        <p:txBody>
          <a:bodyPr/>
          <a:lstStyle/>
          <a:p>
            <a:r>
              <a:rPr lang="en-US" altLang="en-US"/>
              <a:t>Induced emf</a:t>
            </a:r>
          </a:p>
        </p:txBody>
      </p:sp>
      <p:sp>
        <p:nvSpPr>
          <p:cNvPr id="79875" name="Rectangle 3"/>
          <p:cNvSpPr>
            <a:spLocks noGrp="1" noChangeArrowheads="1"/>
          </p:cNvSpPr>
          <p:nvPr>
            <p:ph type="body" sz="half" idx="1"/>
          </p:nvPr>
        </p:nvSpPr>
        <p:spPr>
          <a:xfrm>
            <a:off x="0" y="4419600"/>
            <a:ext cx="5105400" cy="1905000"/>
          </a:xfrm>
        </p:spPr>
        <p:txBody>
          <a:bodyPr/>
          <a:lstStyle/>
          <a:p>
            <a:r>
              <a:rPr lang="en-US" altLang="en-US" sz="2800" dirty="0"/>
              <a:t>A </a:t>
            </a:r>
            <a:r>
              <a:rPr lang="en-US" altLang="en-US" sz="2800" i="1" dirty="0"/>
              <a:t>secondary coil</a:t>
            </a:r>
            <a:r>
              <a:rPr lang="en-US" altLang="en-US" sz="2800" dirty="0"/>
              <a:t> is connected to an ammeter</a:t>
            </a:r>
          </a:p>
          <a:p>
            <a:r>
              <a:rPr lang="en-US" altLang="en-US" sz="2800" dirty="0"/>
              <a:t>A </a:t>
            </a:r>
            <a:r>
              <a:rPr lang="en-US" altLang="en-US" sz="2800" i="1" dirty="0"/>
              <a:t>primary coil</a:t>
            </a:r>
            <a:r>
              <a:rPr lang="en-US" altLang="en-US" sz="2800" dirty="0"/>
              <a:t> is connected </a:t>
            </a:r>
            <a:r>
              <a:rPr lang="en-US" altLang="en-US" sz="2800" dirty="0" smtClean="0"/>
              <a:t/>
            </a:r>
            <a:br>
              <a:rPr lang="en-US" altLang="en-US" sz="2800" dirty="0" smtClean="0"/>
            </a:br>
            <a:r>
              <a:rPr lang="en-US" altLang="en-US" sz="2800" dirty="0" smtClean="0"/>
              <a:t>to a </a:t>
            </a:r>
            <a:r>
              <a:rPr lang="en-US" altLang="en-US" sz="2800" dirty="0"/>
              <a:t>battery</a:t>
            </a:r>
          </a:p>
        </p:txBody>
      </p:sp>
      <p:pic>
        <p:nvPicPr>
          <p:cNvPr id="79876" name="Picture 4" descr="Fig 2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257800" y="2286000"/>
            <a:ext cx="3733800" cy="2581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5"/>
          <p:cNvSpPr>
            <a:spLocks noChangeArrowheads="1"/>
          </p:cNvSpPr>
          <p:nvPr/>
        </p:nvSpPr>
        <p:spPr bwMode="auto">
          <a:xfrm>
            <a:off x="0" y="1828800"/>
            <a:ext cx="5105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28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4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000">
                <a:solidFill>
                  <a:schemeClr val="tx1"/>
                </a:solidFill>
                <a:latin typeface="Times New Roman" panose="02020603050405020304" pitchFamily="18" charset="0"/>
              </a:defRPr>
            </a:lvl3pPr>
            <a:lvl4pPr marL="1600200" indent="-228600">
              <a:spcBef>
                <a:spcPct val="20000"/>
              </a:spcBef>
              <a:buClr>
                <a:schemeClr val="tx1"/>
              </a:buClr>
              <a:buChar char="–"/>
              <a:defRPr>
                <a:solidFill>
                  <a:schemeClr val="tx1"/>
                </a:solidFill>
                <a:latin typeface="Times New Roman" panose="02020603050405020304" pitchFamily="18" charset="0"/>
              </a:defRPr>
            </a:lvl4pPr>
            <a:lvl5pPr marL="2057400" indent="-228600">
              <a:spcBef>
                <a:spcPct val="20000"/>
              </a:spcBef>
              <a:buClr>
                <a:schemeClr val="accent1"/>
              </a:buClr>
              <a:buChar char="•"/>
              <a:defRPr>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9pPr>
          </a:lstStyle>
          <a:p>
            <a:r>
              <a:rPr lang="en-US" altLang="en-US"/>
              <a:t>A current can be produced by a </a:t>
            </a:r>
            <a:r>
              <a:rPr lang="en-US" altLang="en-US" b="1" i="1">
                <a:solidFill>
                  <a:schemeClr val="folHlink"/>
                </a:solidFill>
              </a:rPr>
              <a:t>changing magnetic field</a:t>
            </a:r>
          </a:p>
        </p:txBody>
      </p:sp>
      <p:sp>
        <p:nvSpPr>
          <p:cNvPr id="79878" name="Rectangle 6"/>
          <p:cNvSpPr>
            <a:spLocks noChangeArrowheads="1"/>
          </p:cNvSpPr>
          <p:nvPr/>
        </p:nvSpPr>
        <p:spPr bwMode="auto">
          <a:xfrm>
            <a:off x="0" y="3276600"/>
            <a:ext cx="510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28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4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000">
                <a:solidFill>
                  <a:schemeClr val="tx1"/>
                </a:solidFill>
                <a:latin typeface="Times New Roman" panose="02020603050405020304" pitchFamily="18" charset="0"/>
              </a:defRPr>
            </a:lvl3pPr>
            <a:lvl4pPr marL="1600200" indent="-228600">
              <a:spcBef>
                <a:spcPct val="20000"/>
              </a:spcBef>
              <a:buClr>
                <a:schemeClr val="tx1"/>
              </a:buClr>
              <a:buChar char="–"/>
              <a:defRPr>
                <a:solidFill>
                  <a:schemeClr val="tx1"/>
                </a:solidFill>
                <a:latin typeface="Times New Roman" panose="02020603050405020304" pitchFamily="18" charset="0"/>
              </a:defRPr>
            </a:lvl4pPr>
            <a:lvl5pPr marL="2057400" indent="-228600">
              <a:spcBef>
                <a:spcPct val="20000"/>
              </a:spcBef>
              <a:buClr>
                <a:schemeClr val="accent1"/>
              </a:buClr>
              <a:buChar char="•"/>
              <a:defRPr>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9pPr>
          </a:lstStyle>
          <a:p>
            <a:r>
              <a:rPr lang="en-US" altLang="en-US"/>
              <a:t>First shown in an experiment by Michael Faraday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0"/>
            <a:ext cx="7772400" cy="1143000"/>
          </a:xfrm>
        </p:spPr>
        <p:txBody>
          <a:bodyPr/>
          <a:lstStyle/>
          <a:p>
            <a:r>
              <a:rPr lang="en-US" altLang="en-US"/>
              <a:t> Motional emf</a:t>
            </a:r>
          </a:p>
        </p:txBody>
      </p:sp>
      <p:sp>
        <p:nvSpPr>
          <p:cNvPr id="92163" name="Rectangle 3"/>
          <p:cNvSpPr>
            <a:spLocks noGrp="1" noChangeArrowheads="1"/>
          </p:cNvSpPr>
          <p:nvPr>
            <p:ph type="body" sz="half" idx="1"/>
          </p:nvPr>
        </p:nvSpPr>
        <p:spPr>
          <a:xfrm>
            <a:off x="92075" y="1066800"/>
            <a:ext cx="8915400" cy="1371600"/>
          </a:xfrm>
        </p:spPr>
        <p:txBody>
          <a:bodyPr/>
          <a:lstStyle/>
          <a:p>
            <a:pPr>
              <a:lnSpc>
                <a:spcPct val="90000"/>
              </a:lnSpc>
            </a:pPr>
            <a:r>
              <a:rPr lang="en-US" altLang="en-US" sz="2800"/>
              <a:t>A straight conductor of length </a:t>
            </a:r>
            <a:r>
              <a:rPr lang="en-US" altLang="en-US" sz="2800" i="1">
                <a:solidFill>
                  <a:schemeClr val="folHlink"/>
                </a:solidFill>
                <a:cs typeface="Tahoma" panose="020B0604030504040204" pitchFamily="34" charset="0"/>
              </a:rPr>
              <a:t>ℓ</a:t>
            </a:r>
            <a:r>
              <a:rPr lang="en-US" altLang="en-US" sz="2800">
                <a:solidFill>
                  <a:schemeClr val="folHlink"/>
                </a:solidFill>
                <a:cs typeface="Tahoma" panose="020B0604030504040204" pitchFamily="34" charset="0"/>
              </a:rPr>
              <a:t>  </a:t>
            </a:r>
            <a:r>
              <a:rPr lang="en-US" altLang="en-US" sz="2800">
                <a:cs typeface="Tahoma" panose="020B0604030504040204" pitchFamily="34" charset="0"/>
              </a:rPr>
              <a:t>moves ( under the influence of some external agent) with </a:t>
            </a:r>
            <a:r>
              <a:rPr lang="en-US" altLang="en-US" sz="2800" i="1">
                <a:cs typeface="Tahoma" panose="020B0604030504040204" pitchFamily="34" charset="0"/>
              </a:rPr>
              <a:t>constant</a:t>
            </a:r>
            <a:r>
              <a:rPr lang="en-US" altLang="en-US" sz="2800">
                <a:cs typeface="Tahoma" panose="020B0604030504040204" pitchFamily="34" charset="0"/>
              </a:rPr>
              <a:t> velocity </a:t>
            </a:r>
            <a:r>
              <a:rPr lang="en-US" altLang="en-US" sz="2800" b="1">
                <a:solidFill>
                  <a:schemeClr val="folHlink"/>
                </a:solidFill>
                <a:cs typeface="Tahoma" panose="020B0604030504040204" pitchFamily="34" charset="0"/>
              </a:rPr>
              <a:t>v</a:t>
            </a:r>
            <a:r>
              <a:rPr lang="en-US" altLang="en-US" sz="2800">
                <a:cs typeface="Tahoma" panose="020B0604030504040204" pitchFamily="34" charset="0"/>
              </a:rPr>
              <a:t> perpendicularly through a uniform magnetic field </a:t>
            </a:r>
            <a:r>
              <a:rPr lang="en-US" altLang="en-US" sz="2800" b="1">
                <a:solidFill>
                  <a:schemeClr val="folHlink"/>
                </a:solidFill>
                <a:cs typeface="Tahoma" panose="020B0604030504040204" pitchFamily="34" charset="0"/>
              </a:rPr>
              <a:t>B</a:t>
            </a:r>
          </a:p>
        </p:txBody>
      </p:sp>
      <p:sp>
        <p:nvSpPr>
          <p:cNvPr id="92165" name="Rectangle 5"/>
          <p:cNvSpPr>
            <a:spLocks noChangeArrowheads="1"/>
          </p:cNvSpPr>
          <p:nvPr/>
        </p:nvSpPr>
        <p:spPr bwMode="auto">
          <a:xfrm>
            <a:off x="0" y="2819400"/>
            <a:ext cx="487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28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4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000">
                <a:solidFill>
                  <a:schemeClr val="tx1"/>
                </a:solidFill>
                <a:latin typeface="Times New Roman" panose="02020603050405020304" pitchFamily="18" charset="0"/>
              </a:defRPr>
            </a:lvl3pPr>
            <a:lvl4pPr marL="1600200" indent="-228600">
              <a:spcBef>
                <a:spcPct val="20000"/>
              </a:spcBef>
              <a:buClr>
                <a:schemeClr val="tx1"/>
              </a:buClr>
              <a:buChar char="–"/>
              <a:defRPr>
                <a:solidFill>
                  <a:schemeClr val="tx1"/>
                </a:solidFill>
                <a:latin typeface="Times New Roman" panose="02020603050405020304" pitchFamily="18" charset="0"/>
              </a:defRPr>
            </a:lvl4pPr>
            <a:lvl5pPr marL="2057400" indent="-228600">
              <a:spcBef>
                <a:spcPct val="20000"/>
              </a:spcBef>
              <a:buClr>
                <a:schemeClr val="accent1"/>
              </a:buClr>
              <a:buChar char="•"/>
              <a:defRPr>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9pPr>
          </a:lstStyle>
          <a:p>
            <a:pPr>
              <a:buFont typeface="Wingdings" panose="05000000000000000000" pitchFamily="2" charset="2"/>
              <a:buNone/>
            </a:pPr>
            <a:r>
              <a:rPr lang="en-US" altLang="en-US"/>
              <a:t>   The electrons in the conductor experience a magnetic force:</a:t>
            </a:r>
          </a:p>
        </p:txBody>
      </p:sp>
      <p:sp>
        <p:nvSpPr>
          <p:cNvPr id="92166" name="Rectangle 6"/>
          <p:cNvSpPr>
            <a:spLocks noChangeArrowheads="1"/>
          </p:cNvSpPr>
          <p:nvPr/>
        </p:nvSpPr>
        <p:spPr bwMode="auto">
          <a:xfrm>
            <a:off x="0" y="5181600"/>
            <a:ext cx="510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28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4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000">
                <a:solidFill>
                  <a:schemeClr val="tx1"/>
                </a:solidFill>
                <a:latin typeface="Times New Roman" panose="02020603050405020304" pitchFamily="18" charset="0"/>
              </a:defRPr>
            </a:lvl3pPr>
            <a:lvl4pPr marL="1600200" indent="-228600">
              <a:spcBef>
                <a:spcPct val="20000"/>
              </a:spcBef>
              <a:buClr>
                <a:schemeClr val="tx1"/>
              </a:buClr>
              <a:buChar char="–"/>
              <a:defRPr>
                <a:solidFill>
                  <a:schemeClr val="tx1"/>
                </a:solidFill>
                <a:latin typeface="Times New Roman" panose="02020603050405020304" pitchFamily="18" charset="0"/>
              </a:defRPr>
            </a:lvl4pPr>
            <a:lvl5pPr marL="2057400" indent="-228600">
              <a:spcBef>
                <a:spcPct val="20000"/>
              </a:spcBef>
              <a:buClr>
                <a:schemeClr val="accent1"/>
              </a:buClr>
              <a:buChar char="•"/>
              <a:defRPr>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9pPr>
          </a:lstStyle>
          <a:p>
            <a:r>
              <a:rPr lang="en-US" altLang="en-US"/>
              <a:t> The electrons tend to move to  the lower end of the conductor</a:t>
            </a:r>
          </a:p>
        </p:txBody>
      </p:sp>
      <p:graphicFrame>
        <p:nvGraphicFramePr>
          <p:cNvPr id="92167" name="Object 7"/>
          <p:cNvGraphicFramePr>
            <a:graphicFrameLocks noChangeAspect="1"/>
          </p:cNvGraphicFramePr>
          <p:nvPr/>
        </p:nvGraphicFramePr>
        <p:xfrm>
          <a:off x="1295400" y="4038600"/>
          <a:ext cx="2195513" cy="793750"/>
        </p:xfrm>
        <a:graphic>
          <a:graphicData uri="http://schemas.openxmlformats.org/presentationml/2006/ole">
            <mc:AlternateContent xmlns:mc="http://schemas.openxmlformats.org/markup-compatibility/2006">
              <mc:Choice xmlns:v="urn:schemas-microsoft-com:vml" Requires="v">
                <p:oleObj spid="_x0000_s92174" name="Equation" r:id="rId3" imgW="596880" imgH="215640" progId="Equation.3">
                  <p:embed/>
                </p:oleObj>
              </mc:Choice>
              <mc:Fallback>
                <p:oleObj name="Equation" r:id="rId3" imgW="596880" imgH="2156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038600"/>
                        <a:ext cx="2195513"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170" name="Group 10"/>
          <p:cNvGrpSpPr>
            <a:grpSpLocks/>
          </p:cNvGrpSpPr>
          <p:nvPr/>
        </p:nvGrpSpPr>
        <p:grpSpPr bwMode="auto">
          <a:xfrm>
            <a:off x="5486400" y="2590800"/>
            <a:ext cx="3541713" cy="3810000"/>
            <a:chOff x="3360" y="1584"/>
            <a:chExt cx="2231" cy="2400"/>
          </a:xfrm>
        </p:grpSpPr>
        <p:pic>
          <p:nvPicPr>
            <p:cNvPr id="92168" name="Picture 8" descr="Fig 2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1584"/>
              <a:ext cx="2231" cy="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9" name="Rectangle 9"/>
            <p:cNvSpPr>
              <a:spLocks noChangeArrowheads="1"/>
            </p:cNvSpPr>
            <p:nvPr/>
          </p:nvSpPr>
          <p:spPr bwMode="auto">
            <a:xfrm>
              <a:off x="4115" y="3031"/>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chemeClr val="bg2"/>
                  </a:solidFill>
                </a:rPr>
                <a:t>B</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152400"/>
            <a:ext cx="7772400" cy="990600"/>
          </a:xfrm>
        </p:spPr>
        <p:txBody>
          <a:bodyPr/>
          <a:lstStyle/>
          <a:p>
            <a:r>
              <a:rPr lang="en-US" altLang="en-US"/>
              <a:t>Motional emf</a:t>
            </a:r>
          </a:p>
        </p:txBody>
      </p:sp>
      <p:sp>
        <p:nvSpPr>
          <p:cNvPr id="93187" name="Rectangle 3"/>
          <p:cNvSpPr>
            <a:spLocks noChangeArrowheads="1"/>
          </p:cNvSpPr>
          <p:nvPr/>
        </p:nvSpPr>
        <p:spPr bwMode="auto">
          <a:xfrm>
            <a:off x="381000" y="1371600"/>
            <a:ext cx="8763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As the negative charges accumulate at the base, a net positive charge exists at the upper end of the conductor</a:t>
            </a:r>
          </a:p>
        </p:txBody>
      </p:sp>
      <p:sp>
        <p:nvSpPr>
          <p:cNvPr id="93188" name="Rectangle 4"/>
          <p:cNvSpPr>
            <a:spLocks noChangeArrowheads="1"/>
          </p:cNvSpPr>
          <p:nvPr/>
        </p:nvSpPr>
        <p:spPr bwMode="auto">
          <a:xfrm>
            <a:off x="304800" y="2743200"/>
            <a:ext cx="815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As a result of this charge separation, an electric field </a:t>
            </a:r>
            <a:r>
              <a:rPr lang="en-US" altLang="en-US" sz="2800" b="1" i="1">
                <a:solidFill>
                  <a:schemeClr val="folHlink"/>
                </a:solidFill>
              </a:rPr>
              <a:t>E</a:t>
            </a:r>
            <a:r>
              <a:rPr lang="en-US" altLang="en-US" sz="2800"/>
              <a:t> is produced in the conductor</a:t>
            </a:r>
          </a:p>
        </p:txBody>
      </p:sp>
      <p:sp>
        <p:nvSpPr>
          <p:cNvPr id="93189" name="Rectangle 5"/>
          <p:cNvSpPr>
            <a:spLocks noChangeArrowheads="1"/>
          </p:cNvSpPr>
          <p:nvPr/>
        </p:nvSpPr>
        <p:spPr bwMode="auto">
          <a:xfrm>
            <a:off x="304800" y="40386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dirty="0"/>
              <a:t>Charges build up at the ends of the conductor until </a:t>
            </a:r>
            <a:r>
              <a:rPr lang="en-US" altLang="en-US" sz="2800" dirty="0" smtClean="0"/>
              <a:t/>
            </a:r>
            <a:br>
              <a:rPr lang="en-US" altLang="en-US" sz="2800" dirty="0" smtClean="0"/>
            </a:br>
            <a:r>
              <a:rPr lang="en-US" altLang="en-US" sz="2800" dirty="0" smtClean="0"/>
              <a:t>the </a:t>
            </a:r>
            <a:r>
              <a:rPr lang="en-US" altLang="en-US" sz="2800" dirty="0"/>
              <a:t>downward magnetic force is balanced by the upward electric force</a:t>
            </a:r>
          </a:p>
        </p:txBody>
      </p:sp>
      <p:graphicFrame>
        <p:nvGraphicFramePr>
          <p:cNvPr id="93190" name="Object 6"/>
          <p:cNvGraphicFramePr>
            <a:graphicFrameLocks noChangeAspect="1"/>
          </p:cNvGraphicFramePr>
          <p:nvPr/>
        </p:nvGraphicFramePr>
        <p:xfrm>
          <a:off x="2133600" y="5867400"/>
          <a:ext cx="4724400" cy="581025"/>
        </p:xfrm>
        <a:graphic>
          <a:graphicData uri="http://schemas.openxmlformats.org/presentationml/2006/ole">
            <mc:AlternateContent xmlns:mc="http://schemas.openxmlformats.org/markup-compatibility/2006">
              <mc:Choice xmlns:v="urn:schemas-microsoft-com:vml" Requires="v">
                <p:oleObj spid="_x0000_s93194" name="Equation" r:id="rId3" imgW="1650960" imgH="203040" progId="Equation.3">
                  <p:embed/>
                </p:oleObj>
              </mc:Choice>
              <mc:Fallback>
                <p:oleObj name="Equation" r:id="rId3" imgW="1650960" imgH="2030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867400"/>
                        <a:ext cx="4724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228600"/>
            <a:ext cx="7772400" cy="1143000"/>
          </a:xfrm>
        </p:spPr>
        <p:txBody>
          <a:bodyPr/>
          <a:lstStyle/>
          <a:p>
            <a:r>
              <a:rPr lang="en-US" altLang="en-US"/>
              <a:t>Motional emf</a:t>
            </a:r>
          </a:p>
        </p:txBody>
      </p:sp>
      <p:sp>
        <p:nvSpPr>
          <p:cNvPr id="94211" name="Rectangle 3"/>
          <p:cNvSpPr>
            <a:spLocks noChangeArrowheads="1"/>
          </p:cNvSpPr>
          <p:nvPr/>
        </p:nvSpPr>
        <p:spPr bwMode="auto">
          <a:xfrm>
            <a:off x="228600" y="4191000"/>
            <a:ext cx="8001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90000"/>
              </a:lnSpc>
            </a:pPr>
            <a:r>
              <a:rPr lang="en-US" altLang="en-US" sz="2800"/>
              <a:t>A </a:t>
            </a:r>
            <a:r>
              <a:rPr lang="en-US" altLang="en-US" sz="2800" i="1"/>
              <a:t>potential difference</a:t>
            </a:r>
            <a:r>
              <a:rPr lang="en-US" altLang="en-US" sz="2800"/>
              <a:t> is maintained across the conductor as long as there is </a:t>
            </a:r>
            <a:r>
              <a:rPr lang="en-US" altLang="en-US" sz="2800" b="1" i="1"/>
              <a:t>motion</a:t>
            </a:r>
            <a:r>
              <a:rPr lang="en-US" altLang="en-US" sz="2800"/>
              <a:t> through the field</a:t>
            </a:r>
          </a:p>
          <a:p>
            <a:pPr lvl="2">
              <a:lnSpc>
                <a:spcPct val="90000"/>
              </a:lnSpc>
            </a:pPr>
            <a:r>
              <a:rPr lang="en-US" altLang="en-US"/>
              <a:t>If the motion is reversed, the polarity of the potential difference is also reversed</a:t>
            </a:r>
          </a:p>
        </p:txBody>
      </p:sp>
      <p:sp>
        <p:nvSpPr>
          <p:cNvPr id="94212" name="Rectangle 4"/>
          <p:cNvSpPr>
            <a:spLocks noGrp="1" noChangeArrowheads="1"/>
          </p:cNvSpPr>
          <p:nvPr>
            <p:ph type="body" idx="1"/>
          </p:nvPr>
        </p:nvSpPr>
        <p:spPr>
          <a:xfrm>
            <a:off x="0" y="1600200"/>
            <a:ext cx="8763000" cy="914400"/>
          </a:xfrm>
          <a:noFill/>
          <a:ln/>
        </p:spPr>
        <p:txBody>
          <a:bodyPr/>
          <a:lstStyle/>
          <a:p>
            <a:pPr>
              <a:lnSpc>
                <a:spcPct val="90000"/>
              </a:lnSpc>
            </a:pPr>
            <a:r>
              <a:rPr lang="en-US" altLang="en-US" sz="2800"/>
              <a:t>There is a potential difference between the upper and lower ends of the conductor</a:t>
            </a:r>
          </a:p>
        </p:txBody>
      </p:sp>
      <p:graphicFrame>
        <p:nvGraphicFramePr>
          <p:cNvPr id="94213" name="Object 5"/>
          <p:cNvGraphicFramePr>
            <a:graphicFrameLocks noChangeAspect="1"/>
          </p:cNvGraphicFramePr>
          <p:nvPr/>
        </p:nvGraphicFramePr>
        <p:xfrm>
          <a:off x="2590800" y="2667000"/>
          <a:ext cx="2971800" cy="539750"/>
        </p:xfrm>
        <a:graphic>
          <a:graphicData uri="http://schemas.openxmlformats.org/presentationml/2006/ole">
            <mc:AlternateContent xmlns:mc="http://schemas.openxmlformats.org/markup-compatibility/2006">
              <mc:Choice xmlns:v="urn:schemas-microsoft-com:vml" Requires="v">
                <p:oleObj spid="_x0000_s94218" name="Equation" r:id="rId3" imgW="977760" imgH="177480" progId="Equation.3">
                  <p:embed/>
                </p:oleObj>
              </mc:Choice>
              <mc:Fallback>
                <p:oleObj name="Equation" r:id="rId3" imgW="977760" imgH="177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667000"/>
                        <a:ext cx="2971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4" name="Rectangle 6"/>
          <p:cNvSpPr>
            <a:spLocks noChangeArrowheads="1"/>
          </p:cNvSpPr>
          <p:nvPr/>
        </p:nvSpPr>
        <p:spPr bwMode="auto">
          <a:xfrm>
            <a:off x="469900" y="3429000"/>
            <a:ext cx="8202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The upper end is at a higher potential than the lower end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09600" y="152400"/>
            <a:ext cx="7772400" cy="838200"/>
          </a:xfrm>
        </p:spPr>
        <p:txBody>
          <a:bodyPr/>
          <a:lstStyle/>
          <a:p>
            <a:r>
              <a:rPr lang="en-US" altLang="en-US"/>
              <a:t>Motional emf in a Circuit</a:t>
            </a:r>
          </a:p>
        </p:txBody>
      </p:sp>
      <p:sp>
        <p:nvSpPr>
          <p:cNvPr id="95235" name="Rectangle 3"/>
          <p:cNvSpPr>
            <a:spLocks noGrp="1" noChangeArrowheads="1"/>
          </p:cNvSpPr>
          <p:nvPr>
            <p:ph type="body" sz="half" idx="1"/>
          </p:nvPr>
        </p:nvSpPr>
        <p:spPr>
          <a:xfrm>
            <a:off x="228600" y="3276600"/>
            <a:ext cx="5410200" cy="3352800"/>
          </a:xfrm>
        </p:spPr>
        <p:txBody>
          <a:bodyPr/>
          <a:lstStyle/>
          <a:p>
            <a:pPr>
              <a:lnSpc>
                <a:spcPct val="80000"/>
              </a:lnSpc>
            </a:pPr>
            <a:r>
              <a:rPr lang="en-US" altLang="en-US" sz="2600"/>
              <a:t>As the bar is pulled to the right with </a:t>
            </a:r>
            <a:r>
              <a:rPr lang="en-US" altLang="en-US" sz="2600" i="1"/>
              <a:t>constant</a:t>
            </a:r>
            <a:r>
              <a:rPr lang="en-US" altLang="en-US" sz="2600"/>
              <a:t> velocity </a:t>
            </a:r>
            <a:r>
              <a:rPr lang="en-US" altLang="en-US" sz="2600" b="1">
                <a:solidFill>
                  <a:schemeClr val="folHlink"/>
                </a:solidFill>
              </a:rPr>
              <a:t>v </a:t>
            </a:r>
            <a:r>
              <a:rPr lang="en-US" altLang="en-US" sz="2600"/>
              <a:t>under the influence of an applied force, </a:t>
            </a:r>
            <a:r>
              <a:rPr lang="en-US" altLang="en-US" sz="2600" b="1">
                <a:solidFill>
                  <a:schemeClr val="folHlink"/>
                </a:solidFill>
              </a:rPr>
              <a:t>F</a:t>
            </a:r>
            <a:r>
              <a:rPr lang="en-US" altLang="en-US" sz="2600" baseline="-25000">
                <a:solidFill>
                  <a:schemeClr val="folHlink"/>
                </a:solidFill>
              </a:rPr>
              <a:t>app</a:t>
            </a:r>
            <a:r>
              <a:rPr lang="en-US" altLang="en-US" sz="2600"/>
              <a:t>, the free charges experience a magnetic force along the length of the bar</a:t>
            </a:r>
          </a:p>
          <a:p>
            <a:pPr>
              <a:lnSpc>
                <a:spcPct val="80000"/>
              </a:lnSpc>
            </a:pPr>
            <a:r>
              <a:rPr lang="en-US" altLang="en-US" sz="2600"/>
              <a:t>This force sets up an induced current because the charges are free to move in the closed path</a:t>
            </a:r>
          </a:p>
        </p:txBody>
      </p:sp>
      <p:sp>
        <p:nvSpPr>
          <p:cNvPr id="95236" name="Rectangle 4" descr="31-10a"/>
          <p:cNvSpPr>
            <a:spLocks noGrp="1" noChangeAspect="1" noChangeArrowheads="1"/>
          </p:cNvSpPr>
          <p:nvPr/>
        </p:nvSpPr>
        <p:spPr bwMode="auto">
          <a:xfrm>
            <a:off x="5867400" y="2286000"/>
            <a:ext cx="3124200" cy="3581400"/>
          </a:xfrm>
          <a:prstGeom prst="rect">
            <a:avLst/>
          </a:prstGeom>
          <a:blipFill dpi="0" rotWithShape="1">
            <a:blip r:embed="rId2"/>
            <a:srcRect/>
            <a:stretch>
              <a:fillRect r="-5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7" name="Rectangle 5"/>
          <p:cNvSpPr>
            <a:spLocks noChangeArrowheads="1"/>
          </p:cNvSpPr>
          <p:nvPr/>
        </p:nvSpPr>
        <p:spPr bwMode="auto">
          <a:xfrm>
            <a:off x="0" y="1219200"/>
            <a:ext cx="8915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accent2"/>
              </a:buClr>
              <a:buSzPct val="80000"/>
              <a:buFont typeface="Wingdings" panose="05000000000000000000" pitchFamily="2" charset="2"/>
              <a:buChar char="l"/>
            </a:pPr>
            <a:r>
              <a:rPr lang="en-US" altLang="en-US" sz="2800"/>
              <a:t>A circuit consists of a conducting bar of length </a:t>
            </a:r>
            <a:r>
              <a:rPr lang="en-US" altLang="en-US" sz="2800" i="1">
                <a:solidFill>
                  <a:schemeClr val="folHlink"/>
                </a:solidFill>
                <a:cs typeface="Tahoma" panose="020B0604030504040204" pitchFamily="34" charset="0"/>
              </a:rPr>
              <a:t>ℓ</a:t>
            </a:r>
            <a:r>
              <a:rPr lang="en-US" altLang="en-US" sz="2800">
                <a:solidFill>
                  <a:schemeClr val="folHlink"/>
                </a:solidFill>
                <a:cs typeface="Tahoma" panose="020B0604030504040204" pitchFamily="34" charset="0"/>
              </a:rPr>
              <a:t> </a:t>
            </a:r>
            <a:r>
              <a:rPr lang="en-US" altLang="en-US" sz="2800"/>
              <a:t> sliding    along two fixed parallel conducting rails</a:t>
            </a:r>
          </a:p>
        </p:txBody>
      </p:sp>
      <p:sp>
        <p:nvSpPr>
          <p:cNvPr id="95238" name="Rectangle 6"/>
          <p:cNvSpPr>
            <a:spLocks noChangeArrowheads="1"/>
          </p:cNvSpPr>
          <p:nvPr/>
        </p:nvSpPr>
        <p:spPr bwMode="auto">
          <a:xfrm>
            <a:off x="228600" y="2286000"/>
            <a:ext cx="54102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accent2"/>
              </a:buClr>
              <a:buSzPct val="80000"/>
              <a:buFont typeface="Wingdings" panose="05000000000000000000" pitchFamily="2" charset="2"/>
              <a:buChar char="l"/>
            </a:pPr>
            <a:r>
              <a:rPr lang="en-US" altLang="en-US" sz="2800"/>
              <a:t>Assume the moving bar has zero          resistance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152400"/>
            <a:ext cx="8382000" cy="838200"/>
          </a:xfrm>
        </p:spPr>
        <p:txBody>
          <a:bodyPr/>
          <a:lstStyle/>
          <a:p>
            <a:r>
              <a:rPr lang="en-US" altLang="en-US"/>
              <a:t>Motional emf in a Circuit</a:t>
            </a:r>
          </a:p>
        </p:txBody>
      </p:sp>
      <p:sp>
        <p:nvSpPr>
          <p:cNvPr id="96259" name="Rectangle 3"/>
          <p:cNvSpPr>
            <a:spLocks noGrp="1" noChangeArrowheads="1"/>
          </p:cNvSpPr>
          <p:nvPr>
            <p:ph type="body" sz="half" idx="1"/>
          </p:nvPr>
        </p:nvSpPr>
        <p:spPr>
          <a:xfrm>
            <a:off x="0" y="5105400"/>
            <a:ext cx="6553200" cy="533400"/>
          </a:xfrm>
        </p:spPr>
        <p:txBody>
          <a:bodyPr/>
          <a:lstStyle/>
          <a:p>
            <a:r>
              <a:rPr lang="en-US" altLang="en-US" sz="2800"/>
              <a:t>The magnitude of induced current is</a:t>
            </a:r>
          </a:p>
        </p:txBody>
      </p:sp>
      <p:sp>
        <p:nvSpPr>
          <p:cNvPr id="96260" name="Rectangle 4"/>
          <p:cNvSpPr>
            <a:spLocks noChangeArrowheads="1"/>
          </p:cNvSpPr>
          <p:nvPr/>
        </p:nvSpPr>
        <p:spPr bwMode="auto">
          <a:xfrm>
            <a:off x="0" y="1143000"/>
            <a:ext cx="670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nSpc>
                <a:spcPct val="90000"/>
              </a:lnSpc>
              <a:spcBef>
                <a:spcPct val="20000"/>
              </a:spcBef>
              <a:buClr>
                <a:schemeClr val="accent2"/>
              </a:buClr>
              <a:buSzPct val="80000"/>
              <a:buFont typeface="Wingdings" panose="05000000000000000000" pitchFamily="2" charset="2"/>
              <a:buChar char="l"/>
            </a:pPr>
            <a:r>
              <a:rPr lang="en-US" altLang="en-US" sz="2800"/>
              <a:t>The magnetic flux through the area is</a:t>
            </a:r>
          </a:p>
        </p:txBody>
      </p:sp>
      <p:sp>
        <p:nvSpPr>
          <p:cNvPr id="96261" name="Rectangle 5"/>
          <p:cNvSpPr>
            <a:spLocks noChangeArrowheads="1"/>
          </p:cNvSpPr>
          <p:nvPr/>
        </p:nvSpPr>
        <p:spPr bwMode="auto">
          <a:xfrm>
            <a:off x="990600" y="2438400"/>
            <a:ext cx="5410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accent2"/>
              </a:buClr>
              <a:buSzPct val="80000"/>
              <a:buFont typeface="Wingdings" panose="05000000000000000000" pitchFamily="2" charset="2"/>
              <a:buChar char="l"/>
            </a:pPr>
            <a:r>
              <a:rPr lang="en-US" altLang="en-US" sz="2800"/>
              <a:t>Use Faraday’s law:</a:t>
            </a:r>
          </a:p>
        </p:txBody>
      </p:sp>
      <p:graphicFrame>
        <p:nvGraphicFramePr>
          <p:cNvPr id="96262" name="Object 6"/>
          <p:cNvGraphicFramePr>
            <a:graphicFrameLocks noChangeAspect="1"/>
          </p:cNvGraphicFramePr>
          <p:nvPr/>
        </p:nvGraphicFramePr>
        <p:xfrm>
          <a:off x="1524000" y="1752600"/>
          <a:ext cx="3046413" cy="574675"/>
        </p:xfrm>
        <a:graphic>
          <a:graphicData uri="http://schemas.openxmlformats.org/presentationml/2006/ole">
            <mc:AlternateContent xmlns:mc="http://schemas.openxmlformats.org/markup-compatibility/2006">
              <mc:Choice xmlns:v="urn:schemas-microsoft-com:vml" Requires="v">
                <p:oleObj spid="_x0000_s96277" name="Equation" r:id="rId3" imgW="1143000" imgH="215640" progId="Equation.3">
                  <p:embed/>
                </p:oleObj>
              </mc:Choice>
              <mc:Fallback>
                <p:oleObj name="Equation" r:id="rId3" imgW="1143000" imgH="2156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52600"/>
                        <a:ext cx="3046413"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3" name="Object 7"/>
          <p:cNvGraphicFramePr>
            <a:graphicFrameLocks noChangeAspect="1"/>
          </p:cNvGraphicFramePr>
          <p:nvPr/>
        </p:nvGraphicFramePr>
        <p:xfrm>
          <a:off x="762000" y="3048000"/>
          <a:ext cx="4127500" cy="1047750"/>
        </p:xfrm>
        <a:graphic>
          <a:graphicData uri="http://schemas.openxmlformats.org/presentationml/2006/ole">
            <mc:AlternateContent xmlns:mc="http://schemas.openxmlformats.org/markup-compatibility/2006">
              <mc:Choice xmlns:v="urn:schemas-microsoft-com:vml" Requires="v">
                <p:oleObj spid="_x0000_s96278" name="Equation" r:id="rId5" imgW="1549080" imgH="393480" progId="Equation.3">
                  <p:embed/>
                </p:oleObj>
              </mc:Choice>
              <mc:Fallback>
                <p:oleObj name="Equation" r:id="rId5" imgW="1549080" imgH="3934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048000"/>
                        <a:ext cx="41275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5" name="Object 9"/>
          <p:cNvGraphicFramePr>
            <a:graphicFrameLocks noChangeAspect="1"/>
          </p:cNvGraphicFramePr>
          <p:nvPr/>
        </p:nvGraphicFramePr>
        <p:xfrm>
          <a:off x="1524000" y="5715000"/>
          <a:ext cx="2370138" cy="1047750"/>
        </p:xfrm>
        <a:graphic>
          <a:graphicData uri="http://schemas.openxmlformats.org/presentationml/2006/ole">
            <mc:AlternateContent xmlns:mc="http://schemas.openxmlformats.org/markup-compatibility/2006">
              <mc:Choice xmlns:v="urn:schemas-microsoft-com:vml" Requires="v">
                <p:oleObj spid="_x0000_s96279" name="Equation" r:id="rId7" imgW="888840" imgH="393480" progId="Equation.3">
                  <p:embed/>
                </p:oleObj>
              </mc:Choice>
              <mc:Fallback>
                <p:oleObj name="Equation" r:id="rId7" imgW="888840" imgH="3934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715000"/>
                        <a:ext cx="2370138"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6266" name="Picture 10" descr="Fig 20-11b"/>
          <p:cNvPicPr>
            <a:picLocks noGrp="1" noChangeAspect="1" noChangeArrowheads="1"/>
          </p:cNvPicPr>
          <p:nvPr>
            <p:ph type="clipArt" sz="half" idx="2"/>
          </p:nvPr>
        </p:nvPicPr>
        <p:blipFill>
          <a:blip r:embed="rId9">
            <a:extLst>
              <a:ext uri="{28A0092B-C50C-407E-A947-70E740481C1C}">
                <a14:useLocalDpi xmlns:a14="http://schemas.microsoft.com/office/drawing/2010/main" val="0"/>
              </a:ext>
            </a:extLst>
          </a:blip>
          <a:srcRect/>
          <a:stretch>
            <a:fillRect/>
          </a:stretch>
        </p:blipFill>
        <p:spPr>
          <a:xfrm>
            <a:off x="5873750" y="1752600"/>
            <a:ext cx="3270250" cy="3284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7" name="Rectangle 11"/>
          <p:cNvSpPr>
            <a:spLocks noChangeArrowheads="1"/>
          </p:cNvSpPr>
          <p:nvPr/>
        </p:nvSpPr>
        <p:spPr bwMode="auto">
          <a:xfrm>
            <a:off x="838200" y="4267200"/>
            <a:ext cx="487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a:t>The </a:t>
            </a:r>
            <a:r>
              <a:rPr lang="en-US" altLang="en-US" b="1" i="1"/>
              <a:t>induced, motional emf</a:t>
            </a:r>
            <a:r>
              <a:rPr lang="en-US" altLang="en-US"/>
              <a:t>, acts like a battery in the circuit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34" name="Rectangle 10"/>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a:t>
            </a:r>
          </a:p>
        </p:txBody>
      </p:sp>
      <p:sp>
        <p:nvSpPr>
          <p:cNvPr id="26635" name="Rectangle 11"/>
          <p:cNvSpPr>
            <a:spLocks noGrp="1" noChangeArrowheads="1"/>
          </p:cNvSpPr>
          <p:nvPr>
            <p:ph type="title"/>
          </p:nvPr>
        </p:nvSpPr>
        <p:spPr>
          <a:xfrm>
            <a:off x="685800" y="533400"/>
            <a:ext cx="7924800" cy="5029200"/>
          </a:xfrm>
          <a:noFill/>
          <a:ln/>
        </p:spPr>
        <p:txBody>
          <a:bodyPr anchor="b"/>
          <a:lstStyle/>
          <a:p>
            <a:r>
              <a:rPr lang="en-US" altLang="en-US" sz="3600">
                <a:solidFill>
                  <a:srgbClr val="000000"/>
                </a:solidFill>
                <a:effectLst/>
                <a:latin typeface="Palatino" pitchFamily="18" charset="0"/>
              </a:rPr>
              <a:t>As an airplane flies due north from Los Angeles to Seattle, it cuts through Earth's magnetic field.  As a result, an emf is developed between the wing tips. Which wing tip is positively charged?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ANSWER</a:t>
            </a:r>
          </a:p>
        </p:txBody>
      </p:sp>
      <p:sp>
        <p:nvSpPr>
          <p:cNvPr id="58371" name="Rectangle 3"/>
          <p:cNvSpPr>
            <a:spLocks noGrp="1" noChangeArrowheads="1"/>
          </p:cNvSpPr>
          <p:nvPr>
            <p:ph type="title"/>
          </p:nvPr>
        </p:nvSpPr>
        <p:spPr>
          <a:xfrm>
            <a:off x="304800" y="2514600"/>
            <a:ext cx="8305800" cy="3962400"/>
          </a:xfrm>
          <a:noFill/>
          <a:ln/>
        </p:spPr>
        <p:txBody>
          <a:bodyPr anchor="b"/>
          <a:lstStyle/>
          <a:p>
            <a:r>
              <a:rPr lang="en-US" altLang="en-US" sz="3200">
                <a:solidFill>
                  <a:srgbClr val="000000"/>
                </a:solidFill>
                <a:effectLst/>
                <a:latin typeface="Palatino-Roman" charset="0"/>
              </a:rPr>
              <a:t>The left wingtip on the west side of the airplane. The magnetic field of the Earth has a downward component in the northern hemisphere. As the airplane flies northward, the right-hand rule indicates that positive charge experiences a force to the left side of the airplane. Thus, the left wingtip becomes positively charged and the right wingtip negatively charged.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20.3</a:t>
            </a:r>
          </a:p>
        </p:txBody>
      </p:sp>
      <p:sp>
        <p:nvSpPr>
          <p:cNvPr id="56323" name="Rectangle 3"/>
          <p:cNvSpPr>
            <a:spLocks noGrp="1" noChangeArrowheads="1"/>
          </p:cNvSpPr>
          <p:nvPr>
            <p:ph type="title"/>
          </p:nvPr>
        </p:nvSpPr>
        <p:spPr>
          <a:xfrm>
            <a:off x="685800" y="1371600"/>
            <a:ext cx="7924800" cy="5029200"/>
          </a:xfrm>
          <a:noFill/>
          <a:ln/>
        </p:spPr>
        <p:txBody>
          <a:bodyPr anchor="b"/>
          <a:lstStyle/>
          <a:p>
            <a:r>
              <a:rPr lang="en-US" altLang="en-US" sz="2800">
                <a:solidFill>
                  <a:srgbClr val="000000"/>
                </a:solidFill>
                <a:effectLst/>
                <a:latin typeface="Palatino" pitchFamily="18" charset="0"/>
              </a:rPr>
              <a:t>You wish to move a rectangular loop of wire into a region of uniform magnetic field at a given speed so as to induce an emf in the loop.  The plane of the loop must remain perpendicular to the magnetic field lines.  In which orientation should you hold the loop while you move it into the region of magnetic field in order to generate the largest emf?  (a) With the long dimension of the loop parallel to the velocity vector; (b) With the short dimension of the loop parallel to the velocity vector. (c) Either way—the emf is the same regardless of orientation.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7349" name="Rectangle 5"/>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20.3 ANSWER</a:t>
            </a:r>
          </a:p>
        </p:txBody>
      </p:sp>
      <p:sp>
        <p:nvSpPr>
          <p:cNvPr id="57350" name="Rectangle 6"/>
          <p:cNvSpPr>
            <a:spLocks noGrp="1" noChangeArrowheads="1"/>
          </p:cNvSpPr>
          <p:nvPr>
            <p:ph type="title"/>
          </p:nvPr>
        </p:nvSpPr>
        <p:spPr>
          <a:xfrm>
            <a:off x="304800" y="2743200"/>
            <a:ext cx="8305800" cy="3962400"/>
          </a:xfrm>
          <a:noFill/>
          <a:ln/>
        </p:spPr>
        <p:txBody>
          <a:bodyPr anchor="b"/>
          <a:lstStyle/>
          <a:p>
            <a:r>
              <a:rPr lang="en-US" altLang="en-US" sz="2800">
                <a:solidFill>
                  <a:srgbClr val="000000"/>
                </a:solidFill>
                <a:effectLst/>
                <a:latin typeface="Palatino-Roman" charset="0"/>
              </a:rPr>
              <a:t>(b). According to Equation 20.3, because </a:t>
            </a:r>
            <a:r>
              <a:rPr lang="en-US" altLang="en-US" sz="2800" i="1">
                <a:solidFill>
                  <a:srgbClr val="000000"/>
                </a:solidFill>
                <a:effectLst/>
                <a:latin typeface="Palatino-Roman" charset="0"/>
              </a:rPr>
              <a:t>B </a:t>
            </a:r>
            <a:r>
              <a:rPr lang="en-US" altLang="en-US" sz="2800">
                <a:solidFill>
                  <a:srgbClr val="000000"/>
                </a:solidFill>
                <a:effectLst/>
                <a:latin typeface="Palatino-Roman" charset="0"/>
              </a:rPr>
              <a:t>and </a:t>
            </a:r>
            <a:r>
              <a:rPr lang="en-US" altLang="en-US" sz="2800" i="1">
                <a:solidFill>
                  <a:srgbClr val="000000"/>
                </a:solidFill>
                <a:effectLst/>
                <a:latin typeface="Palatino-Roman" charset="0"/>
              </a:rPr>
              <a:t>v </a:t>
            </a:r>
            <a:r>
              <a:rPr lang="en-US" altLang="en-US" sz="2800">
                <a:solidFill>
                  <a:srgbClr val="000000"/>
                </a:solidFill>
                <a:effectLst/>
                <a:latin typeface="Palatino-Roman" charset="0"/>
              </a:rPr>
              <a:t>are constant, the emf depends only on the length of the wire moving in the magnetic field. Thus, you want the long dimension moving through the magnetic field lines so that it is perpendicular to the velocity vector. In this case, the short dimension is parallel to the velocity vector. From a more conceptual point of view, you want the rate of change of area in the magnetic field to be the largest, which you do by thrusting the long dimension into the field.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228600"/>
            <a:ext cx="7772400" cy="1143000"/>
          </a:xfrm>
        </p:spPr>
        <p:txBody>
          <a:bodyPr/>
          <a:lstStyle/>
          <a:p>
            <a:r>
              <a:rPr lang="en-US" altLang="en-US"/>
              <a:t>Lenz’ Law, Bar Example</a:t>
            </a:r>
          </a:p>
        </p:txBody>
      </p:sp>
      <p:sp>
        <p:nvSpPr>
          <p:cNvPr id="97283" name="Rectangle 3"/>
          <p:cNvSpPr>
            <a:spLocks noGrp="1" noChangeArrowheads="1"/>
          </p:cNvSpPr>
          <p:nvPr>
            <p:ph type="body" idx="1"/>
          </p:nvPr>
        </p:nvSpPr>
        <p:spPr>
          <a:xfrm>
            <a:off x="304800" y="1600200"/>
            <a:ext cx="5181600" cy="4495800"/>
          </a:xfrm>
        </p:spPr>
        <p:txBody>
          <a:bodyPr/>
          <a:lstStyle/>
          <a:p>
            <a:pPr>
              <a:lnSpc>
                <a:spcPct val="90000"/>
              </a:lnSpc>
            </a:pPr>
            <a:r>
              <a:rPr lang="en-US" altLang="en-US" sz="2800"/>
              <a:t>The flux due to the external field in increasing into the page</a:t>
            </a:r>
          </a:p>
          <a:p>
            <a:pPr>
              <a:lnSpc>
                <a:spcPct val="90000"/>
              </a:lnSpc>
              <a:buFont typeface="Wingdings" panose="05000000000000000000" pitchFamily="2" charset="2"/>
              <a:buNone/>
            </a:pPr>
            <a:endParaRPr lang="en-US" altLang="en-US" sz="2800"/>
          </a:p>
          <a:p>
            <a:pPr>
              <a:lnSpc>
                <a:spcPct val="90000"/>
              </a:lnSpc>
            </a:pPr>
            <a:r>
              <a:rPr lang="en-US" altLang="en-US" sz="2800"/>
              <a:t>The flux due to the induced current must be out of the page</a:t>
            </a:r>
          </a:p>
          <a:p>
            <a:pPr>
              <a:lnSpc>
                <a:spcPct val="90000"/>
              </a:lnSpc>
              <a:buFont typeface="Wingdings" panose="05000000000000000000" pitchFamily="2" charset="2"/>
              <a:buNone/>
            </a:pPr>
            <a:endParaRPr lang="en-US" altLang="en-US" sz="2800"/>
          </a:p>
          <a:p>
            <a:pPr>
              <a:lnSpc>
                <a:spcPct val="90000"/>
              </a:lnSpc>
            </a:pPr>
            <a:r>
              <a:rPr lang="en-US" altLang="en-US" sz="2800"/>
              <a:t>Therefore the current must be counterclockwise when the bar moves to the right</a:t>
            </a:r>
          </a:p>
        </p:txBody>
      </p:sp>
      <p:sp>
        <p:nvSpPr>
          <p:cNvPr id="97284" name="Rectangle 4" descr="31-13a"/>
          <p:cNvSpPr>
            <a:spLocks noGrp="1" noChangeAspect="1" noChangeArrowheads="1"/>
          </p:cNvSpPr>
          <p:nvPr/>
        </p:nvSpPr>
        <p:spPr bwMode="auto">
          <a:xfrm>
            <a:off x="5549285" y="2133600"/>
            <a:ext cx="3491061" cy="2971800"/>
          </a:xfrm>
          <a:prstGeom prst="rect">
            <a:avLst/>
          </a:prstGeom>
          <a:blipFill dpi="0" rotWithShape="1">
            <a:blip r:embed="rId2"/>
            <a:srcRect/>
            <a:stretch>
              <a:fillRect r="-3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152400"/>
            <a:ext cx="7772400" cy="1143000"/>
          </a:xfrm>
        </p:spPr>
        <p:txBody>
          <a:bodyPr/>
          <a:lstStyle/>
          <a:p>
            <a:pPr algn="l"/>
            <a:r>
              <a:rPr lang="en-US" altLang="en-US" dirty="0"/>
              <a:t>Faraday’s Experiment</a:t>
            </a:r>
          </a:p>
        </p:txBody>
      </p:sp>
      <p:sp>
        <p:nvSpPr>
          <p:cNvPr id="6147" name="Rectangle 3"/>
          <p:cNvSpPr>
            <a:spLocks noGrp="1" noChangeArrowheads="1"/>
          </p:cNvSpPr>
          <p:nvPr>
            <p:ph type="body" idx="1"/>
          </p:nvPr>
        </p:nvSpPr>
        <p:spPr>
          <a:xfrm>
            <a:off x="76200" y="1905000"/>
            <a:ext cx="7772400" cy="4419600"/>
          </a:xfrm>
        </p:spPr>
        <p:txBody>
          <a:bodyPr/>
          <a:lstStyle/>
          <a:p>
            <a:pPr>
              <a:lnSpc>
                <a:spcPct val="90000"/>
              </a:lnSpc>
            </a:pPr>
            <a:r>
              <a:rPr lang="en-US" altLang="en-US" sz="2800" dirty="0"/>
              <a:t>The purpose of the secondary circuit is to detect current that </a:t>
            </a:r>
            <a:r>
              <a:rPr lang="en-US" altLang="en-US" sz="2800" dirty="0" smtClean="0"/>
              <a:t>is produced </a:t>
            </a:r>
            <a:r>
              <a:rPr lang="en-US" altLang="en-US" sz="2800" dirty="0"/>
              <a:t>by the magnetic </a:t>
            </a:r>
            <a:r>
              <a:rPr lang="en-US" altLang="en-US" sz="2800" dirty="0" smtClean="0"/>
              <a:t>field</a:t>
            </a:r>
            <a:br>
              <a:rPr lang="en-US" altLang="en-US" sz="2800" dirty="0" smtClean="0"/>
            </a:br>
            <a:endParaRPr lang="en-US" altLang="en-US" sz="2800" dirty="0"/>
          </a:p>
          <a:p>
            <a:pPr>
              <a:lnSpc>
                <a:spcPct val="90000"/>
              </a:lnSpc>
            </a:pPr>
            <a:r>
              <a:rPr lang="en-US" altLang="en-US" sz="2800" dirty="0"/>
              <a:t>When the switch is closed, the ammeter deflects </a:t>
            </a:r>
            <a:r>
              <a:rPr lang="en-US" altLang="en-US" sz="2800" dirty="0" smtClean="0"/>
              <a:t/>
            </a:r>
            <a:br>
              <a:rPr lang="en-US" altLang="en-US" sz="2800" dirty="0" smtClean="0"/>
            </a:br>
            <a:r>
              <a:rPr lang="en-US" altLang="en-US" sz="2800" dirty="0" smtClean="0"/>
              <a:t>in </a:t>
            </a:r>
            <a:r>
              <a:rPr lang="en-US" altLang="en-US" sz="2800" dirty="0"/>
              <a:t>one direction and then returns to </a:t>
            </a:r>
            <a:r>
              <a:rPr lang="en-US" altLang="en-US" sz="2800" dirty="0" smtClean="0"/>
              <a:t>zero</a:t>
            </a:r>
            <a:br>
              <a:rPr lang="en-US" altLang="en-US" sz="2800" dirty="0" smtClean="0"/>
            </a:br>
            <a:endParaRPr lang="en-US" altLang="en-US" sz="2800" dirty="0"/>
          </a:p>
          <a:p>
            <a:pPr>
              <a:lnSpc>
                <a:spcPct val="90000"/>
              </a:lnSpc>
            </a:pPr>
            <a:r>
              <a:rPr lang="en-US" altLang="en-US" sz="2800" dirty="0"/>
              <a:t>When the switch is opened, the ammeter deflects in the opposite direction and then returns to </a:t>
            </a:r>
            <a:r>
              <a:rPr lang="en-US" altLang="en-US" sz="2800" dirty="0" smtClean="0"/>
              <a:t>zero</a:t>
            </a:r>
            <a:br>
              <a:rPr lang="en-US" altLang="en-US" sz="2800" dirty="0" smtClean="0"/>
            </a:br>
            <a:endParaRPr lang="en-US" altLang="en-US" sz="2800" dirty="0"/>
          </a:p>
          <a:p>
            <a:pPr>
              <a:lnSpc>
                <a:spcPct val="90000"/>
              </a:lnSpc>
            </a:pPr>
            <a:r>
              <a:rPr lang="en-US" altLang="en-US" sz="2800" dirty="0"/>
              <a:t>When there is a steady current in the primary circuit, the ammeter reads zero</a:t>
            </a:r>
          </a:p>
        </p:txBody>
      </p:sp>
      <p:pic>
        <p:nvPicPr>
          <p:cNvPr id="4" name="Picture 4" descr="Fig 2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388429" y="8187"/>
            <a:ext cx="2755571" cy="190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Lenz’ Law, Bar Example</a:t>
            </a:r>
          </a:p>
        </p:txBody>
      </p:sp>
      <p:sp>
        <p:nvSpPr>
          <p:cNvPr id="28675" name="Rectangle 3"/>
          <p:cNvSpPr>
            <a:spLocks noGrp="1" noChangeArrowheads="1"/>
          </p:cNvSpPr>
          <p:nvPr>
            <p:ph type="body" sz="half" idx="1"/>
          </p:nvPr>
        </p:nvSpPr>
        <p:spPr/>
        <p:txBody>
          <a:bodyPr/>
          <a:lstStyle/>
          <a:p>
            <a:r>
              <a:rPr lang="en-US" altLang="en-US" sz="2800"/>
              <a:t>The bar is moving toward the left</a:t>
            </a:r>
          </a:p>
          <a:p>
            <a:r>
              <a:rPr lang="en-US" altLang="en-US" sz="2800"/>
              <a:t>The magnetic flux through the loop is decreasing with time</a:t>
            </a:r>
          </a:p>
          <a:p>
            <a:r>
              <a:rPr lang="en-US" altLang="en-US" sz="2800"/>
              <a:t>The induced current must be clockwise to to produce its own flux into the page</a:t>
            </a:r>
          </a:p>
        </p:txBody>
      </p:sp>
      <p:pic>
        <p:nvPicPr>
          <p:cNvPr id="28678" name="Picture 6" descr="Fig 20-14b"/>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1828800"/>
            <a:ext cx="4495800" cy="427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Lenz’ Law Revisited, Conservation of Energy</a:t>
            </a:r>
          </a:p>
        </p:txBody>
      </p:sp>
      <p:sp>
        <p:nvSpPr>
          <p:cNvPr id="29699" name="Rectangle 3"/>
          <p:cNvSpPr>
            <a:spLocks noGrp="1" noChangeArrowheads="1"/>
          </p:cNvSpPr>
          <p:nvPr>
            <p:ph type="body" idx="1"/>
          </p:nvPr>
        </p:nvSpPr>
        <p:spPr/>
        <p:txBody>
          <a:bodyPr/>
          <a:lstStyle/>
          <a:p>
            <a:pPr>
              <a:lnSpc>
                <a:spcPct val="90000"/>
              </a:lnSpc>
            </a:pPr>
            <a:r>
              <a:rPr lang="en-US" altLang="en-US" sz="2800"/>
              <a:t>Assume the bar is moving to the right</a:t>
            </a:r>
          </a:p>
          <a:p>
            <a:pPr>
              <a:lnSpc>
                <a:spcPct val="90000"/>
              </a:lnSpc>
            </a:pPr>
            <a:r>
              <a:rPr lang="en-US" altLang="en-US" sz="2800"/>
              <a:t>Assume the induced current is clockwise (opposite the direction required by Lenz’s law)</a:t>
            </a:r>
          </a:p>
          <a:p>
            <a:pPr lvl="2">
              <a:lnSpc>
                <a:spcPct val="90000"/>
              </a:lnSpc>
            </a:pPr>
            <a:r>
              <a:rPr lang="en-US" altLang="en-US"/>
              <a:t>The magnetic force on the bar would be to the right</a:t>
            </a:r>
          </a:p>
          <a:p>
            <a:pPr lvl="2">
              <a:lnSpc>
                <a:spcPct val="90000"/>
              </a:lnSpc>
            </a:pPr>
            <a:r>
              <a:rPr lang="en-US" altLang="en-US"/>
              <a:t>The force would cause an acceleration of the bar and the velocity would increase</a:t>
            </a:r>
          </a:p>
          <a:p>
            <a:pPr lvl="2">
              <a:lnSpc>
                <a:spcPct val="90000"/>
              </a:lnSpc>
            </a:pPr>
            <a:r>
              <a:rPr lang="en-US" altLang="en-US"/>
              <a:t>This would cause the flux to increase and the current to increase and the velocity to increase…</a:t>
            </a:r>
          </a:p>
          <a:p>
            <a:pPr>
              <a:lnSpc>
                <a:spcPct val="90000"/>
              </a:lnSpc>
            </a:pPr>
            <a:r>
              <a:rPr lang="en-US" altLang="en-US" sz="2800"/>
              <a:t>This would violate Conservation of Energy and so therefore, the current must be </a:t>
            </a:r>
            <a:r>
              <a:rPr lang="en-US" altLang="en-US" sz="2800" b="1" i="1"/>
              <a:t>counterclockwise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228600"/>
            <a:ext cx="7772400" cy="1143000"/>
          </a:xfrm>
        </p:spPr>
        <p:txBody>
          <a:bodyPr/>
          <a:lstStyle/>
          <a:p>
            <a:r>
              <a:rPr lang="en-US" altLang="en-US"/>
              <a:t>Lenz’ Law, Moving Magnet Example</a:t>
            </a:r>
          </a:p>
        </p:txBody>
      </p:sp>
      <p:pic>
        <p:nvPicPr>
          <p:cNvPr id="98307" name="Picture 3" descr="Fig 20-15a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2600" y="1905000"/>
            <a:ext cx="56388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4"/>
          <p:cNvSpPr>
            <a:spLocks noGrp="1" noChangeArrowheads="1"/>
          </p:cNvSpPr>
          <p:nvPr>
            <p:ph type="body" sz="half" idx="2"/>
          </p:nvPr>
        </p:nvSpPr>
        <p:spPr>
          <a:xfrm>
            <a:off x="685800" y="4114800"/>
            <a:ext cx="7772400" cy="2438400"/>
          </a:xfrm>
        </p:spPr>
        <p:txBody>
          <a:bodyPr/>
          <a:lstStyle/>
          <a:p>
            <a:r>
              <a:rPr lang="en-US" altLang="en-US" sz="2800"/>
              <a:t>(a) A bar magnet is moved to the right toward a stationary loop of wire. As the magnet moves, the magnetic flux increases with time</a:t>
            </a:r>
          </a:p>
          <a:p>
            <a:r>
              <a:rPr lang="en-US" altLang="en-US" sz="2800"/>
              <a:t>(b) The induced current produces a flux to the left, so the current is in the direction shown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Lenz’ Law, Final Note</a:t>
            </a:r>
          </a:p>
        </p:txBody>
      </p:sp>
      <p:sp>
        <p:nvSpPr>
          <p:cNvPr id="99331" name="Rectangle 3"/>
          <p:cNvSpPr>
            <a:spLocks noGrp="1" noChangeArrowheads="1"/>
          </p:cNvSpPr>
          <p:nvPr>
            <p:ph type="body" idx="1"/>
          </p:nvPr>
        </p:nvSpPr>
        <p:spPr/>
        <p:txBody>
          <a:bodyPr/>
          <a:lstStyle/>
          <a:p>
            <a:r>
              <a:rPr lang="en-US" altLang="en-US"/>
              <a:t>When applying Lenz’ Law, there are</a:t>
            </a:r>
            <a:r>
              <a:rPr lang="en-US" altLang="en-US" b="1">
                <a:solidFill>
                  <a:schemeClr val="folHlink"/>
                </a:solidFill>
              </a:rPr>
              <a:t> </a:t>
            </a:r>
            <a:r>
              <a:rPr lang="en-US" altLang="en-US" b="1" i="1">
                <a:solidFill>
                  <a:schemeClr val="folHlink"/>
                </a:solidFill>
              </a:rPr>
              <a:t>two</a:t>
            </a:r>
            <a:r>
              <a:rPr lang="en-US" altLang="en-US" b="1">
                <a:solidFill>
                  <a:schemeClr val="folHlink"/>
                </a:solidFill>
              </a:rPr>
              <a:t> </a:t>
            </a:r>
            <a:r>
              <a:rPr lang="en-US" altLang="en-US" i="1">
                <a:solidFill>
                  <a:schemeClr val="folHlink"/>
                </a:solidFill>
              </a:rPr>
              <a:t>magnetic fields</a:t>
            </a:r>
            <a:r>
              <a:rPr lang="en-US" altLang="en-US"/>
              <a:t> to consider</a:t>
            </a:r>
          </a:p>
          <a:p>
            <a:pPr lvl="2"/>
            <a:r>
              <a:rPr lang="en-US" altLang="en-US" sz="2800"/>
              <a:t>The </a:t>
            </a:r>
            <a:r>
              <a:rPr lang="en-US" altLang="en-US" sz="2800" b="1" i="1">
                <a:solidFill>
                  <a:schemeClr val="folHlink"/>
                </a:solidFill>
              </a:rPr>
              <a:t>external</a:t>
            </a:r>
            <a:r>
              <a:rPr lang="en-US" altLang="en-US" sz="2800" i="1"/>
              <a:t> changing magnetic field</a:t>
            </a:r>
            <a:r>
              <a:rPr lang="en-US" altLang="en-US" sz="2800"/>
              <a:t> that induces the current in the loop</a:t>
            </a:r>
          </a:p>
          <a:p>
            <a:pPr lvl="2"/>
            <a:r>
              <a:rPr lang="en-US" altLang="en-US" sz="2800"/>
              <a:t>The </a:t>
            </a:r>
            <a:r>
              <a:rPr lang="en-US" altLang="en-US" sz="2800" i="1"/>
              <a:t>magnetic field</a:t>
            </a:r>
            <a:r>
              <a:rPr lang="en-US" altLang="en-US" sz="2800"/>
              <a:t> </a:t>
            </a:r>
            <a:r>
              <a:rPr lang="en-US" altLang="en-US" sz="2800" i="1"/>
              <a:t>produced </a:t>
            </a:r>
            <a:r>
              <a:rPr lang="en-US" altLang="en-US" sz="2800" i="1">
                <a:solidFill>
                  <a:schemeClr val="folHlink"/>
                </a:solidFill>
              </a:rPr>
              <a:t>by</a:t>
            </a:r>
            <a:r>
              <a:rPr lang="en-US" altLang="en-US" sz="2800"/>
              <a:t> the current in the loop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26" name="Rectangle 10"/>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20.4</a:t>
            </a:r>
          </a:p>
        </p:txBody>
      </p:sp>
      <p:sp>
        <p:nvSpPr>
          <p:cNvPr id="34827" name="Rectangle 11"/>
          <p:cNvSpPr>
            <a:spLocks noGrp="1" noChangeArrowheads="1"/>
          </p:cNvSpPr>
          <p:nvPr>
            <p:ph type="title"/>
          </p:nvPr>
        </p:nvSpPr>
        <p:spPr>
          <a:xfrm>
            <a:off x="685800" y="1143000"/>
            <a:ext cx="7924800" cy="5029200"/>
          </a:xfrm>
          <a:noFill/>
          <a:ln/>
        </p:spPr>
        <p:txBody>
          <a:bodyPr anchor="b"/>
          <a:lstStyle/>
          <a:p>
            <a:r>
              <a:rPr lang="en-US" altLang="en-US" sz="3200">
                <a:solidFill>
                  <a:srgbClr val="000000"/>
                </a:solidFill>
                <a:effectLst/>
                <a:latin typeface="Palatino" pitchFamily="18" charset="0"/>
              </a:rPr>
              <a:t>A bar magnet is falling through a loop of wire with constant velocity with the north pole entering first.  Viewed from the same side of the loop as the magnet, as the north pole approaches the loop, the induced current will be in what direction? (a) clockwise (b) zero (c ) counterclockwise (d) along the length of the magnet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0421" name="Rectangle 5"/>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20.4 ANSWER</a:t>
            </a:r>
            <a:endParaRPr lang="en-US" altLang="en-US">
              <a:solidFill>
                <a:srgbClr val="000000"/>
              </a:solidFill>
              <a:effectLst/>
            </a:endParaRPr>
          </a:p>
        </p:txBody>
      </p:sp>
      <p:sp>
        <p:nvSpPr>
          <p:cNvPr id="60422" name="Rectangle 6"/>
          <p:cNvSpPr>
            <a:spLocks noGrp="1" noChangeArrowheads="1"/>
          </p:cNvSpPr>
          <p:nvPr>
            <p:ph type="title"/>
          </p:nvPr>
        </p:nvSpPr>
        <p:spPr>
          <a:xfrm>
            <a:off x="228600" y="1295400"/>
            <a:ext cx="8610600" cy="5334000"/>
          </a:xfrm>
          <a:noFill/>
          <a:ln/>
        </p:spPr>
        <p:txBody>
          <a:bodyPr/>
          <a:lstStyle/>
          <a:p>
            <a:r>
              <a:rPr lang="en-US" altLang="en-US" sz="3400">
                <a:solidFill>
                  <a:srgbClr val="000000"/>
                </a:solidFill>
                <a:effectLst/>
                <a:latin typeface="Palatino-Roman" charset="0"/>
              </a:rPr>
              <a:t>(c). In order to oppose the approach of the north pole, the magnetic field generated by the induced current must be directed upward. An induced current directed counterclockwise around the loop will produce a field with this orientation along the axis of the loop.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458200" cy="4413250"/>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p:cNvSpPr>
            <a:spLocks noChangeArrowheads="1"/>
          </p:cNvSpPr>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Application – Tape Recorder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0"/>
            <a:ext cx="7772400" cy="990600"/>
          </a:xfrm>
        </p:spPr>
        <p:txBody>
          <a:bodyPr/>
          <a:lstStyle/>
          <a:p>
            <a:r>
              <a:rPr lang="en-US" altLang="en-US"/>
              <a:t>Application – Tape Recorder</a:t>
            </a:r>
          </a:p>
        </p:txBody>
      </p:sp>
      <p:sp>
        <p:nvSpPr>
          <p:cNvPr id="59395" name="Rectangle 3"/>
          <p:cNvSpPr>
            <a:spLocks noGrp="1" noChangeArrowheads="1"/>
          </p:cNvSpPr>
          <p:nvPr>
            <p:ph type="body" sz="half" idx="1"/>
          </p:nvPr>
        </p:nvSpPr>
        <p:spPr>
          <a:xfrm>
            <a:off x="0" y="1447800"/>
            <a:ext cx="4648200" cy="5181600"/>
          </a:xfrm>
        </p:spPr>
        <p:txBody>
          <a:bodyPr/>
          <a:lstStyle/>
          <a:p>
            <a:pPr>
              <a:lnSpc>
                <a:spcPct val="90000"/>
              </a:lnSpc>
            </a:pPr>
            <a:r>
              <a:rPr lang="en-US" altLang="en-US" sz="2800"/>
              <a:t>A magnetic tape moves past a recording and playback head</a:t>
            </a:r>
          </a:p>
          <a:p>
            <a:pPr lvl="2">
              <a:lnSpc>
                <a:spcPct val="90000"/>
              </a:lnSpc>
            </a:pPr>
            <a:r>
              <a:rPr lang="en-US" altLang="en-US"/>
              <a:t>The tape is a plastic ribbon coated with iron oxide or chromium oxide</a:t>
            </a:r>
          </a:p>
          <a:p>
            <a:pPr>
              <a:lnSpc>
                <a:spcPct val="90000"/>
              </a:lnSpc>
            </a:pPr>
            <a:r>
              <a:rPr lang="en-US" altLang="en-US" sz="2400"/>
              <a:t>To record, the sound is converted to an electrical signal which passes to an electromagnet that magnetizes the tape in a particular pattern</a:t>
            </a:r>
          </a:p>
          <a:p>
            <a:pPr>
              <a:lnSpc>
                <a:spcPct val="90000"/>
              </a:lnSpc>
            </a:pPr>
            <a:r>
              <a:rPr lang="en-US" altLang="en-US" sz="2400"/>
              <a:t>To playback, the magnetized pattern is converted back into an induced current driving a speaker</a:t>
            </a:r>
          </a:p>
        </p:txBody>
      </p:sp>
      <p:pic>
        <p:nvPicPr>
          <p:cNvPr id="59396" name="Picture 4" descr="Fig 20-17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1905000"/>
            <a:ext cx="4114800" cy="3484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Generators</a:t>
            </a:r>
          </a:p>
        </p:txBody>
      </p:sp>
      <p:sp>
        <p:nvSpPr>
          <p:cNvPr id="36867" name="Rectangle 3"/>
          <p:cNvSpPr>
            <a:spLocks noGrp="1" noChangeArrowheads="1"/>
          </p:cNvSpPr>
          <p:nvPr>
            <p:ph type="body" idx="1"/>
          </p:nvPr>
        </p:nvSpPr>
        <p:spPr/>
        <p:txBody>
          <a:bodyPr/>
          <a:lstStyle/>
          <a:p>
            <a:pPr>
              <a:lnSpc>
                <a:spcPct val="90000"/>
              </a:lnSpc>
            </a:pPr>
            <a:r>
              <a:rPr lang="en-US" altLang="en-US">
                <a:solidFill>
                  <a:schemeClr val="folHlink"/>
                </a:solidFill>
              </a:rPr>
              <a:t>Alternating Current (AC) generator</a:t>
            </a:r>
          </a:p>
          <a:p>
            <a:pPr lvl="1">
              <a:lnSpc>
                <a:spcPct val="90000"/>
              </a:lnSpc>
            </a:pPr>
            <a:r>
              <a:rPr lang="en-US" altLang="en-US"/>
              <a:t>Converts mechanical energy to electrical energy</a:t>
            </a:r>
          </a:p>
          <a:p>
            <a:pPr lvl="1">
              <a:lnSpc>
                <a:spcPct val="90000"/>
              </a:lnSpc>
            </a:pPr>
            <a:r>
              <a:rPr lang="en-US" altLang="en-US"/>
              <a:t>Consists of a wire loop rotated by some external means</a:t>
            </a:r>
          </a:p>
          <a:p>
            <a:pPr lvl="1">
              <a:lnSpc>
                <a:spcPct val="90000"/>
              </a:lnSpc>
            </a:pPr>
            <a:r>
              <a:rPr lang="en-US" altLang="en-US"/>
              <a:t>There are a variety of sources that can supply the energy to rotate the loop</a:t>
            </a:r>
          </a:p>
          <a:p>
            <a:pPr lvl="2">
              <a:lnSpc>
                <a:spcPct val="90000"/>
              </a:lnSpc>
            </a:pPr>
            <a:r>
              <a:rPr lang="en-US" altLang="en-US"/>
              <a:t>These may include falling water, heat by burning coal to produce steam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152400"/>
            <a:ext cx="7772400" cy="1143000"/>
          </a:xfrm>
        </p:spPr>
        <p:txBody>
          <a:bodyPr/>
          <a:lstStyle/>
          <a:p>
            <a:r>
              <a:rPr lang="en-US" altLang="en-US"/>
              <a:t>AC Generators</a:t>
            </a:r>
          </a:p>
        </p:txBody>
      </p:sp>
      <p:sp>
        <p:nvSpPr>
          <p:cNvPr id="100355" name="Rectangle 3"/>
          <p:cNvSpPr>
            <a:spLocks noGrp="1" noChangeArrowheads="1"/>
          </p:cNvSpPr>
          <p:nvPr>
            <p:ph type="body" sz="half" idx="1"/>
          </p:nvPr>
        </p:nvSpPr>
        <p:spPr>
          <a:xfrm>
            <a:off x="76200" y="1371600"/>
            <a:ext cx="4419600" cy="5257800"/>
          </a:xfrm>
        </p:spPr>
        <p:txBody>
          <a:bodyPr/>
          <a:lstStyle/>
          <a:p>
            <a:pPr>
              <a:lnSpc>
                <a:spcPct val="80000"/>
              </a:lnSpc>
            </a:pPr>
            <a:r>
              <a:rPr lang="en-US" altLang="en-US" sz="2800"/>
              <a:t>Basic operation of the generator</a:t>
            </a:r>
          </a:p>
          <a:p>
            <a:pPr lvl="2">
              <a:lnSpc>
                <a:spcPct val="80000"/>
              </a:lnSpc>
            </a:pPr>
            <a:r>
              <a:rPr lang="en-US" altLang="en-US"/>
              <a:t>As the loop rotates, the magnetic flux through it changes with time</a:t>
            </a:r>
          </a:p>
          <a:p>
            <a:pPr lvl="2">
              <a:lnSpc>
                <a:spcPct val="80000"/>
              </a:lnSpc>
            </a:pPr>
            <a:r>
              <a:rPr lang="en-US" altLang="en-US"/>
              <a:t>This induces an emf and a current in the external circuit</a:t>
            </a:r>
          </a:p>
          <a:p>
            <a:pPr lvl="2">
              <a:lnSpc>
                <a:spcPct val="80000"/>
              </a:lnSpc>
            </a:pPr>
            <a:r>
              <a:rPr lang="en-US" altLang="en-US"/>
              <a:t>The ends of the loop are connected to slip rings that rotate with the loop</a:t>
            </a:r>
          </a:p>
          <a:p>
            <a:pPr lvl="2">
              <a:lnSpc>
                <a:spcPct val="80000"/>
              </a:lnSpc>
            </a:pPr>
            <a:r>
              <a:rPr lang="en-US" altLang="en-US"/>
              <a:t>Connections to the external circuit are made by stationary brushed in contact with the slip rings</a:t>
            </a:r>
          </a:p>
        </p:txBody>
      </p:sp>
      <p:pic>
        <p:nvPicPr>
          <p:cNvPr id="100356" name="Picture 4" descr="Fig 20-18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1795463"/>
            <a:ext cx="4267200"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38200" y="228600"/>
            <a:ext cx="7772400" cy="1143000"/>
          </a:xfrm>
        </p:spPr>
        <p:txBody>
          <a:bodyPr/>
          <a:lstStyle/>
          <a:p>
            <a:r>
              <a:rPr lang="en-US" altLang="en-US" dirty="0"/>
              <a:t>Faraday’s Conclusions</a:t>
            </a:r>
          </a:p>
        </p:txBody>
      </p:sp>
      <p:sp>
        <p:nvSpPr>
          <p:cNvPr id="80899" name="Rectangle 3"/>
          <p:cNvSpPr>
            <a:spLocks noGrp="1" noChangeArrowheads="1"/>
          </p:cNvSpPr>
          <p:nvPr>
            <p:ph type="body" idx="1"/>
          </p:nvPr>
        </p:nvSpPr>
        <p:spPr>
          <a:xfrm>
            <a:off x="685800" y="1524000"/>
            <a:ext cx="7772400" cy="4800600"/>
          </a:xfrm>
        </p:spPr>
        <p:txBody>
          <a:bodyPr/>
          <a:lstStyle/>
          <a:p>
            <a:r>
              <a:rPr lang="en-US" altLang="en-US" sz="2800" dirty="0"/>
              <a:t>An electrical current is produced </a:t>
            </a:r>
            <a:r>
              <a:rPr lang="en-US" altLang="en-US" sz="2800" dirty="0" smtClean="0"/>
              <a:t/>
            </a:r>
            <a:br>
              <a:rPr lang="en-US" altLang="en-US" sz="2800" dirty="0" smtClean="0"/>
            </a:br>
            <a:r>
              <a:rPr lang="en-US" altLang="en-US" sz="2800" dirty="0" smtClean="0"/>
              <a:t>by </a:t>
            </a:r>
            <a:r>
              <a:rPr lang="en-US" altLang="en-US" sz="2800" dirty="0"/>
              <a:t>a </a:t>
            </a:r>
            <a:r>
              <a:rPr lang="en-US" altLang="en-US" sz="2800" i="1" dirty="0"/>
              <a:t>changing</a:t>
            </a:r>
            <a:r>
              <a:rPr lang="en-US" altLang="en-US" sz="2800" dirty="0"/>
              <a:t> magnetic </a:t>
            </a:r>
            <a:r>
              <a:rPr lang="en-US" altLang="en-US" sz="2800" dirty="0" smtClean="0"/>
              <a:t>field</a:t>
            </a:r>
            <a:br>
              <a:rPr lang="en-US" altLang="en-US" sz="2800" dirty="0" smtClean="0"/>
            </a:br>
            <a:endParaRPr lang="en-US" altLang="en-US" sz="2800" dirty="0"/>
          </a:p>
          <a:p>
            <a:r>
              <a:rPr lang="en-US" altLang="en-US" sz="2800" dirty="0"/>
              <a:t>The secondary circuit acts as if a source of </a:t>
            </a:r>
            <a:r>
              <a:rPr lang="en-US" altLang="en-US" sz="2800" i="1" dirty="0" err="1"/>
              <a:t>emf</a:t>
            </a:r>
            <a:r>
              <a:rPr lang="en-US" altLang="en-US" sz="2800" dirty="0"/>
              <a:t> were connected to it for a short </a:t>
            </a:r>
            <a:r>
              <a:rPr lang="en-US" altLang="en-US" sz="2800" dirty="0" smtClean="0"/>
              <a:t>time</a:t>
            </a:r>
            <a:br>
              <a:rPr lang="en-US" altLang="en-US" sz="2800" dirty="0" smtClean="0"/>
            </a:br>
            <a:endParaRPr lang="en-US" altLang="en-US" sz="2800" dirty="0"/>
          </a:p>
          <a:p>
            <a:r>
              <a:rPr lang="en-US" altLang="en-US" sz="2800" dirty="0"/>
              <a:t>It is customary to say that </a:t>
            </a:r>
            <a:r>
              <a:rPr lang="en-US" altLang="en-US" sz="2800" i="1" dirty="0">
                <a:solidFill>
                  <a:schemeClr val="folHlink"/>
                </a:solidFill>
              </a:rPr>
              <a:t>an </a:t>
            </a:r>
            <a:r>
              <a:rPr lang="en-US" altLang="en-US" sz="2800" b="1" i="1" dirty="0">
                <a:solidFill>
                  <a:schemeClr val="folHlink"/>
                </a:solidFill>
              </a:rPr>
              <a:t>induced </a:t>
            </a:r>
            <a:r>
              <a:rPr lang="en-US" altLang="en-US" sz="2800" b="1" i="1" dirty="0" err="1">
                <a:solidFill>
                  <a:schemeClr val="folHlink"/>
                </a:solidFill>
              </a:rPr>
              <a:t>emf</a:t>
            </a:r>
            <a:r>
              <a:rPr lang="en-US" altLang="en-US" sz="2800" i="1" dirty="0">
                <a:solidFill>
                  <a:schemeClr val="folHlink"/>
                </a:solidFill>
              </a:rPr>
              <a:t> </a:t>
            </a:r>
            <a:r>
              <a:rPr lang="en-US" altLang="en-US" sz="2800" i="1" dirty="0" smtClean="0">
                <a:solidFill>
                  <a:schemeClr val="folHlink"/>
                </a:solidFill>
              </a:rPr>
              <a:t/>
            </a:r>
            <a:br>
              <a:rPr lang="en-US" altLang="en-US" sz="2800" i="1" dirty="0" smtClean="0">
                <a:solidFill>
                  <a:schemeClr val="folHlink"/>
                </a:solidFill>
              </a:rPr>
            </a:br>
            <a:r>
              <a:rPr lang="en-US" altLang="en-US" sz="2800" i="1" dirty="0" smtClean="0">
                <a:solidFill>
                  <a:schemeClr val="folHlink"/>
                </a:solidFill>
              </a:rPr>
              <a:t>is </a:t>
            </a:r>
            <a:r>
              <a:rPr lang="en-US" altLang="en-US" sz="2800" i="1" dirty="0">
                <a:solidFill>
                  <a:schemeClr val="folHlink"/>
                </a:solidFill>
              </a:rPr>
              <a:t>produced in the secondary circuit </a:t>
            </a:r>
            <a:r>
              <a:rPr lang="en-US" altLang="en-US" sz="2800" i="1" dirty="0" smtClean="0">
                <a:solidFill>
                  <a:schemeClr val="folHlink"/>
                </a:solidFill>
              </a:rPr>
              <a:t/>
            </a:r>
            <a:br>
              <a:rPr lang="en-US" altLang="en-US" sz="2800" i="1" dirty="0" smtClean="0">
                <a:solidFill>
                  <a:schemeClr val="folHlink"/>
                </a:solidFill>
              </a:rPr>
            </a:br>
            <a:r>
              <a:rPr lang="en-US" altLang="en-US" sz="2800" i="1" dirty="0" smtClean="0">
                <a:solidFill>
                  <a:schemeClr val="folHlink"/>
                </a:solidFill>
              </a:rPr>
              <a:t>by </a:t>
            </a:r>
            <a:r>
              <a:rPr lang="en-US" altLang="en-US" sz="2800" i="1" dirty="0">
                <a:solidFill>
                  <a:schemeClr val="folHlink"/>
                </a:solidFill>
              </a:rPr>
              <a:t>the changing magnetic field</a:t>
            </a:r>
            <a:endParaRPr lang="en-US" altLang="en-US" sz="2800" dirty="0">
              <a:solidFill>
                <a:schemeClr val="folHlink"/>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3302000"/>
          </a:xfrm>
          <a:prstGeom prst="rect">
            <a:avLst/>
          </a:prstGeom>
          <a:noFill/>
          <a:extLst>
            <a:ext uri="{909E8E84-426E-40DD-AFC4-6F175D3DCCD1}">
              <a14:hiddenFill xmlns:a14="http://schemas.microsoft.com/office/drawing/2010/main">
                <a:solidFill>
                  <a:srgbClr val="FFFFFF"/>
                </a:solidFill>
              </a14:hiddenFill>
            </a:ext>
          </a:extLst>
        </p:spPr>
      </p:pic>
      <p:sp>
        <p:nvSpPr>
          <p:cNvPr id="69635" name="Rectangle 3"/>
          <p:cNvSpPr>
            <a:spLocks noChangeArrowheads="1"/>
          </p:cNvSpPr>
          <p:nvPr/>
        </p:nvSpPr>
        <p:spPr bwMode="auto">
          <a:xfrm>
            <a:off x="2286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AC Generators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1143000"/>
          </a:xfrm>
        </p:spPr>
        <p:txBody>
          <a:bodyPr/>
          <a:lstStyle/>
          <a:p>
            <a:r>
              <a:rPr lang="en-US" altLang="en-US"/>
              <a:t>AC Generators</a:t>
            </a:r>
          </a:p>
        </p:txBody>
      </p:sp>
      <p:sp>
        <p:nvSpPr>
          <p:cNvPr id="101379" name="Rectangle 3"/>
          <p:cNvSpPr>
            <a:spLocks noGrp="1" noChangeArrowheads="1"/>
          </p:cNvSpPr>
          <p:nvPr>
            <p:ph type="body" sz="half" idx="1"/>
          </p:nvPr>
        </p:nvSpPr>
        <p:spPr>
          <a:xfrm>
            <a:off x="228600" y="1371600"/>
            <a:ext cx="5181600" cy="990600"/>
          </a:xfrm>
        </p:spPr>
        <p:txBody>
          <a:bodyPr/>
          <a:lstStyle/>
          <a:p>
            <a:r>
              <a:rPr lang="en-US" altLang="en-US" sz="2800"/>
              <a:t>The emf generated by the rotating loop can be found by</a:t>
            </a:r>
          </a:p>
        </p:txBody>
      </p:sp>
      <p:pic>
        <p:nvPicPr>
          <p:cNvPr id="101380" name="Picture 4" descr="Fig 20-18b"/>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38800" y="2133600"/>
            <a:ext cx="3200400" cy="303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1381" name="Object 5"/>
          <p:cNvGraphicFramePr>
            <a:graphicFrameLocks noChangeAspect="1"/>
          </p:cNvGraphicFramePr>
          <p:nvPr/>
        </p:nvGraphicFramePr>
        <p:xfrm>
          <a:off x="752475" y="2514600"/>
          <a:ext cx="3906838" cy="542925"/>
        </p:xfrm>
        <a:graphic>
          <a:graphicData uri="http://schemas.openxmlformats.org/presentationml/2006/ole">
            <mc:AlternateContent xmlns:mc="http://schemas.openxmlformats.org/markup-compatibility/2006">
              <mc:Choice xmlns:v="urn:schemas-microsoft-com:vml" Requires="v">
                <p:oleObj spid="_x0000_s101390" name="Equation" r:id="rId4" imgW="1726920" imgH="241200" progId="Equation.3">
                  <p:embed/>
                </p:oleObj>
              </mc:Choice>
              <mc:Fallback>
                <p:oleObj name="Equation" r:id="rId4" imgW="1726920" imgH="241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 y="2514600"/>
                        <a:ext cx="3906838"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2" name="Rectangle 6"/>
          <p:cNvSpPr>
            <a:spLocks noChangeArrowheads="1"/>
          </p:cNvSpPr>
          <p:nvPr/>
        </p:nvSpPr>
        <p:spPr bwMode="auto">
          <a:xfrm>
            <a:off x="304800" y="3200400"/>
            <a:ext cx="5181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28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4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000">
                <a:solidFill>
                  <a:schemeClr val="tx1"/>
                </a:solidFill>
                <a:latin typeface="Times New Roman" panose="02020603050405020304" pitchFamily="18" charset="0"/>
              </a:defRPr>
            </a:lvl3pPr>
            <a:lvl4pPr marL="1600200" indent="-228600">
              <a:spcBef>
                <a:spcPct val="20000"/>
              </a:spcBef>
              <a:buClr>
                <a:schemeClr val="tx1"/>
              </a:buClr>
              <a:buChar char="–"/>
              <a:defRPr>
                <a:solidFill>
                  <a:schemeClr val="tx1"/>
                </a:solidFill>
                <a:latin typeface="Times New Roman" panose="02020603050405020304" pitchFamily="18" charset="0"/>
              </a:defRPr>
            </a:lvl4pPr>
            <a:lvl5pPr marL="2057400" indent="-228600">
              <a:spcBef>
                <a:spcPct val="20000"/>
              </a:spcBef>
              <a:buClr>
                <a:schemeClr val="accent1"/>
              </a:buClr>
              <a:buChar char="•"/>
              <a:defRPr>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9pPr>
          </a:lstStyle>
          <a:p>
            <a:r>
              <a:rPr lang="en-US" altLang="en-US" sz="2400">
                <a:cs typeface="Tahoma" panose="020B0604030504040204" pitchFamily="34" charset="0"/>
              </a:rPr>
              <a:t>If the loop rotates with a constant angular speed, </a:t>
            </a:r>
            <a:r>
              <a:rPr lang="en-US" altLang="en-US" sz="2400" i="1">
                <a:solidFill>
                  <a:schemeClr val="folHlink"/>
                </a:solidFill>
                <a:cs typeface="Tahoma" panose="020B0604030504040204" pitchFamily="34" charset="0"/>
              </a:rPr>
              <a:t>ω</a:t>
            </a:r>
            <a:r>
              <a:rPr lang="en-US" altLang="en-US" sz="2400">
                <a:cs typeface="Tahoma" panose="020B0604030504040204" pitchFamily="34" charset="0"/>
              </a:rPr>
              <a:t>, and </a:t>
            </a:r>
            <a:r>
              <a:rPr lang="en-US" altLang="en-US" sz="2400" i="1">
                <a:solidFill>
                  <a:schemeClr val="folHlink"/>
                </a:solidFill>
                <a:cs typeface="Tahoma" panose="020B0604030504040204" pitchFamily="34" charset="0"/>
              </a:rPr>
              <a:t>N </a:t>
            </a:r>
            <a:r>
              <a:rPr lang="en-US" altLang="en-US" sz="2400">
                <a:cs typeface="Tahoma" panose="020B0604030504040204" pitchFamily="34" charset="0"/>
              </a:rPr>
              <a:t>turns</a:t>
            </a:r>
          </a:p>
          <a:p>
            <a:pPr lvl="1">
              <a:buFontTx/>
              <a:buNone/>
            </a:pPr>
            <a:r>
              <a:rPr lang="en-US" altLang="en-US" sz="3200">
                <a:solidFill>
                  <a:schemeClr val="folHlink"/>
                </a:solidFill>
                <a:cs typeface="Tahoma" panose="020B0604030504040204" pitchFamily="34" charset="0"/>
              </a:rPr>
              <a:t>ε = </a:t>
            </a:r>
            <a:r>
              <a:rPr lang="en-US" altLang="en-US" sz="3200" i="1">
                <a:solidFill>
                  <a:schemeClr val="folHlink"/>
                </a:solidFill>
                <a:cs typeface="Tahoma" panose="020B0604030504040204" pitchFamily="34" charset="0"/>
              </a:rPr>
              <a:t>N B A ω</a:t>
            </a:r>
            <a:r>
              <a:rPr lang="en-US" altLang="en-US" sz="3200">
                <a:solidFill>
                  <a:schemeClr val="folHlink"/>
                </a:solidFill>
                <a:cs typeface="Tahoma" panose="020B0604030504040204" pitchFamily="34" charset="0"/>
              </a:rPr>
              <a:t> sin </a:t>
            </a:r>
            <a:r>
              <a:rPr lang="en-US" altLang="en-US" sz="3200" i="1">
                <a:solidFill>
                  <a:schemeClr val="folHlink"/>
                </a:solidFill>
                <a:cs typeface="Tahoma" panose="020B0604030504040204" pitchFamily="34" charset="0"/>
              </a:rPr>
              <a:t>ω t</a:t>
            </a:r>
            <a:endParaRPr lang="en-US" altLang="en-US" sz="3200" i="1">
              <a:cs typeface="Tahoma" panose="020B0604030504040204" pitchFamily="34" charset="0"/>
            </a:endParaRPr>
          </a:p>
          <a:p>
            <a:r>
              <a:rPr lang="en-US" altLang="en-US" sz="2400">
                <a:solidFill>
                  <a:schemeClr val="folHlink"/>
                </a:solidFill>
                <a:cs typeface="Tahoma" panose="020B0604030504040204" pitchFamily="34" charset="0"/>
              </a:rPr>
              <a:t>ε = ε</a:t>
            </a:r>
            <a:r>
              <a:rPr lang="en-US" altLang="en-US" sz="2400" baseline="-25000">
                <a:solidFill>
                  <a:schemeClr val="folHlink"/>
                </a:solidFill>
                <a:cs typeface="Tahoma" panose="020B0604030504040204" pitchFamily="34" charset="0"/>
              </a:rPr>
              <a:t>max</a:t>
            </a:r>
            <a:r>
              <a:rPr lang="en-US" altLang="en-US" sz="2400">
                <a:cs typeface="Tahoma" panose="020B0604030504040204" pitchFamily="34" charset="0"/>
              </a:rPr>
              <a:t> when loop is parallel to the field</a:t>
            </a:r>
          </a:p>
          <a:p>
            <a:r>
              <a:rPr lang="en-US" altLang="en-US" sz="2400">
                <a:solidFill>
                  <a:schemeClr val="folHlink"/>
                </a:solidFill>
                <a:cs typeface="Tahoma" panose="020B0604030504040204" pitchFamily="34" charset="0"/>
              </a:rPr>
              <a:t>ε = 0</a:t>
            </a:r>
            <a:r>
              <a:rPr lang="en-US" altLang="en-US" sz="2400">
                <a:cs typeface="Tahoma" panose="020B0604030504040204" pitchFamily="34" charset="0"/>
              </a:rPr>
              <a:t> when when the loop is perpendicular to the field</a:t>
            </a:r>
            <a:endParaRPr lang="en-US" altLang="en-US"/>
          </a:p>
        </p:txBody>
      </p:sp>
      <p:graphicFrame>
        <p:nvGraphicFramePr>
          <p:cNvPr id="101383" name="Object 7"/>
          <p:cNvGraphicFramePr>
            <a:graphicFrameLocks noChangeAspect="1"/>
          </p:cNvGraphicFramePr>
          <p:nvPr/>
        </p:nvGraphicFramePr>
        <p:xfrm>
          <a:off x="6553200" y="5410200"/>
          <a:ext cx="2297113" cy="719138"/>
        </p:xfrm>
        <a:graphic>
          <a:graphicData uri="http://schemas.openxmlformats.org/presentationml/2006/ole">
            <mc:AlternateContent xmlns:mc="http://schemas.openxmlformats.org/markup-compatibility/2006">
              <mc:Choice xmlns:v="urn:schemas-microsoft-com:vml" Requires="v">
                <p:oleObj spid="_x0000_s101391" name="Equation" r:id="rId6" imgW="1130040" imgH="355320" progId="Equation.3">
                  <p:embed/>
                </p:oleObj>
              </mc:Choice>
              <mc:Fallback>
                <p:oleObj name="Equation" r:id="rId6" imgW="1130040" imgH="35532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410200"/>
                        <a:ext cx="2297113"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DC Generators</a:t>
            </a:r>
          </a:p>
        </p:txBody>
      </p:sp>
      <p:sp>
        <p:nvSpPr>
          <p:cNvPr id="102403" name="Rectangle 3"/>
          <p:cNvSpPr>
            <a:spLocks noGrp="1" noChangeArrowheads="1"/>
          </p:cNvSpPr>
          <p:nvPr>
            <p:ph type="body" sz="half" idx="1"/>
          </p:nvPr>
        </p:nvSpPr>
        <p:spPr>
          <a:xfrm>
            <a:off x="228600" y="1981200"/>
            <a:ext cx="4724400" cy="4114800"/>
          </a:xfrm>
        </p:spPr>
        <p:txBody>
          <a:bodyPr/>
          <a:lstStyle/>
          <a:p>
            <a:r>
              <a:rPr lang="en-US" altLang="en-US" sz="2800"/>
              <a:t>Components are essentially the same as that of an AC generator</a:t>
            </a:r>
          </a:p>
          <a:p>
            <a:r>
              <a:rPr lang="en-US" altLang="en-US" sz="2800"/>
              <a:t>The major difference is the contacts to the rotating loop are made by a </a:t>
            </a:r>
            <a:r>
              <a:rPr lang="en-US" altLang="en-US" sz="2800" i="1"/>
              <a:t>split ring</a:t>
            </a:r>
            <a:r>
              <a:rPr lang="en-US" altLang="en-US" sz="2800"/>
              <a:t>, or commutator</a:t>
            </a:r>
          </a:p>
        </p:txBody>
      </p:sp>
      <p:pic>
        <p:nvPicPr>
          <p:cNvPr id="102404" name="Picture 4" descr="Fig 20-20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34000" y="1981200"/>
            <a:ext cx="35258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228600"/>
            <a:ext cx="7772400" cy="1143000"/>
          </a:xfrm>
        </p:spPr>
        <p:txBody>
          <a:bodyPr/>
          <a:lstStyle/>
          <a:p>
            <a:r>
              <a:rPr lang="en-US" altLang="en-US"/>
              <a:t>DC Generators</a:t>
            </a:r>
          </a:p>
        </p:txBody>
      </p:sp>
      <p:sp>
        <p:nvSpPr>
          <p:cNvPr id="103427" name="Rectangle 3"/>
          <p:cNvSpPr>
            <a:spLocks noGrp="1" noChangeArrowheads="1"/>
          </p:cNvSpPr>
          <p:nvPr>
            <p:ph type="body" sz="half" idx="1"/>
          </p:nvPr>
        </p:nvSpPr>
        <p:spPr>
          <a:xfrm>
            <a:off x="457200" y="1600200"/>
            <a:ext cx="4572000" cy="4876800"/>
          </a:xfrm>
        </p:spPr>
        <p:txBody>
          <a:bodyPr/>
          <a:lstStyle/>
          <a:p>
            <a:pPr>
              <a:lnSpc>
                <a:spcPct val="90000"/>
              </a:lnSpc>
            </a:pPr>
            <a:r>
              <a:rPr lang="en-US" altLang="en-US" sz="2600"/>
              <a:t>The output voltage always has the same polarity</a:t>
            </a:r>
          </a:p>
          <a:p>
            <a:pPr>
              <a:lnSpc>
                <a:spcPct val="90000"/>
              </a:lnSpc>
            </a:pPr>
            <a:r>
              <a:rPr lang="en-US" altLang="en-US" sz="2600"/>
              <a:t>The current is a pulsing current</a:t>
            </a:r>
          </a:p>
          <a:p>
            <a:pPr>
              <a:lnSpc>
                <a:spcPct val="90000"/>
              </a:lnSpc>
            </a:pPr>
            <a:r>
              <a:rPr lang="en-US" altLang="en-US" sz="2600"/>
              <a:t>To produce a steady current, many loops and commutators around the axis of rotation are used</a:t>
            </a:r>
          </a:p>
          <a:p>
            <a:pPr lvl="2">
              <a:lnSpc>
                <a:spcPct val="90000"/>
              </a:lnSpc>
            </a:pPr>
            <a:r>
              <a:rPr lang="en-US" altLang="en-US"/>
              <a:t>The multiple outputs are superimposed and the output is almost free of fluctuations</a:t>
            </a:r>
          </a:p>
        </p:txBody>
      </p:sp>
      <p:pic>
        <p:nvPicPr>
          <p:cNvPr id="103428" name="Picture 4" descr="Fig 20-20b"/>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5562600" y="2362200"/>
            <a:ext cx="3276600" cy="280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4800" y="1447800"/>
            <a:ext cx="5410200" cy="914400"/>
          </a:xfrm>
        </p:spPr>
        <p:txBody>
          <a:bodyPr/>
          <a:lstStyle/>
          <a:p>
            <a:r>
              <a:rPr lang="en-US" altLang="en-US"/>
              <a:t>Motors</a:t>
            </a:r>
          </a:p>
        </p:txBody>
      </p:sp>
      <p:sp>
        <p:nvSpPr>
          <p:cNvPr id="104451" name="Rectangle 3"/>
          <p:cNvSpPr>
            <a:spLocks noGrp="1" noChangeArrowheads="1"/>
          </p:cNvSpPr>
          <p:nvPr>
            <p:ph type="body" idx="1"/>
          </p:nvPr>
        </p:nvSpPr>
        <p:spPr>
          <a:xfrm>
            <a:off x="304800" y="3352800"/>
            <a:ext cx="7772400" cy="3276600"/>
          </a:xfrm>
        </p:spPr>
        <p:txBody>
          <a:bodyPr/>
          <a:lstStyle/>
          <a:p>
            <a:r>
              <a:rPr lang="en-US" altLang="en-US"/>
              <a:t>Motors are devices that convert </a:t>
            </a:r>
            <a:r>
              <a:rPr lang="en-US" altLang="en-US" b="1" i="1"/>
              <a:t>electrical energy into mechanical energy</a:t>
            </a:r>
          </a:p>
          <a:p>
            <a:pPr lvl="2"/>
            <a:r>
              <a:rPr lang="en-US" altLang="en-US" sz="2800"/>
              <a:t>A motor is a generator run in reverse</a:t>
            </a:r>
          </a:p>
          <a:p>
            <a:r>
              <a:rPr lang="en-US" altLang="en-US"/>
              <a:t>A motor can perform useful mechanical work when a shaft connected to its rotating coil is attached to some external device</a:t>
            </a:r>
          </a:p>
        </p:txBody>
      </p:sp>
      <p:pic>
        <p:nvPicPr>
          <p:cNvPr id="104452" name="Picture 4" descr="300px-Motors01CJ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
            <a:ext cx="27432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304800"/>
            <a:ext cx="7772400" cy="1143000"/>
          </a:xfrm>
        </p:spPr>
        <p:txBody>
          <a:bodyPr/>
          <a:lstStyle/>
          <a:p>
            <a:r>
              <a:rPr lang="en-US" altLang="en-US"/>
              <a:t>Motors and Back emf</a:t>
            </a:r>
          </a:p>
        </p:txBody>
      </p:sp>
      <p:sp>
        <p:nvSpPr>
          <p:cNvPr id="43011" name="Rectangle 3"/>
          <p:cNvSpPr>
            <a:spLocks noGrp="1" noChangeArrowheads="1"/>
          </p:cNvSpPr>
          <p:nvPr>
            <p:ph type="body" sz="half" idx="1"/>
          </p:nvPr>
        </p:nvSpPr>
        <p:spPr>
          <a:xfrm>
            <a:off x="152400" y="1600200"/>
            <a:ext cx="4343400" cy="4495800"/>
          </a:xfrm>
        </p:spPr>
        <p:txBody>
          <a:bodyPr/>
          <a:lstStyle/>
          <a:p>
            <a:pPr>
              <a:lnSpc>
                <a:spcPct val="90000"/>
              </a:lnSpc>
            </a:pPr>
            <a:r>
              <a:rPr lang="en-US" altLang="en-US" sz="2800"/>
              <a:t>The phrase </a:t>
            </a:r>
            <a:r>
              <a:rPr lang="en-US" altLang="en-US" sz="2800" i="1"/>
              <a:t>back emf</a:t>
            </a:r>
            <a:r>
              <a:rPr lang="en-US" altLang="en-US" sz="2800"/>
              <a:t> is used for an emf that tends to reduce the applied current</a:t>
            </a:r>
          </a:p>
          <a:p>
            <a:pPr>
              <a:lnSpc>
                <a:spcPct val="90000"/>
              </a:lnSpc>
            </a:pPr>
            <a:r>
              <a:rPr lang="en-US" altLang="en-US" sz="2800"/>
              <a:t>When a motor is turned on, there is no back emf initially</a:t>
            </a:r>
          </a:p>
          <a:p>
            <a:pPr>
              <a:lnSpc>
                <a:spcPct val="90000"/>
              </a:lnSpc>
            </a:pPr>
            <a:r>
              <a:rPr lang="en-US" altLang="en-US" sz="2800"/>
              <a:t>The current is very large because it is limited only by the resistance of the coil</a:t>
            </a:r>
          </a:p>
        </p:txBody>
      </p:sp>
      <p:pic>
        <p:nvPicPr>
          <p:cNvPr id="43014" name="Picture 6" descr="Fig 20-2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05400" y="1905000"/>
            <a:ext cx="3810000" cy="3436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Motors and Back emf</a:t>
            </a:r>
          </a:p>
        </p:txBody>
      </p:sp>
      <p:sp>
        <p:nvSpPr>
          <p:cNvPr id="44035" name="Rectangle 3"/>
          <p:cNvSpPr>
            <a:spLocks noGrp="1" noChangeArrowheads="1"/>
          </p:cNvSpPr>
          <p:nvPr>
            <p:ph type="body" idx="1"/>
          </p:nvPr>
        </p:nvSpPr>
        <p:spPr/>
        <p:txBody>
          <a:bodyPr/>
          <a:lstStyle/>
          <a:p>
            <a:r>
              <a:rPr lang="en-US" altLang="en-US"/>
              <a:t>As the coil begins to rotate, the induced back emf opposes the applied voltage</a:t>
            </a:r>
          </a:p>
          <a:p>
            <a:r>
              <a:rPr lang="en-US" altLang="en-US"/>
              <a:t>The current in the coil is reduced</a:t>
            </a:r>
          </a:p>
          <a:p>
            <a:r>
              <a:rPr lang="en-US" altLang="en-US"/>
              <a:t>The power requirements for starting a motor and for running it under heavy loads are greater than those for running the motor under average loads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0"/>
            <a:ext cx="7772400" cy="990600"/>
          </a:xfrm>
        </p:spPr>
        <p:txBody>
          <a:bodyPr/>
          <a:lstStyle/>
          <a:p>
            <a:r>
              <a:rPr lang="en-US" altLang="en-US"/>
              <a:t>Self-Inductance</a:t>
            </a:r>
          </a:p>
        </p:txBody>
      </p:sp>
      <p:sp>
        <p:nvSpPr>
          <p:cNvPr id="105475" name="Rectangle 3"/>
          <p:cNvSpPr>
            <a:spLocks noGrp="1" noChangeArrowheads="1"/>
          </p:cNvSpPr>
          <p:nvPr>
            <p:ph type="body" idx="1"/>
          </p:nvPr>
        </p:nvSpPr>
        <p:spPr>
          <a:xfrm>
            <a:off x="152400" y="1066800"/>
            <a:ext cx="5943600" cy="1905000"/>
          </a:xfrm>
        </p:spPr>
        <p:txBody>
          <a:bodyPr/>
          <a:lstStyle/>
          <a:p>
            <a:pPr>
              <a:lnSpc>
                <a:spcPct val="90000"/>
              </a:lnSpc>
            </a:pPr>
            <a:r>
              <a:rPr lang="en-US" altLang="en-US" sz="2800" b="1">
                <a:solidFill>
                  <a:schemeClr val="folHlink"/>
                </a:solidFill>
              </a:rPr>
              <a:t>Consider a circuit</a:t>
            </a:r>
            <a:r>
              <a:rPr lang="en-US" altLang="en-US" sz="2800"/>
              <a:t>: when the switch is thrown to its closed position, the current does not immediately jump from zero to its maximum value </a:t>
            </a:r>
            <a:r>
              <a:rPr lang="en-US" altLang="en-US" sz="3600" i="1">
                <a:solidFill>
                  <a:schemeClr val="folHlink"/>
                </a:solidFill>
                <a:sym typeface="Symbol" panose="05050102010706020507" pitchFamily="18" charset="2"/>
              </a:rPr>
              <a:t></a:t>
            </a:r>
            <a:r>
              <a:rPr lang="en-US" altLang="en-US" sz="2800" b="1">
                <a:solidFill>
                  <a:schemeClr val="folHlink"/>
                </a:solidFill>
                <a:sym typeface="Symbol" panose="05050102010706020507" pitchFamily="18" charset="2"/>
              </a:rPr>
              <a:t></a:t>
            </a:r>
            <a:r>
              <a:rPr lang="en-US" altLang="en-US" sz="2800">
                <a:solidFill>
                  <a:schemeClr val="folHlink"/>
                </a:solidFill>
                <a:sym typeface="Symbol" panose="05050102010706020507" pitchFamily="18" charset="2"/>
              </a:rPr>
              <a:t>R</a:t>
            </a:r>
            <a:endParaRPr lang="en-US" altLang="en-US" sz="2800">
              <a:solidFill>
                <a:schemeClr val="folHlink"/>
              </a:solidFill>
            </a:endParaRPr>
          </a:p>
        </p:txBody>
      </p:sp>
      <p:sp>
        <p:nvSpPr>
          <p:cNvPr id="105476" name="Rectangle 4" descr="32-01"/>
          <p:cNvSpPr>
            <a:spLocks noGrp="1" noChangeAspect="1" noChangeArrowheads="1"/>
          </p:cNvSpPr>
          <p:nvPr/>
        </p:nvSpPr>
        <p:spPr bwMode="auto">
          <a:xfrm>
            <a:off x="6019800" y="1219200"/>
            <a:ext cx="2797175" cy="2819400"/>
          </a:xfrm>
          <a:prstGeom prst="rect">
            <a:avLst/>
          </a:prstGeom>
          <a:blipFill dpi="0" rotWithShape="1">
            <a:blip r:embed="rId2"/>
            <a:srcRect/>
            <a:stretch>
              <a:fillRect b="-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7" name="Rectangle 5"/>
          <p:cNvSpPr>
            <a:spLocks noChangeArrowheads="1"/>
          </p:cNvSpPr>
          <p:nvPr/>
        </p:nvSpPr>
        <p:spPr bwMode="auto">
          <a:xfrm>
            <a:off x="76200" y="3048000"/>
            <a:ext cx="5943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90000"/>
              </a:lnSpc>
            </a:pPr>
            <a:r>
              <a:rPr lang="en-US" altLang="en-US" sz="2800"/>
              <a:t>As the current increases, the magnetic flux through a loop due to this current also increases</a:t>
            </a:r>
            <a:endParaRPr lang="en-US" altLang="en-US" sz="2800">
              <a:solidFill>
                <a:schemeClr val="folHlink"/>
              </a:solidFill>
              <a:sym typeface="Symbol" panose="05050102010706020507" pitchFamily="18" charset="2"/>
            </a:endParaRPr>
          </a:p>
        </p:txBody>
      </p:sp>
      <p:sp>
        <p:nvSpPr>
          <p:cNvPr id="105478" name="Rectangle 6"/>
          <p:cNvSpPr>
            <a:spLocks noChangeArrowheads="1"/>
          </p:cNvSpPr>
          <p:nvPr/>
        </p:nvSpPr>
        <p:spPr bwMode="auto">
          <a:xfrm>
            <a:off x="914400" y="4495800"/>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90000"/>
              </a:lnSpc>
            </a:pPr>
            <a:r>
              <a:rPr lang="en-US" altLang="en-US" sz="2800"/>
              <a:t>The increasing flux induces an </a:t>
            </a:r>
            <a:r>
              <a:rPr lang="en-US" altLang="en-US" sz="2800" b="1" i="1"/>
              <a:t>emf</a:t>
            </a:r>
            <a:r>
              <a:rPr lang="en-US" altLang="en-US" sz="2800"/>
              <a:t> that opposes the current</a:t>
            </a:r>
          </a:p>
        </p:txBody>
      </p:sp>
      <p:sp>
        <p:nvSpPr>
          <p:cNvPr id="105479" name="Rectangle 7"/>
          <p:cNvSpPr>
            <a:spLocks noChangeArrowheads="1"/>
          </p:cNvSpPr>
          <p:nvPr/>
        </p:nvSpPr>
        <p:spPr bwMode="auto">
          <a:xfrm>
            <a:off x="838200" y="54864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90000"/>
              </a:lnSpc>
            </a:pPr>
            <a:r>
              <a:rPr lang="en-US" altLang="en-US" sz="2800"/>
              <a:t>This opposing emf results in a gradual increase of the current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0"/>
            <a:ext cx="7772400" cy="1143000"/>
          </a:xfrm>
        </p:spPr>
        <p:txBody>
          <a:bodyPr/>
          <a:lstStyle/>
          <a:p>
            <a:r>
              <a:rPr lang="en-US" altLang="en-US"/>
              <a:t>Self-Inductance</a:t>
            </a:r>
          </a:p>
        </p:txBody>
      </p:sp>
      <p:sp>
        <p:nvSpPr>
          <p:cNvPr id="106499" name="Rectangle 3"/>
          <p:cNvSpPr>
            <a:spLocks noGrp="1" noChangeArrowheads="1"/>
          </p:cNvSpPr>
          <p:nvPr>
            <p:ph type="body" idx="1"/>
          </p:nvPr>
        </p:nvSpPr>
        <p:spPr>
          <a:xfrm>
            <a:off x="762000" y="1981200"/>
            <a:ext cx="7772400" cy="1524000"/>
          </a:xfrm>
        </p:spPr>
        <p:txBody>
          <a:bodyPr/>
          <a:lstStyle/>
          <a:p>
            <a:r>
              <a:rPr lang="en-US" altLang="en-US" sz="2800"/>
              <a:t>This effect is called</a:t>
            </a:r>
            <a:r>
              <a:rPr lang="en-US" altLang="en-US" sz="2800" i="1"/>
              <a:t> </a:t>
            </a:r>
            <a:r>
              <a:rPr lang="en-US" altLang="en-US" sz="2800" b="1" i="1">
                <a:solidFill>
                  <a:schemeClr val="folHlink"/>
                </a:solidFill>
              </a:rPr>
              <a:t>self-inductance</a:t>
            </a:r>
            <a:r>
              <a:rPr lang="en-US" altLang="en-US" sz="2800" i="1"/>
              <a:t> </a:t>
            </a:r>
            <a:r>
              <a:rPr lang="en-US" altLang="en-US" sz="2800"/>
              <a:t>because  the changing flux through the circuit and resultant induced emf  arise from the circuit itself</a:t>
            </a:r>
            <a:endParaRPr lang="en-US" altLang="en-US"/>
          </a:p>
        </p:txBody>
      </p:sp>
      <p:sp>
        <p:nvSpPr>
          <p:cNvPr id="106500" name="Rectangle 4"/>
          <p:cNvSpPr>
            <a:spLocks noChangeArrowheads="1"/>
          </p:cNvSpPr>
          <p:nvPr/>
        </p:nvSpPr>
        <p:spPr bwMode="auto">
          <a:xfrm>
            <a:off x="1219200" y="4191000"/>
            <a:ext cx="6362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The emf </a:t>
            </a:r>
            <a:r>
              <a:rPr lang="en-US" altLang="en-US" sz="2800" i="1">
                <a:solidFill>
                  <a:schemeClr val="folHlink"/>
                </a:solidFill>
                <a:sym typeface="Symbol" panose="05050102010706020507" pitchFamily="18" charset="2"/>
              </a:rPr>
              <a:t></a:t>
            </a:r>
            <a:r>
              <a:rPr lang="en-US" altLang="en-US" sz="2800" i="1" baseline="-25000">
                <a:solidFill>
                  <a:schemeClr val="folHlink"/>
                </a:solidFill>
                <a:sym typeface="Symbol" panose="05050102010706020507" pitchFamily="18" charset="2"/>
              </a:rPr>
              <a:t>L</a:t>
            </a:r>
            <a:r>
              <a:rPr lang="en-US" altLang="en-US" sz="2800" i="1">
                <a:sym typeface="Symbol" panose="05050102010706020507" pitchFamily="18" charset="2"/>
              </a:rPr>
              <a:t> </a:t>
            </a:r>
            <a:r>
              <a:rPr lang="en-US" altLang="en-US" sz="2800">
                <a:sym typeface="Symbol" panose="05050102010706020507" pitchFamily="18" charset="2"/>
              </a:rPr>
              <a:t>set up in this case</a:t>
            </a:r>
            <a:r>
              <a:rPr lang="en-US" altLang="en-US" sz="2800" i="1" baseline="-25000">
                <a:solidFill>
                  <a:schemeClr val="folHlink"/>
                </a:solidFill>
                <a:sym typeface="Symbol" panose="05050102010706020507" pitchFamily="18" charset="2"/>
              </a:rPr>
              <a:t> </a:t>
            </a:r>
            <a:r>
              <a:rPr lang="en-US" altLang="en-US" sz="2800"/>
              <a:t>is called a </a:t>
            </a:r>
            <a:r>
              <a:rPr lang="en-US" altLang="en-US" sz="2800" b="1" i="1">
                <a:solidFill>
                  <a:schemeClr val="folHlink"/>
                </a:solidFill>
              </a:rPr>
              <a:t>self-induced emf</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4800" y="0"/>
            <a:ext cx="8686800" cy="1143000"/>
          </a:xfrm>
        </p:spPr>
        <p:txBody>
          <a:bodyPr/>
          <a:lstStyle/>
          <a:p>
            <a:r>
              <a:rPr lang="en-US" altLang="en-US"/>
              <a:t>An Example of Self-Inductance </a:t>
            </a:r>
          </a:p>
        </p:txBody>
      </p:sp>
      <p:sp>
        <p:nvSpPr>
          <p:cNvPr id="109571" name="Rectangle 3"/>
          <p:cNvSpPr>
            <a:spLocks noGrp="1" noChangeArrowheads="1"/>
          </p:cNvSpPr>
          <p:nvPr>
            <p:ph type="body" idx="1"/>
          </p:nvPr>
        </p:nvSpPr>
        <p:spPr>
          <a:xfrm>
            <a:off x="76200" y="4419600"/>
            <a:ext cx="8991600" cy="533400"/>
          </a:xfrm>
        </p:spPr>
        <p:txBody>
          <a:bodyPr/>
          <a:lstStyle/>
          <a:p>
            <a:r>
              <a:rPr lang="en-US" altLang="en-US" sz="2400"/>
              <a:t>(a) A current in the coil produces  a magnetic field directed to the left </a:t>
            </a:r>
          </a:p>
        </p:txBody>
      </p:sp>
      <p:sp>
        <p:nvSpPr>
          <p:cNvPr id="109572" name="Rectangle 4" descr="32-02"/>
          <p:cNvSpPr>
            <a:spLocks noGrp="1" noChangeAspect="1" noChangeArrowheads="1"/>
          </p:cNvSpPr>
          <p:nvPr/>
        </p:nvSpPr>
        <p:spPr bwMode="auto">
          <a:xfrm>
            <a:off x="457200" y="1295400"/>
            <a:ext cx="8229600" cy="2732088"/>
          </a:xfrm>
          <a:prstGeom prst="rect">
            <a:avLst/>
          </a:prstGeom>
          <a:blipFill dpi="0" rotWithShape="1">
            <a:blip r:embed="rId2"/>
            <a:srcRect/>
            <a:stretch>
              <a:fillRect b="-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73" name="Rectangle 5"/>
          <p:cNvSpPr>
            <a:spLocks noChangeArrowheads="1"/>
          </p:cNvSpPr>
          <p:nvPr/>
        </p:nvSpPr>
        <p:spPr bwMode="auto">
          <a:xfrm>
            <a:off x="0" y="5181600"/>
            <a:ext cx="899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90000"/>
              </a:lnSpc>
            </a:pPr>
            <a:r>
              <a:rPr lang="en-US" altLang="en-US" sz="2400"/>
              <a:t>(b) If the current increases, the increasing magnetic flux creates an induced emf in the coil having the polarity shown by the dashed battery</a:t>
            </a:r>
          </a:p>
        </p:txBody>
      </p:sp>
      <p:sp>
        <p:nvSpPr>
          <p:cNvPr id="109574" name="Rectangle 6"/>
          <p:cNvSpPr>
            <a:spLocks noChangeArrowheads="1"/>
          </p:cNvSpPr>
          <p:nvPr/>
        </p:nvSpPr>
        <p:spPr bwMode="auto">
          <a:xfrm>
            <a:off x="76200" y="63246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400"/>
              <a:t>(c) The polarity of the induced emf reverses if the current decreases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152400"/>
            <a:ext cx="7772400" cy="1143000"/>
          </a:xfrm>
        </p:spPr>
        <p:txBody>
          <a:bodyPr/>
          <a:lstStyle/>
          <a:p>
            <a:r>
              <a:rPr lang="en-US" altLang="en-US" dirty="0"/>
              <a:t>Magnetic Flux</a:t>
            </a:r>
          </a:p>
        </p:txBody>
      </p:sp>
      <p:sp>
        <p:nvSpPr>
          <p:cNvPr id="8195" name="Rectangle 3"/>
          <p:cNvSpPr>
            <a:spLocks noGrp="1" noChangeArrowheads="1"/>
          </p:cNvSpPr>
          <p:nvPr>
            <p:ph type="body" idx="1"/>
          </p:nvPr>
        </p:nvSpPr>
        <p:spPr>
          <a:xfrm>
            <a:off x="152400" y="1219200"/>
            <a:ext cx="8305800" cy="4876800"/>
          </a:xfrm>
        </p:spPr>
        <p:txBody>
          <a:bodyPr/>
          <a:lstStyle/>
          <a:p>
            <a:pPr>
              <a:lnSpc>
                <a:spcPct val="90000"/>
              </a:lnSpc>
            </a:pPr>
            <a:r>
              <a:rPr lang="en-US" altLang="en-US" sz="2800" dirty="0"/>
              <a:t>The </a:t>
            </a:r>
            <a:r>
              <a:rPr lang="en-US" altLang="en-US" sz="2800" dirty="0" err="1"/>
              <a:t>emf</a:t>
            </a:r>
            <a:r>
              <a:rPr lang="en-US" altLang="en-US" sz="2800" dirty="0"/>
              <a:t> is actually induced by a change </a:t>
            </a:r>
            <a:r>
              <a:rPr lang="en-US" altLang="en-US" sz="2800" dirty="0" smtClean="0"/>
              <a:t/>
            </a:r>
            <a:br>
              <a:rPr lang="en-US" altLang="en-US" sz="2800" dirty="0" smtClean="0"/>
            </a:br>
            <a:r>
              <a:rPr lang="en-US" altLang="en-US" sz="2800" dirty="0" smtClean="0"/>
              <a:t>in </a:t>
            </a:r>
            <a:r>
              <a:rPr lang="en-US" altLang="en-US" sz="2800" dirty="0"/>
              <a:t>the quantity called the </a:t>
            </a:r>
            <a:r>
              <a:rPr lang="en-US" altLang="en-US" sz="2800" b="1" i="1" dirty="0">
                <a:solidFill>
                  <a:schemeClr val="folHlink"/>
                </a:solidFill>
              </a:rPr>
              <a:t>magnetic flux</a:t>
            </a:r>
            <a:r>
              <a:rPr lang="en-US" altLang="en-US" sz="2800" dirty="0"/>
              <a:t> </a:t>
            </a:r>
            <a:r>
              <a:rPr lang="en-US" altLang="en-US" sz="2800" dirty="0" smtClean="0"/>
              <a:t/>
            </a:r>
            <a:br>
              <a:rPr lang="en-US" altLang="en-US" sz="2800" dirty="0" smtClean="0"/>
            </a:br>
            <a:r>
              <a:rPr lang="en-US" altLang="en-US" sz="2800" dirty="0" smtClean="0"/>
              <a:t>    </a:t>
            </a:r>
            <a:r>
              <a:rPr lang="en-US" altLang="en-US" sz="2400" dirty="0" smtClean="0"/>
              <a:t>rather </a:t>
            </a:r>
            <a:r>
              <a:rPr lang="en-US" altLang="en-US" sz="2400" dirty="0"/>
              <a:t>than simply by a change </a:t>
            </a:r>
            <a:r>
              <a:rPr lang="en-US" altLang="en-US" sz="2400" dirty="0" smtClean="0"/>
              <a:t/>
            </a:r>
            <a:br>
              <a:rPr lang="en-US" altLang="en-US" sz="2400" dirty="0" smtClean="0"/>
            </a:br>
            <a:r>
              <a:rPr lang="en-US" altLang="en-US" sz="2400" dirty="0" smtClean="0"/>
              <a:t>     in </a:t>
            </a:r>
            <a:r>
              <a:rPr lang="en-US" altLang="en-US" sz="2400" dirty="0"/>
              <a:t>the magnetic field</a:t>
            </a:r>
          </a:p>
          <a:p>
            <a:pPr>
              <a:lnSpc>
                <a:spcPct val="90000"/>
              </a:lnSpc>
              <a:buFont typeface="Wingdings" panose="05000000000000000000" pitchFamily="2" charset="2"/>
              <a:buNone/>
            </a:pPr>
            <a:endParaRPr lang="en-US" altLang="en-US" sz="2800" dirty="0"/>
          </a:p>
          <a:p>
            <a:pPr>
              <a:lnSpc>
                <a:spcPct val="90000"/>
              </a:lnSpc>
            </a:pPr>
            <a:r>
              <a:rPr lang="en-US" altLang="en-US" sz="2800" dirty="0"/>
              <a:t>Magnetic flux is defined </a:t>
            </a:r>
            <a:r>
              <a:rPr lang="en-US" altLang="en-US" sz="2800" dirty="0" smtClean="0"/>
              <a:t/>
            </a:r>
            <a:br>
              <a:rPr lang="en-US" altLang="en-US" sz="2800" dirty="0" smtClean="0"/>
            </a:br>
            <a:r>
              <a:rPr lang="en-US" altLang="en-US" sz="2800" dirty="0" smtClean="0"/>
              <a:t>similar to </a:t>
            </a:r>
            <a:r>
              <a:rPr lang="en-US" altLang="en-US" sz="2800" dirty="0"/>
              <a:t>that of electrical flux</a:t>
            </a:r>
          </a:p>
          <a:p>
            <a:pPr>
              <a:lnSpc>
                <a:spcPct val="90000"/>
              </a:lnSpc>
              <a:buFont typeface="Wingdings" panose="05000000000000000000" pitchFamily="2" charset="2"/>
              <a:buNone/>
            </a:pPr>
            <a:endParaRPr lang="en-US" altLang="en-US" sz="2800" dirty="0"/>
          </a:p>
          <a:p>
            <a:pPr>
              <a:lnSpc>
                <a:spcPct val="90000"/>
              </a:lnSpc>
            </a:pPr>
            <a:r>
              <a:rPr lang="en-US" altLang="en-US" sz="2800" dirty="0"/>
              <a:t>Magnetic flux is proportional to </a:t>
            </a:r>
            <a:r>
              <a:rPr lang="en-US" altLang="en-US" sz="2800" dirty="0" smtClean="0"/>
              <a:t>the</a:t>
            </a:r>
            <a:r>
              <a:rPr lang="en-US" altLang="en-US" sz="2800" i="1" dirty="0" smtClean="0"/>
              <a:t> </a:t>
            </a:r>
            <a:r>
              <a:rPr lang="en-US" altLang="en-US" sz="2800" i="1" dirty="0">
                <a:solidFill>
                  <a:schemeClr val="folHlink"/>
                </a:solidFill>
              </a:rPr>
              <a:t>strength</a:t>
            </a:r>
            <a:r>
              <a:rPr lang="en-US" altLang="en-US" sz="2800" i="1" dirty="0"/>
              <a:t> </a:t>
            </a:r>
            <a:r>
              <a:rPr lang="en-US" altLang="en-US" sz="2800" i="1" dirty="0">
                <a:solidFill>
                  <a:schemeClr val="folHlink"/>
                </a:solidFill>
              </a:rPr>
              <a:t>of the magnetic field</a:t>
            </a:r>
            <a:r>
              <a:rPr lang="en-US" altLang="en-US" sz="2800" dirty="0"/>
              <a:t> passing through the plane of a loop </a:t>
            </a:r>
            <a:r>
              <a:rPr lang="en-US" altLang="en-US" sz="2800" dirty="0" smtClean="0"/>
              <a:t/>
            </a:r>
            <a:br>
              <a:rPr lang="en-US" altLang="en-US" sz="2800" dirty="0" smtClean="0"/>
            </a:br>
            <a:r>
              <a:rPr lang="en-US" altLang="en-US" sz="2800" dirty="0" smtClean="0"/>
              <a:t>of </a:t>
            </a:r>
            <a:r>
              <a:rPr lang="en-US" altLang="en-US" sz="2800" dirty="0"/>
              <a:t>wire and the </a:t>
            </a:r>
            <a:r>
              <a:rPr lang="en-US" altLang="en-US" sz="2800" i="1" dirty="0">
                <a:solidFill>
                  <a:schemeClr val="folHlink"/>
                </a:solidFill>
              </a:rPr>
              <a:t>area of the loop</a:t>
            </a:r>
          </a:p>
        </p:txBody>
      </p:sp>
      <p:pic>
        <p:nvPicPr>
          <p:cNvPr id="4" name="Picture 10" descr="Fig 20-0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646604"/>
            <a:ext cx="2532321" cy="2862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Self-Inductance</a:t>
            </a:r>
          </a:p>
        </p:txBody>
      </p:sp>
      <p:sp>
        <p:nvSpPr>
          <p:cNvPr id="46083" name="Rectangle 3"/>
          <p:cNvSpPr>
            <a:spLocks noGrp="1" noChangeArrowheads="1"/>
          </p:cNvSpPr>
          <p:nvPr>
            <p:ph type="body" idx="1"/>
          </p:nvPr>
        </p:nvSpPr>
        <p:spPr>
          <a:xfrm>
            <a:off x="685800" y="1981200"/>
            <a:ext cx="7162800" cy="4572000"/>
          </a:xfrm>
        </p:spPr>
        <p:txBody>
          <a:bodyPr/>
          <a:lstStyle/>
          <a:p>
            <a:pPr>
              <a:lnSpc>
                <a:spcPct val="90000"/>
              </a:lnSpc>
            </a:pPr>
            <a:r>
              <a:rPr lang="en-US" altLang="en-US"/>
              <a:t>The self-induced emf must be proportional to the time rate of change of the current</a:t>
            </a:r>
          </a:p>
          <a:p>
            <a:pPr>
              <a:lnSpc>
                <a:spcPct val="90000"/>
              </a:lnSpc>
            </a:pPr>
            <a:endParaRPr lang="en-US" altLang="en-US"/>
          </a:p>
          <a:p>
            <a:pPr>
              <a:lnSpc>
                <a:spcPct val="90000"/>
              </a:lnSpc>
            </a:pPr>
            <a:endParaRPr lang="en-US" altLang="en-US"/>
          </a:p>
          <a:p>
            <a:pPr lvl="2">
              <a:lnSpc>
                <a:spcPct val="90000"/>
              </a:lnSpc>
            </a:pPr>
            <a:r>
              <a:rPr lang="en-US" altLang="en-US" sz="2800"/>
              <a:t>L is a proportionality constant called the </a:t>
            </a:r>
            <a:r>
              <a:rPr lang="en-US" altLang="en-US" sz="2800" i="1"/>
              <a:t>inductance</a:t>
            </a:r>
            <a:r>
              <a:rPr lang="en-US" altLang="en-US" sz="2800"/>
              <a:t> of the device</a:t>
            </a:r>
          </a:p>
          <a:p>
            <a:pPr lvl="2">
              <a:lnSpc>
                <a:spcPct val="90000"/>
              </a:lnSpc>
            </a:pPr>
            <a:r>
              <a:rPr lang="en-US" altLang="en-US" sz="2800"/>
              <a:t>The negative sign indicates that a changing current induces an emf in opposition to that change</a:t>
            </a:r>
          </a:p>
        </p:txBody>
      </p:sp>
      <p:graphicFrame>
        <p:nvGraphicFramePr>
          <p:cNvPr id="46084" name="Object 4"/>
          <p:cNvGraphicFramePr>
            <a:graphicFrameLocks noChangeAspect="1"/>
          </p:cNvGraphicFramePr>
          <p:nvPr/>
        </p:nvGraphicFramePr>
        <p:xfrm>
          <a:off x="3733800" y="3200400"/>
          <a:ext cx="1814513" cy="1060450"/>
        </p:xfrm>
        <a:graphic>
          <a:graphicData uri="http://schemas.openxmlformats.org/presentationml/2006/ole">
            <mc:AlternateContent xmlns:mc="http://schemas.openxmlformats.org/markup-compatibility/2006">
              <mc:Choice xmlns:v="urn:schemas-microsoft-com:vml" Requires="v">
                <p:oleObj spid="_x0000_s46101" name="Equation" r:id="rId3" imgW="672840" imgH="393480" progId="Equation.3">
                  <p:embed/>
                </p:oleObj>
              </mc:Choice>
              <mc:Fallback>
                <p:oleObj name="Equation" r:id="rId3" imgW="67284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200400"/>
                        <a:ext cx="1814513"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6" name="Object 6"/>
          <p:cNvGraphicFramePr>
            <a:graphicFrameLocks noChangeAspect="1"/>
          </p:cNvGraphicFramePr>
          <p:nvPr/>
        </p:nvGraphicFramePr>
        <p:xfrm>
          <a:off x="7696200" y="914400"/>
          <a:ext cx="1123950" cy="598488"/>
        </p:xfrm>
        <a:graphic>
          <a:graphicData uri="http://schemas.openxmlformats.org/presentationml/2006/ole">
            <mc:AlternateContent xmlns:mc="http://schemas.openxmlformats.org/markup-compatibility/2006">
              <mc:Choice xmlns:v="urn:schemas-microsoft-com:vml" Requires="v">
                <p:oleObj spid="_x0000_s46102" name="Equation" r:id="rId5" imgW="736560" imgH="393480" progId="Equation.3">
                  <p:embed/>
                </p:oleObj>
              </mc:Choice>
              <mc:Fallback>
                <p:oleObj name="Equation" r:id="rId5" imgW="73656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914400"/>
                        <a:ext cx="1123950" cy="598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7" name="Object 7"/>
          <p:cNvGraphicFramePr>
            <a:graphicFrameLocks noChangeAspect="1"/>
          </p:cNvGraphicFramePr>
          <p:nvPr/>
        </p:nvGraphicFramePr>
        <p:xfrm>
          <a:off x="7467600" y="1985963"/>
          <a:ext cx="1676400" cy="395287"/>
        </p:xfrm>
        <a:graphic>
          <a:graphicData uri="http://schemas.openxmlformats.org/presentationml/2006/ole">
            <mc:AlternateContent xmlns:mc="http://schemas.openxmlformats.org/markup-compatibility/2006">
              <mc:Choice xmlns:v="urn:schemas-microsoft-com:vml" Requires="v">
                <p:oleObj spid="_x0000_s46103" name="Equation" r:id="rId7" imgW="914400" imgH="215640" progId="Equation.3">
                  <p:embed/>
                </p:oleObj>
              </mc:Choice>
              <mc:Fallback>
                <p:oleObj name="Equation" r:id="rId7" imgW="914400" imgH="2156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1985963"/>
                        <a:ext cx="1676400" cy="395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7696200" y="2667000"/>
          <a:ext cx="1071563" cy="774700"/>
        </p:xfrm>
        <a:graphic>
          <a:graphicData uri="http://schemas.openxmlformats.org/presentationml/2006/ole">
            <mc:AlternateContent xmlns:mc="http://schemas.openxmlformats.org/markup-compatibility/2006">
              <mc:Choice xmlns:v="urn:schemas-microsoft-com:vml" Requires="v">
                <p:oleObj spid="_x0000_s46104" name="Equation" r:id="rId9" imgW="545760" imgH="393480" progId="Equation.3">
                  <p:embed/>
                </p:oleObj>
              </mc:Choice>
              <mc:Fallback>
                <p:oleObj name="Equation" r:id="rId9" imgW="545760" imgH="39348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2667000"/>
                        <a:ext cx="1071563" cy="774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72400" cy="1143000"/>
          </a:xfrm>
        </p:spPr>
        <p:txBody>
          <a:bodyPr/>
          <a:lstStyle/>
          <a:p>
            <a:r>
              <a:rPr lang="en-US" altLang="en-US"/>
              <a:t>Self-Inductance</a:t>
            </a:r>
          </a:p>
        </p:txBody>
      </p:sp>
      <p:sp>
        <p:nvSpPr>
          <p:cNvPr id="47107" name="Rectangle 3"/>
          <p:cNvSpPr>
            <a:spLocks noGrp="1" noChangeArrowheads="1"/>
          </p:cNvSpPr>
          <p:nvPr>
            <p:ph type="body" idx="1"/>
          </p:nvPr>
        </p:nvSpPr>
        <p:spPr>
          <a:xfrm>
            <a:off x="685800" y="1981200"/>
            <a:ext cx="7772400" cy="2895600"/>
          </a:xfrm>
        </p:spPr>
        <p:txBody>
          <a:bodyPr/>
          <a:lstStyle/>
          <a:p>
            <a:r>
              <a:rPr lang="en-US" altLang="en-US"/>
              <a:t>The inductance of a coil depends on geometric factors</a:t>
            </a:r>
          </a:p>
          <a:p>
            <a:r>
              <a:rPr lang="en-US" altLang="en-US"/>
              <a:t>The SI unit of self-inductance is the </a:t>
            </a:r>
            <a:r>
              <a:rPr lang="en-US" altLang="en-US" i="1"/>
              <a:t>Henry</a:t>
            </a:r>
            <a:endParaRPr lang="en-US" altLang="en-US"/>
          </a:p>
          <a:p>
            <a:pPr lvl="2"/>
            <a:r>
              <a:rPr lang="en-US" altLang="en-US"/>
              <a:t> </a:t>
            </a:r>
            <a:r>
              <a:rPr lang="en-US" altLang="en-US" sz="2800"/>
              <a:t>1 H = 1 V </a:t>
            </a:r>
            <a:r>
              <a:rPr lang="en-US" altLang="en-US" sz="2800">
                <a:cs typeface="Tahoma" panose="020B0604030504040204" pitchFamily="34" charset="0"/>
              </a:rPr>
              <a:t>· s / A</a:t>
            </a:r>
          </a:p>
          <a:p>
            <a:r>
              <a:rPr lang="en-US" altLang="en-US"/>
              <a:t>The expression for </a:t>
            </a:r>
            <a:r>
              <a:rPr lang="en-US" altLang="en-US" i="1">
                <a:solidFill>
                  <a:schemeClr val="folHlink"/>
                </a:solidFill>
              </a:rPr>
              <a:t>L is</a:t>
            </a:r>
            <a:endParaRPr lang="en-US" altLang="en-US"/>
          </a:p>
        </p:txBody>
      </p:sp>
      <p:graphicFrame>
        <p:nvGraphicFramePr>
          <p:cNvPr id="47108" name="Object 4"/>
          <p:cNvGraphicFramePr>
            <a:graphicFrameLocks noChangeAspect="1"/>
          </p:cNvGraphicFramePr>
          <p:nvPr/>
        </p:nvGraphicFramePr>
        <p:xfrm>
          <a:off x="2271713" y="5181600"/>
          <a:ext cx="3684587" cy="1155700"/>
        </p:xfrm>
        <a:graphic>
          <a:graphicData uri="http://schemas.openxmlformats.org/presentationml/2006/ole">
            <mc:AlternateContent xmlns:mc="http://schemas.openxmlformats.org/markup-compatibility/2006">
              <mc:Choice xmlns:v="urn:schemas-microsoft-com:vml" Requires="v">
                <p:oleObj spid="_x0000_s47116" name="Equation" r:id="rId3" imgW="1257120" imgH="393480" progId="Equation.3">
                  <p:embed/>
                </p:oleObj>
              </mc:Choice>
              <mc:Fallback>
                <p:oleObj name="Equation" r:id="rId3" imgW="12571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5181600"/>
                        <a:ext cx="3684587"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6324600" y="4191000"/>
          <a:ext cx="2133600" cy="871538"/>
        </p:xfrm>
        <a:graphic>
          <a:graphicData uri="http://schemas.openxmlformats.org/presentationml/2006/ole">
            <mc:AlternateContent xmlns:mc="http://schemas.openxmlformats.org/markup-compatibility/2006">
              <mc:Choice xmlns:v="urn:schemas-microsoft-com:vml" Requires="v">
                <p:oleObj spid="_x0000_s47117" name="Equation" r:id="rId5" imgW="965160" imgH="393480" progId="Equation.3">
                  <p:embed/>
                </p:oleObj>
              </mc:Choice>
              <mc:Fallback>
                <p:oleObj name="Equation" r:id="rId5" imgW="96516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191000"/>
                        <a:ext cx="21336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Inductance of a Solenoid</a:t>
            </a:r>
          </a:p>
        </p:txBody>
      </p:sp>
      <p:sp>
        <p:nvSpPr>
          <p:cNvPr id="107523" name="Rectangle 3"/>
          <p:cNvSpPr>
            <a:spLocks noGrp="1" noChangeArrowheads="1"/>
          </p:cNvSpPr>
          <p:nvPr>
            <p:ph type="body" idx="1"/>
          </p:nvPr>
        </p:nvSpPr>
        <p:spPr>
          <a:xfrm>
            <a:off x="685800" y="1981200"/>
            <a:ext cx="7772400" cy="762000"/>
          </a:xfrm>
        </p:spPr>
        <p:txBody>
          <a:bodyPr/>
          <a:lstStyle/>
          <a:p>
            <a:r>
              <a:rPr lang="en-US" altLang="en-US" sz="2800"/>
              <a:t>Let the solenoid have </a:t>
            </a:r>
            <a:r>
              <a:rPr lang="en-US" altLang="en-US" sz="2800" i="1">
                <a:solidFill>
                  <a:schemeClr val="folHlink"/>
                </a:solidFill>
              </a:rPr>
              <a:t>N</a:t>
            </a:r>
            <a:r>
              <a:rPr lang="en-US" altLang="en-US" sz="2800"/>
              <a:t> turns and length </a:t>
            </a:r>
            <a:r>
              <a:rPr lang="en-US" altLang="en-US" sz="2800" i="1">
                <a:solidFill>
                  <a:schemeClr val="folHlink"/>
                </a:solidFill>
              </a:rPr>
              <a:t>l</a:t>
            </a:r>
          </a:p>
        </p:txBody>
      </p:sp>
      <p:graphicFrame>
        <p:nvGraphicFramePr>
          <p:cNvPr id="107524" name="Object 4"/>
          <p:cNvGraphicFramePr>
            <a:graphicFrameLocks noChangeAspect="1"/>
          </p:cNvGraphicFramePr>
          <p:nvPr/>
        </p:nvGraphicFramePr>
        <p:xfrm>
          <a:off x="6705600" y="2514600"/>
          <a:ext cx="2286000" cy="771525"/>
        </p:xfrm>
        <a:graphic>
          <a:graphicData uri="http://schemas.openxmlformats.org/presentationml/2006/ole">
            <mc:AlternateContent xmlns:mc="http://schemas.openxmlformats.org/markup-compatibility/2006">
              <mc:Choice xmlns:v="urn:schemas-microsoft-com:vml" Requires="v">
                <p:oleObj spid="_x0000_s107537" name="Equation" r:id="rId3" imgW="1168200" imgH="393480" progId="Equation.3">
                  <p:embed/>
                </p:oleObj>
              </mc:Choice>
              <mc:Fallback>
                <p:oleObj name="Equation" r:id="rId3" imgW="11682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14600"/>
                        <a:ext cx="228600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525" name="Object 5"/>
          <p:cNvGraphicFramePr>
            <a:graphicFrameLocks noChangeAspect="1"/>
          </p:cNvGraphicFramePr>
          <p:nvPr/>
        </p:nvGraphicFramePr>
        <p:xfrm>
          <a:off x="2057400" y="2971800"/>
          <a:ext cx="3609975" cy="1230313"/>
        </p:xfrm>
        <a:graphic>
          <a:graphicData uri="http://schemas.openxmlformats.org/presentationml/2006/ole">
            <mc:AlternateContent xmlns:mc="http://schemas.openxmlformats.org/markup-compatibility/2006">
              <mc:Choice xmlns:v="urn:schemas-microsoft-com:vml" Requires="v">
                <p:oleObj spid="_x0000_s107538" name="Equation" r:id="rId5" imgW="1231560" imgH="419040" progId="Equation.3">
                  <p:embed/>
                </p:oleObj>
              </mc:Choice>
              <mc:Fallback>
                <p:oleObj name="Equation" r:id="rId5" imgW="1231560" imgH="419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971800"/>
                        <a:ext cx="3609975"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526" name="Object 6"/>
          <p:cNvGraphicFramePr>
            <a:graphicFrameLocks noChangeAspect="1"/>
          </p:cNvGraphicFramePr>
          <p:nvPr/>
        </p:nvGraphicFramePr>
        <p:xfrm>
          <a:off x="6781800" y="3352800"/>
          <a:ext cx="2227263" cy="698500"/>
        </p:xfrm>
        <a:graphic>
          <a:graphicData uri="http://schemas.openxmlformats.org/presentationml/2006/ole">
            <mc:AlternateContent xmlns:mc="http://schemas.openxmlformats.org/markup-compatibility/2006">
              <mc:Choice xmlns:v="urn:schemas-microsoft-com:vml" Requires="v">
                <p:oleObj spid="_x0000_s107539" name="Equation" r:id="rId7" imgW="1257120" imgH="393480" progId="Equation.3">
                  <p:embed/>
                </p:oleObj>
              </mc:Choice>
              <mc:Fallback>
                <p:oleObj name="Equation" r:id="rId7" imgW="1257120" imgH="3934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352800"/>
                        <a:ext cx="2227263"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527" name="Rectangle 7"/>
          <p:cNvSpPr>
            <a:spLocks noChangeArrowheads="1"/>
          </p:cNvSpPr>
          <p:nvPr/>
        </p:nvSpPr>
        <p:spPr bwMode="auto">
          <a:xfrm>
            <a:off x="838200" y="47244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i="1">
                <a:solidFill>
                  <a:schemeClr val="folHlink"/>
                </a:solidFill>
              </a:rPr>
              <a:t>L </a:t>
            </a:r>
            <a:r>
              <a:rPr lang="en-US" altLang="en-US" sz="2800"/>
              <a:t>depends on</a:t>
            </a:r>
            <a:r>
              <a:rPr lang="en-US" altLang="en-US" sz="2800" i="1">
                <a:solidFill>
                  <a:schemeClr val="folHlink"/>
                </a:solidFill>
              </a:rPr>
              <a:t> </a:t>
            </a:r>
            <a:r>
              <a:rPr lang="en-US" altLang="en-US" sz="2800"/>
              <a:t>the geometric factors </a:t>
            </a:r>
            <a:r>
              <a:rPr lang="en-US" altLang="en-US" sz="2800" i="1">
                <a:solidFill>
                  <a:schemeClr val="folHlink"/>
                </a:solidFill>
              </a:rPr>
              <a:t>l</a:t>
            </a:r>
            <a:r>
              <a:rPr lang="en-US" altLang="en-US" sz="2800"/>
              <a:t> and </a:t>
            </a:r>
            <a:r>
              <a:rPr lang="en-US" altLang="en-US" sz="2800">
                <a:solidFill>
                  <a:schemeClr val="folHlink"/>
                </a:solidFill>
              </a:rPr>
              <a:t>A</a:t>
            </a:r>
            <a:r>
              <a:rPr lang="en-US" altLang="en-US" sz="2800"/>
              <a:t> and on </a:t>
            </a:r>
            <a:r>
              <a:rPr lang="el-GR" altLang="en-US" sz="2800">
                <a:solidFill>
                  <a:schemeClr val="folHlink"/>
                </a:solidFill>
                <a:cs typeface="Times New Roman" panose="02020603050405020304" pitchFamily="18" charset="0"/>
              </a:rPr>
              <a:t>μ</a:t>
            </a:r>
            <a:r>
              <a:rPr lang="en-US" altLang="en-US" sz="2800" baseline="-25000">
                <a:solidFill>
                  <a:schemeClr val="folHlink"/>
                </a:solidFill>
                <a:cs typeface="Times New Roman" panose="02020603050405020304" pitchFamily="18" charset="0"/>
              </a:rPr>
              <a:t>0</a:t>
            </a:r>
            <a:r>
              <a:rPr lang="en-US" altLang="en-US" sz="2800">
                <a:cs typeface="Times New Roman" panose="02020603050405020304" pitchFamily="18" charset="0"/>
              </a:rPr>
              <a:t> and is proportional to the square of the number of turns</a:t>
            </a:r>
            <a:endParaRPr lang="el-GR" altLang="en-US" sz="2800" i="1">
              <a:solidFill>
                <a:schemeClr val="folHlink"/>
              </a:solidFill>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914400" y="533400"/>
            <a:ext cx="7772400" cy="1143000"/>
          </a:xfrm>
        </p:spPr>
        <p:txBody>
          <a:bodyPr/>
          <a:lstStyle/>
          <a:p>
            <a:r>
              <a:rPr lang="en-US" altLang="en-US"/>
              <a:t>Inductance of a Solenoid</a:t>
            </a:r>
          </a:p>
        </p:txBody>
      </p:sp>
      <p:sp>
        <p:nvSpPr>
          <p:cNvPr id="108547" name="Rectangle 3"/>
          <p:cNvSpPr>
            <a:spLocks noGrp="1" noChangeArrowheads="1"/>
          </p:cNvSpPr>
          <p:nvPr>
            <p:ph type="body" idx="1"/>
          </p:nvPr>
        </p:nvSpPr>
        <p:spPr>
          <a:xfrm>
            <a:off x="685800" y="1981200"/>
            <a:ext cx="7772400" cy="762000"/>
          </a:xfrm>
        </p:spPr>
        <p:txBody>
          <a:bodyPr/>
          <a:lstStyle/>
          <a:p>
            <a:r>
              <a:rPr lang="en-US" altLang="en-US" sz="2800"/>
              <a:t>Can be also expressed in the form</a:t>
            </a:r>
            <a:endParaRPr lang="en-US" altLang="en-US" sz="2800" i="1">
              <a:solidFill>
                <a:schemeClr val="folHlink"/>
              </a:solidFill>
            </a:endParaRPr>
          </a:p>
        </p:txBody>
      </p:sp>
      <p:graphicFrame>
        <p:nvGraphicFramePr>
          <p:cNvPr id="108549" name="Object 5"/>
          <p:cNvGraphicFramePr>
            <a:graphicFrameLocks noChangeAspect="1"/>
          </p:cNvGraphicFramePr>
          <p:nvPr/>
        </p:nvGraphicFramePr>
        <p:xfrm>
          <a:off x="1600200" y="2895600"/>
          <a:ext cx="5918200" cy="1230313"/>
        </p:xfrm>
        <a:graphic>
          <a:graphicData uri="http://schemas.openxmlformats.org/presentationml/2006/ole">
            <mc:AlternateContent xmlns:mc="http://schemas.openxmlformats.org/markup-compatibility/2006">
              <mc:Choice xmlns:v="urn:schemas-microsoft-com:vml" Requires="v">
                <p:oleObj spid="_x0000_s108555" name="Equation" r:id="rId3" imgW="2019240" imgH="419040" progId="Equation.3">
                  <p:embed/>
                </p:oleObj>
              </mc:Choice>
              <mc:Fallback>
                <p:oleObj name="Equation" r:id="rId3" imgW="2019240" imgH="4190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895600"/>
                        <a:ext cx="591820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51" name="Rectangle 7"/>
          <p:cNvSpPr>
            <a:spLocks noChangeArrowheads="1"/>
          </p:cNvSpPr>
          <p:nvPr/>
        </p:nvSpPr>
        <p:spPr bwMode="auto">
          <a:xfrm>
            <a:off x="838200" y="47244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where</a:t>
            </a:r>
            <a:r>
              <a:rPr lang="en-US" altLang="en-US" sz="2800" i="1">
                <a:solidFill>
                  <a:schemeClr val="folHlink"/>
                </a:solidFill>
              </a:rPr>
              <a:t> V=Al </a:t>
            </a:r>
            <a:r>
              <a:rPr lang="en-US" altLang="en-US" sz="2800">
                <a:cs typeface="Times New Roman" panose="02020603050405020304" pitchFamily="18" charset="0"/>
              </a:rPr>
              <a:t>is the volume of the solenoid</a:t>
            </a:r>
            <a:endParaRPr lang="el-GR" altLang="en-US" sz="2800" i="1">
              <a:solidFill>
                <a:schemeClr val="folHlink"/>
              </a:solidFill>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14400" y="152400"/>
            <a:ext cx="7772400" cy="1143000"/>
          </a:xfrm>
        </p:spPr>
        <p:txBody>
          <a:bodyPr/>
          <a:lstStyle/>
          <a:p>
            <a:r>
              <a:rPr lang="en-US" altLang="en-US"/>
              <a:t>Inductor in a Circuit</a:t>
            </a:r>
          </a:p>
        </p:txBody>
      </p:sp>
      <p:sp>
        <p:nvSpPr>
          <p:cNvPr id="110595" name="Rectangle 3"/>
          <p:cNvSpPr>
            <a:spLocks noGrp="1" noChangeArrowheads="1"/>
          </p:cNvSpPr>
          <p:nvPr>
            <p:ph type="body" idx="1"/>
          </p:nvPr>
        </p:nvSpPr>
        <p:spPr>
          <a:xfrm>
            <a:off x="685800" y="1752600"/>
            <a:ext cx="7772400" cy="4343400"/>
          </a:xfrm>
        </p:spPr>
        <p:txBody>
          <a:bodyPr/>
          <a:lstStyle/>
          <a:p>
            <a:r>
              <a:rPr lang="en-US" altLang="en-US" sz="2800"/>
              <a:t>Inductance can be interpreted as a measure of </a:t>
            </a:r>
            <a:r>
              <a:rPr lang="en-US" altLang="en-US" sz="2800" i="1">
                <a:solidFill>
                  <a:schemeClr val="folHlink"/>
                </a:solidFill>
              </a:rPr>
              <a:t>opposition to the rate of change in the current</a:t>
            </a:r>
          </a:p>
          <a:p>
            <a:pPr lvl="2"/>
            <a:r>
              <a:rPr lang="en-US" altLang="en-US"/>
              <a:t>Remember resistance R is a measure of </a:t>
            </a:r>
            <a:r>
              <a:rPr lang="en-US" altLang="en-US" i="1">
                <a:solidFill>
                  <a:schemeClr val="folHlink"/>
                </a:solidFill>
              </a:rPr>
              <a:t>opposition to the current</a:t>
            </a:r>
          </a:p>
          <a:p>
            <a:r>
              <a:rPr lang="en-US" altLang="en-US" sz="2800"/>
              <a:t>As a circuit is completed, the current begins to increase, but the inductor produces an emf (</a:t>
            </a:r>
            <a:r>
              <a:rPr lang="en-US" altLang="en-US" sz="2800" b="1" i="1"/>
              <a:t>back</a:t>
            </a:r>
            <a:r>
              <a:rPr lang="en-US" altLang="en-US" sz="2800"/>
              <a:t> </a:t>
            </a:r>
            <a:r>
              <a:rPr lang="en-US" altLang="en-US" sz="2800" b="1" i="1"/>
              <a:t>emf</a:t>
            </a:r>
            <a:r>
              <a:rPr lang="en-US" altLang="en-US" sz="2800"/>
              <a:t>) that opposes the increasing current</a:t>
            </a:r>
          </a:p>
          <a:p>
            <a:pPr lvl="2"/>
            <a:r>
              <a:rPr lang="en-US" altLang="en-US"/>
              <a:t>Therefore, the current doesn’t change from 0 to its maximum instantaneously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008313" y="228600"/>
            <a:ext cx="3127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chemeClr val="tx2"/>
                </a:solidFill>
                <a:effectLst>
                  <a:outerShdw blurRad="38100" dist="38100" dir="2700000" algn="tl">
                    <a:srgbClr val="000000"/>
                  </a:outerShdw>
                </a:effectLst>
                <a:latin typeface="Tahoma" panose="020B0604030504040204" pitchFamily="34" charset="0"/>
              </a:rPr>
              <a:t>  RL Circuits</a:t>
            </a:r>
          </a:p>
        </p:txBody>
      </p:sp>
      <p:sp>
        <p:nvSpPr>
          <p:cNvPr id="111619" name="Rectangle 3" descr="32-03"/>
          <p:cNvSpPr>
            <a:spLocks noGrp="1" noChangeAspect="1" noChangeArrowheads="1"/>
          </p:cNvSpPr>
          <p:nvPr/>
        </p:nvSpPr>
        <p:spPr bwMode="auto">
          <a:xfrm>
            <a:off x="1905000" y="1295400"/>
            <a:ext cx="4953000" cy="3616325"/>
          </a:xfrm>
          <a:prstGeom prst="rect">
            <a:avLst/>
          </a:prstGeom>
          <a:blipFill dpi="0" rotWithShape="1">
            <a:blip r:embed="rId2"/>
            <a:srcRect/>
            <a:stretch>
              <a:fillRect r="-1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0" name="Rectangle 4"/>
          <p:cNvSpPr>
            <a:spLocks noChangeArrowheads="1"/>
          </p:cNvSpPr>
          <p:nvPr/>
        </p:nvSpPr>
        <p:spPr bwMode="auto">
          <a:xfrm>
            <a:off x="190500" y="5486400"/>
            <a:ext cx="876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A series </a:t>
            </a:r>
            <a:r>
              <a:rPr lang="en-US" altLang="en-US" sz="2800" i="1">
                <a:solidFill>
                  <a:schemeClr val="folHlink"/>
                </a:solidFill>
              </a:rPr>
              <a:t>RL</a:t>
            </a:r>
            <a:r>
              <a:rPr lang="en-US" altLang="en-US" sz="2800"/>
              <a:t> circuit: the elements connected to the battery are a resistor</a:t>
            </a:r>
            <a:r>
              <a:rPr lang="en-US" altLang="en-US" sz="2800" i="1">
                <a:solidFill>
                  <a:schemeClr val="folHlink"/>
                </a:solidFill>
              </a:rPr>
              <a:t> R</a:t>
            </a:r>
            <a:r>
              <a:rPr lang="en-US" altLang="en-US" sz="2800"/>
              <a:t> and an inductor </a:t>
            </a:r>
            <a:r>
              <a:rPr lang="en-US" altLang="en-US" sz="2800" i="1">
                <a:solidFill>
                  <a:schemeClr val="folHlink"/>
                </a:solidFill>
              </a:rPr>
              <a:t>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152400" y="1447800"/>
            <a:ext cx="8763000" cy="1447800"/>
          </a:xfrm>
        </p:spPr>
        <p:txBody>
          <a:bodyPr/>
          <a:lstStyle/>
          <a:p>
            <a:r>
              <a:rPr lang="en-US" altLang="en-US" sz="2800"/>
              <a:t>Suppose the switch is closed at t = 0: the current in the circuit begins to increase, and a back emf is induced in the inductor</a:t>
            </a:r>
          </a:p>
        </p:txBody>
      </p:sp>
      <p:sp>
        <p:nvSpPr>
          <p:cNvPr id="112643" name="Rectangle 3"/>
          <p:cNvSpPr>
            <a:spLocks noGrp="1" noChangeArrowheads="1"/>
          </p:cNvSpPr>
          <p:nvPr>
            <p:ph type="title"/>
          </p:nvPr>
        </p:nvSpPr>
        <p:spPr>
          <a:xfrm>
            <a:off x="685800" y="0"/>
            <a:ext cx="7772400" cy="1143000"/>
          </a:xfrm>
          <a:noFill/>
          <a:ln/>
        </p:spPr>
        <p:txBody>
          <a:bodyPr/>
          <a:lstStyle/>
          <a:p>
            <a:r>
              <a:rPr lang="en-US" altLang="en-US"/>
              <a:t>RL Circuit</a:t>
            </a:r>
          </a:p>
        </p:txBody>
      </p:sp>
      <p:sp>
        <p:nvSpPr>
          <p:cNvPr id="112644" name="Rectangle 4"/>
          <p:cNvSpPr>
            <a:spLocks noChangeArrowheads="1"/>
          </p:cNvSpPr>
          <p:nvPr/>
        </p:nvSpPr>
        <p:spPr bwMode="auto">
          <a:xfrm>
            <a:off x="152400" y="2971800"/>
            <a:ext cx="876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Apply Kirchhoff’s loop rule to calculate the current in the circuit:</a:t>
            </a:r>
          </a:p>
        </p:txBody>
      </p:sp>
      <p:graphicFrame>
        <p:nvGraphicFramePr>
          <p:cNvPr id="112645" name="Object 5"/>
          <p:cNvGraphicFramePr>
            <a:graphicFrameLocks noChangeAspect="1"/>
          </p:cNvGraphicFramePr>
          <p:nvPr/>
        </p:nvGraphicFramePr>
        <p:xfrm>
          <a:off x="2932113" y="3717925"/>
          <a:ext cx="2824162" cy="996950"/>
        </p:xfrm>
        <a:graphic>
          <a:graphicData uri="http://schemas.openxmlformats.org/presentationml/2006/ole">
            <mc:AlternateContent xmlns:mc="http://schemas.openxmlformats.org/markup-compatibility/2006">
              <mc:Choice xmlns:v="urn:schemas-microsoft-com:vml" Requires="v">
                <p:oleObj spid="_x0000_s112654" name="Equation" r:id="rId3" imgW="1117440" imgH="393480" progId="Equation.3">
                  <p:embed/>
                </p:oleObj>
              </mc:Choice>
              <mc:Fallback>
                <p:oleObj name="Equation" r:id="rId3" imgW="1117440" imgH="393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113" y="3717925"/>
                        <a:ext cx="2824162"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46" name="Rectangle 6"/>
          <p:cNvSpPr>
            <a:spLocks noChangeArrowheads="1"/>
          </p:cNvSpPr>
          <p:nvPr/>
        </p:nvSpPr>
        <p:spPr bwMode="auto">
          <a:xfrm>
            <a:off x="190500" y="4724400"/>
            <a:ext cx="876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A mathematical solution of this equation represents the current in the circuit as a function of time:</a:t>
            </a:r>
          </a:p>
        </p:txBody>
      </p:sp>
      <p:graphicFrame>
        <p:nvGraphicFramePr>
          <p:cNvPr id="112647" name="Object 7"/>
          <p:cNvGraphicFramePr>
            <a:graphicFrameLocks noChangeAspect="1"/>
          </p:cNvGraphicFramePr>
          <p:nvPr/>
        </p:nvGraphicFramePr>
        <p:xfrm>
          <a:off x="2819400" y="5791200"/>
          <a:ext cx="2728913" cy="920750"/>
        </p:xfrm>
        <a:graphic>
          <a:graphicData uri="http://schemas.openxmlformats.org/presentationml/2006/ole">
            <mc:AlternateContent xmlns:mc="http://schemas.openxmlformats.org/markup-compatibility/2006">
              <mc:Choice xmlns:v="urn:schemas-microsoft-com:vml" Requires="v">
                <p:oleObj spid="_x0000_s112655" name="Equation" r:id="rId5" imgW="1130040" imgH="380880" progId="Equation.3">
                  <p:embed/>
                </p:oleObj>
              </mc:Choice>
              <mc:Fallback>
                <p:oleObj name="Equation" r:id="rId5" imgW="1130040" imgH="3808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791200"/>
                        <a:ext cx="2728913"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190500" y="1295400"/>
            <a:ext cx="8763000" cy="609600"/>
          </a:xfrm>
        </p:spPr>
        <p:txBody>
          <a:bodyPr/>
          <a:lstStyle/>
          <a:p>
            <a:r>
              <a:rPr lang="en-US" altLang="en-US" sz="2800"/>
              <a:t>We can rewrite this expression as</a:t>
            </a:r>
          </a:p>
        </p:txBody>
      </p:sp>
      <p:sp>
        <p:nvSpPr>
          <p:cNvPr id="113667" name="Rectangle 3"/>
          <p:cNvSpPr>
            <a:spLocks noGrp="1" noChangeArrowheads="1"/>
          </p:cNvSpPr>
          <p:nvPr>
            <p:ph type="title"/>
          </p:nvPr>
        </p:nvSpPr>
        <p:spPr>
          <a:xfrm>
            <a:off x="685800" y="0"/>
            <a:ext cx="7772400" cy="1143000"/>
          </a:xfrm>
          <a:noFill/>
          <a:ln/>
        </p:spPr>
        <p:txBody>
          <a:bodyPr/>
          <a:lstStyle/>
          <a:p>
            <a:r>
              <a:rPr lang="en-US" altLang="en-US"/>
              <a:t>RL Circuit</a:t>
            </a:r>
          </a:p>
        </p:txBody>
      </p:sp>
      <p:sp>
        <p:nvSpPr>
          <p:cNvPr id="113668" name="Rectangle 4"/>
          <p:cNvSpPr>
            <a:spLocks noChangeArrowheads="1"/>
          </p:cNvSpPr>
          <p:nvPr/>
        </p:nvSpPr>
        <p:spPr bwMode="auto">
          <a:xfrm>
            <a:off x="152400" y="29718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en-US" altLang="en-US" sz="2800"/>
              <a:t>where </a:t>
            </a:r>
            <a:r>
              <a:rPr lang="en-US" altLang="en-US" i="1">
                <a:solidFill>
                  <a:schemeClr val="folHlink"/>
                </a:solidFill>
                <a:sym typeface="Symbol" panose="05050102010706020507" pitchFamily="18" charset="2"/>
              </a:rPr>
              <a:t></a:t>
            </a:r>
            <a:r>
              <a:rPr lang="en-US" altLang="en-US" sz="2800">
                <a:sym typeface="Symbol" panose="05050102010706020507" pitchFamily="18" charset="2"/>
              </a:rPr>
              <a:t> is the time constant of the RL circuit:</a:t>
            </a:r>
            <a:endParaRPr lang="en-US" altLang="en-US" sz="2800"/>
          </a:p>
        </p:txBody>
      </p:sp>
      <p:graphicFrame>
        <p:nvGraphicFramePr>
          <p:cNvPr id="113669" name="Object 5"/>
          <p:cNvGraphicFramePr>
            <a:graphicFrameLocks noChangeAspect="1"/>
          </p:cNvGraphicFramePr>
          <p:nvPr/>
        </p:nvGraphicFramePr>
        <p:xfrm>
          <a:off x="3733800" y="3962400"/>
          <a:ext cx="1041400" cy="920750"/>
        </p:xfrm>
        <a:graphic>
          <a:graphicData uri="http://schemas.openxmlformats.org/presentationml/2006/ole">
            <mc:AlternateContent xmlns:mc="http://schemas.openxmlformats.org/markup-compatibility/2006">
              <mc:Choice xmlns:v="urn:schemas-microsoft-com:vml" Requires="v">
                <p:oleObj spid="_x0000_s113679" name="Equation" r:id="rId3" imgW="431640" imgH="380880" progId="Equation.3">
                  <p:embed/>
                </p:oleObj>
              </mc:Choice>
              <mc:Fallback>
                <p:oleObj name="Equation" r:id="rId3" imgW="431640" imgH="3808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962400"/>
                        <a:ext cx="1041400"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70" name="Rectangle 6"/>
          <p:cNvSpPr>
            <a:spLocks noChangeArrowheads="1"/>
          </p:cNvSpPr>
          <p:nvPr/>
        </p:nvSpPr>
        <p:spPr bwMode="auto">
          <a:xfrm>
            <a:off x="0" y="51816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When the switch is closed, the current increases to its equilibrium value </a:t>
            </a:r>
            <a:r>
              <a:rPr lang="en-US" altLang="en-US" sz="2800" i="1">
                <a:solidFill>
                  <a:schemeClr val="folHlink"/>
                </a:solidFill>
                <a:sym typeface="Symbol" panose="05050102010706020507" pitchFamily="18" charset="2"/>
              </a:rPr>
              <a:t> </a:t>
            </a:r>
            <a:r>
              <a:rPr lang="en-US" altLang="en-US" sz="2800" b="1">
                <a:solidFill>
                  <a:schemeClr val="folHlink"/>
                </a:solidFill>
                <a:sym typeface="Symbol" panose="05050102010706020507" pitchFamily="18" charset="2"/>
              </a:rPr>
              <a:t></a:t>
            </a:r>
            <a:r>
              <a:rPr lang="en-US" altLang="en-US" sz="2800">
                <a:solidFill>
                  <a:schemeClr val="folHlink"/>
                </a:solidFill>
                <a:sym typeface="Symbol" panose="05050102010706020507" pitchFamily="18" charset="2"/>
              </a:rPr>
              <a:t>R</a:t>
            </a:r>
            <a:r>
              <a:rPr lang="en-US" altLang="en-US" sz="2800"/>
              <a:t> according to an exponential function</a:t>
            </a:r>
          </a:p>
        </p:txBody>
      </p:sp>
      <p:graphicFrame>
        <p:nvGraphicFramePr>
          <p:cNvPr id="113671" name="Object 7"/>
          <p:cNvGraphicFramePr>
            <a:graphicFrameLocks noChangeAspect="1"/>
          </p:cNvGraphicFramePr>
          <p:nvPr/>
        </p:nvGraphicFramePr>
        <p:xfrm>
          <a:off x="2590800" y="2057400"/>
          <a:ext cx="2544763" cy="920750"/>
        </p:xfrm>
        <a:graphic>
          <a:graphicData uri="http://schemas.openxmlformats.org/presentationml/2006/ole">
            <mc:AlternateContent xmlns:mc="http://schemas.openxmlformats.org/markup-compatibility/2006">
              <mc:Choice xmlns:v="urn:schemas-microsoft-com:vml" Requires="v">
                <p:oleObj spid="_x0000_s113680" name="Equation" r:id="rId5" imgW="1054080" imgH="380880" progId="Equation.3">
                  <p:embed/>
                </p:oleObj>
              </mc:Choice>
              <mc:Fallback>
                <p:oleObj name="Equation" r:id="rId5" imgW="1054080" imgH="3808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057400"/>
                        <a:ext cx="2544763"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3672" name="Picture 8" descr="Fig 20-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838200"/>
            <a:ext cx="24384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304800"/>
            <a:ext cx="7772400" cy="1143000"/>
          </a:xfrm>
        </p:spPr>
        <p:txBody>
          <a:bodyPr/>
          <a:lstStyle/>
          <a:p>
            <a:r>
              <a:rPr lang="en-US" altLang="en-US"/>
              <a:t>RL Circuit</a:t>
            </a:r>
          </a:p>
        </p:txBody>
      </p:sp>
      <p:sp>
        <p:nvSpPr>
          <p:cNvPr id="49155" name="Rectangle 3"/>
          <p:cNvSpPr>
            <a:spLocks noGrp="1" noChangeArrowheads="1"/>
          </p:cNvSpPr>
          <p:nvPr>
            <p:ph type="body" sz="half" idx="1"/>
          </p:nvPr>
        </p:nvSpPr>
        <p:spPr>
          <a:xfrm>
            <a:off x="152400" y="1600200"/>
            <a:ext cx="4343400" cy="4495800"/>
          </a:xfrm>
        </p:spPr>
        <p:txBody>
          <a:bodyPr/>
          <a:lstStyle/>
          <a:p>
            <a:pPr>
              <a:lnSpc>
                <a:spcPct val="90000"/>
              </a:lnSpc>
            </a:pPr>
            <a:r>
              <a:rPr lang="en-US" altLang="en-US" sz="2800"/>
              <a:t>When the current reaches its maximum, the rate of change and the back emf are zero</a:t>
            </a:r>
          </a:p>
          <a:p>
            <a:pPr>
              <a:lnSpc>
                <a:spcPct val="90000"/>
              </a:lnSpc>
              <a:buFont typeface="Wingdings" panose="05000000000000000000" pitchFamily="2" charset="2"/>
              <a:buNone/>
            </a:pPr>
            <a:endParaRPr lang="en-US" altLang="en-US" sz="2800"/>
          </a:p>
          <a:p>
            <a:pPr>
              <a:lnSpc>
                <a:spcPct val="90000"/>
              </a:lnSpc>
            </a:pPr>
            <a:r>
              <a:rPr lang="en-US" altLang="en-US" sz="2800"/>
              <a:t>The time constant, </a:t>
            </a:r>
            <a:r>
              <a:rPr lang="en-US" altLang="en-US" sz="3600" i="1">
                <a:solidFill>
                  <a:schemeClr val="folHlink"/>
                </a:solidFill>
                <a:sym typeface="Symbol" panose="05050102010706020507" pitchFamily="18" charset="2"/>
              </a:rPr>
              <a:t></a:t>
            </a:r>
            <a:r>
              <a:rPr lang="en-US" altLang="en-US" sz="2800">
                <a:sym typeface="Symbol" panose="05050102010706020507" pitchFamily="18" charset="2"/>
              </a:rPr>
              <a:t>, for an </a:t>
            </a:r>
            <a:r>
              <a:rPr lang="en-US" altLang="en-US" sz="2800" i="1">
                <a:solidFill>
                  <a:schemeClr val="folHlink"/>
                </a:solidFill>
                <a:sym typeface="Symbol" panose="05050102010706020507" pitchFamily="18" charset="2"/>
              </a:rPr>
              <a:t>RL</a:t>
            </a:r>
            <a:r>
              <a:rPr lang="en-US" altLang="en-US" sz="2800">
                <a:sym typeface="Symbol" panose="05050102010706020507" pitchFamily="18" charset="2"/>
              </a:rPr>
              <a:t> circuit is the time required for the current in the circuit to reach 63.2% of its final value</a:t>
            </a:r>
            <a:endParaRPr lang="en-US" altLang="en-US" sz="2800"/>
          </a:p>
        </p:txBody>
      </p:sp>
      <p:pic>
        <p:nvPicPr>
          <p:cNvPr id="49158" name="Picture 6" descr="Fig 20-26"/>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079625"/>
            <a:ext cx="4191000" cy="3589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08"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29200" y="3398838"/>
            <a:ext cx="4114800" cy="345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6"/>
          <p:cNvSpPr>
            <a:spLocks noChangeArrowheads="1"/>
          </p:cNvSpPr>
          <p:nvPr/>
        </p:nvSpPr>
        <p:spPr bwMode="auto">
          <a:xfrm>
            <a:off x="685800"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20.5</a:t>
            </a:r>
          </a:p>
        </p:txBody>
      </p:sp>
      <p:sp>
        <p:nvSpPr>
          <p:cNvPr id="51207" name="Rectangle 7"/>
          <p:cNvSpPr>
            <a:spLocks noGrp="1" noChangeArrowheads="1"/>
          </p:cNvSpPr>
          <p:nvPr>
            <p:ph type="title"/>
          </p:nvPr>
        </p:nvSpPr>
        <p:spPr>
          <a:xfrm>
            <a:off x="304800" y="1219200"/>
            <a:ext cx="7696200" cy="2819400"/>
          </a:xfrm>
          <a:noFill/>
          <a:ln/>
        </p:spPr>
        <p:txBody>
          <a:bodyPr anchor="b"/>
          <a:lstStyle/>
          <a:p>
            <a:r>
              <a:rPr lang="en-US" altLang="en-US" sz="2400" b="1">
                <a:solidFill>
                  <a:srgbClr val="000000"/>
                </a:solidFill>
                <a:effectLst/>
                <a:latin typeface="Palatino" pitchFamily="18" charset="0"/>
              </a:rPr>
              <a:t>The switch in the circuit shown in the figure below is closed and the lightbulb glows steadily.  The inductor is a simple air-core solenoid.  An iron rod is inserted into the interior of the solenoid, which increases the magnitude of the magnetic field in the solenoid.  As the rod is inserted into the solenoid, the brightness of the lightbulb             (a) increases, (b) decreases, </a:t>
            </a:r>
            <a:br>
              <a:rPr lang="en-US" altLang="en-US" sz="2400" b="1">
                <a:solidFill>
                  <a:srgbClr val="000000"/>
                </a:solidFill>
                <a:effectLst/>
                <a:latin typeface="Palatino" pitchFamily="18" charset="0"/>
              </a:rPr>
            </a:br>
            <a:r>
              <a:rPr lang="en-US" altLang="en-US" sz="2400" b="1">
                <a:solidFill>
                  <a:srgbClr val="000000"/>
                </a:solidFill>
                <a:effectLst/>
                <a:latin typeface="Palatino" pitchFamily="18" charset="0"/>
              </a:rPr>
              <a:t>or (c) remains the same.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0"/>
            <a:ext cx="7772400" cy="1143000"/>
          </a:xfrm>
        </p:spPr>
        <p:txBody>
          <a:bodyPr/>
          <a:lstStyle/>
          <a:p>
            <a:r>
              <a:rPr lang="en-US" altLang="en-US"/>
              <a:t>Magnetic Flux</a:t>
            </a:r>
          </a:p>
        </p:txBody>
      </p:sp>
      <p:sp>
        <p:nvSpPr>
          <p:cNvPr id="81923" name="Rectangle 3"/>
          <p:cNvSpPr>
            <a:spLocks noGrp="1" noChangeArrowheads="1"/>
          </p:cNvSpPr>
          <p:nvPr>
            <p:ph type="body" idx="1"/>
          </p:nvPr>
        </p:nvSpPr>
        <p:spPr>
          <a:xfrm>
            <a:off x="152400" y="1143000"/>
            <a:ext cx="8839200" cy="609600"/>
          </a:xfrm>
        </p:spPr>
        <p:txBody>
          <a:bodyPr/>
          <a:lstStyle/>
          <a:p>
            <a:r>
              <a:rPr lang="en-US" altLang="en-US" sz="2800"/>
              <a:t>The </a:t>
            </a:r>
            <a:r>
              <a:rPr lang="en-US" altLang="en-US" sz="2800" b="1">
                <a:solidFill>
                  <a:schemeClr val="folHlink"/>
                </a:solidFill>
              </a:rPr>
              <a:t>magnetic flux</a:t>
            </a:r>
            <a:r>
              <a:rPr lang="en-US" altLang="en-US" sz="2800"/>
              <a:t> through a loop of wire with area </a:t>
            </a:r>
            <a:r>
              <a:rPr lang="en-US" altLang="en-US" sz="2800" i="1">
                <a:solidFill>
                  <a:schemeClr val="folHlink"/>
                </a:solidFill>
              </a:rPr>
              <a:t>A</a:t>
            </a:r>
            <a:r>
              <a:rPr lang="en-US" altLang="en-US" sz="2800"/>
              <a:t> is </a:t>
            </a:r>
          </a:p>
        </p:txBody>
      </p:sp>
      <p:graphicFrame>
        <p:nvGraphicFramePr>
          <p:cNvPr id="81925" name="Object 5"/>
          <p:cNvGraphicFramePr>
            <a:graphicFrameLocks noChangeAspect="1"/>
          </p:cNvGraphicFramePr>
          <p:nvPr/>
        </p:nvGraphicFramePr>
        <p:xfrm>
          <a:off x="1219200" y="1981200"/>
          <a:ext cx="3733800" cy="617538"/>
        </p:xfrm>
        <a:graphic>
          <a:graphicData uri="http://schemas.openxmlformats.org/presentationml/2006/ole">
            <mc:AlternateContent xmlns:mc="http://schemas.openxmlformats.org/markup-compatibility/2006">
              <mc:Choice xmlns:v="urn:schemas-microsoft-com:vml" Requires="v">
                <p:oleObj spid="_x0000_s81934" name="Equation" r:id="rId3" imgW="1307880" imgH="215640" progId="Equation.3">
                  <p:embed/>
                </p:oleObj>
              </mc:Choice>
              <mc:Fallback>
                <p:oleObj name="Equation" r:id="rId3" imgW="1307880" imgH="215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81200"/>
                        <a:ext cx="373380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26" name="Rectangle 6"/>
          <p:cNvSpPr>
            <a:spLocks noChangeArrowheads="1"/>
          </p:cNvSpPr>
          <p:nvPr/>
        </p:nvSpPr>
        <p:spPr bwMode="auto">
          <a:xfrm>
            <a:off x="0" y="2971800"/>
            <a:ext cx="5715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en-US" altLang="en-US" sz="2800"/>
              <a:t>   where </a:t>
            </a:r>
            <a:r>
              <a:rPr lang="en-US" altLang="en-US" sz="2800">
                <a:solidFill>
                  <a:schemeClr val="folHlink"/>
                </a:solidFill>
              </a:rPr>
              <a:t>B</a:t>
            </a:r>
            <a:r>
              <a:rPr lang="en-US" altLang="en-US" sz="2800" baseline="-25000">
                <a:solidFill>
                  <a:schemeClr val="folHlink"/>
                </a:solidFill>
                <a:cs typeface="Times New Roman" panose="02020603050405020304" pitchFamily="18" charset="0"/>
              </a:rPr>
              <a:t>┴</a:t>
            </a:r>
            <a:r>
              <a:rPr lang="en-US" altLang="en-US" sz="2800"/>
              <a:t> is the component of </a:t>
            </a:r>
            <a:r>
              <a:rPr lang="en-US" altLang="en-US" sz="2800" b="1">
                <a:solidFill>
                  <a:schemeClr val="folHlink"/>
                </a:solidFill>
              </a:rPr>
              <a:t>B</a:t>
            </a:r>
            <a:r>
              <a:rPr lang="en-US" altLang="en-US" sz="2800"/>
              <a:t> perpendicular to the plane of the loop and </a:t>
            </a:r>
            <a:r>
              <a:rPr lang="el-GR" altLang="en-US" sz="2800" i="1">
                <a:solidFill>
                  <a:schemeClr val="folHlink"/>
                </a:solidFill>
                <a:cs typeface="Times New Roman" panose="02020603050405020304" pitchFamily="18" charset="0"/>
              </a:rPr>
              <a:t>θ</a:t>
            </a:r>
            <a:r>
              <a:rPr lang="en-US" altLang="en-US" sz="2800">
                <a:cs typeface="Times New Roman" panose="02020603050405020304" pitchFamily="18" charset="0"/>
              </a:rPr>
              <a:t> is the angle between </a:t>
            </a:r>
            <a:r>
              <a:rPr lang="en-US" altLang="en-US" sz="2800" b="1">
                <a:solidFill>
                  <a:schemeClr val="folHlink"/>
                </a:solidFill>
                <a:cs typeface="Times New Roman" panose="02020603050405020304" pitchFamily="18" charset="0"/>
              </a:rPr>
              <a:t>B</a:t>
            </a:r>
            <a:r>
              <a:rPr lang="en-US" altLang="en-US" sz="2800">
                <a:cs typeface="Times New Roman" panose="02020603050405020304" pitchFamily="18" charset="0"/>
              </a:rPr>
              <a:t> and the normal (</a:t>
            </a:r>
            <a:r>
              <a:rPr lang="en-US" altLang="en-US" sz="2800"/>
              <a:t>perpendicular</a:t>
            </a:r>
            <a:r>
              <a:rPr lang="en-US" altLang="en-US" sz="2800">
                <a:cs typeface="Times New Roman" panose="02020603050405020304" pitchFamily="18" charset="0"/>
              </a:rPr>
              <a:t>) to the plane of the loop </a:t>
            </a:r>
          </a:p>
        </p:txBody>
      </p:sp>
      <p:sp>
        <p:nvSpPr>
          <p:cNvPr id="81929" name="Rectangle 9"/>
          <p:cNvSpPr>
            <a:spLocks noChangeArrowheads="1"/>
          </p:cNvSpPr>
          <p:nvPr/>
        </p:nvSpPr>
        <p:spPr bwMode="auto">
          <a:xfrm>
            <a:off x="38100" y="5715000"/>
            <a:ext cx="9105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The</a:t>
            </a:r>
            <a:r>
              <a:rPr lang="en-US" altLang="en-US" sz="2800" i="1"/>
              <a:t> unit</a:t>
            </a:r>
            <a:r>
              <a:rPr lang="en-US" altLang="en-US" sz="2800"/>
              <a:t> of magnetic flux is a </a:t>
            </a:r>
            <a:r>
              <a:rPr lang="en-US" altLang="en-US" sz="2800">
                <a:solidFill>
                  <a:schemeClr val="folHlink"/>
                </a:solidFill>
              </a:rPr>
              <a:t>Weber (Wb</a:t>
            </a:r>
            <a:r>
              <a:rPr lang="en-US" altLang="en-US" sz="2800"/>
              <a:t>):  1 Wb = 1 T</a:t>
            </a:r>
            <a:r>
              <a:rPr lang="en-US" altLang="en-US" sz="2800">
                <a:cs typeface="Times New Roman" panose="02020603050405020304" pitchFamily="18" charset="0"/>
              </a:rPr>
              <a:t>· m</a:t>
            </a:r>
            <a:r>
              <a:rPr lang="en-US" altLang="en-US" sz="2800" baseline="30000">
                <a:cs typeface="Times New Roman" panose="02020603050405020304" pitchFamily="18" charset="0"/>
              </a:rPr>
              <a:t>2</a:t>
            </a:r>
            <a:endParaRPr lang="en-US" altLang="en-US" sz="2800" baseline="30000"/>
          </a:p>
        </p:txBody>
      </p:sp>
      <p:pic>
        <p:nvPicPr>
          <p:cNvPr id="81930" name="Picture 10" descr="Fig 20-0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57400"/>
            <a:ext cx="2898775"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3495" name="Rectangle 7"/>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20.5 ANSWER</a:t>
            </a:r>
          </a:p>
        </p:txBody>
      </p:sp>
      <p:sp>
        <p:nvSpPr>
          <p:cNvPr id="63496" name="Rectangle 8"/>
          <p:cNvSpPr>
            <a:spLocks noGrp="1" noChangeArrowheads="1"/>
          </p:cNvSpPr>
          <p:nvPr>
            <p:ph type="title"/>
          </p:nvPr>
        </p:nvSpPr>
        <p:spPr>
          <a:xfrm>
            <a:off x="304800" y="2209800"/>
            <a:ext cx="8305800" cy="3962400"/>
          </a:xfrm>
          <a:noFill/>
          <a:ln/>
        </p:spPr>
        <p:txBody>
          <a:bodyPr anchor="b"/>
          <a:lstStyle/>
          <a:p>
            <a:r>
              <a:rPr lang="en-US" altLang="en-US" sz="3400">
                <a:solidFill>
                  <a:srgbClr val="000000"/>
                </a:solidFill>
                <a:effectLst/>
                <a:latin typeface="Palatino-Roman" charset="0"/>
              </a:rPr>
              <a:t>(b). When the iron rod is inserted into the solenoid, the inductance of the coil increases. As a result, more potential difference appears across the coil than before. Consequently, less potential difference appears across the bulb and its brightness decreases. </a:t>
            </a:r>
            <a:br>
              <a:rPr lang="en-US" altLang="en-US" sz="3400">
                <a:solidFill>
                  <a:srgbClr val="000000"/>
                </a:solidFill>
                <a:effectLst/>
                <a:latin typeface="Palatino-Roman" charset="0"/>
              </a:rPr>
            </a:br>
            <a:endParaRPr lang="en-US" altLang="en-US" sz="3400">
              <a:solidFill>
                <a:srgbClr val="000000"/>
              </a:solidFill>
              <a:effectLst/>
              <a:latin typeface="Palatino-Roman"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228600"/>
            <a:ext cx="8686800" cy="1143000"/>
          </a:xfrm>
        </p:spPr>
        <p:txBody>
          <a:bodyPr/>
          <a:lstStyle/>
          <a:p>
            <a:r>
              <a:rPr lang="en-US" altLang="en-US"/>
              <a:t>Energy Stored in a Magnetic Field</a:t>
            </a:r>
          </a:p>
        </p:txBody>
      </p:sp>
      <p:sp>
        <p:nvSpPr>
          <p:cNvPr id="61443" name="Rectangle 3"/>
          <p:cNvSpPr>
            <a:spLocks noGrp="1" noChangeArrowheads="1"/>
          </p:cNvSpPr>
          <p:nvPr>
            <p:ph type="body" idx="1"/>
          </p:nvPr>
        </p:nvSpPr>
        <p:spPr>
          <a:xfrm>
            <a:off x="685800" y="1600200"/>
            <a:ext cx="7772400" cy="2971800"/>
          </a:xfrm>
        </p:spPr>
        <p:txBody>
          <a:bodyPr/>
          <a:lstStyle/>
          <a:p>
            <a:r>
              <a:rPr lang="en-US" altLang="en-US" sz="2800"/>
              <a:t>The emf induced by an inductor prevents a battery from establishing an instantaneous current in a circuit</a:t>
            </a:r>
          </a:p>
          <a:p>
            <a:r>
              <a:rPr lang="en-US" altLang="en-US" sz="2800"/>
              <a:t>The battery has to do work to produce a current</a:t>
            </a:r>
          </a:p>
          <a:p>
            <a:pPr lvl="2"/>
            <a:r>
              <a:rPr lang="en-US" altLang="en-US" sz="2800"/>
              <a:t>This work can be thought of as </a:t>
            </a:r>
            <a:r>
              <a:rPr lang="en-US" altLang="en-US" sz="2800" b="1" i="1">
                <a:solidFill>
                  <a:schemeClr val="folHlink"/>
                </a:solidFill>
              </a:rPr>
              <a:t>energy</a:t>
            </a:r>
            <a:r>
              <a:rPr lang="en-US" altLang="en-US" sz="2800"/>
              <a:t> stored </a:t>
            </a:r>
            <a:r>
              <a:rPr lang="en-US" altLang="en-US" sz="2800" i="1"/>
              <a:t>by the inductor in its magnetic field</a:t>
            </a:r>
          </a:p>
          <a:p>
            <a:pPr lvl="1"/>
            <a:endParaRPr lang="en-US" altLang="en-US"/>
          </a:p>
        </p:txBody>
      </p:sp>
      <p:graphicFrame>
        <p:nvGraphicFramePr>
          <p:cNvPr id="61444" name="Object 4"/>
          <p:cNvGraphicFramePr>
            <a:graphicFrameLocks noChangeAspect="1"/>
          </p:cNvGraphicFramePr>
          <p:nvPr/>
        </p:nvGraphicFramePr>
        <p:xfrm>
          <a:off x="3505200" y="4495800"/>
          <a:ext cx="2133600" cy="1066800"/>
        </p:xfrm>
        <a:graphic>
          <a:graphicData uri="http://schemas.openxmlformats.org/presentationml/2006/ole">
            <mc:AlternateContent xmlns:mc="http://schemas.openxmlformats.org/markup-compatibility/2006">
              <mc:Choice xmlns:v="urn:schemas-microsoft-com:vml" Requires="v">
                <p:oleObj spid="_x0000_s61453" name="Equation" r:id="rId3" imgW="787320" imgH="393480" progId="Equation.3">
                  <p:embed/>
                </p:oleObj>
              </mc:Choice>
              <mc:Fallback>
                <p:oleObj name="Equation" r:id="rId3" imgW="7873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495800"/>
                        <a:ext cx="2133600" cy="106680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5" name="Rectangle 5"/>
          <p:cNvSpPr>
            <a:spLocks noChangeArrowheads="1"/>
          </p:cNvSpPr>
          <p:nvPr/>
        </p:nvSpPr>
        <p:spPr bwMode="auto">
          <a:xfrm>
            <a:off x="0" y="5943600"/>
            <a:ext cx="640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2"/>
            <a:r>
              <a:rPr lang="en-US" altLang="en-US"/>
              <a:t>The energy stored in a charged capacitor</a:t>
            </a:r>
          </a:p>
        </p:txBody>
      </p:sp>
      <p:graphicFrame>
        <p:nvGraphicFramePr>
          <p:cNvPr id="61446" name="Object 6"/>
          <p:cNvGraphicFramePr>
            <a:graphicFrameLocks noChangeAspect="1"/>
          </p:cNvGraphicFramePr>
          <p:nvPr/>
        </p:nvGraphicFramePr>
        <p:xfrm>
          <a:off x="6705600" y="5791200"/>
          <a:ext cx="2282825" cy="842963"/>
        </p:xfrm>
        <a:graphic>
          <a:graphicData uri="http://schemas.openxmlformats.org/presentationml/2006/ole">
            <mc:AlternateContent xmlns:mc="http://schemas.openxmlformats.org/markup-compatibility/2006">
              <mc:Choice xmlns:v="urn:schemas-microsoft-com:vml" Requires="v">
                <p:oleObj spid="_x0000_s61454" name="Equation" r:id="rId5" imgW="1066680" imgH="393480" progId="Equation.3">
                  <p:embed/>
                </p:oleObj>
              </mc:Choice>
              <mc:Fallback>
                <p:oleObj name="Equation" r:id="rId5" imgW="106668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791200"/>
                        <a:ext cx="2282825"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7772400" cy="1143000"/>
          </a:xfrm>
        </p:spPr>
        <p:txBody>
          <a:bodyPr/>
          <a:lstStyle/>
          <a:p>
            <a:r>
              <a:rPr lang="en-US" altLang="en-US"/>
              <a:t>Magnetic Flux</a:t>
            </a:r>
          </a:p>
        </p:txBody>
      </p:sp>
      <p:sp>
        <p:nvSpPr>
          <p:cNvPr id="11268" name="Rectangle 4"/>
          <p:cNvSpPr>
            <a:spLocks noGrp="1" noChangeArrowheads="1"/>
          </p:cNvSpPr>
          <p:nvPr>
            <p:ph type="body" sz="half" idx="2"/>
          </p:nvPr>
        </p:nvSpPr>
        <p:spPr>
          <a:xfrm>
            <a:off x="0" y="1524000"/>
            <a:ext cx="4800600" cy="4572000"/>
          </a:xfrm>
        </p:spPr>
        <p:txBody>
          <a:bodyPr/>
          <a:lstStyle/>
          <a:p>
            <a:pPr>
              <a:lnSpc>
                <a:spcPct val="90000"/>
              </a:lnSpc>
            </a:pPr>
            <a:r>
              <a:rPr lang="en-US" altLang="en-US" sz="2400" dirty="0"/>
              <a:t>When the field is perpendicular to the plane of the loop </a:t>
            </a:r>
            <a:r>
              <a:rPr lang="en-US" altLang="en-US" sz="2400" dirty="0">
                <a:cs typeface="Tahoma" panose="020B0604030504040204" pitchFamily="34" charset="0"/>
              </a:rPr>
              <a:t>θ = 0 and   </a:t>
            </a:r>
            <a:r>
              <a:rPr lang="en-US" altLang="en-US" dirty="0">
                <a:solidFill>
                  <a:schemeClr val="folHlink"/>
                </a:solidFill>
                <a:cs typeface="Tahoma" panose="020B0604030504040204" pitchFamily="34" charset="0"/>
              </a:rPr>
              <a:t>Φ</a:t>
            </a:r>
            <a:r>
              <a:rPr lang="en-US" altLang="en-US" baseline="-25000" dirty="0">
                <a:solidFill>
                  <a:schemeClr val="folHlink"/>
                </a:solidFill>
                <a:cs typeface="Tahoma" panose="020B0604030504040204" pitchFamily="34" charset="0"/>
              </a:rPr>
              <a:t>B</a:t>
            </a:r>
            <a:r>
              <a:rPr lang="en-US" altLang="en-US" dirty="0">
                <a:solidFill>
                  <a:schemeClr val="folHlink"/>
                </a:solidFill>
                <a:cs typeface="Tahoma" panose="020B0604030504040204" pitchFamily="34" charset="0"/>
              </a:rPr>
              <a:t> = Φ</a:t>
            </a:r>
            <a:r>
              <a:rPr lang="en-US" altLang="en-US" baseline="-25000" dirty="0">
                <a:solidFill>
                  <a:schemeClr val="folHlink"/>
                </a:solidFill>
                <a:cs typeface="Tahoma" panose="020B0604030504040204" pitchFamily="34" charset="0"/>
              </a:rPr>
              <a:t>B, max</a:t>
            </a:r>
            <a:r>
              <a:rPr lang="en-US" altLang="en-US" dirty="0">
                <a:solidFill>
                  <a:schemeClr val="folHlink"/>
                </a:solidFill>
                <a:cs typeface="Tahoma" panose="020B0604030504040204" pitchFamily="34" charset="0"/>
              </a:rPr>
              <a:t> = BA</a:t>
            </a:r>
          </a:p>
          <a:p>
            <a:pPr>
              <a:lnSpc>
                <a:spcPct val="90000"/>
              </a:lnSpc>
            </a:pPr>
            <a:endParaRPr lang="en-US" altLang="en-US" dirty="0">
              <a:solidFill>
                <a:schemeClr val="folHlink"/>
              </a:solidFill>
              <a:cs typeface="Tahoma" panose="020B0604030504040204" pitchFamily="34" charset="0"/>
            </a:endParaRPr>
          </a:p>
          <a:p>
            <a:pPr>
              <a:lnSpc>
                <a:spcPct val="90000"/>
              </a:lnSpc>
            </a:pPr>
            <a:r>
              <a:rPr lang="en-US" altLang="en-US" sz="2400" dirty="0">
                <a:cs typeface="Tahoma" panose="020B0604030504040204" pitchFamily="34" charset="0"/>
              </a:rPr>
              <a:t>When </a:t>
            </a:r>
            <a:r>
              <a:rPr lang="en-US" altLang="en-US" sz="2400" dirty="0"/>
              <a:t>the field is parallel to the plane of the loop </a:t>
            </a:r>
            <a:r>
              <a:rPr lang="en-US" altLang="en-US" sz="2400" dirty="0">
                <a:solidFill>
                  <a:schemeClr val="folHlink"/>
                </a:solidFill>
                <a:cs typeface="Tahoma" panose="020B0604030504040204" pitchFamily="34" charset="0"/>
              </a:rPr>
              <a:t>θ = 90°</a:t>
            </a:r>
            <a:r>
              <a:rPr lang="en-US" altLang="en-US" sz="2400" dirty="0">
                <a:cs typeface="Tahoma" panose="020B0604030504040204" pitchFamily="34" charset="0"/>
              </a:rPr>
              <a:t> and</a:t>
            </a:r>
          </a:p>
          <a:p>
            <a:pPr>
              <a:lnSpc>
                <a:spcPct val="90000"/>
              </a:lnSpc>
              <a:buFont typeface="Wingdings" panose="05000000000000000000" pitchFamily="2" charset="2"/>
              <a:buNone/>
            </a:pPr>
            <a:r>
              <a:rPr lang="en-US" altLang="en-US" sz="2400" dirty="0">
                <a:cs typeface="Tahoma" panose="020B0604030504040204" pitchFamily="34" charset="0"/>
              </a:rPr>
              <a:t>	 </a:t>
            </a:r>
            <a:r>
              <a:rPr lang="en-US" altLang="en-US" dirty="0">
                <a:solidFill>
                  <a:schemeClr val="folHlink"/>
                </a:solidFill>
                <a:cs typeface="Tahoma" panose="020B0604030504040204" pitchFamily="34" charset="0"/>
              </a:rPr>
              <a:t>Φ</a:t>
            </a:r>
            <a:r>
              <a:rPr lang="en-US" altLang="en-US" baseline="-25000" dirty="0">
                <a:solidFill>
                  <a:schemeClr val="folHlink"/>
                </a:solidFill>
                <a:cs typeface="Tahoma" panose="020B0604030504040204" pitchFamily="34" charset="0"/>
              </a:rPr>
              <a:t>B</a:t>
            </a:r>
            <a:r>
              <a:rPr lang="en-US" altLang="en-US" dirty="0">
                <a:solidFill>
                  <a:schemeClr val="folHlink"/>
                </a:solidFill>
                <a:cs typeface="Tahoma" panose="020B0604030504040204" pitchFamily="34" charset="0"/>
              </a:rPr>
              <a:t> = 0</a:t>
            </a:r>
          </a:p>
          <a:p>
            <a:pPr lvl="2">
              <a:lnSpc>
                <a:spcPct val="90000"/>
              </a:lnSpc>
            </a:pPr>
            <a:r>
              <a:rPr lang="en-US" altLang="en-US" dirty="0"/>
              <a:t>The flux can be negative, for example, if </a:t>
            </a:r>
            <a:r>
              <a:rPr lang="en-US" altLang="en-US" dirty="0">
                <a:solidFill>
                  <a:schemeClr val="folHlink"/>
                </a:solidFill>
                <a:cs typeface="Tahoma" panose="020B0604030504040204" pitchFamily="34" charset="0"/>
              </a:rPr>
              <a:t>θ = 180°</a:t>
            </a:r>
          </a:p>
          <a:p>
            <a:pPr lvl="2">
              <a:lnSpc>
                <a:spcPct val="90000"/>
              </a:lnSpc>
              <a:buFont typeface="Wingdings" panose="05000000000000000000" pitchFamily="2" charset="2"/>
              <a:buNone/>
            </a:pPr>
            <a:r>
              <a:rPr lang="en-US" altLang="en-US" dirty="0">
                <a:solidFill>
                  <a:schemeClr val="folHlink"/>
                </a:solidFill>
                <a:cs typeface="Tahoma" panose="020B0604030504040204" pitchFamily="34" charset="0"/>
              </a:rPr>
              <a:t>	Φ</a:t>
            </a:r>
            <a:r>
              <a:rPr lang="en-US" altLang="en-US" baseline="-25000" dirty="0">
                <a:solidFill>
                  <a:schemeClr val="folHlink"/>
                </a:solidFill>
                <a:cs typeface="Tahoma" panose="020B0604030504040204" pitchFamily="34" charset="0"/>
              </a:rPr>
              <a:t>B</a:t>
            </a:r>
            <a:r>
              <a:rPr lang="en-US" altLang="en-US" dirty="0">
                <a:solidFill>
                  <a:schemeClr val="folHlink"/>
                </a:solidFill>
                <a:cs typeface="Tahoma" panose="020B0604030504040204" pitchFamily="34" charset="0"/>
              </a:rPr>
              <a:t>  = </a:t>
            </a:r>
            <a:r>
              <a:rPr lang="en-US" altLang="en-US" dirty="0" smtClean="0">
                <a:solidFill>
                  <a:schemeClr val="folHlink"/>
                </a:solidFill>
                <a:cs typeface="Tahoma" panose="020B0604030504040204" pitchFamily="34" charset="0"/>
              </a:rPr>
              <a:t>- BA</a:t>
            </a:r>
            <a:endParaRPr lang="en-US" altLang="en-US" dirty="0">
              <a:solidFill>
                <a:schemeClr val="folHlink"/>
              </a:solidFill>
              <a:cs typeface="Tahoma" panose="020B0604030504040204" pitchFamily="34" charset="0"/>
            </a:endParaRPr>
          </a:p>
        </p:txBody>
      </p:sp>
      <p:pic>
        <p:nvPicPr>
          <p:cNvPr id="11270" name="Picture 6" descr="Fig 20-0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766733" y="2209800"/>
            <a:ext cx="4301067" cy="3159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76200"/>
            <a:ext cx="7772400" cy="1143000"/>
          </a:xfrm>
        </p:spPr>
        <p:txBody>
          <a:bodyPr/>
          <a:lstStyle/>
          <a:p>
            <a:r>
              <a:rPr lang="en-US" altLang="en-US" dirty="0"/>
              <a:t>Magnetic Flux</a:t>
            </a:r>
          </a:p>
        </p:txBody>
      </p:sp>
      <p:sp>
        <p:nvSpPr>
          <p:cNvPr id="12291" name="Rectangle 3"/>
          <p:cNvSpPr>
            <a:spLocks noGrp="1" noChangeArrowheads="1"/>
          </p:cNvSpPr>
          <p:nvPr>
            <p:ph type="body" idx="1"/>
          </p:nvPr>
        </p:nvSpPr>
        <p:spPr>
          <a:xfrm>
            <a:off x="76200" y="1219200"/>
            <a:ext cx="7772400" cy="5410200"/>
          </a:xfrm>
        </p:spPr>
        <p:txBody>
          <a:bodyPr/>
          <a:lstStyle/>
          <a:p>
            <a:r>
              <a:rPr lang="en-US" altLang="en-US" sz="2800" dirty="0"/>
              <a:t>The flux can be visualized with respect to magnetic field lines</a:t>
            </a:r>
          </a:p>
          <a:p>
            <a:pPr lvl="1"/>
            <a:r>
              <a:rPr lang="en-US" altLang="en-US" sz="2400" i="1" dirty="0"/>
              <a:t>The value of the magnetic flux is proportional to the total number of lines passing through the </a:t>
            </a:r>
            <a:r>
              <a:rPr lang="en-US" altLang="en-US" sz="2400" i="1" dirty="0" smtClean="0"/>
              <a:t>loop</a:t>
            </a:r>
            <a:br>
              <a:rPr lang="en-US" altLang="en-US" sz="2400" i="1" dirty="0" smtClean="0"/>
            </a:br>
            <a:endParaRPr lang="en-US" altLang="en-US" sz="2400" i="1" dirty="0"/>
          </a:p>
          <a:p>
            <a:r>
              <a:rPr lang="en-US" altLang="en-US" sz="2800" dirty="0"/>
              <a:t>When the area is perpendicular to the lines, </a:t>
            </a:r>
            <a:r>
              <a:rPr lang="en-US" altLang="en-US" sz="2800" dirty="0" smtClean="0"/>
              <a:t/>
            </a:r>
            <a:br>
              <a:rPr lang="en-US" altLang="en-US" sz="2800" dirty="0" smtClean="0"/>
            </a:br>
            <a:r>
              <a:rPr lang="en-US" altLang="en-US" sz="2800" dirty="0" smtClean="0"/>
              <a:t>the </a:t>
            </a:r>
            <a:r>
              <a:rPr lang="en-US" altLang="en-US" sz="2800" dirty="0"/>
              <a:t>maximum number of lines pass through </a:t>
            </a:r>
            <a:r>
              <a:rPr lang="en-US" altLang="en-US" sz="2800" dirty="0" smtClean="0"/>
              <a:t/>
            </a:r>
            <a:br>
              <a:rPr lang="en-US" altLang="en-US" sz="2800" dirty="0" smtClean="0"/>
            </a:br>
            <a:r>
              <a:rPr lang="en-US" altLang="en-US" sz="2800" dirty="0" smtClean="0"/>
              <a:t>the </a:t>
            </a:r>
            <a:r>
              <a:rPr lang="en-US" altLang="en-US" sz="2800" dirty="0"/>
              <a:t>area and the flux is a </a:t>
            </a:r>
            <a:r>
              <a:rPr lang="en-US" altLang="en-US" sz="2800" dirty="0" smtClean="0"/>
              <a:t>maximum</a:t>
            </a:r>
            <a:br>
              <a:rPr lang="en-US" altLang="en-US" sz="2800" dirty="0" smtClean="0"/>
            </a:br>
            <a:endParaRPr lang="en-US" altLang="en-US" sz="2800" dirty="0"/>
          </a:p>
          <a:p>
            <a:r>
              <a:rPr lang="en-US" altLang="en-US" sz="2800" dirty="0"/>
              <a:t>When the area is parallel to the lines, </a:t>
            </a:r>
            <a:r>
              <a:rPr lang="en-US" altLang="en-US" sz="2800" dirty="0" smtClean="0"/>
              <a:t/>
            </a:r>
            <a:br>
              <a:rPr lang="en-US" altLang="en-US" sz="2800" dirty="0" smtClean="0"/>
            </a:br>
            <a:r>
              <a:rPr lang="en-US" altLang="en-US" sz="2800" dirty="0" smtClean="0"/>
              <a:t>no </a:t>
            </a:r>
            <a:r>
              <a:rPr lang="en-US" altLang="en-US" sz="2800" dirty="0"/>
              <a:t>lines pass through the area and the flux is 0</a:t>
            </a:r>
          </a:p>
        </p:txBody>
      </p:sp>
      <p:pic>
        <p:nvPicPr>
          <p:cNvPr id="4" name="Picture 6" descr="Fig 2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84601"/>
            <a:ext cx="2270876" cy="1668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143000"/>
          </a:xfrm>
        </p:spPr>
        <p:txBody>
          <a:bodyPr/>
          <a:lstStyle/>
          <a:p>
            <a:r>
              <a:rPr lang="en-US" altLang="en-US"/>
              <a:t>Electromagnetic Induction –</a:t>
            </a:r>
            <a:br>
              <a:rPr lang="en-US" altLang="en-US"/>
            </a:br>
            <a:r>
              <a:rPr lang="en-US" altLang="en-US"/>
              <a:t>An Experiment</a:t>
            </a:r>
          </a:p>
        </p:txBody>
      </p:sp>
      <p:sp>
        <p:nvSpPr>
          <p:cNvPr id="82947" name="Rectangle 3"/>
          <p:cNvSpPr>
            <a:spLocks noGrp="1" noChangeArrowheads="1"/>
          </p:cNvSpPr>
          <p:nvPr>
            <p:ph type="body" sz="half" idx="1"/>
          </p:nvPr>
        </p:nvSpPr>
        <p:spPr>
          <a:xfrm>
            <a:off x="228600" y="1600200"/>
            <a:ext cx="4876800" cy="5105400"/>
          </a:xfrm>
        </p:spPr>
        <p:txBody>
          <a:bodyPr/>
          <a:lstStyle/>
          <a:p>
            <a:r>
              <a:rPr lang="en-US" altLang="en-US" sz="2500"/>
              <a:t>(a) When a magnet moves toward a loop of wire, the ammeter shows the presence of a current </a:t>
            </a:r>
          </a:p>
          <a:p>
            <a:r>
              <a:rPr lang="en-US" altLang="en-US" sz="2500"/>
              <a:t>(b) When the magnet is held stationary, there is no current</a:t>
            </a:r>
          </a:p>
          <a:p>
            <a:r>
              <a:rPr lang="en-US" altLang="en-US" sz="2500"/>
              <a:t>(c) When the magnet moves away from the loop, the ammeter shows a current in the opposite direction</a:t>
            </a:r>
          </a:p>
          <a:p>
            <a:pPr>
              <a:buFont typeface="Wingdings" panose="05000000000000000000" pitchFamily="2" charset="2"/>
              <a:buNone/>
            </a:pPr>
            <a:endParaRPr lang="en-US" altLang="en-US" sz="2500"/>
          </a:p>
          <a:p>
            <a:r>
              <a:rPr lang="en-US" altLang="en-US" sz="2500"/>
              <a:t>If the loop is moved instead of the magnet, a current is also detected</a:t>
            </a:r>
          </a:p>
        </p:txBody>
      </p:sp>
      <p:pic>
        <p:nvPicPr>
          <p:cNvPr id="82948" name="Picture 4" descr="Fig 20-0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10200" y="1447800"/>
            <a:ext cx="36068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TotalTime>
  <Words>2948</Words>
  <Application>Microsoft Office PowerPoint</Application>
  <PresentationFormat>On-screen Show (4:3)</PresentationFormat>
  <Paragraphs>241</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Soaring</vt:lpstr>
      <vt:lpstr>Microsoft PowerPoint 97-2003 Slide</vt:lpstr>
      <vt:lpstr>Equation</vt:lpstr>
      <vt:lpstr>PowerPoint Presentation</vt:lpstr>
      <vt:lpstr>Induced emf</vt:lpstr>
      <vt:lpstr>Faraday’s Experiment</vt:lpstr>
      <vt:lpstr>Faraday’s Conclusions</vt:lpstr>
      <vt:lpstr>Magnetic Flux</vt:lpstr>
      <vt:lpstr>Magnetic Flux</vt:lpstr>
      <vt:lpstr>Magnetic Flux</vt:lpstr>
      <vt:lpstr>Magnetic Flux</vt:lpstr>
      <vt:lpstr>Electromagnetic Induction – An Experiment</vt:lpstr>
      <vt:lpstr>Electromagnetic Induction – Results of the Experiment</vt:lpstr>
      <vt:lpstr>Faraday’s Law and Electromagnetic Induction</vt:lpstr>
      <vt:lpstr>The Ways to Induce emf</vt:lpstr>
      <vt:lpstr>Lenz’s Law</vt:lpstr>
      <vt:lpstr>The figure below is a graph of magnitude B versus time t for a magnetic field that passes through a fixed loop and is oriented perpendicular to the plane of the loop. Rank the magnitudes of the emf generated in the loop at the three instants indicated (a, b, c), from largest to smallest.</vt:lpstr>
      <vt:lpstr>(b), (c), (a). At each instant, the magnitude of the induced emf is proportional to the rate of change of the magnetic field (hence, proportional to the slope of the curve shown on the graph).  </vt:lpstr>
      <vt:lpstr>Applications of Faraday’s Law – Ground Fault Interrupters</vt:lpstr>
      <vt:lpstr>PowerPoint Presentation</vt:lpstr>
      <vt:lpstr>Applications of Faraday’s Law – Electric Guitar</vt:lpstr>
      <vt:lpstr>PowerPoint Presentation</vt:lpstr>
      <vt:lpstr> Motional emf</vt:lpstr>
      <vt:lpstr>Motional emf</vt:lpstr>
      <vt:lpstr>Motional emf</vt:lpstr>
      <vt:lpstr>Motional emf in a Circuit</vt:lpstr>
      <vt:lpstr>Motional emf in a Circuit</vt:lpstr>
      <vt:lpstr>As an airplane flies due north from Los Angeles to Seattle, it cuts through Earth's magnetic field.  As a result, an emf is developed between the wing tips. Which wing tip is positively charged?</vt:lpstr>
      <vt:lpstr>The left wingtip on the west side of the airplane. The magnetic field of the Earth has a downward component in the northern hemisphere. As the airplane flies northward, the right-hand rule indicates that positive charge experiences a force to the left side of the airplane. Thus, the left wingtip becomes positively charged and the right wingtip negatively charged.</vt:lpstr>
      <vt:lpstr>You wish to move a rectangular loop of wire into a region of uniform magnetic field at a given speed so as to induce an emf in the loop.  The plane of the loop must remain perpendicular to the magnetic field lines.  In which orientation should you hold the loop while you move it into the region of magnetic field in order to generate the largest emf?  (a) With the long dimension of the loop parallel to the velocity vector; (b) With the short dimension of the loop parallel to the velocity vector. (c) Either way—the emf is the same regardless of orientation.</vt:lpstr>
      <vt:lpstr>(b). According to Equation 20.3, because B and v are constant, the emf depends only on the length of the wire moving in the magnetic field. Thus, you want the long dimension moving through the magnetic field lines so that it is perpendicular to the velocity vector. In this case, the short dimension is parallel to the velocity vector. From a more conceptual point of view, you want the rate of change of area in the magnetic field to be the largest, which you do by thrusting the long dimension into the field.</vt:lpstr>
      <vt:lpstr>Lenz’ Law, Bar Example</vt:lpstr>
      <vt:lpstr>Lenz’ Law, Bar Example</vt:lpstr>
      <vt:lpstr>Lenz’ Law Revisited, Conservation of Energy</vt:lpstr>
      <vt:lpstr>Lenz’ Law, Moving Magnet Example</vt:lpstr>
      <vt:lpstr>Lenz’ Law, Final Note</vt:lpstr>
      <vt:lpstr>A bar magnet is falling through a loop of wire with constant velocity with the north pole entering first.  Viewed from the same side of the loop as the magnet, as the north pole approaches the loop, the induced current will be in what direction? (a) clockwise (b) zero (c ) counterclockwise (d) along the length of the magnet</vt:lpstr>
      <vt:lpstr>(c). In order to oppose the approach of the north pole, the magnetic field generated by the induced current must be directed upward. An induced current directed counterclockwise around the loop will produce a field with this orientation along the axis of the loop.</vt:lpstr>
      <vt:lpstr>PowerPoint Presentation</vt:lpstr>
      <vt:lpstr>Application – Tape Recorder</vt:lpstr>
      <vt:lpstr>Generators</vt:lpstr>
      <vt:lpstr>AC Generators</vt:lpstr>
      <vt:lpstr>PowerPoint Presentation</vt:lpstr>
      <vt:lpstr>AC Generators</vt:lpstr>
      <vt:lpstr>DC Generators</vt:lpstr>
      <vt:lpstr>DC Generators</vt:lpstr>
      <vt:lpstr>Motors</vt:lpstr>
      <vt:lpstr>Motors and Back emf</vt:lpstr>
      <vt:lpstr>Motors and Back emf</vt:lpstr>
      <vt:lpstr>Self-Inductance</vt:lpstr>
      <vt:lpstr>Self-Inductance</vt:lpstr>
      <vt:lpstr>An Example of Self-Inductance </vt:lpstr>
      <vt:lpstr>Self-Inductance</vt:lpstr>
      <vt:lpstr>Self-Inductance</vt:lpstr>
      <vt:lpstr>Inductance of a Solenoid</vt:lpstr>
      <vt:lpstr>Inductance of a Solenoid</vt:lpstr>
      <vt:lpstr>Inductor in a Circuit</vt:lpstr>
      <vt:lpstr>PowerPoint Presentation</vt:lpstr>
      <vt:lpstr>RL Circuit</vt:lpstr>
      <vt:lpstr>RL Circuit</vt:lpstr>
      <vt:lpstr>RL Circuit</vt:lpstr>
      <vt:lpstr>The switch in the circuit shown in the figure below is closed and the lightbulb glows steadily.  The inductor is a simple air-core solenoid.  An iron rod is inserted into the interior of the solenoid, which increases the magnitude of the magnetic field in the solenoid.  As the rod is inserted into the solenoid, the brightness of the lightbulb             (a) increases, (b) decreases,  or (c) remains the same.</vt:lpstr>
      <vt:lpstr>(b). When the iron rod is inserted into the solenoid, the inductance of the coil increases. As a result, more potential difference appears across the coil than before. Consequently, less potential difference appears across the bulb and its brightness decreases.  </vt:lpstr>
      <vt:lpstr>Energy Stored in a Magnetic Field</vt:lpstr>
    </vt:vector>
  </TitlesOfParts>
  <Company>Next Step Program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dc:title>
  <dc:creator>Brooks/Cole</dc:creator>
  <cp:lastModifiedBy>boris</cp:lastModifiedBy>
  <cp:revision>57</cp:revision>
  <dcterms:created xsi:type="dcterms:W3CDTF">2002-09-25T21:11:15Z</dcterms:created>
  <dcterms:modified xsi:type="dcterms:W3CDTF">2017-03-13T04:09:39Z</dcterms:modified>
</cp:coreProperties>
</file>