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84"/>
  </p:handoutMasterIdLst>
  <p:sldIdLst>
    <p:sldId id="332" r:id="rId2"/>
    <p:sldId id="32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 id="272" r:id="rId19"/>
    <p:sldId id="273" r:id="rId20"/>
    <p:sldId id="274" r:id="rId21"/>
    <p:sldId id="275" r:id="rId22"/>
    <p:sldId id="334" r:id="rId23"/>
    <p:sldId id="277" r:id="rId24"/>
    <p:sldId id="278" r:id="rId25"/>
    <p:sldId id="318" r:id="rId26"/>
    <p:sldId id="319" r:id="rId27"/>
    <p:sldId id="335" r:id="rId28"/>
    <p:sldId id="316" r:id="rId29"/>
    <p:sldId id="336" r:id="rId30"/>
    <p:sldId id="337" r:id="rId31"/>
    <p:sldId id="338" r:id="rId32"/>
    <p:sldId id="328" r:id="rId33"/>
    <p:sldId id="339" r:id="rId34"/>
    <p:sldId id="283" r:id="rId35"/>
    <p:sldId id="329" r:id="rId36"/>
    <p:sldId id="330" r:id="rId37"/>
    <p:sldId id="340" r:id="rId38"/>
    <p:sldId id="341" r:id="rId39"/>
    <p:sldId id="342" r:id="rId40"/>
    <p:sldId id="343" r:id="rId41"/>
    <p:sldId id="284" r:id="rId42"/>
    <p:sldId id="285" r:id="rId43"/>
    <p:sldId id="286" r:id="rId44"/>
    <p:sldId id="287" r:id="rId45"/>
    <p:sldId id="288" r:id="rId46"/>
    <p:sldId id="344" r:id="rId47"/>
    <p:sldId id="345" r:id="rId48"/>
    <p:sldId id="291" r:id="rId49"/>
    <p:sldId id="331" r:id="rId50"/>
    <p:sldId id="292" r:id="rId51"/>
    <p:sldId id="293" r:id="rId52"/>
    <p:sldId id="321" r:id="rId53"/>
    <p:sldId id="322" r:id="rId54"/>
    <p:sldId id="323" r:id="rId55"/>
    <p:sldId id="346" r:id="rId56"/>
    <p:sldId id="294" r:id="rId57"/>
    <p:sldId id="350" r:id="rId58"/>
    <p:sldId id="295" r:id="rId59"/>
    <p:sldId id="296" r:id="rId60"/>
    <p:sldId id="297" r:id="rId61"/>
    <p:sldId id="298" r:id="rId62"/>
    <p:sldId id="351" r:id="rId63"/>
    <p:sldId id="352" r:id="rId64"/>
    <p:sldId id="353" r:id="rId65"/>
    <p:sldId id="354" r:id="rId66"/>
    <p:sldId id="355" r:id="rId67"/>
    <p:sldId id="302" r:id="rId68"/>
    <p:sldId id="325" r:id="rId69"/>
    <p:sldId id="324" r:id="rId70"/>
    <p:sldId id="356" r:id="rId71"/>
    <p:sldId id="304" r:id="rId72"/>
    <p:sldId id="305" r:id="rId73"/>
    <p:sldId id="306" r:id="rId74"/>
    <p:sldId id="307" r:id="rId75"/>
    <p:sldId id="357" r:id="rId76"/>
    <p:sldId id="358" r:id="rId77"/>
    <p:sldId id="348" r:id="rId78"/>
    <p:sldId id="349" r:id="rId79"/>
    <p:sldId id="312" r:id="rId80"/>
    <p:sldId id="313" r:id="rId81"/>
    <p:sldId id="314" r:id="rId82"/>
    <p:sldId id="315" r:id="rId8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EAEAEA"/>
    <a:srgbClr val="CC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4667" autoAdjust="0"/>
  </p:normalViewPr>
  <p:slideViewPr>
    <p:cSldViewPr>
      <p:cViewPr varScale="1">
        <p:scale>
          <a:sx n="120" d="100"/>
          <a:sy n="120" d="100"/>
        </p:scale>
        <p:origin x="-1374"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37.xml"/><Relationship Id="rId13" Type="http://schemas.openxmlformats.org/officeDocument/2006/relationships/slide" Target="slides/slide55.xml"/><Relationship Id="rId18" Type="http://schemas.openxmlformats.org/officeDocument/2006/relationships/slide" Target="slides/slide66.xml"/><Relationship Id="rId3" Type="http://schemas.openxmlformats.org/officeDocument/2006/relationships/slide" Target="slides/slide29.xml"/><Relationship Id="rId21" Type="http://schemas.openxmlformats.org/officeDocument/2006/relationships/slide" Target="slides/slide77.xml"/><Relationship Id="rId7" Type="http://schemas.openxmlformats.org/officeDocument/2006/relationships/slide" Target="slides/slide36.xml"/><Relationship Id="rId12" Type="http://schemas.openxmlformats.org/officeDocument/2006/relationships/slide" Target="slides/slide47.xml"/><Relationship Id="rId17" Type="http://schemas.openxmlformats.org/officeDocument/2006/relationships/slide" Target="slides/slide64.xml"/><Relationship Id="rId2" Type="http://schemas.openxmlformats.org/officeDocument/2006/relationships/slide" Target="slides/slide27.xml"/><Relationship Id="rId16" Type="http://schemas.openxmlformats.org/officeDocument/2006/relationships/slide" Target="slides/slide63.xml"/><Relationship Id="rId20" Type="http://schemas.openxmlformats.org/officeDocument/2006/relationships/slide" Target="slides/slide76.xml"/><Relationship Id="rId1" Type="http://schemas.openxmlformats.org/officeDocument/2006/relationships/slide" Target="slides/slide22.xml"/><Relationship Id="rId6" Type="http://schemas.openxmlformats.org/officeDocument/2006/relationships/slide" Target="slides/slide32.xml"/><Relationship Id="rId11" Type="http://schemas.openxmlformats.org/officeDocument/2006/relationships/slide" Target="slides/slide40.xml"/><Relationship Id="rId5" Type="http://schemas.openxmlformats.org/officeDocument/2006/relationships/slide" Target="slides/slide31.xml"/><Relationship Id="rId15" Type="http://schemas.openxmlformats.org/officeDocument/2006/relationships/slide" Target="slides/slide62.xml"/><Relationship Id="rId10" Type="http://schemas.openxmlformats.org/officeDocument/2006/relationships/slide" Target="slides/slide39.xml"/><Relationship Id="rId19" Type="http://schemas.openxmlformats.org/officeDocument/2006/relationships/slide" Target="slides/slide75.xml"/><Relationship Id="rId4" Type="http://schemas.openxmlformats.org/officeDocument/2006/relationships/slide" Target="slides/slide30.xml"/><Relationship Id="rId9" Type="http://schemas.openxmlformats.org/officeDocument/2006/relationships/slide" Target="slides/slide38.xml"/><Relationship Id="rId14" Type="http://schemas.openxmlformats.org/officeDocument/2006/relationships/slide" Target="slides/slide57.xml"/><Relationship Id="rId22" Type="http://schemas.openxmlformats.org/officeDocument/2006/relationships/slide" Target="slides/slide7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5" Type="http://schemas.openxmlformats.org/officeDocument/2006/relationships/image" Target="../media/image39.png"/><Relationship Id="rId4"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806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806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806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CB3ED29-149D-486B-9F3A-D70B3F4DEB47}" type="slidenum">
              <a:rPr lang="en-US" altLang="en-US"/>
              <a:pPr/>
              <a:t>‹#›</a:t>
            </a:fld>
            <a:endParaRPr lang="en-US" altLang="en-US"/>
          </a:p>
        </p:txBody>
      </p:sp>
    </p:spTree>
    <p:extLst>
      <p:ext uri="{BB962C8B-B14F-4D97-AF65-F5344CB8AC3E}">
        <p14:creationId xmlns:p14="http://schemas.microsoft.com/office/powerpoint/2010/main" val="25629128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1035050" y="1552575"/>
            <a:ext cx="10179050" cy="5305425"/>
            <a:chOff x="-652" y="978"/>
            <a:chExt cx="6412" cy="3342"/>
          </a:xfrm>
        </p:grpSpPr>
        <p:sp>
          <p:nvSpPr>
            <p:cNvPr id="92163"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64"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165"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altLang="en-US" noProof="0" smtClean="0"/>
              <a:t>Click to edit Master title style</a:t>
            </a:r>
          </a:p>
        </p:txBody>
      </p:sp>
      <p:sp>
        <p:nvSpPr>
          <p:cNvPr id="92166"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en-US" altLang="en-US" noProof="0" smtClean="0"/>
              <a:t>Click to edit Master subtitle style</a:t>
            </a:r>
          </a:p>
        </p:txBody>
      </p:sp>
      <p:sp>
        <p:nvSpPr>
          <p:cNvPr id="92167" name="Rectangle 7"/>
          <p:cNvSpPr>
            <a:spLocks noGrp="1" noChangeArrowheads="1"/>
          </p:cNvSpPr>
          <p:nvPr>
            <p:ph type="dt" sz="quarter" idx="2"/>
          </p:nvPr>
        </p:nvSpPr>
        <p:spPr/>
        <p:txBody>
          <a:bodyPr/>
          <a:lstStyle>
            <a:lvl1pPr>
              <a:defRPr/>
            </a:lvl1pPr>
          </a:lstStyle>
          <a:p>
            <a:endParaRPr lang="en-US" altLang="en-US"/>
          </a:p>
        </p:txBody>
      </p:sp>
      <p:sp>
        <p:nvSpPr>
          <p:cNvPr id="92168" name="Rectangle 8"/>
          <p:cNvSpPr>
            <a:spLocks noGrp="1" noChangeArrowheads="1"/>
          </p:cNvSpPr>
          <p:nvPr>
            <p:ph type="ftr" sz="quarter" idx="3"/>
          </p:nvPr>
        </p:nvSpPr>
        <p:spPr/>
        <p:txBody>
          <a:bodyPr/>
          <a:lstStyle>
            <a:lvl1pPr>
              <a:defRPr/>
            </a:lvl1pPr>
          </a:lstStyle>
          <a:p>
            <a:endParaRPr lang="en-US" altLang="en-US"/>
          </a:p>
        </p:txBody>
      </p:sp>
      <p:sp>
        <p:nvSpPr>
          <p:cNvPr id="92169" name="Rectangle 9"/>
          <p:cNvSpPr>
            <a:spLocks noGrp="1" noChangeArrowheads="1"/>
          </p:cNvSpPr>
          <p:nvPr>
            <p:ph type="sldNum" sz="quarter" idx="4"/>
          </p:nvPr>
        </p:nvSpPr>
        <p:spPr/>
        <p:txBody>
          <a:bodyPr/>
          <a:lstStyle>
            <a:lvl1pPr>
              <a:defRPr/>
            </a:lvl1pPr>
          </a:lstStyle>
          <a:p>
            <a:fld id="{1103ACC5-BAE0-4F63-BABA-02EC40A9EC8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B5B16D-36E3-4935-A57B-31ED4CE5C8C8}" type="slidenum">
              <a:rPr lang="en-US" altLang="en-US"/>
              <a:pPr/>
              <a:t>‹#›</a:t>
            </a:fld>
            <a:endParaRPr lang="en-US" altLang="en-US"/>
          </a:p>
        </p:txBody>
      </p:sp>
    </p:spTree>
    <p:extLst>
      <p:ext uri="{BB962C8B-B14F-4D97-AF65-F5344CB8AC3E}">
        <p14:creationId xmlns:p14="http://schemas.microsoft.com/office/powerpoint/2010/main" val="395910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24319C-AAEF-4DBF-A0DB-9674C4DCA5C8}" type="slidenum">
              <a:rPr lang="en-US" altLang="en-US"/>
              <a:pPr/>
              <a:t>‹#›</a:t>
            </a:fld>
            <a:endParaRPr lang="en-US" altLang="en-US"/>
          </a:p>
        </p:txBody>
      </p:sp>
    </p:spTree>
    <p:extLst>
      <p:ext uri="{BB962C8B-B14F-4D97-AF65-F5344CB8AC3E}">
        <p14:creationId xmlns:p14="http://schemas.microsoft.com/office/powerpoint/2010/main" val="1205759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049AC29-A36E-4CDC-A668-A4D78804AE2E}" type="slidenum">
              <a:rPr lang="en-US" altLang="en-US"/>
              <a:pPr/>
              <a:t>‹#›</a:t>
            </a:fld>
            <a:endParaRPr lang="en-US" altLang="en-US"/>
          </a:p>
        </p:txBody>
      </p:sp>
    </p:spTree>
    <p:extLst>
      <p:ext uri="{BB962C8B-B14F-4D97-AF65-F5344CB8AC3E}">
        <p14:creationId xmlns:p14="http://schemas.microsoft.com/office/powerpoint/2010/main" val="353830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24DFDDF-E527-4490-AB15-568F7A2D9A0B}" type="slidenum">
              <a:rPr lang="en-US" altLang="en-US"/>
              <a:pPr/>
              <a:t>‹#›</a:t>
            </a:fld>
            <a:endParaRPr lang="en-US" altLang="en-US"/>
          </a:p>
        </p:txBody>
      </p:sp>
    </p:spTree>
    <p:extLst>
      <p:ext uri="{BB962C8B-B14F-4D97-AF65-F5344CB8AC3E}">
        <p14:creationId xmlns:p14="http://schemas.microsoft.com/office/powerpoint/2010/main" val="2717008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320AA06-4650-4D79-A1C8-CBFE47F93CDA}" type="slidenum">
              <a:rPr lang="en-US" altLang="en-US"/>
              <a:pPr/>
              <a:t>‹#›</a:t>
            </a:fld>
            <a:endParaRPr lang="en-US" altLang="en-US"/>
          </a:p>
        </p:txBody>
      </p:sp>
    </p:spTree>
    <p:extLst>
      <p:ext uri="{BB962C8B-B14F-4D97-AF65-F5344CB8AC3E}">
        <p14:creationId xmlns:p14="http://schemas.microsoft.com/office/powerpoint/2010/main" val="538348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1AAE87FB-0B84-48B0-9015-D80E09F4EDE1}" type="slidenum">
              <a:rPr lang="en-US" altLang="en-US"/>
              <a:pPr/>
              <a:t>‹#›</a:t>
            </a:fld>
            <a:endParaRPr lang="en-US" altLang="en-US"/>
          </a:p>
        </p:txBody>
      </p:sp>
    </p:spTree>
    <p:extLst>
      <p:ext uri="{BB962C8B-B14F-4D97-AF65-F5344CB8AC3E}">
        <p14:creationId xmlns:p14="http://schemas.microsoft.com/office/powerpoint/2010/main" val="925118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BFCD1E5-6333-4031-B869-C06C893D7A48}" type="slidenum">
              <a:rPr lang="en-US" altLang="en-US"/>
              <a:pPr/>
              <a:t>‹#›</a:t>
            </a:fld>
            <a:endParaRPr lang="en-US" altLang="en-US"/>
          </a:p>
        </p:txBody>
      </p:sp>
    </p:spTree>
    <p:extLst>
      <p:ext uri="{BB962C8B-B14F-4D97-AF65-F5344CB8AC3E}">
        <p14:creationId xmlns:p14="http://schemas.microsoft.com/office/powerpoint/2010/main" val="165435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24F3FD-1DC0-482C-A60B-D81BF50F5329}" type="slidenum">
              <a:rPr lang="en-US" altLang="en-US"/>
              <a:pPr/>
              <a:t>‹#›</a:t>
            </a:fld>
            <a:endParaRPr lang="en-US" altLang="en-US"/>
          </a:p>
        </p:txBody>
      </p:sp>
    </p:spTree>
    <p:extLst>
      <p:ext uri="{BB962C8B-B14F-4D97-AF65-F5344CB8AC3E}">
        <p14:creationId xmlns:p14="http://schemas.microsoft.com/office/powerpoint/2010/main" val="76613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A057E3F-E59C-44E4-8A03-AE53AF00F1E1}" type="slidenum">
              <a:rPr lang="en-US" altLang="en-US"/>
              <a:pPr/>
              <a:t>‹#›</a:t>
            </a:fld>
            <a:endParaRPr lang="en-US" altLang="en-US"/>
          </a:p>
        </p:txBody>
      </p:sp>
    </p:spTree>
    <p:extLst>
      <p:ext uri="{BB962C8B-B14F-4D97-AF65-F5344CB8AC3E}">
        <p14:creationId xmlns:p14="http://schemas.microsoft.com/office/powerpoint/2010/main" val="330429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1657EB-4045-496E-BEF2-8F7C5921D5EA}" type="slidenum">
              <a:rPr lang="en-US" altLang="en-US"/>
              <a:pPr/>
              <a:t>‹#›</a:t>
            </a:fld>
            <a:endParaRPr lang="en-US" altLang="en-US"/>
          </a:p>
        </p:txBody>
      </p:sp>
    </p:spTree>
    <p:extLst>
      <p:ext uri="{BB962C8B-B14F-4D97-AF65-F5344CB8AC3E}">
        <p14:creationId xmlns:p14="http://schemas.microsoft.com/office/powerpoint/2010/main" val="380881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159C286-2E9C-44E5-AB69-C55C67326BFD}" type="slidenum">
              <a:rPr lang="en-US" altLang="en-US"/>
              <a:pPr/>
              <a:t>‹#›</a:t>
            </a:fld>
            <a:endParaRPr lang="en-US" altLang="en-US"/>
          </a:p>
        </p:txBody>
      </p:sp>
    </p:spTree>
    <p:extLst>
      <p:ext uri="{BB962C8B-B14F-4D97-AF65-F5344CB8AC3E}">
        <p14:creationId xmlns:p14="http://schemas.microsoft.com/office/powerpoint/2010/main" val="421885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121ABBA-FB68-40E1-A463-0C4C108AB77F}" type="slidenum">
              <a:rPr lang="en-US" altLang="en-US"/>
              <a:pPr/>
              <a:t>‹#›</a:t>
            </a:fld>
            <a:endParaRPr lang="en-US" altLang="en-US"/>
          </a:p>
        </p:txBody>
      </p:sp>
    </p:spTree>
    <p:extLst>
      <p:ext uri="{BB962C8B-B14F-4D97-AF65-F5344CB8AC3E}">
        <p14:creationId xmlns:p14="http://schemas.microsoft.com/office/powerpoint/2010/main" val="348020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EE96517-C702-4879-9E98-A13A149BD8EA}" type="slidenum">
              <a:rPr lang="en-US" altLang="en-US"/>
              <a:pPr/>
              <a:t>‹#›</a:t>
            </a:fld>
            <a:endParaRPr lang="en-US" altLang="en-US"/>
          </a:p>
        </p:txBody>
      </p:sp>
    </p:spTree>
    <p:extLst>
      <p:ext uri="{BB962C8B-B14F-4D97-AF65-F5344CB8AC3E}">
        <p14:creationId xmlns:p14="http://schemas.microsoft.com/office/powerpoint/2010/main" val="224557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6C9BE43-C61B-47B3-9B02-4C9D3FFB47A3}" type="slidenum">
              <a:rPr lang="en-US" altLang="en-US"/>
              <a:pPr/>
              <a:t>‹#›</a:t>
            </a:fld>
            <a:endParaRPr lang="en-US" altLang="en-US"/>
          </a:p>
        </p:txBody>
      </p:sp>
    </p:spTree>
    <p:extLst>
      <p:ext uri="{BB962C8B-B14F-4D97-AF65-F5344CB8AC3E}">
        <p14:creationId xmlns:p14="http://schemas.microsoft.com/office/powerpoint/2010/main" val="152339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B57F709-6CAA-4F00-B359-AC59FAA5B13E}" type="slidenum">
              <a:rPr lang="en-US" altLang="en-US"/>
              <a:pPr/>
              <a:t>‹#›</a:t>
            </a:fld>
            <a:endParaRPr lang="en-US" altLang="en-US"/>
          </a:p>
        </p:txBody>
      </p:sp>
    </p:spTree>
    <p:extLst>
      <p:ext uri="{BB962C8B-B14F-4D97-AF65-F5344CB8AC3E}">
        <p14:creationId xmlns:p14="http://schemas.microsoft.com/office/powerpoint/2010/main" val="359084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0" y="1588"/>
            <a:ext cx="9132888" cy="6845300"/>
            <a:chOff x="0" y="1"/>
            <a:chExt cx="5753" cy="4312"/>
          </a:xfrm>
        </p:grpSpPr>
        <p:sp>
          <p:nvSpPr>
            <p:cNvPr id="91139"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0"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1141"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91142"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endParaRPr lang="en-US" altLang="en-US"/>
          </a:p>
        </p:txBody>
      </p:sp>
      <p:sp>
        <p:nvSpPr>
          <p:cNvPr id="91143"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endParaRPr lang="en-US" altLang="en-US"/>
          </a:p>
        </p:txBody>
      </p:sp>
      <p:sp>
        <p:nvSpPr>
          <p:cNvPr id="91144"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fld id="{16B88C4C-3743-4C21-A4C0-CD41DF648418}" type="slidenum">
              <a:rPr lang="en-US" altLang="en-US"/>
              <a:pPr/>
              <a:t>‹#›</a:t>
            </a:fld>
            <a:endParaRPr lang="en-US" altLang="en-US"/>
          </a:p>
        </p:txBody>
      </p:sp>
      <p:sp>
        <p:nvSpPr>
          <p:cNvPr id="91145"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5.bin"/><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7.emf"/><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emf"/><Relationship Id="rId5" Type="http://schemas.openxmlformats.org/officeDocument/2006/relationships/oleObject" Target="../embeddings/oleObject10.bin"/><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32.emf"/><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39.png"/><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image" Target="../media/image36.e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oleObject" Target="../embeddings/oleObject17.bin"/></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3.emf"/><Relationship Id="rId5" Type="http://schemas.openxmlformats.org/officeDocument/2006/relationships/oleObject" Target="../embeddings/oleObject20.bin"/><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oleObject" Target="../embeddings/oleObject22.bin"/></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3.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57.emf"/><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image" Target="../media/image56.emf"/><Relationship Id="rId4" Type="http://schemas.openxmlformats.org/officeDocument/2006/relationships/oleObject" Target="../embeddings/oleObject25.bin"/></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1.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image" Target="../media/image60.emf"/><Relationship Id="rId4" Type="http://schemas.openxmlformats.org/officeDocument/2006/relationships/oleObject" Target="../embeddings/oleObject27.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62.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63.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66.emf"/><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oleObject" Target="../embeddings/oleObject32.bin"/><Relationship Id="rId5" Type="http://schemas.openxmlformats.org/officeDocument/2006/relationships/image" Target="../media/image67.jpeg"/><Relationship Id="rId4" Type="http://schemas.openxmlformats.org/officeDocument/2006/relationships/image" Target="../media/image65.emf"/></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4.emf"/><Relationship Id="rId5" Type="http://schemas.openxmlformats.org/officeDocument/2006/relationships/oleObject" Target="../embeddings/oleObject34.bin"/><Relationship Id="rId4" Type="http://schemas.openxmlformats.org/officeDocument/2006/relationships/image" Target="../media/image73.emf"/></Relationships>
</file>

<file path=ppt/slides/_rels/slide7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75.emf"/><Relationship Id="rId4" Type="http://schemas.openxmlformats.org/officeDocument/2006/relationships/oleObject" Target="../embeddings/oleObject35.bin"/></Relationships>
</file>

<file path=ppt/slides/_rels/slide7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a:lstStyle/>
          <a:p>
            <a:endParaRPr lang="en-US" altLang="en-US"/>
          </a:p>
        </p:txBody>
      </p:sp>
      <p:sp>
        <p:nvSpPr>
          <p:cNvPr id="93187" name="Rectangle 3"/>
          <p:cNvSpPr>
            <a:spLocks noGrp="1" noChangeArrowheads="1"/>
          </p:cNvSpPr>
          <p:nvPr>
            <p:ph type="subTitle" idx="1"/>
          </p:nvPr>
        </p:nvSpPr>
        <p:spPr/>
        <p:txBody>
          <a:bodyPr/>
          <a:lstStyle/>
          <a:p>
            <a:endParaRPr lang="en-US" altLang="en-US"/>
          </a:p>
        </p:txBody>
      </p:sp>
      <p:graphicFrame>
        <p:nvGraphicFramePr>
          <p:cNvPr id="93188" name="Object 4"/>
          <p:cNvGraphicFramePr>
            <a:graphicFrameLocks noChangeAspect="1"/>
          </p:cNvGraphicFramePr>
          <p:nvPr>
            <p:extLst>
              <p:ext uri="{D42A27DB-BD31-4B8C-83A1-F6EECF244321}">
                <p14:modId xmlns:p14="http://schemas.microsoft.com/office/powerpoint/2010/main" val="2452306981"/>
              </p:ext>
            </p:extLst>
          </p:nvPr>
        </p:nvGraphicFramePr>
        <p:xfrm>
          <a:off x="319088" y="273050"/>
          <a:ext cx="8580437" cy="6402388"/>
        </p:xfrm>
        <a:graphic>
          <a:graphicData uri="http://schemas.openxmlformats.org/presentationml/2006/ole">
            <mc:AlternateContent xmlns:mc="http://schemas.openxmlformats.org/markup-compatibility/2006">
              <mc:Choice xmlns:v="urn:schemas-microsoft-com:vml" Requires="v">
                <p:oleObj spid="_x0000_s93189" name="Slide" r:id="rId3" imgW="4152881" imgH="3115214" progId="PowerPoint.Slide.8">
                  <p:embed/>
                </p:oleObj>
              </mc:Choice>
              <mc:Fallback>
                <p:oleObj name="Slide" r:id="rId3" imgW="4152881" imgH="3115214" progId="PowerPoint.Slide.8">
                  <p:embed/>
                  <p:pic>
                    <p:nvPicPr>
                      <p:cNvPr id="0" name="Object 4"/>
                      <p:cNvPicPr>
                        <a:picLocks noChangeAspect="1" noChangeArrowheads="1"/>
                      </p:cNvPicPr>
                      <p:nvPr/>
                    </p:nvPicPr>
                    <p:blipFill>
                      <a:blip r:embed="rId4"/>
                      <a:srcRect/>
                      <a:stretch>
                        <a:fillRect/>
                      </a:stretch>
                    </p:blipFill>
                    <p:spPr bwMode="auto">
                      <a:xfrm>
                        <a:off x="319088" y="273050"/>
                        <a:ext cx="8580437" cy="64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001000" cy="1143000"/>
          </a:xfrm>
        </p:spPr>
        <p:txBody>
          <a:bodyPr/>
          <a:lstStyle/>
          <a:p>
            <a:r>
              <a:rPr lang="en-US" altLang="en-US"/>
              <a:t>Magnetic Field Lines           Like Poles</a:t>
            </a:r>
          </a:p>
        </p:txBody>
      </p:sp>
      <p:sp>
        <p:nvSpPr>
          <p:cNvPr id="12291" name="Rectangle 3"/>
          <p:cNvSpPr>
            <a:spLocks noGrp="1" noChangeArrowheads="1"/>
          </p:cNvSpPr>
          <p:nvPr>
            <p:ph type="body" sz="half" idx="1"/>
          </p:nvPr>
        </p:nvSpPr>
        <p:spPr>
          <a:xfrm>
            <a:off x="228600" y="1981200"/>
            <a:ext cx="4267200" cy="4114800"/>
          </a:xfrm>
        </p:spPr>
        <p:txBody>
          <a:bodyPr/>
          <a:lstStyle/>
          <a:p>
            <a:pPr>
              <a:lnSpc>
                <a:spcPct val="90000"/>
              </a:lnSpc>
              <a:buFont typeface="Wingdings" pitchFamily="2" charset="2"/>
              <a:buNone/>
            </a:pPr>
            <a:endParaRPr lang="en-US" altLang="en-US" sz="2800"/>
          </a:p>
          <a:p>
            <a:pPr>
              <a:lnSpc>
                <a:spcPct val="90000"/>
              </a:lnSpc>
            </a:pPr>
            <a:r>
              <a:rPr lang="en-US" altLang="en-US" sz="2800"/>
              <a:t>The direction of the field is the direction a north pole would point</a:t>
            </a:r>
          </a:p>
          <a:p>
            <a:pPr lvl="2">
              <a:lnSpc>
                <a:spcPct val="90000"/>
              </a:lnSpc>
            </a:pPr>
            <a:r>
              <a:rPr lang="en-US" altLang="en-US"/>
              <a:t>Compare to the electric field produced by like charges</a:t>
            </a:r>
          </a:p>
          <a:p>
            <a:pPr lvl="1">
              <a:lnSpc>
                <a:spcPct val="90000"/>
              </a:lnSpc>
            </a:pPr>
            <a:endParaRPr lang="en-US" altLang="en-US" sz="2400"/>
          </a:p>
        </p:txBody>
      </p:sp>
      <p:pic>
        <p:nvPicPr>
          <p:cNvPr id="12294" name="Picture 6" descr="Fig 19-03c"/>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524000"/>
            <a:ext cx="388302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Magnetic and Electric Fields</a:t>
            </a:r>
          </a:p>
        </p:txBody>
      </p:sp>
      <p:sp>
        <p:nvSpPr>
          <p:cNvPr id="13315" name="Rectangle 3"/>
          <p:cNvSpPr>
            <a:spLocks noGrp="1" noChangeArrowheads="1"/>
          </p:cNvSpPr>
          <p:nvPr>
            <p:ph type="body" idx="1"/>
          </p:nvPr>
        </p:nvSpPr>
        <p:spPr/>
        <p:txBody>
          <a:bodyPr/>
          <a:lstStyle/>
          <a:p>
            <a:r>
              <a:rPr lang="en-US" altLang="en-US"/>
              <a:t>An electric field surrounds any stationary electric charge</a:t>
            </a:r>
          </a:p>
          <a:p>
            <a:r>
              <a:rPr lang="en-US" altLang="en-US"/>
              <a:t>A magnetic field surrounds any </a:t>
            </a:r>
            <a:r>
              <a:rPr lang="en-US" altLang="en-US" i="1"/>
              <a:t>moving</a:t>
            </a:r>
            <a:r>
              <a:rPr lang="en-US" altLang="en-US"/>
              <a:t> electric charge</a:t>
            </a:r>
          </a:p>
          <a:p>
            <a:r>
              <a:rPr lang="en-US" altLang="en-US"/>
              <a:t>A magnetic field surrounds any magnetic material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Earth’s Magnetic Field</a:t>
            </a:r>
          </a:p>
        </p:txBody>
      </p:sp>
      <p:sp>
        <p:nvSpPr>
          <p:cNvPr id="14339" name="Rectangle 3"/>
          <p:cNvSpPr>
            <a:spLocks noGrp="1" noChangeArrowheads="1"/>
          </p:cNvSpPr>
          <p:nvPr>
            <p:ph type="body" idx="1"/>
          </p:nvPr>
        </p:nvSpPr>
        <p:spPr/>
        <p:txBody>
          <a:bodyPr/>
          <a:lstStyle/>
          <a:p>
            <a:r>
              <a:rPr lang="en-US" altLang="en-US"/>
              <a:t>The Earth’s </a:t>
            </a:r>
            <a:r>
              <a:rPr lang="en-US" altLang="en-US" b="1"/>
              <a:t>geographic</a:t>
            </a:r>
            <a:r>
              <a:rPr lang="en-US" altLang="en-US"/>
              <a:t> </a:t>
            </a:r>
            <a:r>
              <a:rPr lang="en-US" altLang="en-US" b="1" i="1"/>
              <a:t>North</a:t>
            </a:r>
            <a:r>
              <a:rPr lang="en-US" altLang="en-US"/>
              <a:t> Pole corresponds to a </a:t>
            </a:r>
            <a:r>
              <a:rPr lang="en-US" altLang="en-US" b="1"/>
              <a:t>magnetic </a:t>
            </a:r>
            <a:r>
              <a:rPr lang="en-US" altLang="en-US" b="1" i="1"/>
              <a:t>south</a:t>
            </a:r>
            <a:r>
              <a:rPr lang="en-US" altLang="en-US"/>
              <a:t> pole</a:t>
            </a:r>
          </a:p>
          <a:p>
            <a:r>
              <a:rPr lang="en-US" altLang="en-US"/>
              <a:t>The Earth’s geographic South Pole corresponds to a magnetic north pole</a:t>
            </a:r>
          </a:p>
          <a:p>
            <a:pPr lvl="1"/>
            <a:r>
              <a:rPr lang="en-US" altLang="en-US"/>
              <a:t>Strictly speaking, a north pole should be a “north-seeking” pole and a south pole a “south-seeking” pole</a:t>
            </a:r>
          </a:p>
          <a:p>
            <a:pPr lvl="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a:lstStyle/>
          <a:p>
            <a:r>
              <a:rPr lang="en-US" altLang="en-US"/>
              <a:t>Earth’s Magnetic Field</a:t>
            </a:r>
          </a:p>
        </p:txBody>
      </p:sp>
      <p:sp>
        <p:nvSpPr>
          <p:cNvPr id="15363" name="Rectangle 3"/>
          <p:cNvSpPr>
            <a:spLocks noGrp="1" noChangeArrowheads="1"/>
          </p:cNvSpPr>
          <p:nvPr>
            <p:ph type="body" sz="half" idx="1"/>
          </p:nvPr>
        </p:nvSpPr>
        <p:spPr>
          <a:xfrm>
            <a:off x="228600" y="2133600"/>
            <a:ext cx="3810000" cy="4191000"/>
          </a:xfrm>
        </p:spPr>
        <p:txBody>
          <a:bodyPr/>
          <a:lstStyle/>
          <a:p>
            <a:r>
              <a:rPr lang="en-US" altLang="en-US" sz="2800"/>
              <a:t>The Earth’s magnetic field resembles that achieved by burying a huge bar magnet deep in the Earth’s interior</a:t>
            </a:r>
          </a:p>
        </p:txBody>
      </p:sp>
      <p:pic>
        <p:nvPicPr>
          <p:cNvPr id="15366" name="Picture 6" descr="Fig 19-04"/>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191000" y="1687513"/>
            <a:ext cx="4953000" cy="482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76200"/>
            <a:ext cx="8991600" cy="1143000"/>
          </a:xfrm>
        </p:spPr>
        <p:txBody>
          <a:bodyPr/>
          <a:lstStyle/>
          <a:p>
            <a:r>
              <a:rPr lang="en-US" altLang="en-US"/>
              <a:t>Dip Angle of Earth’s Magnetic Field</a:t>
            </a:r>
          </a:p>
        </p:txBody>
      </p:sp>
      <p:sp>
        <p:nvSpPr>
          <p:cNvPr id="16387" name="Rectangle 3"/>
          <p:cNvSpPr>
            <a:spLocks noGrp="1" noChangeArrowheads="1"/>
          </p:cNvSpPr>
          <p:nvPr>
            <p:ph type="body" idx="1"/>
          </p:nvPr>
        </p:nvSpPr>
        <p:spPr>
          <a:xfrm>
            <a:off x="685800" y="1447800"/>
            <a:ext cx="8153400" cy="5105400"/>
          </a:xfrm>
        </p:spPr>
        <p:txBody>
          <a:bodyPr/>
          <a:lstStyle/>
          <a:p>
            <a:pPr>
              <a:lnSpc>
                <a:spcPct val="90000"/>
              </a:lnSpc>
            </a:pPr>
            <a:r>
              <a:rPr lang="en-US" altLang="en-US" sz="2800"/>
              <a:t>If a compass is free to rotate vertically as well as horizontally, it points to the Earth’s surface</a:t>
            </a:r>
          </a:p>
          <a:p>
            <a:pPr>
              <a:lnSpc>
                <a:spcPct val="90000"/>
              </a:lnSpc>
              <a:buFont typeface="Wingdings" pitchFamily="2" charset="2"/>
              <a:buNone/>
            </a:pPr>
            <a:endParaRPr lang="en-US" altLang="en-US" sz="2800"/>
          </a:p>
          <a:p>
            <a:pPr>
              <a:lnSpc>
                <a:spcPct val="90000"/>
              </a:lnSpc>
            </a:pPr>
            <a:r>
              <a:rPr lang="en-US" altLang="en-US" sz="2800"/>
              <a:t>The angle between the horizontal and the direction of the magnetic field is called the </a:t>
            </a:r>
            <a:r>
              <a:rPr lang="en-US" altLang="en-US" sz="2800" b="1" i="1">
                <a:solidFill>
                  <a:schemeClr val="folHlink"/>
                </a:solidFill>
              </a:rPr>
              <a:t>dip angle</a:t>
            </a:r>
          </a:p>
          <a:p>
            <a:pPr>
              <a:lnSpc>
                <a:spcPct val="90000"/>
              </a:lnSpc>
              <a:buFont typeface="Wingdings" pitchFamily="2" charset="2"/>
              <a:buNone/>
            </a:pPr>
            <a:endParaRPr lang="en-US" altLang="en-US" sz="2800" b="1">
              <a:solidFill>
                <a:schemeClr val="folHlink"/>
              </a:solidFill>
            </a:endParaRPr>
          </a:p>
          <a:p>
            <a:pPr lvl="1">
              <a:lnSpc>
                <a:spcPct val="90000"/>
              </a:lnSpc>
            </a:pPr>
            <a:r>
              <a:rPr lang="en-US" altLang="en-US" sz="2400"/>
              <a:t>The farther north the device is moved, the farther from horizontal the compass needle would be</a:t>
            </a:r>
          </a:p>
          <a:p>
            <a:pPr lvl="2">
              <a:lnSpc>
                <a:spcPct val="90000"/>
              </a:lnSpc>
            </a:pPr>
            <a:r>
              <a:rPr lang="en-US" altLang="en-US"/>
              <a:t>The compass needle would be horizontal at the equator and the dip angle would be 0°</a:t>
            </a:r>
          </a:p>
          <a:p>
            <a:pPr lvl="2">
              <a:lnSpc>
                <a:spcPct val="90000"/>
              </a:lnSpc>
            </a:pPr>
            <a:r>
              <a:rPr lang="en-US" altLang="en-US"/>
              <a:t>The compass needle would point straight down at the south magnetic pole and the dip angle would be 90°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More About the Earth’s Magnetic Poles</a:t>
            </a:r>
          </a:p>
        </p:txBody>
      </p:sp>
      <p:sp>
        <p:nvSpPr>
          <p:cNvPr id="17411" name="Rectangle 3"/>
          <p:cNvSpPr>
            <a:spLocks noGrp="1" noChangeArrowheads="1"/>
          </p:cNvSpPr>
          <p:nvPr>
            <p:ph type="body" idx="1"/>
          </p:nvPr>
        </p:nvSpPr>
        <p:spPr/>
        <p:txBody>
          <a:bodyPr/>
          <a:lstStyle/>
          <a:p>
            <a:pPr>
              <a:lnSpc>
                <a:spcPct val="90000"/>
              </a:lnSpc>
            </a:pPr>
            <a:r>
              <a:rPr lang="en-US" altLang="en-US" sz="2800"/>
              <a:t>The dip angle of 90° is found at a point just north of Hudson Bay in Canada</a:t>
            </a:r>
          </a:p>
          <a:p>
            <a:pPr lvl="2">
              <a:lnSpc>
                <a:spcPct val="90000"/>
              </a:lnSpc>
            </a:pPr>
            <a:r>
              <a:rPr lang="en-US" altLang="en-US"/>
              <a:t>This is considered to be the location of the south magnetic pole</a:t>
            </a:r>
          </a:p>
          <a:p>
            <a:pPr>
              <a:lnSpc>
                <a:spcPct val="90000"/>
              </a:lnSpc>
            </a:pPr>
            <a:r>
              <a:rPr lang="en-US" altLang="en-US" sz="2800"/>
              <a:t>The magnetic and geographic poles are not in the same exact location</a:t>
            </a:r>
          </a:p>
          <a:p>
            <a:pPr lvl="1">
              <a:lnSpc>
                <a:spcPct val="90000"/>
              </a:lnSpc>
            </a:pPr>
            <a:r>
              <a:rPr lang="en-US" altLang="en-US" sz="2400"/>
              <a:t>The difference between true north, at the geographic north pole, and magnetic north is called the </a:t>
            </a:r>
            <a:r>
              <a:rPr lang="en-US" altLang="en-US" sz="2400" i="1"/>
              <a:t>magnetic declination</a:t>
            </a:r>
            <a:endParaRPr lang="en-US" altLang="en-US" sz="2400"/>
          </a:p>
          <a:p>
            <a:pPr lvl="2">
              <a:lnSpc>
                <a:spcPct val="90000"/>
              </a:lnSpc>
            </a:pPr>
            <a:r>
              <a:rPr lang="en-US" altLang="en-US" sz="2000"/>
              <a:t>The amount of declination varies by location on the Earth’s surface</a:t>
            </a:r>
          </a:p>
          <a:p>
            <a:pPr lvl="2">
              <a:lnSpc>
                <a:spcPct val="90000"/>
              </a:lnSpc>
            </a:pPr>
            <a:endParaRPr lang="en-US" alt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1143000"/>
          </a:xfrm>
        </p:spPr>
        <p:txBody>
          <a:bodyPr/>
          <a:lstStyle/>
          <a:p>
            <a:r>
              <a:rPr lang="en-US" altLang="en-US"/>
              <a:t>Earth’s Magnetic Declination</a:t>
            </a:r>
          </a:p>
        </p:txBody>
      </p:sp>
      <p:pic>
        <p:nvPicPr>
          <p:cNvPr id="19459" name="Picture 3" descr="Fig 19-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489700" cy="5005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Source of the Earth’s Magnetic Field</a:t>
            </a:r>
          </a:p>
        </p:txBody>
      </p:sp>
      <p:sp>
        <p:nvSpPr>
          <p:cNvPr id="18435" name="Rectangle 3"/>
          <p:cNvSpPr>
            <a:spLocks noGrp="1" noChangeArrowheads="1"/>
          </p:cNvSpPr>
          <p:nvPr>
            <p:ph type="body" idx="1"/>
          </p:nvPr>
        </p:nvSpPr>
        <p:spPr/>
        <p:txBody>
          <a:bodyPr/>
          <a:lstStyle/>
          <a:p>
            <a:r>
              <a:rPr lang="en-US" altLang="en-US" sz="2800"/>
              <a:t>There cannot be large masses of permanently magnetized materials since the high temperatures of the core prevent materials from retaining permanent magnetization</a:t>
            </a:r>
          </a:p>
          <a:p>
            <a:pPr>
              <a:buFont typeface="Wingdings" pitchFamily="2" charset="2"/>
              <a:buNone/>
            </a:pPr>
            <a:endParaRPr lang="en-US" altLang="en-US" sz="2800"/>
          </a:p>
          <a:p>
            <a:r>
              <a:rPr lang="en-US" altLang="en-US" sz="2800"/>
              <a:t>The most likely source of the Earth’s magnetic field is believed to be electric currents in the liquid part of the core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Reversals of the Earth’s Magnetic Field</a:t>
            </a:r>
          </a:p>
        </p:txBody>
      </p:sp>
      <p:sp>
        <p:nvSpPr>
          <p:cNvPr id="20483" name="Rectangle 3"/>
          <p:cNvSpPr>
            <a:spLocks noGrp="1" noChangeArrowheads="1"/>
          </p:cNvSpPr>
          <p:nvPr>
            <p:ph type="body" idx="1"/>
          </p:nvPr>
        </p:nvSpPr>
        <p:spPr/>
        <p:txBody>
          <a:bodyPr/>
          <a:lstStyle/>
          <a:p>
            <a:r>
              <a:rPr lang="en-US" altLang="en-US"/>
              <a:t>The direction of the Earth’s magnetic field reverses every few million years</a:t>
            </a:r>
          </a:p>
          <a:p>
            <a:pPr lvl="2"/>
            <a:r>
              <a:rPr lang="en-US" altLang="en-US" sz="2800"/>
              <a:t>Evidence of these reversals are found in basalts resulting from volcanic activity</a:t>
            </a:r>
          </a:p>
          <a:p>
            <a:pPr lvl="2"/>
            <a:r>
              <a:rPr lang="en-US" altLang="en-US" sz="2800"/>
              <a:t>The origin of the reversals is not understood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Magnetic Fields</a:t>
            </a:r>
          </a:p>
        </p:txBody>
      </p:sp>
      <p:sp>
        <p:nvSpPr>
          <p:cNvPr id="21507" name="Rectangle 3"/>
          <p:cNvSpPr>
            <a:spLocks noGrp="1" noChangeArrowheads="1"/>
          </p:cNvSpPr>
          <p:nvPr>
            <p:ph type="body" idx="1"/>
          </p:nvPr>
        </p:nvSpPr>
        <p:spPr/>
        <p:txBody>
          <a:bodyPr/>
          <a:lstStyle/>
          <a:p>
            <a:r>
              <a:rPr lang="en-US" altLang="en-US"/>
              <a:t>When moving through a magnetic field, a charged particle experiences a magnetic force</a:t>
            </a:r>
          </a:p>
          <a:p>
            <a:pPr lvl="2"/>
            <a:r>
              <a:rPr lang="en-US" altLang="en-US" sz="2800"/>
              <a:t>This force has a maximum value when the charge moves perpendicularly to the magnetic field lines</a:t>
            </a:r>
          </a:p>
          <a:p>
            <a:pPr lvl="2"/>
            <a:r>
              <a:rPr lang="en-US" altLang="en-US" sz="2800"/>
              <a:t>This force is zero when the charge moves along the field lines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534400" cy="5915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Magnetic Fields</a:t>
            </a:r>
          </a:p>
        </p:txBody>
      </p:sp>
      <p:sp>
        <p:nvSpPr>
          <p:cNvPr id="22531" name="Rectangle 3"/>
          <p:cNvSpPr>
            <a:spLocks noGrp="1" noChangeArrowheads="1"/>
          </p:cNvSpPr>
          <p:nvPr>
            <p:ph type="body" idx="1"/>
          </p:nvPr>
        </p:nvSpPr>
        <p:spPr/>
        <p:txBody>
          <a:bodyPr/>
          <a:lstStyle/>
          <a:p>
            <a:r>
              <a:rPr lang="en-US" altLang="en-US"/>
              <a:t>One can define a magnetic field in terms of the magnetic force exerted on a test charge</a:t>
            </a:r>
          </a:p>
          <a:p>
            <a:pPr lvl="2"/>
            <a:r>
              <a:rPr lang="en-US" altLang="en-US" sz="2800"/>
              <a:t>Similar to the way electric fields are defined</a:t>
            </a:r>
          </a:p>
          <a:p>
            <a:pPr lvl="1"/>
            <a:endParaRPr lang="en-US" altLang="en-US"/>
          </a:p>
        </p:txBody>
      </p:sp>
      <p:graphicFrame>
        <p:nvGraphicFramePr>
          <p:cNvPr id="22532" name="Object 4"/>
          <p:cNvGraphicFramePr>
            <a:graphicFrameLocks noChangeAspect="1"/>
          </p:cNvGraphicFramePr>
          <p:nvPr/>
        </p:nvGraphicFramePr>
        <p:xfrm>
          <a:off x="2971800" y="4191000"/>
          <a:ext cx="2400300" cy="1277938"/>
        </p:xfrm>
        <a:graphic>
          <a:graphicData uri="http://schemas.openxmlformats.org/presentationml/2006/ole">
            <mc:AlternateContent xmlns:mc="http://schemas.openxmlformats.org/markup-compatibility/2006">
              <mc:Choice xmlns:v="urn:schemas-microsoft-com:vml" Requires="v">
                <p:oleObj spid="_x0000_s22533" name="Equation" r:id="rId3" imgW="787320" imgH="419040" progId="Equation.3">
                  <p:embed/>
                </p:oleObj>
              </mc:Choice>
              <mc:Fallback>
                <p:oleObj name="Equation" r:id="rId3" imgW="78732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191000"/>
                        <a:ext cx="2400300" cy="1277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Units of Magnetic Field</a:t>
            </a:r>
          </a:p>
        </p:txBody>
      </p:sp>
      <p:sp>
        <p:nvSpPr>
          <p:cNvPr id="23555" name="Rectangle 3"/>
          <p:cNvSpPr>
            <a:spLocks noGrp="1" noChangeArrowheads="1"/>
          </p:cNvSpPr>
          <p:nvPr>
            <p:ph type="body" idx="1"/>
          </p:nvPr>
        </p:nvSpPr>
        <p:spPr>
          <a:xfrm>
            <a:off x="685800" y="1981200"/>
            <a:ext cx="8153400" cy="4114800"/>
          </a:xfrm>
        </p:spPr>
        <p:txBody>
          <a:bodyPr/>
          <a:lstStyle/>
          <a:p>
            <a:r>
              <a:rPr lang="en-US" altLang="en-US"/>
              <a:t>The SI unit of magnetic field is the </a:t>
            </a:r>
            <a:r>
              <a:rPr lang="en-US" altLang="en-US" i="1"/>
              <a:t>Tesla</a:t>
            </a:r>
            <a:r>
              <a:rPr lang="en-US" altLang="en-US"/>
              <a:t> (T)</a:t>
            </a:r>
          </a:p>
          <a:p>
            <a:endParaRPr lang="en-US" altLang="en-US"/>
          </a:p>
          <a:p>
            <a:endParaRPr lang="en-US" altLang="en-US"/>
          </a:p>
          <a:p>
            <a:pPr lvl="1"/>
            <a:endParaRPr lang="en-US" altLang="en-US"/>
          </a:p>
          <a:p>
            <a:pPr lvl="2"/>
            <a:r>
              <a:rPr lang="en-US" altLang="en-US" sz="2800"/>
              <a:t>Wb is a Weber</a:t>
            </a:r>
          </a:p>
          <a:p>
            <a:r>
              <a:rPr lang="en-US" altLang="en-US"/>
              <a:t>The CGS unit is a </a:t>
            </a:r>
            <a:r>
              <a:rPr lang="en-US" altLang="en-US" i="1"/>
              <a:t>Gauss</a:t>
            </a:r>
            <a:r>
              <a:rPr lang="en-US" altLang="en-US"/>
              <a:t> (G)</a:t>
            </a:r>
          </a:p>
          <a:p>
            <a:pPr lvl="2"/>
            <a:r>
              <a:rPr lang="en-US" altLang="en-US" sz="2800"/>
              <a:t>1 T = 10</a:t>
            </a:r>
            <a:r>
              <a:rPr lang="en-US" altLang="en-US" sz="2800" baseline="30000"/>
              <a:t>4</a:t>
            </a:r>
            <a:r>
              <a:rPr lang="en-US" altLang="en-US" sz="2800"/>
              <a:t> G</a:t>
            </a:r>
            <a:endParaRPr lang="en-US" altLang="en-US"/>
          </a:p>
        </p:txBody>
      </p:sp>
      <p:graphicFrame>
        <p:nvGraphicFramePr>
          <p:cNvPr id="23556" name="Object 4"/>
          <p:cNvGraphicFramePr>
            <a:graphicFrameLocks noChangeAspect="1"/>
          </p:cNvGraphicFramePr>
          <p:nvPr/>
        </p:nvGraphicFramePr>
        <p:xfrm>
          <a:off x="1828800" y="2895600"/>
          <a:ext cx="4605338" cy="1117600"/>
        </p:xfrm>
        <a:graphic>
          <a:graphicData uri="http://schemas.openxmlformats.org/presentationml/2006/ole">
            <mc:AlternateContent xmlns:mc="http://schemas.openxmlformats.org/markup-compatibility/2006">
              <mc:Choice xmlns:v="urn:schemas-microsoft-com:vml" Requires="v">
                <p:oleObj spid="_x0000_s23557" name="Equation" r:id="rId3" imgW="1726920" imgH="419040" progId="Equation.3">
                  <p:embed/>
                </p:oleObj>
              </mc:Choice>
              <mc:Fallback>
                <p:oleObj name="Equation" r:id="rId3" imgW="172692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895600"/>
                        <a:ext cx="4605338"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A Few Typical B Values</a:t>
            </a:r>
          </a:p>
        </p:txBody>
      </p:sp>
      <p:sp>
        <p:nvSpPr>
          <p:cNvPr id="96259" name="Rectangle 3" descr="29-T01"/>
          <p:cNvSpPr>
            <a:spLocks noGrp="1" noChangeAspect="1" noChangeArrowheads="1"/>
          </p:cNvSpPr>
          <p:nvPr/>
        </p:nvSpPr>
        <p:spPr bwMode="auto">
          <a:xfrm>
            <a:off x="647700" y="2057400"/>
            <a:ext cx="7848600" cy="4505325"/>
          </a:xfrm>
          <a:prstGeom prst="rect">
            <a:avLst/>
          </a:prstGeom>
          <a:blipFill dpi="0" rotWithShape="1">
            <a:blip r:embed="rId2"/>
            <a:srcRect/>
            <a:stretch>
              <a:fillRect r="-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228600"/>
            <a:ext cx="7772400" cy="1143000"/>
          </a:xfrm>
        </p:spPr>
        <p:txBody>
          <a:bodyPr/>
          <a:lstStyle/>
          <a:p>
            <a:r>
              <a:rPr lang="en-US" altLang="en-US"/>
              <a:t>Finding the Direction of Magnetic Force</a:t>
            </a:r>
          </a:p>
        </p:txBody>
      </p:sp>
      <p:sp>
        <p:nvSpPr>
          <p:cNvPr id="25603" name="Rectangle 3"/>
          <p:cNvSpPr>
            <a:spLocks noGrp="1" noChangeArrowheads="1"/>
          </p:cNvSpPr>
          <p:nvPr>
            <p:ph type="body" sz="half" idx="1"/>
          </p:nvPr>
        </p:nvSpPr>
        <p:spPr>
          <a:xfrm>
            <a:off x="304800" y="1981200"/>
            <a:ext cx="4191000" cy="4114800"/>
          </a:xfrm>
        </p:spPr>
        <p:txBody>
          <a:bodyPr/>
          <a:lstStyle/>
          <a:p>
            <a:pPr>
              <a:lnSpc>
                <a:spcPct val="90000"/>
              </a:lnSpc>
            </a:pPr>
            <a:r>
              <a:rPr lang="en-US" altLang="en-US" sz="2800"/>
              <a:t>Experiments show that the direction of the magnetic force is always perpendicular to both </a:t>
            </a:r>
            <a:r>
              <a:rPr lang="en-US" altLang="en-US" sz="2800" b="1" i="1">
                <a:solidFill>
                  <a:schemeClr val="folHlink"/>
                </a:solidFill>
              </a:rPr>
              <a:t>v</a:t>
            </a:r>
            <a:r>
              <a:rPr lang="en-US" altLang="en-US" sz="2800"/>
              <a:t> and </a:t>
            </a:r>
            <a:r>
              <a:rPr lang="en-US" altLang="en-US" sz="2800" b="1">
                <a:solidFill>
                  <a:schemeClr val="folHlink"/>
                </a:solidFill>
              </a:rPr>
              <a:t>B</a:t>
            </a:r>
          </a:p>
          <a:p>
            <a:pPr>
              <a:lnSpc>
                <a:spcPct val="90000"/>
              </a:lnSpc>
            </a:pPr>
            <a:r>
              <a:rPr lang="en-US" altLang="en-US" sz="2800"/>
              <a:t>F</a:t>
            </a:r>
            <a:r>
              <a:rPr lang="en-US" altLang="en-US" sz="2800" baseline="-25000"/>
              <a:t>max</a:t>
            </a:r>
            <a:r>
              <a:rPr lang="en-US" altLang="en-US" sz="2800"/>
              <a:t> occurs when </a:t>
            </a:r>
            <a:r>
              <a:rPr lang="en-US" altLang="en-US" sz="2800" b="1" i="1">
                <a:solidFill>
                  <a:schemeClr val="folHlink"/>
                </a:solidFill>
              </a:rPr>
              <a:t>v</a:t>
            </a:r>
            <a:r>
              <a:rPr lang="en-US" altLang="en-US" sz="2800"/>
              <a:t> is </a:t>
            </a:r>
            <a:r>
              <a:rPr lang="en-US" altLang="en-US" sz="2800" i="1"/>
              <a:t>perpendicular</a:t>
            </a:r>
            <a:r>
              <a:rPr lang="en-US" altLang="en-US" sz="2800"/>
              <a:t> to </a:t>
            </a:r>
            <a:r>
              <a:rPr lang="en-US" altLang="en-US" sz="2800" b="1">
                <a:solidFill>
                  <a:schemeClr val="folHlink"/>
                </a:solidFill>
              </a:rPr>
              <a:t>B</a:t>
            </a:r>
          </a:p>
          <a:p>
            <a:pPr>
              <a:lnSpc>
                <a:spcPct val="90000"/>
              </a:lnSpc>
            </a:pPr>
            <a:r>
              <a:rPr lang="en-US" altLang="en-US" sz="2800"/>
              <a:t>F = 0 when </a:t>
            </a:r>
            <a:r>
              <a:rPr lang="en-US" altLang="en-US" sz="2800" b="1" i="1">
                <a:solidFill>
                  <a:schemeClr val="folHlink"/>
                </a:solidFill>
              </a:rPr>
              <a:t>v</a:t>
            </a:r>
            <a:r>
              <a:rPr lang="en-US" altLang="en-US" sz="2800"/>
              <a:t> is </a:t>
            </a:r>
            <a:r>
              <a:rPr lang="en-US" altLang="en-US" sz="2800" i="1"/>
              <a:t>parallel</a:t>
            </a:r>
            <a:r>
              <a:rPr lang="en-US" altLang="en-US" sz="2800"/>
              <a:t> to </a:t>
            </a:r>
            <a:r>
              <a:rPr lang="en-US" altLang="en-US" sz="2800" b="1">
                <a:solidFill>
                  <a:schemeClr val="folHlink"/>
                </a:solidFill>
              </a:rPr>
              <a:t>B</a:t>
            </a:r>
          </a:p>
        </p:txBody>
      </p:sp>
      <p:pic>
        <p:nvPicPr>
          <p:cNvPr id="25606" name="Picture 6" descr="Fig 19-06"/>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193925"/>
            <a:ext cx="3810000" cy="3687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90800" y="228600"/>
            <a:ext cx="5410200" cy="1143000"/>
          </a:xfrm>
        </p:spPr>
        <p:txBody>
          <a:bodyPr/>
          <a:lstStyle/>
          <a:p>
            <a:r>
              <a:rPr lang="en-US" altLang="en-US"/>
              <a:t>Right Hand Rule </a:t>
            </a:r>
          </a:p>
        </p:txBody>
      </p:sp>
      <p:sp>
        <p:nvSpPr>
          <p:cNvPr id="26627" name="Rectangle 3"/>
          <p:cNvSpPr>
            <a:spLocks noGrp="1" noChangeArrowheads="1"/>
          </p:cNvSpPr>
          <p:nvPr>
            <p:ph type="body" sz="half" idx="1"/>
          </p:nvPr>
        </p:nvSpPr>
        <p:spPr>
          <a:xfrm>
            <a:off x="152400" y="1371600"/>
            <a:ext cx="4800600" cy="4724400"/>
          </a:xfrm>
        </p:spPr>
        <p:txBody>
          <a:bodyPr/>
          <a:lstStyle/>
          <a:p>
            <a:pPr>
              <a:lnSpc>
                <a:spcPct val="90000"/>
              </a:lnSpc>
            </a:pPr>
            <a:r>
              <a:rPr lang="en-US" altLang="en-US" sz="2800"/>
              <a:t>Point the fingers of your right hand in the direction of the velocity </a:t>
            </a:r>
            <a:r>
              <a:rPr lang="en-US" altLang="en-US" sz="2800" b="1" i="1">
                <a:solidFill>
                  <a:schemeClr val="folHlink"/>
                </a:solidFill>
              </a:rPr>
              <a:t>v</a:t>
            </a:r>
            <a:r>
              <a:rPr lang="en-US" altLang="en-US" sz="2800"/>
              <a:t> </a:t>
            </a:r>
          </a:p>
          <a:p>
            <a:pPr>
              <a:lnSpc>
                <a:spcPct val="90000"/>
              </a:lnSpc>
            </a:pPr>
            <a:r>
              <a:rPr lang="en-US" altLang="en-US" sz="2800"/>
              <a:t>Curl the fingers in the direction of the magnetic field </a:t>
            </a:r>
            <a:r>
              <a:rPr lang="en-US" altLang="en-US" sz="2800" b="1">
                <a:solidFill>
                  <a:schemeClr val="folHlink"/>
                </a:solidFill>
              </a:rPr>
              <a:t>B</a:t>
            </a:r>
            <a:r>
              <a:rPr lang="en-US" altLang="en-US" sz="2800"/>
              <a:t>, moving through the smallest angle</a:t>
            </a:r>
          </a:p>
          <a:p>
            <a:pPr>
              <a:lnSpc>
                <a:spcPct val="90000"/>
              </a:lnSpc>
            </a:pPr>
            <a:r>
              <a:rPr lang="en-US" altLang="en-US" sz="2800"/>
              <a:t>Your thumb is now pointing in the direction of the magnetic force </a:t>
            </a:r>
            <a:r>
              <a:rPr lang="en-US" altLang="en-US" sz="2800" b="1">
                <a:solidFill>
                  <a:schemeClr val="folHlink"/>
                </a:solidFill>
              </a:rPr>
              <a:t>F</a:t>
            </a:r>
            <a:r>
              <a:rPr lang="en-US" altLang="en-US" sz="2800"/>
              <a:t> exerted on a positive charge</a:t>
            </a:r>
          </a:p>
        </p:txBody>
      </p:sp>
      <p:grpSp>
        <p:nvGrpSpPr>
          <p:cNvPr id="26641" name="Group 17"/>
          <p:cNvGrpSpPr>
            <a:grpSpLocks/>
          </p:cNvGrpSpPr>
          <p:nvPr/>
        </p:nvGrpSpPr>
        <p:grpSpPr bwMode="auto">
          <a:xfrm>
            <a:off x="5181600" y="1524000"/>
            <a:ext cx="3813175" cy="4114800"/>
            <a:chOff x="3264" y="1152"/>
            <a:chExt cx="2402" cy="2592"/>
          </a:xfrm>
        </p:grpSpPr>
        <p:sp>
          <p:nvSpPr>
            <p:cNvPr id="26633" name="Rectangle 9"/>
            <p:cNvSpPr>
              <a:spLocks noChangeArrowheads="1"/>
            </p:cNvSpPr>
            <p:nvPr/>
          </p:nvSpPr>
          <p:spPr bwMode="auto">
            <a:xfrm>
              <a:off x="3600" y="2688"/>
              <a:ext cx="2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folHlink"/>
                  </a:solidFill>
                </a:rPr>
                <a:t>F</a:t>
              </a:r>
            </a:p>
          </p:txBody>
        </p:sp>
        <p:grpSp>
          <p:nvGrpSpPr>
            <p:cNvPr id="26637" name="Group 13"/>
            <p:cNvGrpSpPr>
              <a:grpSpLocks/>
            </p:cNvGrpSpPr>
            <p:nvPr/>
          </p:nvGrpSpPr>
          <p:grpSpPr bwMode="auto">
            <a:xfrm>
              <a:off x="3264" y="1152"/>
              <a:ext cx="2402" cy="2592"/>
              <a:chOff x="3266" y="1152"/>
              <a:chExt cx="2402" cy="2592"/>
            </a:xfrm>
          </p:grpSpPr>
          <p:pic>
            <p:nvPicPr>
              <p:cNvPr id="26632" name="Picture 8" descr="right_hand_rule_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 y="1152"/>
                <a:ext cx="2402" cy="2592"/>
              </a:xfrm>
              <a:prstGeom prst="rect">
                <a:avLst/>
              </a:prstGeom>
              <a:noFill/>
              <a:extLst>
                <a:ext uri="{909E8E84-426E-40DD-AFC4-6F175D3DCCD1}">
                  <a14:hiddenFill xmlns:a14="http://schemas.microsoft.com/office/drawing/2010/main">
                    <a:solidFill>
                      <a:srgbClr val="FFFFFF"/>
                    </a:solidFill>
                  </a14:hiddenFill>
                </a:ext>
              </a:extLst>
            </p:spPr>
          </p:pic>
          <p:sp>
            <p:nvSpPr>
              <p:cNvPr id="26634" name="Rectangle 10"/>
              <p:cNvSpPr>
                <a:spLocks noChangeArrowheads="1"/>
              </p:cNvSpPr>
              <p:nvPr/>
            </p:nvSpPr>
            <p:spPr bwMode="auto">
              <a:xfrm>
                <a:off x="4752" y="1200"/>
                <a:ext cx="336" cy="96"/>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Rectangle 11"/>
              <p:cNvSpPr>
                <a:spLocks noChangeArrowheads="1"/>
              </p:cNvSpPr>
              <p:nvPr/>
            </p:nvSpPr>
            <p:spPr bwMode="auto">
              <a:xfrm>
                <a:off x="3840" y="2688"/>
                <a:ext cx="48" cy="144"/>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Rectangle 12"/>
              <p:cNvSpPr>
                <a:spLocks noChangeArrowheads="1"/>
              </p:cNvSpPr>
              <p:nvPr/>
            </p:nvSpPr>
            <p:spPr bwMode="auto">
              <a:xfrm>
                <a:off x="4272" y="3408"/>
                <a:ext cx="96" cy="144"/>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638" name="Rectangle 14"/>
            <p:cNvSpPr>
              <a:spLocks noChangeArrowheads="1"/>
            </p:cNvSpPr>
            <p:nvPr/>
          </p:nvSpPr>
          <p:spPr bwMode="auto">
            <a:xfrm>
              <a:off x="4992" y="1200"/>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hlink"/>
                  </a:solidFill>
                </a:rPr>
                <a:t>F</a:t>
              </a:r>
            </a:p>
          </p:txBody>
        </p:sp>
        <p:sp>
          <p:nvSpPr>
            <p:cNvPr id="26639" name="Rectangle 15"/>
            <p:cNvSpPr>
              <a:spLocks noChangeArrowheads="1"/>
            </p:cNvSpPr>
            <p:nvPr/>
          </p:nvSpPr>
          <p:spPr bwMode="auto">
            <a:xfrm>
              <a:off x="3552" y="2626"/>
              <a:ext cx="23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i="1">
                  <a:solidFill>
                    <a:srgbClr val="00CC00"/>
                  </a:solidFill>
                </a:rPr>
                <a:t>v</a:t>
              </a:r>
            </a:p>
          </p:txBody>
        </p:sp>
        <p:sp>
          <p:nvSpPr>
            <p:cNvPr id="26640" name="Rectangle 16"/>
            <p:cNvSpPr>
              <a:spLocks noChangeArrowheads="1"/>
            </p:cNvSpPr>
            <p:nvPr/>
          </p:nvSpPr>
          <p:spPr bwMode="auto">
            <a:xfrm>
              <a:off x="3936" y="340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accent2"/>
                  </a:solidFill>
                </a:rPr>
                <a:t>B</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Rectangle 1026"/>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itchFamily="34" charset="0"/>
              </a:defRPr>
            </a:lvl1pPr>
            <a:lvl2pPr algn="ctr">
              <a:defRPr sz="4400">
                <a:solidFill>
                  <a:schemeClr val="tx2"/>
                </a:solidFill>
                <a:effectLst>
                  <a:outerShdw blurRad="38100" dist="38100" dir="2700000" algn="tl">
                    <a:srgbClr val="C0C0C0"/>
                  </a:outerShdw>
                </a:effectLst>
                <a:latin typeface="Arial" pitchFamily="34" charset="0"/>
              </a:defRPr>
            </a:lvl2pPr>
            <a:lvl3pPr algn="ctr">
              <a:defRPr sz="4400">
                <a:solidFill>
                  <a:schemeClr val="tx2"/>
                </a:solidFill>
                <a:effectLst>
                  <a:outerShdw blurRad="38100" dist="38100" dir="2700000" algn="tl">
                    <a:srgbClr val="C0C0C0"/>
                  </a:outerShdw>
                </a:effectLst>
                <a:latin typeface="Arial" pitchFamily="34" charset="0"/>
              </a:defRPr>
            </a:lvl3pPr>
            <a:lvl4pPr algn="ctr">
              <a:defRPr sz="4400">
                <a:solidFill>
                  <a:schemeClr val="tx2"/>
                </a:solidFill>
                <a:effectLst>
                  <a:outerShdw blurRad="38100" dist="38100" dir="2700000" algn="tl">
                    <a:srgbClr val="C0C0C0"/>
                  </a:outerShdw>
                </a:effectLst>
                <a:latin typeface="Arial" pitchFamily="34" charset="0"/>
              </a:defRPr>
            </a:lvl4pPr>
            <a:lvl5pPr algn="ctr">
              <a:defRPr sz="4400">
                <a:solidFill>
                  <a:schemeClr val="tx2"/>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altLang="en-US" b="1">
                <a:solidFill>
                  <a:srgbClr val="000000"/>
                </a:solidFill>
                <a:effectLst/>
              </a:rPr>
              <a:t>QUICK QUIZ 19.2</a:t>
            </a:r>
          </a:p>
        </p:txBody>
      </p:sp>
      <p:sp>
        <p:nvSpPr>
          <p:cNvPr id="71683" name="Rectangle 1027"/>
          <p:cNvSpPr>
            <a:spLocks noGrp="1" noChangeArrowheads="1"/>
          </p:cNvSpPr>
          <p:nvPr>
            <p:ph type="title"/>
          </p:nvPr>
        </p:nvSpPr>
        <p:spPr>
          <a:xfrm>
            <a:off x="685800" y="76200"/>
            <a:ext cx="7924800" cy="5029200"/>
          </a:xfrm>
          <a:noFill/>
          <a:ln/>
        </p:spPr>
        <p:txBody>
          <a:bodyPr anchor="b"/>
          <a:lstStyle/>
          <a:p>
            <a:r>
              <a:rPr lang="en-US" altLang="en-US" sz="3600">
                <a:solidFill>
                  <a:srgbClr val="000000"/>
                </a:solidFill>
                <a:effectLst/>
                <a:latin typeface="Palatino" pitchFamily="18" charset="0"/>
              </a:rPr>
              <a:t>The north-pole end of a bar magnet is held near a stationary positively charged piece of plastic.  Is the plastic (a) attracted, (b) repelled, or (c) unaffected by the magnet?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72706" name="Rectangle 1026"/>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b="1">
                <a:solidFill>
                  <a:srgbClr val="000000"/>
                </a:solidFill>
                <a:effectLst/>
              </a:rPr>
              <a:t>QUICK QUIZ 19.2 ANSWER</a:t>
            </a:r>
          </a:p>
        </p:txBody>
      </p:sp>
      <p:sp>
        <p:nvSpPr>
          <p:cNvPr id="72707" name="Rectangle 1027"/>
          <p:cNvSpPr>
            <a:spLocks noGrp="1" noChangeArrowheads="1"/>
          </p:cNvSpPr>
          <p:nvPr>
            <p:ph type="title"/>
          </p:nvPr>
        </p:nvSpPr>
        <p:spPr>
          <a:xfrm>
            <a:off x="304800" y="1752600"/>
            <a:ext cx="8305800" cy="3962400"/>
          </a:xfrm>
          <a:noFill/>
          <a:ln/>
        </p:spPr>
        <p:txBody>
          <a:bodyPr anchor="b"/>
          <a:lstStyle/>
          <a:p>
            <a:r>
              <a:rPr lang="en-US" altLang="en-US" sz="4000">
                <a:solidFill>
                  <a:srgbClr val="000000"/>
                </a:solidFill>
                <a:effectLst/>
                <a:latin typeface="Palatino-Roman" charset="0"/>
              </a:rPr>
              <a:t>(c). The magnetic force exerted by a magnetic field on a charge is proportional to the charge’s velocity relative to the field. If the charge is stationary, as in this situation, there is no magnetic force.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04800" y="4114800"/>
            <a:ext cx="8839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endParaRPr lang="en-US" altLang="en-US"/>
          </a:p>
        </p:txBody>
      </p:sp>
      <p:pic>
        <p:nvPicPr>
          <p:cNvPr id="97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4302125" cy="5181600"/>
          </a:xfrm>
          <a:prstGeom prst="rect">
            <a:avLst/>
          </a:prstGeom>
          <a:noFill/>
          <a:extLst>
            <a:ext uri="{909E8E84-426E-40DD-AFC4-6F175D3DCCD1}">
              <a14:hiddenFill xmlns:a14="http://schemas.microsoft.com/office/drawing/2010/main">
                <a:solidFill>
                  <a:srgbClr val="FFFFFF"/>
                </a:solidFill>
              </a14:hiddenFill>
            </a:ext>
          </a:extLst>
        </p:spPr>
      </p:pic>
      <p:sp>
        <p:nvSpPr>
          <p:cNvPr id="97284" name="Rectangle 4"/>
          <p:cNvSpPr>
            <a:spLocks noChangeArrowheads="1"/>
          </p:cNvSpPr>
          <p:nvPr/>
        </p:nvSpPr>
        <p:spPr bwMode="auto">
          <a:xfrm>
            <a:off x="6858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a:t>Magnetic Force Acting on a Current-Carrying Conductor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Magnetic Force on a Current Carrying Conductor</a:t>
            </a:r>
          </a:p>
        </p:txBody>
      </p:sp>
      <p:sp>
        <p:nvSpPr>
          <p:cNvPr id="69635" name="Rectangle 3"/>
          <p:cNvSpPr>
            <a:spLocks noGrp="1" noChangeArrowheads="1"/>
          </p:cNvSpPr>
          <p:nvPr>
            <p:ph type="body" idx="1"/>
          </p:nvPr>
        </p:nvSpPr>
        <p:spPr>
          <a:xfrm>
            <a:off x="762000" y="2362200"/>
            <a:ext cx="7772400" cy="3276600"/>
          </a:xfrm>
        </p:spPr>
        <p:txBody>
          <a:bodyPr/>
          <a:lstStyle/>
          <a:p>
            <a:r>
              <a:rPr lang="en-US" altLang="en-US"/>
              <a:t>A force is exerted on a current-carrying wire placed in a magnetic field</a:t>
            </a:r>
          </a:p>
          <a:p>
            <a:pPr lvl="2"/>
            <a:r>
              <a:rPr lang="en-US" altLang="en-US" sz="2800"/>
              <a:t>The current is a collection of many charged particles in motion</a:t>
            </a:r>
          </a:p>
          <a:p>
            <a:r>
              <a:rPr lang="en-US" altLang="en-US"/>
              <a:t>The direction of the force is given by right hand rule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228600"/>
            <a:ext cx="7772400" cy="1143000"/>
          </a:xfrm>
        </p:spPr>
        <p:txBody>
          <a:bodyPr/>
          <a:lstStyle/>
          <a:p>
            <a:r>
              <a:rPr lang="en-US" altLang="en-US"/>
              <a:t>Force on a Wire</a:t>
            </a:r>
          </a:p>
        </p:txBody>
      </p:sp>
      <p:sp>
        <p:nvSpPr>
          <p:cNvPr id="98307" name="Rectangle 3"/>
          <p:cNvSpPr>
            <a:spLocks noGrp="1" noChangeArrowheads="1"/>
          </p:cNvSpPr>
          <p:nvPr>
            <p:ph type="body" sz="half" idx="1"/>
          </p:nvPr>
        </p:nvSpPr>
        <p:spPr>
          <a:xfrm>
            <a:off x="533400" y="1600200"/>
            <a:ext cx="5562600" cy="4953000"/>
          </a:xfrm>
        </p:spPr>
        <p:txBody>
          <a:bodyPr/>
          <a:lstStyle/>
          <a:p>
            <a:r>
              <a:rPr lang="en-US" altLang="en-US" sz="2800"/>
              <a:t>The blue </a:t>
            </a:r>
            <a:r>
              <a:rPr lang="en-US" altLang="en-US" sz="2800">
                <a:solidFill>
                  <a:schemeClr val="accent1"/>
                </a:solidFill>
              </a:rPr>
              <a:t>x</a:t>
            </a:r>
            <a:r>
              <a:rPr lang="en-US" altLang="en-US" sz="2800"/>
              <a:t>’s indicate the magnetic field </a:t>
            </a:r>
            <a:r>
              <a:rPr lang="en-US" altLang="en-US" sz="2800" b="1">
                <a:solidFill>
                  <a:srgbClr val="FFFF00"/>
                </a:solidFill>
              </a:rPr>
              <a:t>B</a:t>
            </a:r>
            <a:r>
              <a:rPr lang="en-US" altLang="en-US" sz="2800"/>
              <a:t> is directed </a:t>
            </a:r>
            <a:r>
              <a:rPr lang="en-US" altLang="en-US" sz="2800" i="1">
                <a:solidFill>
                  <a:srgbClr val="FFFF00"/>
                </a:solidFill>
              </a:rPr>
              <a:t>into</a:t>
            </a:r>
            <a:r>
              <a:rPr lang="en-US" altLang="en-US" sz="2800"/>
              <a:t> the page</a:t>
            </a:r>
          </a:p>
          <a:p>
            <a:pPr lvl="2"/>
            <a:r>
              <a:rPr lang="en-US" altLang="en-US"/>
              <a:t>The </a:t>
            </a:r>
            <a:r>
              <a:rPr lang="en-US" altLang="en-US">
                <a:solidFill>
                  <a:srgbClr val="FFFF00"/>
                </a:solidFill>
              </a:rPr>
              <a:t>x</a:t>
            </a:r>
            <a:r>
              <a:rPr lang="en-US" altLang="en-US"/>
              <a:t> represents the tail of the arrow</a:t>
            </a:r>
          </a:p>
          <a:p>
            <a:r>
              <a:rPr lang="en-US" altLang="en-US" sz="2800"/>
              <a:t>Blue dots would be used to represent the field </a:t>
            </a:r>
            <a:r>
              <a:rPr lang="en-US" altLang="en-US" sz="2800" b="1">
                <a:solidFill>
                  <a:srgbClr val="FFFF00"/>
                </a:solidFill>
              </a:rPr>
              <a:t>B</a:t>
            </a:r>
            <a:r>
              <a:rPr lang="en-US" altLang="en-US" sz="2800"/>
              <a:t> directed </a:t>
            </a:r>
            <a:r>
              <a:rPr lang="en-US" altLang="en-US" sz="2800" i="1"/>
              <a:t>out of </a:t>
            </a:r>
            <a:r>
              <a:rPr lang="en-US" altLang="en-US" sz="2800"/>
              <a:t>the page</a:t>
            </a:r>
          </a:p>
          <a:p>
            <a:pPr lvl="2"/>
            <a:r>
              <a:rPr lang="en-US" altLang="en-US"/>
              <a:t>The </a:t>
            </a:r>
            <a:r>
              <a:rPr lang="en-US" altLang="en-US">
                <a:solidFill>
                  <a:schemeClr val="accent1"/>
                </a:solidFill>
                <a:cs typeface="Tahoma" pitchFamily="34" charset="0"/>
              </a:rPr>
              <a:t>•</a:t>
            </a:r>
            <a:r>
              <a:rPr lang="en-US" altLang="en-US">
                <a:cs typeface="Tahoma" pitchFamily="34" charset="0"/>
              </a:rPr>
              <a:t> represents the head of the arrow</a:t>
            </a:r>
          </a:p>
          <a:p>
            <a:r>
              <a:rPr lang="en-US" altLang="en-US" sz="2800"/>
              <a:t>In this case, there is </a:t>
            </a:r>
            <a:r>
              <a:rPr lang="en-US" altLang="en-US" sz="2800" i="1">
                <a:solidFill>
                  <a:srgbClr val="FFFF00"/>
                </a:solidFill>
              </a:rPr>
              <a:t>no current</a:t>
            </a:r>
            <a:r>
              <a:rPr lang="en-US" altLang="en-US" sz="2800"/>
              <a:t>, so there is </a:t>
            </a:r>
            <a:r>
              <a:rPr lang="en-US" altLang="en-US" sz="2800" i="1">
                <a:solidFill>
                  <a:srgbClr val="FFFF00"/>
                </a:solidFill>
              </a:rPr>
              <a:t>no force</a:t>
            </a:r>
          </a:p>
        </p:txBody>
      </p:sp>
      <p:sp>
        <p:nvSpPr>
          <p:cNvPr id="98308" name="Rectangle 4" descr="29-07b"/>
          <p:cNvSpPr>
            <a:spLocks noGrp="1" noChangeAspect="1" noChangeArrowheads="1"/>
          </p:cNvSpPr>
          <p:nvPr/>
        </p:nvSpPr>
        <p:spPr bwMode="auto">
          <a:xfrm>
            <a:off x="6705600" y="685800"/>
            <a:ext cx="2243138" cy="5943600"/>
          </a:xfrm>
          <a:prstGeom prst="rect">
            <a:avLst/>
          </a:prstGeom>
          <a:blipFill dpi="0" rotWithShape="1">
            <a:blip r:embed="rId2"/>
            <a:srcRect/>
            <a:stretch>
              <a:fillRect r="-2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152400"/>
            <a:ext cx="7772400" cy="1143000"/>
          </a:xfrm>
        </p:spPr>
        <p:txBody>
          <a:bodyPr/>
          <a:lstStyle/>
          <a:p>
            <a:r>
              <a:rPr lang="en-US" altLang="en-US"/>
              <a:t>Magnets</a:t>
            </a:r>
          </a:p>
        </p:txBody>
      </p:sp>
      <p:sp>
        <p:nvSpPr>
          <p:cNvPr id="5123" name="Rectangle 3"/>
          <p:cNvSpPr>
            <a:spLocks noGrp="1" noChangeArrowheads="1"/>
          </p:cNvSpPr>
          <p:nvPr>
            <p:ph type="body" idx="1"/>
          </p:nvPr>
        </p:nvSpPr>
        <p:spPr>
          <a:xfrm>
            <a:off x="685800" y="1676400"/>
            <a:ext cx="7772400" cy="4648200"/>
          </a:xfrm>
        </p:spPr>
        <p:txBody>
          <a:bodyPr/>
          <a:lstStyle/>
          <a:p>
            <a:pPr>
              <a:lnSpc>
                <a:spcPct val="90000"/>
              </a:lnSpc>
            </a:pPr>
            <a:r>
              <a:rPr lang="en-US" altLang="en-US" sz="2800" b="1" i="1"/>
              <a:t>Poles</a:t>
            </a:r>
            <a:r>
              <a:rPr lang="en-US" altLang="en-US" sz="2800"/>
              <a:t> of a magnet are the ends where objects are most strongly attracted</a:t>
            </a:r>
          </a:p>
          <a:p>
            <a:pPr lvl="2">
              <a:lnSpc>
                <a:spcPct val="90000"/>
              </a:lnSpc>
            </a:pPr>
            <a:r>
              <a:rPr lang="en-US" altLang="en-US"/>
              <a:t>Two poles, called </a:t>
            </a:r>
            <a:r>
              <a:rPr lang="en-US" altLang="en-US" i="1"/>
              <a:t>north</a:t>
            </a:r>
            <a:r>
              <a:rPr lang="en-US" altLang="en-US"/>
              <a:t> and </a:t>
            </a:r>
            <a:r>
              <a:rPr lang="en-US" altLang="en-US" i="1"/>
              <a:t>south</a:t>
            </a:r>
            <a:endParaRPr lang="en-US" altLang="en-US"/>
          </a:p>
          <a:p>
            <a:pPr>
              <a:lnSpc>
                <a:spcPct val="90000"/>
              </a:lnSpc>
            </a:pPr>
            <a:r>
              <a:rPr lang="en-US" altLang="en-US" sz="2800"/>
              <a:t>Like poles repel each other and unlike poles attract each other</a:t>
            </a:r>
          </a:p>
          <a:p>
            <a:pPr lvl="2">
              <a:lnSpc>
                <a:spcPct val="90000"/>
              </a:lnSpc>
            </a:pPr>
            <a:r>
              <a:rPr lang="en-US" altLang="en-US"/>
              <a:t>Similar to electric charges</a:t>
            </a:r>
          </a:p>
          <a:p>
            <a:pPr>
              <a:lnSpc>
                <a:spcPct val="90000"/>
              </a:lnSpc>
            </a:pPr>
            <a:r>
              <a:rPr lang="en-US" altLang="en-US" sz="2800"/>
              <a:t>Magnetic poles cannot be isolated</a:t>
            </a:r>
          </a:p>
          <a:p>
            <a:pPr lvl="2">
              <a:lnSpc>
                <a:spcPct val="90000"/>
              </a:lnSpc>
            </a:pPr>
            <a:r>
              <a:rPr lang="en-US" altLang="en-US"/>
              <a:t>If a permanent magnet is cut in half repeatedly, it will still have a north and a south pole</a:t>
            </a:r>
          </a:p>
          <a:p>
            <a:pPr lvl="2">
              <a:lnSpc>
                <a:spcPct val="90000"/>
              </a:lnSpc>
            </a:pPr>
            <a:r>
              <a:rPr lang="en-US" altLang="en-US"/>
              <a:t>This differs from electric charges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09600" y="228600"/>
            <a:ext cx="7772400" cy="1143000"/>
          </a:xfrm>
        </p:spPr>
        <p:txBody>
          <a:bodyPr/>
          <a:lstStyle/>
          <a:p>
            <a:r>
              <a:rPr lang="en-US" altLang="en-US"/>
              <a:t>Force on a Wire</a:t>
            </a:r>
          </a:p>
        </p:txBody>
      </p:sp>
      <p:sp>
        <p:nvSpPr>
          <p:cNvPr id="99331" name="Rectangle 3"/>
          <p:cNvSpPr>
            <a:spLocks noGrp="1" noChangeArrowheads="1"/>
          </p:cNvSpPr>
          <p:nvPr>
            <p:ph type="body" sz="half" idx="1"/>
          </p:nvPr>
        </p:nvSpPr>
        <p:spPr>
          <a:xfrm>
            <a:off x="228600" y="1524000"/>
            <a:ext cx="4953000" cy="4876800"/>
          </a:xfrm>
        </p:spPr>
        <p:txBody>
          <a:bodyPr/>
          <a:lstStyle/>
          <a:p>
            <a:r>
              <a:rPr lang="en-US" altLang="en-US" sz="2800" b="1">
                <a:solidFill>
                  <a:srgbClr val="FFFF00"/>
                </a:solidFill>
              </a:rPr>
              <a:t>B</a:t>
            </a:r>
            <a:r>
              <a:rPr lang="en-US" altLang="en-US" sz="2800"/>
              <a:t> is </a:t>
            </a:r>
            <a:r>
              <a:rPr lang="en-US" altLang="en-US" sz="2800" b="1" i="1"/>
              <a:t>into</a:t>
            </a:r>
            <a:r>
              <a:rPr lang="en-US" altLang="en-US" sz="2800"/>
              <a:t> the page</a:t>
            </a:r>
          </a:p>
          <a:p>
            <a:pPr>
              <a:buFont typeface="Wingdings" pitchFamily="2" charset="2"/>
              <a:buNone/>
            </a:pPr>
            <a:endParaRPr lang="en-US" altLang="en-US" sz="2800"/>
          </a:p>
          <a:p>
            <a:r>
              <a:rPr lang="en-US" altLang="en-US" sz="2800"/>
              <a:t>The current is </a:t>
            </a:r>
            <a:r>
              <a:rPr lang="en-US" altLang="en-US" sz="2800" b="1" i="1"/>
              <a:t>up</a:t>
            </a:r>
            <a:r>
              <a:rPr lang="en-US" altLang="en-US" sz="2800"/>
              <a:t> the page</a:t>
            </a:r>
          </a:p>
          <a:p>
            <a:endParaRPr lang="en-US" altLang="en-US" sz="2800"/>
          </a:p>
          <a:p>
            <a:r>
              <a:rPr lang="en-US" altLang="en-US" sz="2800"/>
              <a:t>The force is </a:t>
            </a:r>
            <a:r>
              <a:rPr lang="en-US" altLang="en-US" sz="2800" b="1" i="1"/>
              <a:t>to the left</a:t>
            </a:r>
          </a:p>
        </p:txBody>
      </p:sp>
      <p:sp>
        <p:nvSpPr>
          <p:cNvPr id="99332" name="Rectangle 4" descr="29-07c"/>
          <p:cNvSpPr>
            <a:spLocks noGrp="1" noChangeAspect="1" noChangeArrowheads="1"/>
          </p:cNvSpPr>
          <p:nvPr/>
        </p:nvSpPr>
        <p:spPr bwMode="auto">
          <a:xfrm>
            <a:off x="5715000" y="1524000"/>
            <a:ext cx="2797175" cy="5029200"/>
          </a:xfrm>
          <a:prstGeom prst="rect">
            <a:avLst/>
          </a:prstGeom>
          <a:blipFill dpi="0" rotWithShape="1">
            <a:blip r:embed="rId2"/>
            <a:srcRect/>
            <a:stretch>
              <a:fillRect r="-1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533400" y="152400"/>
            <a:ext cx="7772400" cy="1143000"/>
          </a:xfrm>
        </p:spPr>
        <p:txBody>
          <a:bodyPr/>
          <a:lstStyle/>
          <a:p>
            <a:r>
              <a:rPr lang="en-US" altLang="en-US"/>
              <a:t>Force on a Wire</a:t>
            </a:r>
          </a:p>
        </p:txBody>
      </p:sp>
      <p:sp>
        <p:nvSpPr>
          <p:cNvPr id="102403" name="Rectangle 3"/>
          <p:cNvSpPr>
            <a:spLocks noGrp="1" noChangeArrowheads="1"/>
          </p:cNvSpPr>
          <p:nvPr>
            <p:ph type="body" sz="half" idx="1"/>
          </p:nvPr>
        </p:nvSpPr>
        <p:spPr>
          <a:xfrm>
            <a:off x="685800" y="1676400"/>
            <a:ext cx="5257800" cy="4419600"/>
          </a:xfrm>
        </p:spPr>
        <p:txBody>
          <a:bodyPr/>
          <a:lstStyle/>
          <a:p>
            <a:r>
              <a:rPr lang="en-US" altLang="en-US" sz="2800" b="1">
                <a:solidFill>
                  <a:srgbClr val="FFFF00"/>
                </a:solidFill>
              </a:rPr>
              <a:t>B</a:t>
            </a:r>
            <a:r>
              <a:rPr lang="en-US" altLang="en-US" sz="2800"/>
              <a:t> is </a:t>
            </a:r>
            <a:r>
              <a:rPr lang="en-US" altLang="en-US" sz="2800" b="1" i="1"/>
              <a:t>into</a:t>
            </a:r>
            <a:r>
              <a:rPr lang="en-US" altLang="en-US" sz="2800"/>
              <a:t> the page</a:t>
            </a:r>
          </a:p>
          <a:p>
            <a:endParaRPr lang="en-US" altLang="en-US" sz="2800"/>
          </a:p>
          <a:p>
            <a:r>
              <a:rPr lang="en-US" altLang="en-US" sz="2800"/>
              <a:t>The current is </a:t>
            </a:r>
            <a:r>
              <a:rPr lang="en-US" altLang="en-US" sz="2800" b="1" i="1"/>
              <a:t>down</a:t>
            </a:r>
            <a:r>
              <a:rPr lang="en-US" altLang="en-US" sz="2800"/>
              <a:t> the page</a:t>
            </a:r>
          </a:p>
          <a:p>
            <a:pPr lvl="2">
              <a:buFont typeface="Wingdings" pitchFamily="2" charset="2"/>
              <a:buNone/>
            </a:pPr>
            <a:endParaRPr lang="en-US" altLang="en-US" sz="2000"/>
          </a:p>
          <a:p>
            <a:r>
              <a:rPr lang="en-US" altLang="en-US" sz="2800"/>
              <a:t>The force is to </a:t>
            </a:r>
            <a:r>
              <a:rPr lang="en-US" altLang="en-US" sz="2800" b="1" i="1"/>
              <a:t>the right</a:t>
            </a:r>
          </a:p>
        </p:txBody>
      </p:sp>
      <p:sp>
        <p:nvSpPr>
          <p:cNvPr id="102404" name="Rectangle 4" descr="29-07d"/>
          <p:cNvSpPr>
            <a:spLocks noGrp="1" noChangeAspect="1" noChangeArrowheads="1"/>
          </p:cNvSpPr>
          <p:nvPr/>
        </p:nvSpPr>
        <p:spPr bwMode="auto">
          <a:xfrm>
            <a:off x="6553200" y="1066800"/>
            <a:ext cx="2217738" cy="5638800"/>
          </a:xfrm>
          <a:prstGeom prst="rect">
            <a:avLst/>
          </a:prstGeom>
          <a:blipFill dpi="0" rotWithShape="1">
            <a:blip r:embed="rId2"/>
            <a:srcRect/>
            <a:stretch>
              <a:fillRect r="-2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304800" y="2286000"/>
            <a:ext cx="4572000"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chemeClr val="accent1"/>
              </a:buClr>
              <a:buSzPct val="80000"/>
              <a:buFont typeface="Wingdings" pitchFamily="2" charset="2"/>
              <a:buChar char="n"/>
            </a:pPr>
            <a:r>
              <a:rPr lang="en-US" altLang="en-US" sz="2800">
                <a:effectLst>
                  <a:outerShdw blurRad="38100" dist="38100" dir="2700000" algn="tl">
                    <a:srgbClr val="000000"/>
                  </a:outerShdw>
                </a:effectLst>
                <a:latin typeface="Tahoma" pitchFamily="34" charset="0"/>
              </a:rPr>
              <a:t>The total force is the sum of all the magnetic forces on all the individual charges producing the current</a:t>
            </a:r>
          </a:p>
          <a:p>
            <a:pPr>
              <a:lnSpc>
                <a:spcPct val="90000"/>
              </a:lnSpc>
              <a:spcBef>
                <a:spcPct val="50000"/>
              </a:spcBef>
              <a:buClr>
                <a:schemeClr val="accent1"/>
              </a:buClr>
              <a:buSzPct val="80000"/>
              <a:buFont typeface="Wingdings" pitchFamily="2" charset="2"/>
              <a:buChar char="n"/>
            </a:pPr>
            <a:r>
              <a:rPr lang="en-US" altLang="en-US" sz="2800">
                <a:effectLst>
                  <a:outerShdw blurRad="38100" dist="38100" dir="2700000" algn="tl">
                    <a:srgbClr val="000000"/>
                  </a:outerShdw>
                </a:effectLst>
                <a:latin typeface="Tahoma" pitchFamily="34" charset="0"/>
              </a:rPr>
              <a:t>The magnetic force is exerted on each moving charge in the wire</a:t>
            </a:r>
          </a:p>
        </p:txBody>
      </p:sp>
      <p:sp>
        <p:nvSpPr>
          <p:cNvPr id="82951" name="Rectangle 7"/>
          <p:cNvSpPr>
            <a:spLocks noChangeArrowheads="1"/>
          </p:cNvSpPr>
          <p:nvPr/>
        </p:nvSpPr>
        <p:spPr bwMode="auto">
          <a:xfrm>
            <a:off x="3810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a:t>Force on a Wire</a:t>
            </a:r>
          </a:p>
        </p:txBody>
      </p:sp>
      <p:sp>
        <p:nvSpPr>
          <p:cNvPr id="82952" name="Rectangle 8" descr="29-08"/>
          <p:cNvSpPr>
            <a:spLocks noGrp="1" noChangeAspect="1" noChangeArrowheads="1"/>
          </p:cNvSpPr>
          <p:nvPr/>
        </p:nvSpPr>
        <p:spPr bwMode="auto">
          <a:xfrm>
            <a:off x="4800600" y="1981200"/>
            <a:ext cx="4186238" cy="3511550"/>
          </a:xfrm>
          <a:prstGeom prst="rect">
            <a:avLst/>
          </a:prstGeom>
          <a:blipFill dpi="0" rotWithShape="1">
            <a:blip r:embed="rId2"/>
            <a:srcRect/>
            <a:stretch>
              <a:fillRect b="-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62000" y="304800"/>
            <a:ext cx="7772400" cy="1143000"/>
          </a:xfrm>
        </p:spPr>
        <p:txBody>
          <a:bodyPr/>
          <a:lstStyle/>
          <a:p>
            <a:r>
              <a:rPr lang="en-US" altLang="en-US"/>
              <a:t>Force on a Wire, equation</a:t>
            </a:r>
          </a:p>
        </p:txBody>
      </p:sp>
      <p:sp>
        <p:nvSpPr>
          <p:cNvPr id="103427" name="Rectangle 3"/>
          <p:cNvSpPr>
            <a:spLocks noGrp="1" noChangeArrowheads="1"/>
          </p:cNvSpPr>
          <p:nvPr>
            <p:ph type="body" idx="1"/>
          </p:nvPr>
        </p:nvSpPr>
        <p:spPr>
          <a:xfrm>
            <a:off x="838200" y="1981200"/>
            <a:ext cx="7772400" cy="1524000"/>
          </a:xfrm>
        </p:spPr>
        <p:txBody>
          <a:bodyPr/>
          <a:lstStyle/>
          <a:p>
            <a:r>
              <a:rPr lang="en-US" altLang="en-US"/>
              <a:t>Total force = force on each charge carrier </a:t>
            </a:r>
            <a:r>
              <a:rPr lang="en-US" altLang="en-US">
                <a:solidFill>
                  <a:schemeClr val="folHlink"/>
                </a:solidFill>
              </a:rPr>
              <a:t>x</a:t>
            </a:r>
            <a:r>
              <a:rPr lang="en-US" altLang="en-US"/>
              <a:t> total number of carriers</a:t>
            </a:r>
          </a:p>
        </p:txBody>
      </p:sp>
      <p:graphicFrame>
        <p:nvGraphicFramePr>
          <p:cNvPr id="103431" name="Object 7"/>
          <p:cNvGraphicFramePr>
            <a:graphicFrameLocks noChangeAspect="1"/>
          </p:cNvGraphicFramePr>
          <p:nvPr/>
        </p:nvGraphicFramePr>
        <p:xfrm>
          <a:off x="2362200" y="3124200"/>
          <a:ext cx="3692525" cy="698500"/>
        </p:xfrm>
        <a:graphic>
          <a:graphicData uri="http://schemas.openxmlformats.org/presentationml/2006/ole">
            <mc:AlternateContent xmlns:mc="http://schemas.openxmlformats.org/markup-compatibility/2006">
              <mc:Choice xmlns:v="urn:schemas-microsoft-com:vml" Requires="v">
                <p:oleObj spid="_x0000_s103441" name="Equation" r:id="rId3" imgW="1206360" imgH="228600" progId="Equation.3">
                  <p:embed/>
                </p:oleObj>
              </mc:Choice>
              <mc:Fallback>
                <p:oleObj name="Equation" r:id="rId3" imgW="120636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124200"/>
                        <a:ext cx="3692525"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3436" name="Group 12"/>
          <p:cNvGrpSpPr>
            <a:grpSpLocks/>
          </p:cNvGrpSpPr>
          <p:nvPr/>
        </p:nvGrpSpPr>
        <p:grpSpPr bwMode="auto">
          <a:xfrm>
            <a:off x="6629400" y="3733800"/>
            <a:ext cx="2514600" cy="762000"/>
            <a:chOff x="2640" y="2880"/>
            <a:chExt cx="1728" cy="576"/>
          </a:xfrm>
        </p:grpSpPr>
        <p:sp>
          <p:nvSpPr>
            <p:cNvPr id="103435" name="Oval 11"/>
            <p:cNvSpPr>
              <a:spLocks noChangeArrowheads="1"/>
            </p:cNvSpPr>
            <p:nvPr/>
          </p:nvSpPr>
          <p:spPr bwMode="auto">
            <a:xfrm>
              <a:off x="2640" y="2880"/>
              <a:ext cx="1728"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03434" name="Object 10"/>
            <p:cNvGraphicFramePr>
              <a:graphicFrameLocks noChangeAspect="1"/>
            </p:cNvGraphicFramePr>
            <p:nvPr/>
          </p:nvGraphicFramePr>
          <p:xfrm>
            <a:off x="2832" y="2928"/>
            <a:ext cx="1273" cy="440"/>
          </p:xfrm>
          <a:graphic>
            <a:graphicData uri="http://schemas.openxmlformats.org/presentationml/2006/ole">
              <mc:AlternateContent xmlns:mc="http://schemas.openxmlformats.org/markup-compatibility/2006">
                <mc:Choice xmlns:v="urn:schemas-microsoft-com:vml" Requires="v">
                  <p:oleObj spid="_x0000_s103442" name="Equation" r:id="rId5" imgW="660240" imgH="228600" progId="Equation.3">
                    <p:embed/>
                  </p:oleObj>
                </mc:Choice>
                <mc:Fallback>
                  <p:oleObj name="Equation" r:id="rId5" imgW="660240" imgH="2286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 y="2928"/>
                          <a:ext cx="1273" cy="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03439" name="Object 15"/>
          <p:cNvGraphicFramePr>
            <a:graphicFrameLocks noChangeAspect="1"/>
          </p:cNvGraphicFramePr>
          <p:nvPr/>
        </p:nvGraphicFramePr>
        <p:xfrm>
          <a:off x="3200400" y="4191000"/>
          <a:ext cx="2022475" cy="698500"/>
        </p:xfrm>
        <a:graphic>
          <a:graphicData uri="http://schemas.openxmlformats.org/presentationml/2006/ole">
            <mc:AlternateContent xmlns:mc="http://schemas.openxmlformats.org/markup-compatibility/2006">
              <mc:Choice xmlns:v="urn:schemas-microsoft-com:vml" Requires="v">
                <p:oleObj spid="_x0000_s103443" name="Equation" r:id="rId7" imgW="660240" imgH="228600" progId="Equation.3">
                  <p:embed/>
                </p:oleObj>
              </mc:Choice>
              <mc:Fallback>
                <p:oleObj name="Equation" r:id="rId7" imgW="660240" imgH="22860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4191000"/>
                        <a:ext cx="2022475" cy="6985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40" name="Rectangle 16"/>
          <p:cNvSpPr>
            <a:spLocks noChangeArrowheads="1"/>
          </p:cNvSpPr>
          <p:nvPr/>
        </p:nvSpPr>
        <p:spPr bwMode="auto">
          <a:xfrm>
            <a:off x="838200" y="502920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This equation can be used only when the current and magnetic field are </a:t>
            </a:r>
            <a:r>
              <a:rPr lang="en-US" altLang="en-US" sz="2800" b="1" i="1">
                <a:solidFill>
                  <a:schemeClr val="folHlink"/>
                </a:solidFill>
              </a:rPr>
              <a:t>at right</a:t>
            </a:r>
            <a:r>
              <a:rPr lang="en-US" altLang="en-US" sz="2800"/>
              <a:t> angles to each other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90600" y="304800"/>
            <a:ext cx="7772400" cy="1143000"/>
          </a:xfrm>
        </p:spPr>
        <p:txBody>
          <a:bodyPr/>
          <a:lstStyle/>
          <a:p>
            <a:r>
              <a:rPr lang="en-US" altLang="en-US"/>
              <a:t>Force on a Wire, equation</a:t>
            </a:r>
          </a:p>
        </p:txBody>
      </p:sp>
      <p:sp>
        <p:nvSpPr>
          <p:cNvPr id="31747" name="Rectangle 3"/>
          <p:cNvSpPr>
            <a:spLocks noGrp="1" noChangeArrowheads="1"/>
          </p:cNvSpPr>
          <p:nvPr>
            <p:ph type="body" idx="1"/>
          </p:nvPr>
        </p:nvSpPr>
        <p:spPr>
          <a:xfrm>
            <a:off x="609600" y="1371600"/>
            <a:ext cx="8305800" cy="1219200"/>
          </a:xfrm>
        </p:spPr>
        <p:txBody>
          <a:bodyPr/>
          <a:lstStyle/>
          <a:p>
            <a:r>
              <a:rPr lang="en-US" altLang="en-US" sz="2800">
                <a:cs typeface="Tahoma" pitchFamily="34" charset="0"/>
              </a:rPr>
              <a:t>If the wire is </a:t>
            </a:r>
            <a:r>
              <a:rPr lang="en-US" altLang="en-US" sz="2800" i="1">
                <a:cs typeface="Tahoma" pitchFamily="34" charset="0"/>
              </a:rPr>
              <a:t>not perpendicular</a:t>
            </a:r>
            <a:r>
              <a:rPr lang="en-US" altLang="en-US" sz="2800">
                <a:cs typeface="Tahoma" pitchFamily="34" charset="0"/>
              </a:rPr>
              <a:t> to the field the magnitude of the magnetic force on the wire is</a:t>
            </a:r>
          </a:p>
        </p:txBody>
      </p:sp>
      <p:pic>
        <p:nvPicPr>
          <p:cNvPr id="317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819400"/>
            <a:ext cx="3429000" cy="21161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751" name="Object 7"/>
          <p:cNvGraphicFramePr>
            <a:graphicFrameLocks noChangeAspect="1"/>
          </p:cNvGraphicFramePr>
          <p:nvPr/>
        </p:nvGraphicFramePr>
        <p:xfrm>
          <a:off x="1219200" y="2971800"/>
          <a:ext cx="2606675" cy="736600"/>
        </p:xfrm>
        <a:graphic>
          <a:graphicData uri="http://schemas.openxmlformats.org/presentationml/2006/ole">
            <mc:AlternateContent xmlns:mc="http://schemas.openxmlformats.org/markup-compatibility/2006">
              <mc:Choice xmlns:v="urn:schemas-microsoft-com:vml" Requires="v">
                <p:oleObj spid="_x0000_s31754" name="Equation" r:id="rId4" imgW="850680" imgH="241200" progId="Equation.3">
                  <p:embed/>
                </p:oleObj>
              </mc:Choice>
              <mc:Fallback>
                <p:oleObj name="Equation" r:id="rId4" imgW="850680" imgH="241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971800"/>
                        <a:ext cx="2606675" cy="7366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2" name="Rectangle 8"/>
          <p:cNvSpPr>
            <a:spLocks noChangeArrowheads="1"/>
          </p:cNvSpPr>
          <p:nvPr/>
        </p:nvSpPr>
        <p:spPr bwMode="auto">
          <a:xfrm>
            <a:off x="0" y="4038600"/>
            <a:ext cx="4946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spcBef>
                <a:spcPct val="20000"/>
              </a:spcBef>
              <a:buClr>
                <a:schemeClr val="tx1"/>
              </a:buClr>
              <a:buSzPct val="90000"/>
            </a:pPr>
            <a:r>
              <a:rPr lang="en-US" altLang="en-US" sz="2800" i="1">
                <a:solidFill>
                  <a:schemeClr val="folHlink"/>
                </a:solidFill>
              </a:rPr>
              <a:t>θ</a:t>
            </a:r>
            <a:r>
              <a:rPr lang="en-US" altLang="en-US" sz="2800"/>
              <a:t> is the angle between </a:t>
            </a:r>
            <a:r>
              <a:rPr lang="en-US" altLang="en-US" sz="2800" b="1" i="1"/>
              <a:t>B</a:t>
            </a:r>
            <a:r>
              <a:rPr lang="en-US" altLang="en-US" sz="2800"/>
              <a:t> and </a:t>
            </a:r>
            <a:r>
              <a:rPr lang="en-US" altLang="en-US" sz="2800" b="1" i="1"/>
              <a:t>I</a:t>
            </a:r>
          </a:p>
        </p:txBody>
      </p:sp>
      <p:sp>
        <p:nvSpPr>
          <p:cNvPr id="31753" name="Rectangle 9"/>
          <p:cNvSpPr>
            <a:spLocks noChangeArrowheads="1"/>
          </p:cNvSpPr>
          <p:nvPr/>
        </p:nvSpPr>
        <p:spPr bwMode="auto">
          <a:xfrm>
            <a:off x="228600" y="5334000"/>
            <a:ext cx="8305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cs typeface="Tahoma" pitchFamily="34" charset="0"/>
              </a:rPr>
              <a:t>When the current is either in the direction of the field or opposite the direction of the field, the magnetic force on the wire is </a:t>
            </a:r>
            <a:r>
              <a:rPr lang="en-US" altLang="en-US" sz="2800" b="1" i="1">
                <a:solidFill>
                  <a:schemeClr val="folHlink"/>
                </a:solidFill>
                <a:cs typeface="Tahoma" pitchFamily="34" charset="0"/>
              </a:rPr>
              <a:t>zero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06538"/>
            <a:ext cx="7924800" cy="5351462"/>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3"/>
          <p:cNvSpPr>
            <a:spLocks noChangeArrowheads="1"/>
          </p:cNvSpPr>
          <p:nvPr/>
        </p:nvSpPr>
        <p:spPr bwMode="auto">
          <a:xfrm>
            <a:off x="381000" y="304800"/>
            <a:ext cx="7391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a:solidFill>
                  <a:schemeClr val="tx2"/>
                </a:solidFill>
                <a:effectLst>
                  <a:outerShdw blurRad="38100" dist="38100" dir="2700000" algn="tl">
                    <a:srgbClr val="000000"/>
                  </a:outerShdw>
                </a:effectLst>
                <a:latin typeface="Tahoma" pitchFamily="34" charset="0"/>
              </a:rPr>
              <a:t>A Diagram of a Loudspeaker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839200" cy="4879975"/>
          </a:xfrm>
          <a:prstGeom prst="rect">
            <a:avLst/>
          </a:prstGeom>
          <a:noFill/>
          <a:extLst>
            <a:ext uri="{909E8E84-426E-40DD-AFC4-6F175D3DCCD1}">
              <a14:hiddenFill xmlns:a14="http://schemas.microsoft.com/office/drawing/2010/main">
                <a:solidFill>
                  <a:srgbClr val="FFFFFF"/>
                </a:solidFill>
              </a14:hiddenFill>
            </a:ext>
          </a:extLst>
        </p:spPr>
      </p:pic>
      <p:sp>
        <p:nvSpPr>
          <p:cNvPr id="84995" name="Rectangle 3"/>
          <p:cNvSpPr>
            <a:spLocks noChangeArrowheads="1"/>
          </p:cNvSpPr>
          <p:nvPr/>
        </p:nvSpPr>
        <p:spPr bwMode="auto">
          <a:xfrm>
            <a:off x="762000" y="152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a:t>Torque on a Current Loop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28600"/>
            <a:ext cx="7772400" cy="1143000"/>
          </a:xfrm>
        </p:spPr>
        <p:txBody>
          <a:bodyPr/>
          <a:lstStyle/>
          <a:p>
            <a:r>
              <a:rPr lang="en-US" altLang="en-US"/>
              <a:t>Torque on a Current Loop in a Uniform Magnetic Field </a:t>
            </a:r>
          </a:p>
        </p:txBody>
      </p:sp>
      <p:sp>
        <p:nvSpPr>
          <p:cNvPr id="109571" name="Rectangle 3"/>
          <p:cNvSpPr>
            <a:spLocks noGrp="1" noChangeArrowheads="1"/>
          </p:cNvSpPr>
          <p:nvPr>
            <p:ph type="body" idx="1"/>
          </p:nvPr>
        </p:nvSpPr>
        <p:spPr>
          <a:xfrm>
            <a:off x="152400" y="1981200"/>
            <a:ext cx="8839200" cy="990600"/>
          </a:xfrm>
        </p:spPr>
        <p:txBody>
          <a:bodyPr/>
          <a:lstStyle/>
          <a:p>
            <a:r>
              <a:rPr lang="en-US" altLang="en-US" sz="2800"/>
              <a:t>A rectangular ( </a:t>
            </a:r>
            <a:r>
              <a:rPr lang="en-US" altLang="en-US" sz="2800" i="1">
                <a:solidFill>
                  <a:srgbClr val="FFFF00"/>
                </a:solidFill>
              </a:rPr>
              <a:t>A</a:t>
            </a:r>
            <a:r>
              <a:rPr lang="en-US" altLang="en-US" sz="2800">
                <a:solidFill>
                  <a:srgbClr val="FFFF00"/>
                </a:solidFill>
              </a:rPr>
              <a:t>=</a:t>
            </a:r>
            <a:r>
              <a:rPr lang="en-US" altLang="en-US" sz="2800" i="1">
                <a:solidFill>
                  <a:srgbClr val="FFFF00"/>
                </a:solidFill>
              </a:rPr>
              <a:t>ab</a:t>
            </a:r>
            <a:r>
              <a:rPr lang="en-US" altLang="en-US" sz="2800" i="1"/>
              <a:t> </a:t>
            </a:r>
            <a:r>
              <a:rPr lang="en-US" altLang="en-US" sz="2800"/>
              <a:t>)loop carrying a current </a:t>
            </a:r>
            <a:r>
              <a:rPr lang="en-US" altLang="en-US" sz="2800" i="1">
                <a:solidFill>
                  <a:srgbClr val="FFFF00"/>
                </a:solidFill>
              </a:rPr>
              <a:t>I</a:t>
            </a:r>
            <a:r>
              <a:rPr lang="en-US" altLang="en-US" sz="2800"/>
              <a:t> is located in a </a:t>
            </a:r>
            <a:r>
              <a:rPr lang="en-US" altLang="en-US" sz="2800" i="1">
                <a:solidFill>
                  <a:srgbClr val="FFFF00"/>
                </a:solidFill>
              </a:rPr>
              <a:t>uniform</a:t>
            </a:r>
            <a:r>
              <a:rPr lang="en-US" altLang="en-US" sz="2800"/>
              <a:t> magnetic field </a:t>
            </a:r>
            <a:r>
              <a:rPr lang="en-US" altLang="en-US" sz="2800" b="1">
                <a:solidFill>
                  <a:srgbClr val="FFFF00"/>
                </a:solidFill>
              </a:rPr>
              <a:t>B</a:t>
            </a:r>
            <a:r>
              <a:rPr lang="en-US" altLang="en-US" sz="2800"/>
              <a:t> </a:t>
            </a:r>
          </a:p>
        </p:txBody>
      </p:sp>
      <p:sp>
        <p:nvSpPr>
          <p:cNvPr id="109572" name="Rectangle 4" descr="29-13a"/>
          <p:cNvSpPr>
            <a:spLocks noGrp="1" noChangeAspect="1" noChangeArrowheads="1"/>
          </p:cNvSpPr>
          <p:nvPr/>
        </p:nvSpPr>
        <p:spPr bwMode="auto">
          <a:xfrm>
            <a:off x="6359525" y="2667000"/>
            <a:ext cx="2733675" cy="3200400"/>
          </a:xfrm>
          <a:prstGeom prst="rect">
            <a:avLst/>
          </a:prstGeom>
          <a:blipFill dpi="0" rotWithShape="1">
            <a:blip r:embed="rId2"/>
            <a:srcRect/>
            <a:stretch>
              <a:fillRect r="-1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73" name="Rectangle 5"/>
          <p:cNvSpPr>
            <a:spLocks noChangeArrowheads="1"/>
          </p:cNvSpPr>
          <p:nvPr/>
        </p:nvSpPr>
        <p:spPr bwMode="auto">
          <a:xfrm>
            <a:off x="0" y="3962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No magnetic force act on sides 1 and 3 because wires are parallel to field  </a:t>
            </a:r>
            <a:r>
              <a:rPr lang="en-US" altLang="en-US" sz="2800" b="1">
                <a:solidFill>
                  <a:srgbClr val="FFFF00"/>
                </a:solidFill>
              </a:rPr>
              <a:t>B</a:t>
            </a:r>
            <a:r>
              <a:rPr lang="en-US" altLang="en-US" sz="2800"/>
              <a:t> </a:t>
            </a:r>
          </a:p>
        </p:txBody>
      </p:sp>
      <p:sp>
        <p:nvSpPr>
          <p:cNvPr id="109574" name="Rectangle 6"/>
          <p:cNvSpPr>
            <a:spLocks noChangeArrowheads="1"/>
          </p:cNvSpPr>
          <p:nvPr/>
        </p:nvSpPr>
        <p:spPr bwMode="auto">
          <a:xfrm>
            <a:off x="152400" y="29337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Magnetic field </a:t>
            </a:r>
            <a:r>
              <a:rPr lang="en-US" altLang="en-US" sz="2800" b="1">
                <a:solidFill>
                  <a:srgbClr val="FFFF00"/>
                </a:solidFill>
              </a:rPr>
              <a:t>B </a:t>
            </a:r>
            <a:r>
              <a:rPr lang="en-US" altLang="en-US" sz="2800"/>
              <a:t>is</a:t>
            </a:r>
            <a:r>
              <a:rPr lang="en-US" altLang="en-US" sz="2800" b="1">
                <a:solidFill>
                  <a:srgbClr val="FFFF00"/>
                </a:solidFill>
              </a:rPr>
              <a:t> </a:t>
            </a:r>
            <a:r>
              <a:rPr lang="en-US" altLang="en-US" sz="2800"/>
              <a:t>parallel to the plane of the loop</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228600" y="1981200"/>
            <a:ext cx="6019800" cy="1447800"/>
          </a:xfrm>
        </p:spPr>
        <p:txBody>
          <a:bodyPr/>
          <a:lstStyle/>
          <a:p>
            <a:r>
              <a:rPr lang="en-US" altLang="en-US" sz="2800"/>
              <a:t>Magnetic forces do act on sides 2 and 4 because they are perpendicular to the field</a:t>
            </a:r>
          </a:p>
        </p:txBody>
      </p:sp>
      <p:sp>
        <p:nvSpPr>
          <p:cNvPr id="110595" name="Rectangle 3"/>
          <p:cNvSpPr>
            <a:spLocks noGrp="1" noChangeArrowheads="1"/>
          </p:cNvSpPr>
          <p:nvPr>
            <p:ph type="title"/>
          </p:nvPr>
        </p:nvSpPr>
        <p:spPr>
          <a:xfrm>
            <a:off x="685800" y="152400"/>
            <a:ext cx="7772400" cy="1143000"/>
          </a:xfrm>
          <a:noFill/>
          <a:ln/>
        </p:spPr>
        <p:txBody>
          <a:bodyPr/>
          <a:lstStyle/>
          <a:p>
            <a:r>
              <a:rPr lang="en-US" altLang="en-US"/>
              <a:t>Torque on a Current Loop in a Uniform Magnetic Field </a:t>
            </a:r>
          </a:p>
        </p:txBody>
      </p:sp>
      <p:sp>
        <p:nvSpPr>
          <p:cNvPr id="110596" name="Rectangle 4" descr="29-13b"/>
          <p:cNvSpPr>
            <a:spLocks noGrp="1" noChangeAspect="1" noChangeArrowheads="1"/>
          </p:cNvSpPr>
          <p:nvPr/>
        </p:nvSpPr>
        <p:spPr bwMode="auto">
          <a:xfrm>
            <a:off x="6172200" y="2514600"/>
            <a:ext cx="2827338" cy="2538413"/>
          </a:xfrm>
          <a:prstGeom prst="rect">
            <a:avLst/>
          </a:prstGeom>
          <a:blipFill dpi="0" rotWithShape="1">
            <a:blip r:embed="rId3"/>
            <a:srcRect/>
            <a:stretch>
              <a:fillRect b="-2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597" name="Rectangle 5"/>
          <p:cNvSpPr>
            <a:spLocks noChangeArrowheads="1"/>
          </p:cNvSpPr>
          <p:nvPr/>
        </p:nvSpPr>
        <p:spPr bwMode="auto">
          <a:xfrm>
            <a:off x="228600" y="4114800"/>
            <a:ext cx="6019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Two magnetic forces </a:t>
            </a:r>
            <a:r>
              <a:rPr lang="en-US" altLang="en-US" sz="2800" b="1" i="1"/>
              <a:t>F</a:t>
            </a:r>
            <a:r>
              <a:rPr lang="en-US" altLang="en-US" sz="2800" baseline="-25000"/>
              <a:t>2</a:t>
            </a:r>
            <a:r>
              <a:rPr lang="en-US" altLang="en-US" sz="2800"/>
              <a:t> and </a:t>
            </a:r>
            <a:r>
              <a:rPr lang="en-US" altLang="en-US" sz="2800" b="1" i="1"/>
              <a:t>F</a:t>
            </a:r>
            <a:r>
              <a:rPr lang="en-US" altLang="en-US" sz="2800" baseline="-25000"/>
              <a:t>4</a:t>
            </a:r>
            <a:r>
              <a:rPr lang="en-US" altLang="en-US" sz="2800"/>
              <a:t> point in</a:t>
            </a:r>
            <a:r>
              <a:rPr lang="en-US" altLang="en-US" sz="2800" i="1"/>
              <a:t> </a:t>
            </a:r>
            <a:r>
              <a:rPr lang="en-US" altLang="en-US" sz="2800" i="1">
                <a:solidFill>
                  <a:srgbClr val="FFFF00"/>
                </a:solidFill>
              </a:rPr>
              <a:t>opposite</a:t>
            </a:r>
            <a:r>
              <a:rPr lang="en-US" altLang="en-US" sz="2800"/>
              <a:t> directions but are</a:t>
            </a:r>
            <a:r>
              <a:rPr lang="en-US" altLang="en-US" sz="2800">
                <a:solidFill>
                  <a:srgbClr val="FFFF00"/>
                </a:solidFill>
              </a:rPr>
              <a:t> </a:t>
            </a:r>
            <a:r>
              <a:rPr lang="en-US" altLang="en-US" sz="2800" i="1">
                <a:solidFill>
                  <a:srgbClr val="FFFF00"/>
                </a:solidFill>
              </a:rPr>
              <a:t>not</a:t>
            </a:r>
            <a:r>
              <a:rPr lang="en-US" altLang="en-US" sz="2800"/>
              <a:t> directed along the same line of action</a:t>
            </a:r>
          </a:p>
        </p:txBody>
      </p:sp>
      <p:sp>
        <p:nvSpPr>
          <p:cNvPr id="110598" name="Rectangle 6"/>
          <p:cNvSpPr>
            <a:spLocks noChangeArrowheads="1"/>
          </p:cNvSpPr>
          <p:nvPr/>
        </p:nvSpPr>
        <p:spPr bwMode="auto">
          <a:xfrm>
            <a:off x="228600" y="5638800"/>
            <a:ext cx="8305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Two forces </a:t>
            </a:r>
            <a:r>
              <a:rPr lang="en-US" altLang="en-US" sz="2800" b="1" i="1"/>
              <a:t>F</a:t>
            </a:r>
            <a:r>
              <a:rPr lang="en-US" altLang="en-US" sz="2800" baseline="-25000"/>
              <a:t>2</a:t>
            </a:r>
            <a:r>
              <a:rPr lang="en-US" altLang="en-US" sz="2800"/>
              <a:t> and </a:t>
            </a:r>
            <a:r>
              <a:rPr lang="en-US" altLang="en-US" sz="2800" b="1" i="1"/>
              <a:t>F</a:t>
            </a:r>
            <a:r>
              <a:rPr lang="en-US" altLang="en-US" sz="2800" baseline="-25000"/>
              <a:t>4</a:t>
            </a:r>
            <a:r>
              <a:rPr lang="en-US" altLang="en-US" sz="2800"/>
              <a:t> produce about</a:t>
            </a:r>
            <a:r>
              <a:rPr lang="en-US" altLang="en-US" sz="2800" i="1"/>
              <a:t> O</a:t>
            </a:r>
            <a:r>
              <a:rPr lang="en-US" altLang="en-US" sz="2800"/>
              <a:t> a </a:t>
            </a:r>
            <a:r>
              <a:rPr lang="en-US" altLang="en-US" sz="2800">
                <a:solidFill>
                  <a:srgbClr val="FFFF00"/>
                </a:solidFill>
              </a:rPr>
              <a:t>torque </a:t>
            </a:r>
            <a:r>
              <a:rPr lang="en-US" altLang="en-US">
                <a:solidFill>
                  <a:srgbClr val="FFFF00"/>
                </a:solidFill>
                <a:sym typeface="Symbol" pitchFamily="18" charset="2"/>
              </a:rPr>
              <a:t></a:t>
            </a:r>
            <a:r>
              <a:rPr lang="en-US" altLang="en-US" sz="2800"/>
              <a:t> that rotates the loop clockwise</a:t>
            </a:r>
          </a:p>
        </p:txBody>
      </p:sp>
      <p:graphicFrame>
        <p:nvGraphicFramePr>
          <p:cNvPr id="110599" name="Object 7"/>
          <p:cNvGraphicFramePr>
            <a:graphicFrameLocks noChangeAspect="1"/>
          </p:cNvGraphicFramePr>
          <p:nvPr/>
        </p:nvGraphicFramePr>
        <p:xfrm>
          <a:off x="2362200" y="3124200"/>
          <a:ext cx="2743200" cy="666750"/>
        </p:xfrm>
        <a:graphic>
          <a:graphicData uri="http://schemas.openxmlformats.org/presentationml/2006/ole">
            <mc:AlternateContent xmlns:mc="http://schemas.openxmlformats.org/markup-compatibility/2006">
              <mc:Choice xmlns:v="urn:schemas-microsoft-com:vml" Requires="v">
                <p:oleObj spid="_x0000_s110600" name="Equation" r:id="rId4" imgW="888840" imgH="215640" progId="Equation.3">
                  <p:embed/>
                </p:oleObj>
              </mc:Choice>
              <mc:Fallback>
                <p:oleObj name="Equation" r:id="rId4" imgW="888840" imgH="2156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124200"/>
                        <a:ext cx="27432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533400" y="3124200"/>
            <a:ext cx="7162800" cy="609600"/>
          </a:xfrm>
        </p:spPr>
        <p:txBody>
          <a:bodyPr/>
          <a:lstStyle/>
          <a:p>
            <a:pPr>
              <a:buFont typeface="Wingdings" pitchFamily="2" charset="2"/>
              <a:buNone/>
            </a:pPr>
            <a:r>
              <a:rPr lang="en-US" altLang="en-US" sz="2800"/>
              <a:t> b/2 is the moment arm about </a:t>
            </a:r>
            <a:r>
              <a:rPr lang="en-US" altLang="en-US" sz="2800" i="1"/>
              <a:t>O</a:t>
            </a:r>
            <a:r>
              <a:rPr lang="en-US" altLang="en-US" sz="2800"/>
              <a:t> for each force </a:t>
            </a:r>
          </a:p>
        </p:txBody>
      </p:sp>
      <p:sp>
        <p:nvSpPr>
          <p:cNvPr id="111619" name="Rectangle 3"/>
          <p:cNvSpPr>
            <a:spLocks noGrp="1" noChangeArrowheads="1"/>
          </p:cNvSpPr>
          <p:nvPr>
            <p:ph type="title"/>
          </p:nvPr>
        </p:nvSpPr>
        <p:spPr>
          <a:xfrm>
            <a:off x="685800" y="381000"/>
            <a:ext cx="7772400" cy="1143000"/>
          </a:xfrm>
          <a:noFill/>
          <a:ln/>
        </p:spPr>
        <p:txBody>
          <a:bodyPr/>
          <a:lstStyle/>
          <a:p>
            <a:r>
              <a:rPr lang="en-US" altLang="en-US"/>
              <a:t>Torque on a Current Loop in a Uniform Magnetic Field </a:t>
            </a:r>
          </a:p>
        </p:txBody>
      </p:sp>
      <p:sp>
        <p:nvSpPr>
          <p:cNvPr id="111620" name="Rectangle 4"/>
          <p:cNvSpPr>
            <a:spLocks noChangeArrowheads="1"/>
          </p:cNvSpPr>
          <p:nvPr/>
        </p:nvSpPr>
        <p:spPr bwMode="auto">
          <a:xfrm>
            <a:off x="304800" y="4419600"/>
            <a:ext cx="861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This maximum-torque result is valid only when magnetic field </a:t>
            </a:r>
            <a:r>
              <a:rPr lang="en-US" altLang="en-US" sz="2800" b="1">
                <a:solidFill>
                  <a:srgbClr val="FFFF00"/>
                </a:solidFill>
              </a:rPr>
              <a:t>B</a:t>
            </a:r>
            <a:r>
              <a:rPr lang="en-US" altLang="en-US" sz="2800"/>
              <a:t> is</a:t>
            </a:r>
            <a:r>
              <a:rPr lang="en-US" altLang="en-US" sz="2800" i="1">
                <a:solidFill>
                  <a:srgbClr val="FFFF00"/>
                </a:solidFill>
              </a:rPr>
              <a:t> parallel</a:t>
            </a:r>
            <a:r>
              <a:rPr lang="en-US" altLang="en-US" sz="2800"/>
              <a:t> to the plane of the loop</a:t>
            </a:r>
          </a:p>
        </p:txBody>
      </p:sp>
      <p:sp>
        <p:nvSpPr>
          <p:cNvPr id="111621" name="Rectangle 5"/>
          <p:cNvSpPr>
            <a:spLocks noChangeArrowheads="1"/>
          </p:cNvSpPr>
          <p:nvPr/>
        </p:nvSpPr>
        <p:spPr bwMode="auto">
          <a:xfrm>
            <a:off x="304800" y="5638800"/>
            <a:ext cx="861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If the current direction were </a:t>
            </a:r>
            <a:r>
              <a:rPr lang="en-US" altLang="en-US" sz="2800" i="1"/>
              <a:t>reverse</a:t>
            </a:r>
            <a:r>
              <a:rPr lang="en-US" altLang="en-US" sz="2800"/>
              <a:t>, the rotational tendency would be </a:t>
            </a:r>
            <a:r>
              <a:rPr lang="en-US" altLang="en-US" sz="2800" i="1"/>
              <a:t>counterclockwise</a:t>
            </a:r>
          </a:p>
        </p:txBody>
      </p:sp>
      <p:graphicFrame>
        <p:nvGraphicFramePr>
          <p:cNvPr id="111622" name="Object 6"/>
          <p:cNvGraphicFramePr>
            <a:graphicFrameLocks noChangeAspect="1"/>
          </p:cNvGraphicFramePr>
          <p:nvPr/>
        </p:nvGraphicFramePr>
        <p:xfrm>
          <a:off x="1295400" y="1828800"/>
          <a:ext cx="4859338" cy="1216025"/>
        </p:xfrm>
        <a:graphic>
          <a:graphicData uri="http://schemas.openxmlformats.org/presentationml/2006/ole">
            <mc:AlternateContent xmlns:mc="http://schemas.openxmlformats.org/markup-compatibility/2006">
              <mc:Choice xmlns:v="urn:schemas-microsoft-com:vml" Requires="v">
                <p:oleObj spid="_x0000_s111627" name="Equation" r:id="rId3" imgW="1574640" imgH="393480" progId="Equation.3">
                  <p:embed/>
                </p:oleObj>
              </mc:Choice>
              <mc:Fallback>
                <p:oleObj name="Equation" r:id="rId3" imgW="1574640" imgH="39348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28800"/>
                        <a:ext cx="4859338"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1623" name="Group 7"/>
          <p:cNvGrpSpPr>
            <a:grpSpLocks/>
          </p:cNvGrpSpPr>
          <p:nvPr/>
        </p:nvGrpSpPr>
        <p:grpSpPr bwMode="auto">
          <a:xfrm>
            <a:off x="6248400" y="1905000"/>
            <a:ext cx="2230438" cy="457200"/>
            <a:chOff x="3936" y="1200"/>
            <a:chExt cx="1405" cy="288"/>
          </a:xfrm>
        </p:grpSpPr>
        <p:sp>
          <p:nvSpPr>
            <p:cNvPr id="111624" name="Line 8"/>
            <p:cNvSpPr>
              <a:spLocks noChangeShapeType="1"/>
            </p:cNvSpPr>
            <p:nvPr/>
          </p:nvSpPr>
          <p:spPr bwMode="auto">
            <a:xfrm flipH="1">
              <a:off x="3936" y="1344"/>
              <a:ext cx="576" cy="144"/>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111625" name="Object 9"/>
            <p:cNvGraphicFramePr>
              <a:graphicFrameLocks noChangeAspect="1"/>
            </p:cNvGraphicFramePr>
            <p:nvPr/>
          </p:nvGraphicFramePr>
          <p:xfrm>
            <a:off x="4608" y="1200"/>
            <a:ext cx="733" cy="286"/>
          </p:xfrm>
          <a:graphic>
            <a:graphicData uri="http://schemas.openxmlformats.org/presentationml/2006/ole">
              <mc:AlternateContent xmlns:mc="http://schemas.openxmlformats.org/markup-compatibility/2006">
                <mc:Choice xmlns:v="urn:schemas-microsoft-com:vml" Requires="v">
                  <p:oleObj spid="_x0000_s111628" name="Equation" r:id="rId5" imgW="457200" imgH="177480" progId="Equation.3">
                    <p:embed/>
                  </p:oleObj>
                </mc:Choice>
                <mc:Fallback>
                  <p:oleObj name="Equation" r:id="rId5" imgW="457200" imgH="17748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 y="1200"/>
                          <a:ext cx="733"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11626" name="Object 10"/>
          <p:cNvGraphicFramePr>
            <a:graphicFrameLocks noChangeAspect="1"/>
          </p:cNvGraphicFramePr>
          <p:nvPr/>
        </p:nvGraphicFramePr>
        <p:xfrm>
          <a:off x="2836863" y="3810000"/>
          <a:ext cx="1944687" cy="660400"/>
        </p:xfrm>
        <a:graphic>
          <a:graphicData uri="http://schemas.openxmlformats.org/presentationml/2006/ole">
            <mc:AlternateContent xmlns:mc="http://schemas.openxmlformats.org/markup-compatibility/2006">
              <mc:Choice xmlns:v="urn:schemas-microsoft-com:vml" Requires="v">
                <p:oleObj spid="_x0000_s111629" name="Equation" r:id="rId7" imgW="672840" imgH="228600" progId="Equation.3">
                  <p:embed/>
                </p:oleObj>
              </mc:Choice>
              <mc:Fallback>
                <p:oleObj name="Equation" r:id="rId7" imgW="672840" imgH="228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6863" y="3810000"/>
                        <a:ext cx="1944687"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ltLang="en-US"/>
              <a:t>More About Magnetism</a:t>
            </a:r>
          </a:p>
        </p:txBody>
      </p:sp>
      <p:sp>
        <p:nvSpPr>
          <p:cNvPr id="1027" name="Rectangle 3"/>
          <p:cNvSpPr>
            <a:spLocks noGrp="1" noChangeArrowheads="1"/>
          </p:cNvSpPr>
          <p:nvPr>
            <p:ph type="body" idx="1"/>
          </p:nvPr>
        </p:nvSpPr>
        <p:spPr/>
        <p:txBody>
          <a:bodyPr/>
          <a:lstStyle/>
          <a:p>
            <a:pPr>
              <a:lnSpc>
                <a:spcPct val="90000"/>
              </a:lnSpc>
            </a:pPr>
            <a:r>
              <a:rPr lang="en-US" altLang="en-US"/>
              <a:t>An unmagnetized piece of iron can be magnetized by stroking it with a magnet</a:t>
            </a:r>
          </a:p>
          <a:p>
            <a:pPr lvl="2">
              <a:lnSpc>
                <a:spcPct val="90000"/>
              </a:lnSpc>
            </a:pPr>
            <a:r>
              <a:rPr lang="en-US" altLang="en-US" sz="2800"/>
              <a:t>Somewhat like stroking an object to charge an object</a:t>
            </a:r>
          </a:p>
          <a:p>
            <a:pPr>
              <a:lnSpc>
                <a:spcPct val="90000"/>
              </a:lnSpc>
            </a:pPr>
            <a:r>
              <a:rPr lang="en-US" altLang="en-US"/>
              <a:t>Magnetism can be induced</a:t>
            </a:r>
          </a:p>
          <a:p>
            <a:pPr lvl="2">
              <a:lnSpc>
                <a:spcPct val="90000"/>
              </a:lnSpc>
            </a:pPr>
            <a:r>
              <a:rPr lang="en-US" altLang="en-US" sz="2800"/>
              <a:t>If a piece of iron, for example, is placed near a strong permanent magnet, it will become magnetized</a:t>
            </a:r>
          </a:p>
          <a:p>
            <a:pPr>
              <a:lnSpc>
                <a:spcPct val="90000"/>
              </a:lnSpc>
              <a:buFont typeface="Wingdings" pitchFamily="2" charset="2"/>
              <a:buNone/>
            </a:pPr>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0" y="1905000"/>
            <a:ext cx="5867400" cy="1600200"/>
          </a:xfrm>
        </p:spPr>
        <p:txBody>
          <a:bodyPr/>
          <a:lstStyle/>
          <a:p>
            <a:r>
              <a:rPr lang="en-US" altLang="en-US"/>
              <a:t>The </a:t>
            </a:r>
            <a:r>
              <a:rPr lang="en-US" altLang="en-US" sz="2800" i="1">
                <a:solidFill>
                  <a:srgbClr val="FFFF00"/>
                </a:solidFill>
              </a:rPr>
              <a:t>uniform</a:t>
            </a:r>
            <a:r>
              <a:rPr lang="en-US" altLang="en-US" sz="2800"/>
              <a:t> magnetic field </a:t>
            </a:r>
            <a:r>
              <a:rPr lang="en-US" altLang="en-US" sz="2800" b="1">
                <a:solidFill>
                  <a:srgbClr val="FFFF00"/>
                </a:solidFill>
              </a:rPr>
              <a:t>B </a:t>
            </a:r>
            <a:r>
              <a:rPr lang="en-US" altLang="en-US" sz="2800"/>
              <a:t>makes an angle </a:t>
            </a:r>
            <a:r>
              <a:rPr lang="en-US" altLang="en-US" sz="2800" i="1">
                <a:sym typeface="Symbol" pitchFamily="18" charset="2"/>
              </a:rPr>
              <a:t> &lt; </a:t>
            </a:r>
            <a:r>
              <a:rPr lang="en-US" altLang="en-US" sz="2800">
                <a:sym typeface="Symbol" pitchFamily="18" charset="2"/>
              </a:rPr>
              <a:t>90 with a</a:t>
            </a:r>
            <a:r>
              <a:rPr lang="en-US" altLang="en-US" sz="2800" i="1">
                <a:sym typeface="Symbol" pitchFamily="18" charset="2"/>
              </a:rPr>
              <a:t> </a:t>
            </a:r>
            <a:r>
              <a:rPr lang="en-US" altLang="en-US" sz="2800">
                <a:sym typeface="Symbol" pitchFamily="18" charset="2"/>
              </a:rPr>
              <a:t>line perpendicular to the plane of the loop</a:t>
            </a:r>
          </a:p>
        </p:txBody>
      </p:sp>
      <p:sp>
        <p:nvSpPr>
          <p:cNvPr id="113667" name="Rectangle 3" descr="29-14"/>
          <p:cNvSpPr>
            <a:spLocks noGrp="1" noChangeAspect="1" noChangeArrowheads="1"/>
          </p:cNvSpPr>
          <p:nvPr/>
        </p:nvSpPr>
        <p:spPr bwMode="auto">
          <a:xfrm>
            <a:off x="6019800" y="1752600"/>
            <a:ext cx="2949575" cy="3200400"/>
          </a:xfrm>
          <a:prstGeom prst="rect">
            <a:avLst/>
          </a:prstGeom>
          <a:blipFill dpi="0" rotWithShape="1">
            <a:blip r:embed="rId3"/>
            <a:srcRect/>
            <a:stretch>
              <a:fillRect r="-2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8" name="Rectangle 4"/>
          <p:cNvSpPr>
            <a:spLocks noGrp="1" noChangeArrowheads="1"/>
          </p:cNvSpPr>
          <p:nvPr>
            <p:ph type="title"/>
          </p:nvPr>
        </p:nvSpPr>
        <p:spPr>
          <a:xfrm>
            <a:off x="685800" y="228600"/>
            <a:ext cx="7772400" cy="1143000"/>
          </a:xfrm>
          <a:noFill/>
          <a:ln/>
        </p:spPr>
        <p:txBody>
          <a:bodyPr/>
          <a:lstStyle/>
          <a:p>
            <a:r>
              <a:rPr lang="en-US" altLang="en-US"/>
              <a:t>Torque on a Current Loop in a Uniform Magnetic Field </a:t>
            </a:r>
          </a:p>
        </p:txBody>
      </p:sp>
      <p:sp>
        <p:nvSpPr>
          <p:cNvPr id="113669" name="Rectangle 5"/>
          <p:cNvSpPr>
            <a:spLocks noChangeArrowheads="1"/>
          </p:cNvSpPr>
          <p:nvPr/>
        </p:nvSpPr>
        <p:spPr bwMode="auto">
          <a:xfrm>
            <a:off x="152400" y="3505200"/>
            <a:ext cx="5867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The net torque </a:t>
            </a:r>
            <a:r>
              <a:rPr lang="en-US" altLang="en-US">
                <a:solidFill>
                  <a:srgbClr val="FFFF00"/>
                </a:solidFill>
                <a:sym typeface="Symbol" pitchFamily="18" charset="2"/>
              </a:rPr>
              <a:t></a:t>
            </a:r>
            <a:r>
              <a:rPr lang="en-US" altLang="en-US" sz="2800"/>
              <a:t> about</a:t>
            </a:r>
            <a:r>
              <a:rPr lang="en-US" altLang="en-US" sz="2800" i="1"/>
              <a:t> O</a:t>
            </a:r>
            <a:r>
              <a:rPr lang="en-US" altLang="en-US" sz="2800"/>
              <a:t> is</a:t>
            </a:r>
            <a:endParaRPr lang="en-US" altLang="en-US" sz="2800">
              <a:sym typeface="Symbol" pitchFamily="18" charset="2"/>
            </a:endParaRPr>
          </a:p>
        </p:txBody>
      </p:sp>
      <p:sp>
        <p:nvSpPr>
          <p:cNvPr id="113670" name="Rectangle 6"/>
          <p:cNvSpPr>
            <a:spLocks noChangeArrowheads="1"/>
          </p:cNvSpPr>
          <p:nvPr/>
        </p:nvSpPr>
        <p:spPr bwMode="auto">
          <a:xfrm>
            <a:off x="228600" y="57912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lvl="2"/>
            <a:r>
              <a:rPr lang="en-US" altLang="en-US" sz="2000"/>
              <a:t> </a:t>
            </a:r>
            <a:r>
              <a:rPr lang="en-US" altLang="en-US" sz="2800"/>
              <a:t>the normal to the plane of the loop rotates toward the direction of the magnetic field</a:t>
            </a:r>
            <a:r>
              <a:rPr lang="en-US" altLang="en-US" sz="2000"/>
              <a:t> </a:t>
            </a:r>
            <a:endParaRPr lang="en-US" altLang="en-US" sz="2000">
              <a:sym typeface="Symbol" pitchFamily="18" charset="2"/>
            </a:endParaRPr>
          </a:p>
        </p:txBody>
      </p:sp>
      <p:sp>
        <p:nvSpPr>
          <p:cNvPr id="113672" name="Rectangle 8"/>
          <p:cNvSpPr>
            <a:spLocks noChangeArrowheads="1"/>
          </p:cNvSpPr>
          <p:nvPr/>
        </p:nvSpPr>
        <p:spPr bwMode="auto">
          <a:xfrm>
            <a:off x="4876800" y="571500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13673" name="Object 9"/>
          <p:cNvGraphicFramePr>
            <a:graphicFrameLocks noChangeAspect="1"/>
          </p:cNvGraphicFramePr>
          <p:nvPr/>
        </p:nvGraphicFramePr>
        <p:xfrm>
          <a:off x="228600" y="4191000"/>
          <a:ext cx="5334000" cy="930275"/>
        </p:xfrm>
        <a:graphic>
          <a:graphicData uri="http://schemas.openxmlformats.org/presentationml/2006/ole">
            <mc:AlternateContent xmlns:mc="http://schemas.openxmlformats.org/markup-compatibility/2006">
              <mc:Choice xmlns:v="urn:schemas-microsoft-com:vml" Requires="v">
                <p:oleObj spid="_x0000_s113675" name="Equation" r:id="rId4" imgW="2260440" imgH="393480" progId="Equation.3">
                  <p:embed/>
                </p:oleObj>
              </mc:Choice>
              <mc:Fallback>
                <p:oleObj name="Equation" r:id="rId4" imgW="2260440" imgH="39348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91000"/>
                        <a:ext cx="5334000"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4" name="Object 10"/>
          <p:cNvGraphicFramePr>
            <a:graphicFrameLocks noChangeAspect="1"/>
          </p:cNvGraphicFramePr>
          <p:nvPr/>
        </p:nvGraphicFramePr>
        <p:xfrm>
          <a:off x="2438400" y="5181600"/>
          <a:ext cx="2493963" cy="696913"/>
        </p:xfrm>
        <a:graphic>
          <a:graphicData uri="http://schemas.openxmlformats.org/presentationml/2006/ole">
            <mc:AlternateContent xmlns:mc="http://schemas.openxmlformats.org/markup-compatibility/2006">
              <mc:Choice xmlns:v="urn:schemas-microsoft-com:vml" Requires="v">
                <p:oleObj spid="_x0000_s113676" name="Equation" r:id="rId6" imgW="863280" imgH="241200" progId="Equation.3">
                  <p:embed/>
                </p:oleObj>
              </mc:Choice>
              <mc:Fallback>
                <p:oleObj name="Equation" r:id="rId6" imgW="863280" imgH="2412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181600"/>
                        <a:ext cx="2493963" cy="696913"/>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7772400" cy="1143000"/>
          </a:xfrm>
        </p:spPr>
        <p:txBody>
          <a:bodyPr/>
          <a:lstStyle/>
          <a:p>
            <a:r>
              <a:rPr lang="en-US" altLang="en-US"/>
              <a:t>Torque on a Current Loop</a:t>
            </a:r>
          </a:p>
        </p:txBody>
      </p:sp>
      <p:sp>
        <p:nvSpPr>
          <p:cNvPr id="32771" name="Rectangle 3"/>
          <p:cNvSpPr>
            <a:spLocks noGrp="1" noChangeArrowheads="1"/>
          </p:cNvSpPr>
          <p:nvPr>
            <p:ph type="body" sz="half" idx="1"/>
          </p:nvPr>
        </p:nvSpPr>
        <p:spPr>
          <a:xfrm>
            <a:off x="457200" y="2362200"/>
            <a:ext cx="5486400" cy="685800"/>
          </a:xfrm>
        </p:spPr>
        <p:txBody>
          <a:bodyPr/>
          <a:lstStyle/>
          <a:p>
            <a:r>
              <a:rPr lang="en-US" altLang="en-US" sz="2800"/>
              <a:t>Applies to any shape loop</a:t>
            </a:r>
          </a:p>
        </p:txBody>
      </p:sp>
      <p:graphicFrame>
        <p:nvGraphicFramePr>
          <p:cNvPr id="32780" name="Object 12"/>
          <p:cNvGraphicFramePr>
            <a:graphicFrameLocks noChangeAspect="1"/>
          </p:cNvGraphicFramePr>
          <p:nvPr/>
        </p:nvGraphicFramePr>
        <p:xfrm>
          <a:off x="2743200" y="1524000"/>
          <a:ext cx="2493963" cy="696913"/>
        </p:xfrm>
        <a:graphic>
          <a:graphicData uri="http://schemas.openxmlformats.org/presentationml/2006/ole">
            <mc:AlternateContent xmlns:mc="http://schemas.openxmlformats.org/markup-compatibility/2006">
              <mc:Choice xmlns:v="urn:schemas-microsoft-com:vml" Requires="v">
                <p:oleObj spid="_x0000_s32790" name="Equation" r:id="rId3" imgW="863280" imgH="241200" progId="Equation.3">
                  <p:embed/>
                </p:oleObj>
              </mc:Choice>
              <mc:Fallback>
                <p:oleObj name="Equation" r:id="rId3" imgW="863280" imgH="241200"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524000"/>
                        <a:ext cx="2493963" cy="696913"/>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81" name="Rectangle 13"/>
          <p:cNvSpPr>
            <a:spLocks noChangeArrowheads="1"/>
          </p:cNvSpPr>
          <p:nvPr/>
        </p:nvSpPr>
        <p:spPr bwMode="auto">
          <a:xfrm>
            <a:off x="228600" y="2819400"/>
            <a:ext cx="5943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2800">
                <a:solidFill>
                  <a:schemeClr val="tx1"/>
                </a:solidFill>
                <a:latin typeface="Times New Roman" pitchFamily="18" charset="0"/>
              </a:defRPr>
            </a:lvl1pPr>
            <a:lvl2pPr marL="742950" indent="-285750">
              <a:spcBef>
                <a:spcPct val="20000"/>
              </a:spcBef>
              <a:buClr>
                <a:schemeClr val="tx1"/>
              </a:buClr>
              <a:buSzPct val="90000"/>
              <a:buChar char="–"/>
              <a:defRPr sz="24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000">
                <a:solidFill>
                  <a:schemeClr val="tx1"/>
                </a:solidFill>
                <a:latin typeface="Times New Roman" pitchFamily="18" charset="0"/>
              </a:defRPr>
            </a:lvl3pPr>
            <a:lvl4pPr marL="1600200" indent="-228600">
              <a:spcBef>
                <a:spcPct val="20000"/>
              </a:spcBef>
              <a:buClr>
                <a:schemeClr val="tx1"/>
              </a:buClr>
              <a:buChar char="–"/>
              <a:defRPr>
                <a:solidFill>
                  <a:schemeClr val="tx1"/>
                </a:solidFill>
                <a:latin typeface="Times New Roman" pitchFamily="18" charset="0"/>
              </a:defRPr>
            </a:lvl4pPr>
            <a:lvl5pPr marL="2057400" indent="-228600">
              <a:spcBef>
                <a:spcPct val="20000"/>
              </a:spcBef>
              <a:buClr>
                <a:schemeClr val="accent1"/>
              </a:buClr>
              <a:buChar char="•"/>
              <a:defRPr>
                <a:solidFill>
                  <a:schemeClr val="tx1"/>
                </a:solidFill>
                <a:latin typeface="Times New Roman" pitchFamily="18" charset="0"/>
              </a:defRPr>
            </a:lvl5pPr>
            <a:lvl6pPr marL="2514600" indent="-228600" fontAlgn="base">
              <a:spcBef>
                <a:spcPct val="20000"/>
              </a:spcBef>
              <a:spcAft>
                <a:spcPct val="0"/>
              </a:spcAft>
              <a:buClr>
                <a:schemeClr val="accent1"/>
              </a:buClr>
              <a:buChar char="•"/>
              <a:defRPr>
                <a:solidFill>
                  <a:schemeClr val="tx1"/>
                </a:solidFill>
                <a:latin typeface="Times New Roman" pitchFamily="18" charset="0"/>
              </a:defRPr>
            </a:lvl6pPr>
            <a:lvl7pPr marL="2971800" indent="-228600" fontAlgn="base">
              <a:spcBef>
                <a:spcPct val="20000"/>
              </a:spcBef>
              <a:spcAft>
                <a:spcPct val="0"/>
              </a:spcAft>
              <a:buClr>
                <a:schemeClr val="accent1"/>
              </a:buClr>
              <a:buChar char="•"/>
              <a:defRPr>
                <a:solidFill>
                  <a:schemeClr val="tx1"/>
                </a:solidFill>
                <a:latin typeface="Times New Roman" pitchFamily="18" charset="0"/>
              </a:defRPr>
            </a:lvl7pPr>
            <a:lvl8pPr marL="3429000" indent="-228600" fontAlgn="base">
              <a:spcBef>
                <a:spcPct val="20000"/>
              </a:spcBef>
              <a:spcAft>
                <a:spcPct val="0"/>
              </a:spcAft>
              <a:buClr>
                <a:schemeClr val="accent1"/>
              </a:buClr>
              <a:buChar char="•"/>
              <a:defRPr>
                <a:solidFill>
                  <a:schemeClr val="tx1"/>
                </a:solidFill>
                <a:latin typeface="Times New Roman" pitchFamily="18" charset="0"/>
              </a:defRPr>
            </a:lvl8pPr>
            <a:lvl9pPr marL="3886200" indent="-228600" fontAlgn="base">
              <a:spcBef>
                <a:spcPct val="20000"/>
              </a:spcBef>
              <a:spcAft>
                <a:spcPct val="0"/>
              </a:spcAft>
              <a:buClr>
                <a:schemeClr val="accent1"/>
              </a:buClr>
              <a:buChar char="•"/>
              <a:defRPr>
                <a:solidFill>
                  <a:schemeClr val="tx1"/>
                </a:solidFill>
                <a:latin typeface="Times New Roman" pitchFamily="18" charset="0"/>
              </a:defRPr>
            </a:lvl9pPr>
          </a:lstStyle>
          <a:p>
            <a:r>
              <a:rPr lang="en-US" altLang="en-US"/>
              <a:t>The torque on the coil with </a:t>
            </a:r>
            <a:r>
              <a:rPr lang="en-US" altLang="en-US" i="1">
                <a:solidFill>
                  <a:schemeClr val="folHlink"/>
                </a:solidFill>
              </a:rPr>
              <a:t>N</a:t>
            </a:r>
            <a:r>
              <a:rPr lang="en-US" altLang="en-US"/>
              <a:t> turns is</a:t>
            </a:r>
          </a:p>
        </p:txBody>
      </p:sp>
      <p:graphicFrame>
        <p:nvGraphicFramePr>
          <p:cNvPr id="32782" name="Object 14"/>
          <p:cNvGraphicFramePr>
            <a:graphicFrameLocks noChangeAspect="1"/>
          </p:cNvGraphicFramePr>
          <p:nvPr/>
        </p:nvGraphicFramePr>
        <p:xfrm>
          <a:off x="2514600" y="3429000"/>
          <a:ext cx="2860675" cy="696913"/>
        </p:xfrm>
        <a:graphic>
          <a:graphicData uri="http://schemas.openxmlformats.org/presentationml/2006/ole">
            <mc:AlternateContent xmlns:mc="http://schemas.openxmlformats.org/markup-compatibility/2006">
              <mc:Choice xmlns:v="urn:schemas-microsoft-com:vml" Requires="v">
                <p:oleObj spid="_x0000_s32791" name="Equation" r:id="rId5" imgW="990360" imgH="241200" progId="Equation.3">
                  <p:embed/>
                </p:oleObj>
              </mc:Choice>
              <mc:Fallback>
                <p:oleObj name="Equation" r:id="rId5" imgW="990360" imgH="2412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429000"/>
                        <a:ext cx="2860675"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83" name="Rectangle 15"/>
          <p:cNvSpPr>
            <a:spLocks noChangeArrowheads="1"/>
          </p:cNvSpPr>
          <p:nvPr/>
        </p:nvSpPr>
        <p:spPr bwMode="auto">
          <a:xfrm>
            <a:off x="381000" y="4267200"/>
            <a:ext cx="8458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2800">
                <a:solidFill>
                  <a:schemeClr val="tx1"/>
                </a:solidFill>
                <a:latin typeface="Times New Roman" pitchFamily="18" charset="0"/>
              </a:defRPr>
            </a:lvl1pPr>
            <a:lvl2pPr marL="742950" indent="-285750">
              <a:spcBef>
                <a:spcPct val="20000"/>
              </a:spcBef>
              <a:buClr>
                <a:schemeClr val="tx1"/>
              </a:buClr>
              <a:buSzPct val="90000"/>
              <a:buChar char="–"/>
              <a:defRPr sz="24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000">
                <a:solidFill>
                  <a:schemeClr val="tx1"/>
                </a:solidFill>
                <a:latin typeface="Times New Roman" pitchFamily="18" charset="0"/>
              </a:defRPr>
            </a:lvl3pPr>
            <a:lvl4pPr marL="1600200" indent="-228600">
              <a:spcBef>
                <a:spcPct val="20000"/>
              </a:spcBef>
              <a:buClr>
                <a:schemeClr val="tx1"/>
              </a:buClr>
              <a:buChar char="–"/>
              <a:defRPr>
                <a:solidFill>
                  <a:schemeClr val="tx1"/>
                </a:solidFill>
                <a:latin typeface="Times New Roman" pitchFamily="18" charset="0"/>
              </a:defRPr>
            </a:lvl4pPr>
            <a:lvl5pPr marL="2057400" indent="-228600">
              <a:spcBef>
                <a:spcPct val="20000"/>
              </a:spcBef>
              <a:buClr>
                <a:schemeClr val="accent1"/>
              </a:buClr>
              <a:buChar char="•"/>
              <a:defRPr>
                <a:solidFill>
                  <a:schemeClr val="tx1"/>
                </a:solidFill>
                <a:latin typeface="Times New Roman" pitchFamily="18" charset="0"/>
              </a:defRPr>
            </a:lvl5pPr>
            <a:lvl6pPr marL="2514600" indent="-228600" fontAlgn="base">
              <a:spcBef>
                <a:spcPct val="20000"/>
              </a:spcBef>
              <a:spcAft>
                <a:spcPct val="0"/>
              </a:spcAft>
              <a:buClr>
                <a:schemeClr val="accent1"/>
              </a:buClr>
              <a:buChar char="•"/>
              <a:defRPr>
                <a:solidFill>
                  <a:schemeClr val="tx1"/>
                </a:solidFill>
                <a:latin typeface="Times New Roman" pitchFamily="18" charset="0"/>
              </a:defRPr>
            </a:lvl6pPr>
            <a:lvl7pPr marL="2971800" indent="-228600" fontAlgn="base">
              <a:spcBef>
                <a:spcPct val="20000"/>
              </a:spcBef>
              <a:spcAft>
                <a:spcPct val="0"/>
              </a:spcAft>
              <a:buClr>
                <a:schemeClr val="accent1"/>
              </a:buClr>
              <a:buChar char="•"/>
              <a:defRPr>
                <a:solidFill>
                  <a:schemeClr val="tx1"/>
                </a:solidFill>
                <a:latin typeface="Times New Roman" pitchFamily="18" charset="0"/>
              </a:defRPr>
            </a:lvl7pPr>
            <a:lvl8pPr marL="3429000" indent="-228600" fontAlgn="base">
              <a:spcBef>
                <a:spcPct val="20000"/>
              </a:spcBef>
              <a:spcAft>
                <a:spcPct val="0"/>
              </a:spcAft>
              <a:buClr>
                <a:schemeClr val="accent1"/>
              </a:buClr>
              <a:buChar char="•"/>
              <a:defRPr>
                <a:solidFill>
                  <a:schemeClr val="tx1"/>
                </a:solidFill>
                <a:latin typeface="Times New Roman" pitchFamily="18" charset="0"/>
              </a:defRPr>
            </a:lvl8pPr>
            <a:lvl9pPr marL="3886200" indent="-228600" fontAlgn="base">
              <a:spcBef>
                <a:spcPct val="20000"/>
              </a:spcBef>
              <a:spcAft>
                <a:spcPct val="0"/>
              </a:spcAft>
              <a:buClr>
                <a:schemeClr val="accent1"/>
              </a:buClr>
              <a:buChar char="•"/>
              <a:defRPr>
                <a:solidFill>
                  <a:schemeClr val="tx1"/>
                </a:solidFill>
                <a:latin typeface="Times New Roman" pitchFamily="18" charset="0"/>
              </a:defRPr>
            </a:lvl9pPr>
          </a:lstStyle>
          <a:p>
            <a:r>
              <a:rPr lang="en-US" altLang="en-US"/>
              <a:t>Define the </a:t>
            </a:r>
            <a:r>
              <a:rPr lang="en-US" altLang="en-US" b="1" i="1"/>
              <a:t>magnetic moment</a:t>
            </a:r>
            <a:r>
              <a:rPr lang="en-US" altLang="en-US"/>
              <a:t> of the coil  as vector </a:t>
            </a:r>
            <a:r>
              <a:rPr lang="el-GR" altLang="en-US" b="1" i="1">
                <a:solidFill>
                  <a:schemeClr val="folHlink"/>
                </a:solidFill>
                <a:cs typeface="Times New Roman" pitchFamily="18" charset="0"/>
              </a:rPr>
              <a:t>μ</a:t>
            </a:r>
            <a:r>
              <a:rPr lang="en-US" altLang="en-US" b="1" i="1">
                <a:solidFill>
                  <a:schemeClr val="folHlink"/>
                </a:solidFill>
                <a:cs typeface="Times New Roman" pitchFamily="18" charset="0"/>
              </a:rPr>
              <a:t> </a:t>
            </a:r>
            <a:r>
              <a:rPr lang="en-US" altLang="en-US">
                <a:cs typeface="Times New Roman" pitchFamily="18" charset="0"/>
              </a:rPr>
              <a:t>which direction is perpendicular to the plane of the loop and the magnitude is</a:t>
            </a:r>
            <a:endParaRPr lang="el-GR" altLang="en-US">
              <a:cs typeface="Times New Roman" pitchFamily="18" charset="0"/>
            </a:endParaRPr>
          </a:p>
        </p:txBody>
      </p:sp>
      <p:graphicFrame>
        <p:nvGraphicFramePr>
          <p:cNvPr id="32784" name="Object 16"/>
          <p:cNvGraphicFramePr>
            <a:graphicFrameLocks noChangeAspect="1"/>
          </p:cNvGraphicFramePr>
          <p:nvPr/>
        </p:nvGraphicFramePr>
        <p:xfrm>
          <a:off x="4953000" y="5181600"/>
          <a:ext cx="1371600" cy="487363"/>
        </p:xfrm>
        <a:graphic>
          <a:graphicData uri="http://schemas.openxmlformats.org/presentationml/2006/ole">
            <mc:AlternateContent xmlns:mc="http://schemas.openxmlformats.org/markup-compatibility/2006">
              <mc:Choice xmlns:v="urn:schemas-microsoft-com:vml" Requires="v">
                <p:oleObj spid="_x0000_s32792" name="Equation" r:id="rId7" imgW="571320" imgH="203040" progId="Equation.3">
                  <p:embed/>
                </p:oleObj>
              </mc:Choice>
              <mc:Fallback>
                <p:oleObj name="Equation" r:id="rId7" imgW="571320" imgH="203040"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5181600"/>
                        <a:ext cx="1371600"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5" name="Object 17"/>
          <p:cNvGraphicFramePr>
            <a:graphicFrameLocks noChangeAspect="1"/>
          </p:cNvGraphicFramePr>
          <p:nvPr/>
        </p:nvGraphicFramePr>
        <p:xfrm>
          <a:off x="2438400" y="5943600"/>
          <a:ext cx="2347913" cy="696913"/>
        </p:xfrm>
        <a:graphic>
          <a:graphicData uri="http://schemas.openxmlformats.org/presentationml/2006/ole">
            <mc:AlternateContent xmlns:mc="http://schemas.openxmlformats.org/markup-compatibility/2006">
              <mc:Choice xmlns:v="urn:schemas-microsoft-com:vml" Requires="v">
                <p:oleObj spid="_x0000_s32793" name="Equation" r:id="rId9" imgW="812520" imgH="241200" progId="Equation.3">
                  <p:embed/>
                </p:oleObj>
              </mc:Choice>
              <mc:Fallback>
                <p:oleObj name="Equation" r:id="rId9" imgW="812520" imgH="241200"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943600"/>
                        <a:ext cx="2347913"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789" name="Group 21"/>
          <p:cNvGrpSpPr>
            <a:grpSpLocks/>
          </p:cNvGrpSpPr>
          <p:nvPr/>
        </p:nvGrpSpPr>
        <p:grpSpPr bwMode="auto">
          <a:xfrm>
            <a:off x="7162800" y="1371600"/>
            <a:ext cx="1757363" cy="2438400"/>
            <a:chOff x="4512" y="864"/>
            <a:chExt cx="1107" cy="1536"/>
          </a:xfrm>
        </p:grpSpPr>
        <p:graphicFrame>
          <p:nvGraphicFramePr>
            <p:cNvPr id="32775" name="Object 7"/>
            <p:cNvGraphicFramePr>
              <a:graphicFrameLocks noChangeAspect="1"/>
            </p:cNvGraphicFramePr>
            <p:nvPr/>
          </p:nvGraphicFramePr>
          <p:xfrm>
            <a:off x="4512" y="864"/>
            <a:ext cx="1107" cy="1536"/>
          </p:xfrm>
          <a:graphic>
            <a:graphicData uri="http://schemas.openxmlformats.org/presentationml/2006/ole">
              <mc:AlternateContent xmlns:mc="http://schemas.openxmlformats.org/markup-compatibility/2006">
                <mc:Choice xmlns:v="urn:schemas-microsoft-com:vml" Requires="v">
                  <p:oleObj spid="_x0000_s32794" name="Photo Editor Photo" r:id="rId11" imgW="4809524" imgH="6676190" progId="MSPhotoEd.3">
                    <p:embed/>
                  </p:oleObj>
                </mc:Choice>
                <mc:Fallback>
                  <p:oleObj name="Photo Editor Photo" r:id="rId11" imgW="4809524" imgH="6676190" progId="MSPhotoEd.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2" y="864"/>
                          <a:ext cx="1107" cy="1536"/>
                        </a:xfrm>
                        <a:prstGeom prst="rect">
                          <a:avLst/>
                        </a:prstGeom>
                      </p:spPr>
                    </p:pic>
                  </p:oleObj>
                </mc:Fallback>
              </mc:AlternateContent>
            </a:graphicData>
          </a:graphic>
        </p:graphicFrame>
        <p:sp>
          <p:nvSpPr>
            <p:cNvPr id="32786" name="Line 18"/>
            <p:cNvSpPr>
              <a:spLocks noChangeShapeType="1"/>
            </p:cNvSpPr>
            <p:nvPr/>
          </p:nvSpPr>
          <p:spPr bwMode="auto">
            <a:xfrm>
              <a:off x="5040" y="1632"/>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87" name="Line 19"/>
            <p:cNvSpPr>
              <a:spLocks noChangeShapeType="1"/>
            </p:cNvSpPr>
            <p:nvPr/>
          </p:nvSpPr>
          <p:spPr bwMode="auto">
            <a:xfrm flipV="1">
              <a:off x="5052" y="1344"/>
              <a:ext cx="192"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88" name="Rectangle 20"/>
            <p:cNvSpPr>
              <a:spLocks noChangeArrowheads="1"/>
            </p:cNvSpPr>
            <p:nvPr/>
          </p:nvSpPr>
          <p:spPr bwMode="auto">
            <a:xfrm>
              <a:off x="5328" y="1104"/>
              <a:ext cx="2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n-US" b="1" i="1">
                  <a:solidFill>
                    <a:schemeClr val="hlink"/>
                  </a:solidFill>
                </a:rPr>
                <a:t>μ</a:t>
              </a:r>
              <a:endParaRPr lang="en-US" altLang="en-US" b="1" i="1">
                <a:solidFill>
                  <a:schemeClr val="hlink"/>
                </a:solidFil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1143000"/>
          </a:xfrm>
        </p:spPr>
        <p:txBody>
          <a:bodyPr/>
          <a:lstStyle/>
          <a:p>
            <a:r>
              <a:rPr lang="en-US" altLang="en-US"/>
              <a:t>Electric Motor</a:t>
            </a:r>
          </a:p>
        </p:txBody>
      </p:sp>
      <p:sp>
        <p:nvSpPr>
          <p:cNvPr id="34819" name="Rectangle 3"/>
          <p:cNvSpPr>
            <a:spLocks noGrp="1" noChangeArrowheads="1"/>
          </p:cNvSpPr>
          <p:nvPr>
            <p:ph type="body" sz="half" idx="1"/>
          </p:nvPr>
        </p:nvSpPr>
        <p:spPr>
          <a:xfrm>
            <a:off x="0" y="1676400"/>
            <a:ext cx="4267200" cy="4419600"/>
          </a:xfrm>
        </p:spPr>
        <p:txBody>
          <a:bodyPr/>
          <a:lstStyle/>
          <a:p>
            <a:pPr>
              <a:lnSpc>
                <a:spcPct val="90000"/>
              </a:lnSpc>
            </a:pPr>
            <a:r>
              <a:rPr lang="en-US" altLang="en-US" sz="2400"/>
              <a:t>An electric motor converts electrical energy to mechanical energy</a:t>
            </a:r>
          </a:p>
          <a:p>
            <a:pPr lvl="1">
              <a:lnSpc>
                <a:spcPct val="90000"/>
              </a:lnSpc>
            </a:pPr>
            <a:r>
              <a:rPr lang="en-US" altLang="en-US" sz="2000"/>
              <a:t>The mechanical energy is in the form of rotational kinetic energy</a:t>
            </a:r>
          </a:p>
          <a:p>
            <a:pPr lvl="1">
              <a:lnSpc>
                <a:spcPct val="90000"/>
              </a:lnSpc>
            </a:pPr>
            <a:endParaRPr lang="en-US" altLang="en-US" sz="2000"/>
          </a:p>
          <a:p>
            <a:pPr>
              <a:lnSpc>
                <a:spcPct val="90000"/>
              </a:lnSpc>
            </a:pPr>
            <a:r>
              <a:rPr lang="en-US" altLang="en-US" sz="2400"/>
              <a:t>An electric motor consists of a rigid current-carrying loop that rotates when placed in a magnetic field</a:t>
            </a:r>
          </a:p>
        </p:txBody>
      </p:sp>
      <p:pic>
        <p:nvPicPr>
          <p:cNvPr id="34822" name="Picture 6" descr="Fig 19-17"/>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343400" y="1447800"/>
            <a:ext cx="4800600" cy="4416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Electric Motor, 2</a:t>
            </a:r>
          </a:p>
        </p:txBody>
      </p:sp>
      <p:sp>
        <p:nvSpPr>
          <p:cNvPr id="35843" name="Rectangle 3"/>
          <p:cNvSpPr>
            <a:spLocks noGrp="1" noChangeArrowheads="1"/>
          </p:cNvSpPr>
          <p:nvPr>
            <p:ph type="body" idx="1"/>
          </p:nvPr>
        </p:nvSpPr>
        <p:spPr/>
        <p:txBody>
          <a:bodyPr/>
          <a:lstStyle/>
          <a:p>
            <a:r>
              <a:rPr lang="en-US" altLang="en-US"/>
              <a:t>The torque acting on the loop will tend to rotate the loop to smaller values of </a:t>
            </a:r>
            <a:r>
              <a:rPr lang="en-US" altLang="en-US">
                <a:cs typeface="Tahoma" pitchFamily="34" charset="0"/>
              </a:rPr>
              <a:t>θ until the torque becomes 0 at θ = 0°</a:t>
            </a:r>
          </a:p>
          <a:p>
            <a:r>
              <a:rPr lang="en-US" altLang="en-US">
                <a:cs typeface="Tahoma" pitchFamily="34" charset="0"/>
              </a:rPr>
              <a:t>If the loop turns past this point and the current remains in the same direction, the torque reverses and turns the loop in the opposite direction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Electric Motor, 3</a:t>
            </a:r>
          </a:p>
        </p:txBody>
      </p:sp>
      <p:sp>
        <p:nvSpPr>
          <p:cNvPr id="36867" name="Rectangle 3"/>
          <p:cNvSpPr>
            <a:spLocks noGrp="1" noChangeArrowheads="1"/>
          </p:cNvSpPr>
          <p:nvPr>
            <p:ph type="body" idx="1"/>
          </p:nvPr>
        </p:nvSpPr>
        <p:spPr/>
        <p:txBody>
          <a:bodyPr/>
          <a:lstStyle/>
          <a:p>
            <a:r>
              <a:rPr lang="en-US" altLang="en-US"/>
              <a:t>To provide continuous rotation in one direction, the current in the loop must periodically reverse</a:t>
            </a:r>
          </a:p>
          <a:p>
            <a:pPr lvl="1"/>
            <a:r>
              <a:rPr lang="en-US" altLang="en-US"/>
              <a:t>In AC motors, this reversal naturally occurs</a:t>
            </a:r>
          </a:p>
          <a:p>
            <a:pPr lvl="1"/>
            <a:r>
              <a:rPr lang="en-US" altLang="en-US"/>
              <a:t>In DC motors,  a </a:t>
            </a:r>
            <a:r>
              <a:rPr lang="en-US" altLang="en-US" i="1"/>
              <a:t>split-ring commutator</a:t>
            </a:r>
            <a:r>
              <a:rPr lang="en-US" altLang="en-US"/>
              <a:t> and brushes are used</a:t>
            </a:r>
          </a:p>
          <a:p>
            <a:pPr lvl="2"/>
            <a:r>
              <a:rPr lang="en-US" altLang="en-US"/>
              <a:t>Actual motors would contain many current loops and commutators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Electric Motor, final</a:t>
            </a:r>
          </a:p>
        </p:txBody>
      </p:sp>
      <p:sp>
        <p:nvSpPr>
          <p:cNvPr id="37891" name="Rectangle 3"/>
          <p:cNvSpPr>
            <a:spLocks noGrp="1" noChangeArrowheads="1"/>
          </p:cNvSpPr>
          <p:nvPr>
            <p:ph type="body" idx="1"/>
          </p:nvPr>
        </p:nvSpPr>
        <p:spPr/>
        <p:txBody>
          <a:bodyPr/>
          <a:lstStyle/>
          <a:p>
            <a:pPr>
              <a:lnSpc>
                <a:spcPct val="90000"/>
              </a:lnSpc>
            </a:pPr>
            <a:r>
              <a:rPr lang="en-US" altLang="en-US"/>
              <a:t>Just as the loop becomes perpendicular to the magnetic field and the torque becomes 0, inertia carries the loop forward and the brushes cross the gaps in the ring, causing the current loop to reverse its direction</a:t>
            </a:r>
          </a:p>
          <a:p>
            <a:pPr lvl="1">
              <a:lnSpc>
                <a:spcPct val="90000"/>
              </a:lnSpc>
            </a:pPr>
            <a:r>
              <a:rPr lang="en-US" altLang="en-US"/>
              <a:t>This provides more torque to continue the rotation</a:t>
            </a:r>
          </a:p>
          <a:p>
            <a:pPr lvl="1">
              <a:lnSpc>
                <a:spcPct val="90000"/>
              </a:lnSpc>
            </a:pPr>
            <a:r>
              <a:rPr lang="en-US" altLang="en-US"/>
              <a:t>The process repeats itself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533400" y="152400"/>
            <a:ext cx="7772400" cy="1143000"/>
          </a:xfrm>
        </p:spPr>
        <p:txBody>
          <a:bodyPr/>
          <a:lstStyle/>
          <a:p>
            <a:r>
              <a:rPr lang="en-US" altLang="en-US"/>
              <a:t>Motion of a Charged particle in a Uniform Magnetic field</a:t>
            </a:r>
          </a:p>
        </p:txBody>
      </p:sp>
      <p:sp>
        <p:nvSpPr>
          <p:cNvPr id="114691" name="Rectangle 3"/>
          <p:cNvSpPr>
            <a:spLocks noGrp="1" noChangeArrowheads="1"/>
          </p:cNvSpPr>
          <p:nvPr>
            <p:ph type="body" idx="1"/>
          </p:nvPr>
        </p:nvSpPr>
        <p:spPr>
          <a:xfrm>
            <a:off x="0" y="1981200"/>
            <a:ext cx="5638800" cy="46482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90000"/>
              </a:lnSpc>
            </a:pPr>
            <a:r>
              <a:rPr lang="en-US" altLang="en-US" sz="2800"/>
              <a:t>Consider a particle moving in an external magnetic field </a:t>
            </a:r>
            <a:r>
              <a:rPr lang="en-US" altLang="en-US" sz="2400" b="1">
                <a:solidFill>
                  <a:srgbClr val="FFFF00"/>
                </a:solidFill>
              </a:rPr>
              <a:t>B</a:t>
            </a:r>
            <a:r>
              <a:rPr lang="en-US" altLang="en-US" sz="2800"/>
              <a:t> so that its velocity </a:t>
            </a:r>
            <a:r>
              <a:rPr lang="en-US" altLang="en-US" sz="2800" b="1">
                <a:solidFill>
                  <a:srgbClr val="FFFF00"/>
                </a:solidFill>
              </a:rPr>
              <a:t>v </a:t>
            </a:r>
            <a:r>
              <a:rPr lang="en-US" altLang="en-US" sz="2800"/>
              <a:t>is </a:t>
            </a:r>
            <a:r>
              <a:rPr lang="en-US" altLang="en-US" sz="2800" i="1"/>
              <a:t>perpendicular</a:t>
            </a:r>
            <a:r>
              <a:rPr lang="en-US" altLang="en-US" sz="2800"/>
              <a:t> to the field</a:t>
            </a:r>
          </a:p>
          <a:p>
            <a:pPr>
              <a:lnSpc>
                <a:spcPct val="90000"/>
              </a:lnSpc>
            </a:pPr>
            <a:r>
              <a:rPr lang="en-US" altLang="en-US" sz="2800"/>
              <a:t>The force </a:t>
            </a:r>
            <a:r>
              <a:rPr lang="en-US" altLang="en-US" sz="2800" b="1" i="1">
                <a:solidFill>
                  <a:srgbClr val="FFFF00"/>
                </a:solidFill>
              </a:rPr>
              <a:t>F</a:t>
            </a:r>
            <a:r>
              <a:rPr lang="en-US" altLang="en-US" sz="2800" baseline="-25000">
                <a:solidFill>
                  <a:srgbClr val="FFFF00"/>
                </a:solidFill>
              </a:rPr>
              <a:t>B</a:t>
            </a:r>
            <a:r>
              <a:rPr lang="en-US" altLang="en-US" sz="2800"/>
              <a:t> is always directed toward the center of the circular path</a:t>
            </a:r>
          </a:p>
          <a:p>
            <a:pPr>
              <a:lnSpc>
                <a:spcPct val="90000"/>
              </a:lnSpc>
            </a:pPr>
            <a:r>
              <a:rPr lang="en-US" altLang="en-US" sz="2800"/>
              <a:t>The magnetic force </a:t>
            </a:r>
            <a:r>
              <a:rPr lang="en-US" altLang="en-US" sz="2800" b="1" i="1">
                <a:solidFill>
                  <a:srgbClr val="FFFF00"/>
                </a:solidFill>
              </a:rPr>
              <a:t>F</a:t>
            </a:r>
            <a:r>
              <a:rPr lang="en-US" altLang="en-US" sz="2800" baseline="-25000">
                <a:solidFill>
                  <a:srgbClr val="FFFF00"/>
                </a:solidFill>
              </a:rPr>
              <a:t>B</a:t>
            </a:r>
            <a:r>
              <a:rPr lang="en-US" altLang="en-US" sz="2800"/>
              <a:t> causes a centripetal acceleration, changing the direction of the velocity of the particle</a:t>
            </a:r>
          </a:p>
        </p:txBody>
      </p:sp>
      <p:sp>
        <p:nvSpPr>
          <p:cNvPr id="114692" name="Rectangle 4" descr="29-18"/>
          <p:cNvSpPr>
            <a:spLocks noGrp="1" noChangeAspect="1" noChangeArrowheads="1"/>
          </p:cNvSpPr>
          <p:nvPr/>
        </p:nvSpPr>
        <p:spPr bwMode="auto">
          <a:xfrm>
            <a:off x="5867400" y="2362200"/>
            <a:ext cx="3146425" cy="3429000"/>
          </a:xfrm>
          <a:prstGeom prst="rect">
            <a:avLst/>
          </a:prstGeom>
          <a:blipFill dpi="0" rotWithShape="1">
            <a:blip r:embed="rId2"/>
            <a:srcRect/>
            <a:stretch>
              <a:fillRect r="-3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152400" y="1752600"/>
            <a:ext cx="8305800" cy="609600"/>
          </a:xfrm>
        </p:spPr>
        <p:txBody>
          <a:bodyPr/>
          <a:lstStyle/>
          <a:p>
            <a:r>
              <a:rPr lang="en-US" altLang="en-US" sz="2800"/>
              <a:t>The particle moves in a circle: </a:t>
            </a:r>
            <a:r>
              <a:rPr lang="en-US" altLang="en-US" sz="2800" b="1" i="1">
                <a:solidFill>
                  <a:srgbClr val="FFFF00"/>
                </a:solidFill>
              </a:rPr>
              <a:t>F</a:t>
            </a:r>
            <a:r>
              <a:rPr lang="en-US" altLang="en-US" sz="2800" baseline="-25000">
                <a:solidFill>
                  <a:srgbClr val="FFFF00"/>
                </a:solidFill>
              </a:rPr>
              <a:t>B</a:t>
            </a:r>
            <a:r>
              <a:rPr lang="en-US" altLang="en-US" sz="2800"/>
              <a:t> </a:t>
            </a:r>
            <a:r>
              <a:rPr lang="en-US" altLang="en-US" sz="2800" b="1">
                <a:sym typeface="Symbol" pitchFamily="18" charset="2"/>
              </a:rPr>
              <a:t></a:t>
            </a:r>
            <a:r>
              <a:rPr lang="en-US" altLang="en-US" sz="2800">
                <a:sym typeface="Symbol" pitchFamily="18" charset="2"/>
              </a:rPr>
              <a:t> </a:t>
            </a:r>
            <a:r>
              <a:rPr lang="en-US" altLang="en-US" sz="2800" b="1">
                <a:solidFill>
                  <a:srgbClr val="FFFF00"/>
                </a:solidFill>
              </a:rPr>
              <a:t>v and </a:t>
            </a:r>
            <a:r>
              <a:rPr lang="en-US" altLang="en-US" sz="2800" b="1" i="1">
                <a:solidFill>
                  <a:srgbClr val="FFFF00"/>
                </a:solidFill>
              </a:rPr>
              <a:t>F</a:t>
            </a:r>
            <a:r>
              <a:rPr lang="en-US" altLang="en-US" sz="2800" baseline="-25000">
                <a:solidFill>
                  <a:srgbClr val="FFFF00"/>
                </a:solidFill>
              </a:rPr>
              <a:t>B </a:t>
            </a:r>
            <a:r>
              <a:rPr lang="en-US" altLang="en-US" sz="2800" b="1">
                <a:sym typeface="Symbol" pitchFamily="18" charset="2"/>
              </a:rPr>
              <a:t></a:t>
            </a:r>
            <a:r>
              <a:rPr lang="en-US" altLang="en-US" sz="2800" baseline="-25000">
                <a:solidFill>
                  <a:srgbClr val="FFFF00"/>
                </a:solidFill>
              </a:rPr>
              <a:t> </a:t>
            </a:r>
            <a:r>
              <a:rPr lang="en-US" altLang="en-US" sz="2800" b="1">
                <a:solidFill>
                  <a:srgbClr val="FFFF00"/>
                </a:solidFill>
              </a:rPr>
              <a:t>B</a:t>
            </a:r>
          </a:p>
        </p:txBody>
      </p:sp>
      <p:sp>
        <p:nvSpPr>
          <p:cNvPr id="115715" name="Rectangle 3"/>
          <p:cNvSpPr>
            <a:spLocks noGrp="1" noChangeArrowheads="1"/>
          </p:cNvSpPr>
          <p:nvPr>
            <p:ph type="title"/>
          </p:nvPr>
        </p:nvSpPr>
        <p:spPr>
          <a:xfrm>
            <a:off x="228600" y="228600"/>
            <a:ext cx="8915400" cy="1143000"/>
          </a:xfrm>
          <a:noFill/>
          <a:ln/>
        </p:spPr>
        <p:txBody>
          <a:bodyPr/>
          <a:lstStyle/>
          <a:p>
            <a:r>
              <a:rPr lang="en-US" altLang="en-US"/>
              <a:t>Motion of a Charged particle in a Uniform Magnetic field</a:t>
            </a:r>
          </a:p>
        </p:txBody>
      </p:sp>
      <p:sp>
        <p:nvSpPr>
          <p:cNvPr id="115716" name="Rectangle 4"/>
          <p:cNvSpPr>
            <a:spLocks noChangeArrowheads="1"/>
          </p:cNvSpPr>
          <p:nvPr/>
        </p:nvSpPr>
        <p:spPr bwMode="auto">
          <a:xfrm>
            <a:off x="0" y="3352800"/>
            <a:ext cx="457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The radius </a:t>
            </a:r>
            <a:r>
              <a:rPr lang="en-US" altLang="en-US" sz="2800" i="1">
                <a:solidFill>
                  <a:srgbClr val="FFFF00"/>
                </a:solidFill>
              </a:rPr>
              <a:t>r</a:t>
            </a:r>
            <a:r>
              <a:rPr lang="en-US" altLang="en-US" sz="2800"/>
              <a:t> of the path is</a:t>
            </a:r>
            <a:endParaRPr lang="en-US" altLang="en-US" sz="2800" b="1">
              <a:solidFill>
                <a:srgbClr val="FFFF00"/>
              </a:solidFill>
            </a:endParaRPr>
          </a:p>
        </p:txBody>
      </p:sp>
      <p:sp>
        <p:nvSpPr>
          <p:cNvPr id="115717" name="AutoShape 5"/>
          <p:cNvSpPr>
            <a:spLocks noChangeArrowheads="1"/>
          </p:cNvSpPr>
          <p:nvPr/>
        </p:nvSpPr>
        <p:spPr bwMode="auto">
          <a:xfrm>
            <a:off x="3429000" y="2514600"/>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8" name="Rectangle 6"/>
          <p:cNvSpPr>
            <a:spLocks noChangeArrowheads="1"/>
          </p:cNvSpPr>
          <p:nvPr/>
        </p:nvSpPr>
        <p:spPr bwMode="auto">
          <a:xfrm>
            <a:off x="-152400" y="4953000"/>
            <a:ext cx="929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The angular speed </a:t>
            </a:r>
            <a:r>
              <a:rPr lang="en-US" altLang="en-US" i="1">
                <a:solidFill>
                  <a:srgbClr val="FFFF00"/>
                </a:solidFill>
                <a:sym typeface="Symbol" pitchFamily="18" charset="2"/>
              </a:rPr>
              <a:t></a:t>
            </a:r>
            <a:r>
              <a:rPr lang="en-US" altLang="en-US" sz="2800"/>
              <a:t>  (</a:t>
            </a:r>
            <a:r>
              <a:rPr lang="en-US" altLang="en-US" sz="2800" i="1">
                <a:solidFill>
                  <a:srgbClr val="FFFF00"/>
                </a:solidFill>
              </a:rPr>
              <a:t>cyclotron frequency</a:t>
            </a:r>
            <a:r>
              <a:rPr lang="en-US" altLang="en-US" sz="2800"/>
              <a:t>) of the particle is</a:t>
            </a:r>
            <a:endParaRPr lang="en-US" altLang="en-US" sz="2800" b="1">
              <a:solidFill>
                <a:srgbClr val="FFFF00"/>
              </a:solidFill>
            </a:endParaRPr>
          </a:p>
        </p:txBody>
      </p:sp>
      <p:graphicFrame>
        <p:nvGraphicFramePr>
          <p:cNvPr id="115720" name="Object 8"/>
          <p:cNvGraphicFramePr>
            <a:graphicFrameLocks noChangeAspect="1"/>
          </p:cNvGraphicFramePr>
          <p:nvPr/>
        </p:nvGraphicFramePr>
        <p:xfrm>
          <a:off x="1295400" y="2438400"/>
          <a:ext cx="1649413" cy="569913"/>
        </p:xfrm>
        <a:graphic>
          <a:graphicData uri="http://schemas.openxmlformats.org/presentationml/2006/ole">
            <mc:AlternateContent xmlns:mc="http://schemas.openxmlformats.org/markup-compatibility/2006">
              <mc:Choice xmlns:v="urn:schemas-microsoft-com:vml" Requires="v">
                <p:oleObj spid="_x0000_s115726" name="Equation" r:id="rId3" imgW="736560" imgH="253800" progId="Equation.3">
                  <p:embed/>
                </p:oleObj>
              </mc:Choice>
              <mc:Fallback>
                <p:oleObj name="Equation" r:id="rId3" imgW="736560" imgH="2538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438400"/>
                        <a:ext cx="1649413"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721" name="Object 9"/>
          <p:cNvGraphicFramePr>
            <a:graphicFrameLocks noChangeAspect="1"/>
          </p:cNvGraphicFramePr>
          <p:nvPr/>
        </p:nvGraphicFramePr>
        <p:xfrm>
          <a:off x="5334000" y="2209800"/>
          <a:ext cx="2667000" cy="1087438"/>
        </p:xfrm>
        <a:graphic>
          <a:graphicData uri="http://schemas.openxmlformats.org/presentationml/2006/ole">
            <mc:AlternateContent xmlns:mc="http://schemas.openxmlformats.org/markup-compatibility/2006">
              <mc:Choice xmlns:v="urn:schemas-microsoft-com:vml" Requires="v">
                <p:oleObj spid="_x0000_s115727" name="Equation" r:id="rId5" imgW="1028520" imgH="419040" progId="Equation.3">
                  <p:embed/>
                </p:oleObj>
              </mc:Choice>
              <mc:Fallback>
                <p:oleObj name="Equation" r:id="rId5" imgW="1028520" imgH="41904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209800"/>
                        <a:ext cx="2667000" cy="108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722" name="Object 10"/>
          <p:cNvGraphicFramePr>
            <a:graphicFrameLocks noChangeAspect="1"/>
          </p:cNvGraphicFramePr>
          <p:nvPr/>
        </p:nvGraphicFramePr>
        <p:xfrm>
          <a:off x="4495800" y="3124200"/>
          <a:ext cx="1143000" cy="993775"/>
        </p:xfrm>
        <a:graphic>
          <a:graphicData uri="http://schemas.openxmlformats.org/presentationml/2006/ole">
            <mc:AlternateContent xmlns:mc="http://schemas.openxmlformats.org/markup-compatibility/2006">
              <mc:Choice xmlns:v="urn:schemas-microsoft-com:vml" Requires="v">
                <p:oleObj spid="_x0000_s115728" name="Equation" r:id="rId7" imgW="482400" imgH="419040" progId="Equation.3">
                  <p:embed/>
                </p:oleObj>
              </mc:Choice>
              <mc:Fallback>
                <p:oleObj name="Equation" r:id="rId7" imgW="482400" imgH="41904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124200"/>
                        <a:ext cx="1143000"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723" name="Object 11"/>
          <p:cNvGraphicFramePr>
            <a:graphicFrameLocks noChangeAspect="1"/>
          </p:cNvGraphicFramePr>
          <p:nvPr/>
        </p:nvGraphicFramePr>
        <p:xfrm>
          <a:off x="3429000" y="5791200"/>
          <a:ext cx="1804988" cy="933450"/>
        </p:xfrm>
        <a:graphic>
          <a:graphicData uri="http://schemas.openxmlformats.org/presentationml/2006/ole">
            <mc:AlternateContent xmlns:mc="http://schemas.openxmlformats.org/markup-compatibility/2006">
              <mc:Choice xmlns:v="urn:schemas-microsoft-com:vml" Requires="v">
                <p:oleObj spid="_x0000_s115729" name="Equation" r:id="rId9" imgW="761760" imgH="393480" progId="Equation.3">
                  <p:embed/>
                </p:oleObj>
              </mc:Choice>
              <mc:Fallback>
                <p:oleObj name="Equation" r:id="rId9" imgW="761760" imgH="39348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5791200"/>
                        <a:ext cx="1804988"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25" name="Rectangle 13"/>
          <p:cNvSpPr>
            <a:spLocks noChangeArrowheads="1"/>
          </p:cNvSpPr>
          <p:nvPr/>
        </p:nvSpPr>
        <p:spPr bwMode="auto">
          <a:xfrm>
            <a:off x="1752600" y="4038600"/>
            <a:ext cx="701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i="1">
                <a:solidFill>
                  <a:schemeClr val="folHlink"/>
                </a:solidFill>
              </a:rPr>
              <a:t>r</a:t>
            </a:r>
            <a:r>
              <a:rPr lang="en-US" altLang="en-US"/>
              <a:t> is proportional to the momentum of the particle and inversely proportional to the magnetic field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Bending an Electron Beam in an External Magnetic Field</a:t>
            </a:r>
          </a:p>
        </p:txBody>
      </p:sp>
      <p:pic>
        <p:nvPicPr>
          <p:cNvPr id="41987" name="Picture 3" descr="Fig 19-box02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828800"/>
            <a:ext cx="4856162" cy="5018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850" y="304800"/>
            <a:ext cx="4502150" cy="6237288"/>
          </a:xfrm>
          <a:prstGeom prst="rect">
            <a:avLst/>
          </a:prstGeom>
          <a:noFill/>
          <a:extLst>
            <a:ext uri="{909E8E84-426E-40DD-AFC4-6F175D3DCCD1}">
              <a14:hiddenFill xmlns:a14="http://schemas.microsoft.com/office/drawing/2010/main">
                <a:solidFill>
                  <a:srgbClr val="FFFFFF"/>
                </a:solidFill>
              </a14:hiddenFill>
            </a:ext>
          </a:extLst>
        </p:spPr>
      </p:pic>
      <p:sp>
        <p:nvSpPr>
          <p:cNvPr id="86019" name="Rectangle 3"/>
          <p:cNvSpPr>
            <a:spLocks noChangeArrowheads="1"/>
          </p:cNvSpPr>
          <p:nvPr/>
        </p:nvSpPr>
        <p:spPr bwMode="auto">
          <a:xfrm>
            <a:off x="228600" y="0"/>
            <a:ext cx="37385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solidFill>
                  <a:schemeClr val="tx2"/>
                </a:solidFill>
                <a:effectLst>
                  <a:outerShdw blurRad="38100" dist="38100" dir="2700000" algn="tl">
                    <a:srgbClr val="000000"/>
                  </a:outerShdw>
                </a:effectLst>
                <a:latin typeface="Tahoma" pitchFamily="34" charset="0"/>
              </a:rPr>
              <a:t>Bending an </a:t>
            </a:r>
          </a:p>
          <a:p>
            <a:r>
              <a:rPr lang="en-US" altLang="en-US" sz="4400">
                <a:solidFill>
                  <a:schemeClr val="tx2"/>
                </a:solidFill>
                <a:effectLst>
                  <a:outerShdw blurRad="38100" dist="38100" dir="2700000" algn="tl">
                    <a:srgbClr val="000000"/>
                  </a:outerShdw>
                </a:effectLst>
                <a:latin typeface="Tahoma" pitchFamily="34" charset="0"/>
              </a:rPr>
              <a:t>Electron Beam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Types of Magnetic Materials</a:t>
            </a:r>
          </a:p>
        </p:txBody>
      </p:sp>
      <p:sp>
        <p:nvSpPr>
          <p:cNvPr id="6147" name="Rectangle 3"/>
          <p:cNvSpPr>
            <a:spLocks noGrp="1" noChangeArrowheads="1"/>
          </p:cNvSpPr>
          <p:nvPr>
            <p:ph type="body" idx="1"/>
          </p:nvPr>
        </p:nvSpPr>
        <p:spPr/>
        <p:txBody>
          <a:bodyPr/>
          <a:lstStyle/>
          <a:p>
            <a:r>
              <a:rPr lang="en-US" altLang="en-US" b="1" i="1"/>
              <a:t>Soft magnetic</a:t>
            </a:r>
            <a:r>
              <a:rPr lang="en-US" altLang="en-US" i="1"/>
              <a:t> </a:t>
            </a:r>
            <a:r>
              <a:rPr lang="en-US" altLang="en-US"/>
              <a:t>materials, such as iron, are easily magnetized</a:t>
            </a:r>
          </a:p>
          <a:p>
            <a:pPr lvl="1"/>
            <a:r>
              <a:rPr lang="en-US" altLang="en-US"/>
              <a:t>They also tend to lose their magnetism easily</a:t>
            </a:r>
          </a:p>
          <a:p>
            <a:r>
              <a:rPr lang="en-US" altLang="en-US" b="1" i="1"/>
              <a:t>Hard magnetic</a:t>
            </a:r>
            <a:r>
              <a:rPr lang="en-US" altLang="en-US"/>
              <a:t> materials, such as cobalt and nickel, are difficult to magnetize</a:t>
            </a:r>
          </a:p>
          <a:p>
            <a:pPr lvl="1"/>
            <a:r>
              <a:rPr lang="en-US" altLang="en-US"/>
              <a:t>They tend to retain their magnetism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228600"/>
            <a:ext cx="7772400" cy="1143000"/>
          </a:xfrm>
        </p:spPr>
        <p:txBody>
          <a:bodyPr/>
          <a:lstStyle/>
          <a:p>
            <a:r>
              <a:rPr lang="en-US" altLang="en-US"/>
              <a:t>Particle Moving in an External Magnetic Field</a:t>
            </a:r>
          </a:p>
        </p:txBody>
      </p:sp>
      <p:sp>
        <p:nvSpPr>
          <p:cNvPr id="43011" name="Rectangle 3"/>
          <p:cNvSpPr>
            <a:spLocks noGrp="1" noChangeArrowheads="1"/>
          </p:cNvSpPr>
          <p:nvPr>
            <p:ph type="body" sz="half" idx="1"/>
          </p:nvPr>
        </p:nvSpPr>
        <p:spPr>
          <a:xfrm>
            <a:off x="304800" y="1981200"/>
            <a:ext cx="4191000" cy="4114800"/>
          </a:xfrm>
        </p:spPr>
        <p:txBody>
          <a:bodyPr/>
          <a:lstStyle/>
          <a:p>
            <a:r>
              <a:rPr lang="en-US" altLang="en-US" sz="2800"/>
              <a:t>If the particle’s velocity is </a:t>
            </a:r>
            <a:r>
              <a:rPr lang="en-US" altLang="en-US" sz="2800" b="1" i="1">
                <a:solidFill>
                  <a:schemeClr val="folHlink"/>
                </a:solidFill>
              </a:rPr>
              <a:t>not</a:t>
            </a:r>
            <a:r>
              <a:rPr lang="en-US" altLang="en-US" sz="2800">
                <a:solidFill>
                  <a:schemeClr val="folHlink"/>
                </a:solidFill>
              </a:rPr>
              <a:t> </a:t>
            </a:r>
            <a:r>
              <a:rPr lang="en-US" altLang="en-US" sz="2800"/>
              <a:t>perpendicular to the field, the path followed by the particle is a </a:t>
            </a:r>
            <a:r>
              <a:rPr lang="en-US" altLang="en-US" sz="2800" i="1"/>
              <a:t>spiral</a:t>
            </a:r>
          </a:p>
          <a:p>
            <a:pPr lvl="1"/>
            <a:r>
              <a:rPr lang="en-US" altLang="en-US" sz="2400"/>
              <a:t>The spiral path is called a </a:t>
            </a:r>
            <a:r>
              <a:rPr lang="en-US" altLang="en-US" sz="2400" i="1"/>
              <a:t>helix</a:t>
            </a:r>
            <a:endParaRPr lang="en-US" altLang="en-US" sz="2400"/>
          </a:p>
        </p:txBody>
      </p:sp>
      <p:pic>
        <p:nvPicPr>
          <p:cNvPr id="43014" name="Picture 6" descr="Fig 19-20"/>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122488"/>
            <a:ext cx="4191000" cy="3511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42" name="Rectangle 10"/>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itchFamily="34" charset="0"/>
              </a:defRPr>
            </a:lvl1pPr>
            <a:lvl2pPr algn="ctr">
              <a:defRPr sz="4400">
                <a:solidFill>
                  <a:schemeClr val="tx2"/>
                </a:solidFill>
                <a:effectLst>
                  <a:outerShdw blurRad="38100" dist="38100" dir="2700000" algn="tl">
                    <a:srgbClr val="C0C0C0"/>
                  </a:outerShdw>
                </a:effectLst>
                <a:latin typeface="Arial" pitchFamily="34" charset="0"/>
              </a:defRPr>
            </a:lvl2pPr>
            <a:lvl3pPr algn="ctr">
              <a:defRPr sz="4400">
                <a:solidFill>
                  <a:schemeClr val="tx2"/>
                </a:solidFill>
                <a:effectLst>
                  <a:outerShdw blurRad="38100" dist="38100" dir="2700000" algn="tl">
                    <a:srgbClr val="C0C0C0"/>
                  </a:outerShdw>
                </a:effectLst>
                <a:latin typeface="Arial" pitchFamily="34" charset="0"/>
              </a:defRPr>
            </a:lvl3pPr>
            <a:lvl4pPr algn="ctr">
              <a:defRPr sz="4400">
                <a:solidFill>
                  <a:schemeClr val="tx2"/>
                </a:solidFill>
                <a:effectLst>
                  <a:outerShdw blurRad="38100" dist="38100" dir="2700000" algn="tl">
                    <a:srgbClr val="C0C0C0"/>
                  </a:outerShdw>
                </a:effectLst>
                <a:latin typeface="Arial" pitchFamily="34" charset="0"/>
              </a:defRPr>
            </a:lvl4pPr>
            <a:lvl5pPr algn="ctr">
              <a:defRPr sz="4400">
                <a:solidFill>
                  <a:schemeClr val="tx2"/>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altLang="en-US" b="1">
                <a:solidFill>
                  <a:srgbClr val="000000"/>
                </a:solidFill>
                <a:effectLst/>
              </a:rPr>
              <a:t>QUICK QUIZ 19.3</a:t>
            </a:r>
          </a:p>
        </p:txBody>
      </p:sp>
      <p:sp>
        <p:nvSpPr>
          <p:cNvPr id="44043" name="Rectangle 11"/>
          <p:cNvSpPr>
            <a:spLocks noGrp="1" noChangeArrowheads="1"/>
          </p:cNvSpPr>
          <p:nvPr>
            <p:ph type="title"/>
          </p:nvPr>
        </p:nvSpPr>
        <p:spPr>
          <a:xfrm>
            <a:off x="685800" y="990600"/>
            <a:ext cx="7924800" cy="5029200"/>
          </a:xfrm>
          <a:noFill/>
          <a:ln/>
        </p:spPr>
        <p:txBody>
          <a:bodyPr anchor="b"/>
          <a:lstStyle/>
          <a:p>
            <a:r>
              <a:rPr lang="en-US" altLang="en-US" sz="3600">
                <a:solidFill>
                  <a:srgbClr val="000000"/>
                </a:solidFill>
                <a:effectLst/>
                <a:latin typeface="Palatino" pitchFamily="18" charset="0"/>
              </a:rPr>
              <a:t>As a charged particle moves freely in a circular path in the presence of a constant magnetic field applied perpendicular to the particle's velocity, its kinetic energy (a) remains constant, (b) increases, or (c) decreases.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74757" name="Rectangle 1029"/>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b="1">
                <a:solidFill>
                  <a:srgbClr val="000000"/>
                </a:solidFill>
                <a:effectLst/>
              </a:rPr>
              <a:t>QUICK QUIZ 19.3 ANSWER</a:t>
            </a:r>
          </a:p>
        </p:txBody>
      </p:sp>
      <p:sp>
        <p:nvSpPr>
          <p:cNvPr id="74758" name="Rectangle 1030"/>
          <p:cNvSpPr>
            <a:spLocks noGrp="1" noChangeArrowheads="1"/>
          </p:cNvSpPr>
          <p:nvPr>
            <p:ph type="title"/>
          </p:nvPr>
        </p:nvSpPr>
        <p:spPr>
          <a:xfrm>
            <a:off x="304800" y="1981200"/>
            <a:ext cx="8305800" cy="3962400"/>
          </a:xfrm>
          <a:noFill/>
          <a:ln/>
        </p:spPr>
        <p:txBody>
          <a:bodyPr anchor="b"/>
          <a:lstStyle/>
          <a:p>
            <a:r>
              <a:rPr lang="en-US" altLang="en-US" sz="3400">
                <a:solidFill>
                  <a:srgbClr val="000000"/>
                </a:solidFill>
                <a:effectLst/>
                <a:latin typeface="Palatino-Roman" charset="0"/>
              </a:rPr>
              <a:t>(a). The magnetic force acting on the particle is always perpendicular to the velocity of the particle, and hence to the displacement the particle is undergoing. Under these conditions, the force does no work on the particle and the particle’s kinetic energy remains constant.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1026"/>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itchFamily="34" charset="0"/>
              </a:defRPr>
            </a:lvl1pPr>
            <a:lvl2pPr algn="ctr">
              <a:defRPr sz="4400">
                <a:solidFill>
                  <a:schemeClr val="tx2"/>
                </a:solidFill>
                <a:effectLst>
                  <a:outerShdw blurRad="38100" dist="38100" dir="2700000" algn="tl">
                    <a:srgbClr val="C0C0C0"/>
                  </a:outerShdw>
                </a:effectLst>
                <a:latin typeface="Arial" pitchFamily="34" charset="0"/>
              </a:defRPr>
            </a:lvl2pPr>
            <a:lvl3pPr algn="ctr">
              <a:defRPr sz="4400">
                <a:solidFill>
                  <a:schemeClr val="tx2"/>
                </a:solidFill>
                <a:effectLst>
                  <a:outerShdw blurRad="38100" dist="38100" dir="2700000" algn="tl">
                    <a:srgbClr val="C0C0C0"/>
                  </a:outerShdw>
                </a:effectLst>
                <a:latin typeface="Arial" pitchFamily="34" charset="0"/>
              </a:defRPr>
            </a:lvl3pPr>
            <a:lvl4pPr algn="ctr">
              <a:defRPr sz="4400">
                <a:solidFill>
                  <a:schemeClr val="tx2"/>
                </a:solidFill>
                <a:effectLst>
                  <a:outerShdw blurRad="38100" dist="38100" dir="2700000" algn="tl">
                    <a:srgbClr val="C0C0C0"/>
                  </a:outerShdw>
                </a:effectLst>
                <a:latin typeface="Arial" pitchFamily="34" charset="0"/>
              </a:defRPr>
            </a:lvl4pPr>
            <a:lvl5pPr algn="ctr">
              <a:defRPr sz="4400">
                <a:solidFill>
                  <a:schemeClr val="tx2"/>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altLang="en-US" b="1">
                <a:solidFill>
                  <a:srgbClr val="000000"/>
                </a:solidFill>
                <a:effectLst/>
              </a:rPr>
              <a:t>QUICK QUIZ 19.4</a:t>
            </a:r>
          </a:p>
        </p:txBody>
      </p:sp>
      <p:sp>
        <p:nvSpPr>
          <p:cNvPr id="75779" name="Rectangle 1027"/>
          <p:cNvSpPr>
            <a:spLocks noGrp="1" noChangeArrowheads="1"/>
          </p:cNvSpPr>
          <p:nvPr>
            <p:ph type="title"/>
          </p:nvPr>
        </p:nvSpPr>
        <p:spPr>
          <a:xfrm>
            <a:off x="685800" y="1371600"/>
            <a:ext cx="7924800" cy="5029200"/>
          </a:xfrm>
          <a:noFill/>
          <a:ln/>
        </p:spPr>
        <p:txBody>
          <a:bodyPr anchor="b"/>
          <a:lstStyle/>
          <a:p>
            <a:r>
              <a:rPr lang="en-US" altLang="en-US" sz="3100">
                <a:solidFill>
                  <a:srgbClr val="000000"/>
                </a:solidFill>
                <a:effectLst/>
                <a:latin typeface="Palatino" pitchFamily="18" charset="0"/>
              </a:rPr>
              <a:t>Two charged particles are projected into a region in which a magnetic field is perpendicular to their velocities.  After they enter the magnetic field, you can conclude that (a) the charges are deflected in opposite directions, (b) the charges continue to move in a straight line, (c) the charges move in circular paths, or (d) the charges move in circular paths but in opposite directions.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76802" name="Rectangle 1026"/>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b="1">
                <a:solidFill>
                  <a:srgbClr val="000000"/>
                </a:solidFill>
                <a:effectLst/>
              </a:rPr>
              <a:t>QUICK QUIZ 19.4 ANSWER</a:t>
            </a:r>
          </a:p>
        </p:txBody>
      </p:sp>
      <p:sp>
        <p:nvSpPr>
          <p:cNvPr id="76803" name="Rectangle 1027"/>
          <p:cNvSpPr>
            <a:spLocks noGrp="1" noChangeArrowheads="1"/>
          </p:cNvSpPr>
          <p:nvPr>
            <p:ph type="title"/>
          </p:nvPr>
        </p:nvSpPr>
        <p:spPr>
          <a:xfrm>
            <a:off x="304800" y="2362200"/>
            <a:ext cx="8305800" cy="3962400"/>
          </a:xfrm>
          <a:noFill/>
          <a:ln/>
        </p:spPr>
        <p:txBody>
          <a:bodyPr anchor="b"/>
          <a:lstStyle/>
          <a:p>
            <a:r>
              <a:rPr lang="en-US" altLang="en-US" sz="3400">
                <a:solidFill>
                  <a:srgbClr val="000000"/>
                </a:solidFill>
                <a:effectLst/>
                <a:latin typeface="Palatino-Roman" charset="0"/>
              </a:rPr>
              <a:t>(c). Anytime the velocity of a charged particle is perpendicular to the magnetic field, it will follow a circular path. The two particles will move in opposite directions around their circular paths if their charges have opposite signs, but their charges are unknown so (d) is not an acceptable answer.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0" y="1828800"/>
            <a:ext cx="6858000" cy="1752600"/>
          </a:xfrm>
        </p:spPr>
        <p:txBody>
          <a:bodyPr/>
          <a:lstStyle/>
          <a:p>
            <a:r>
              <a:rPr lang="en-US" altLang="en-US" sz="2800"/>
              <a:t>Oersted’s 1819 discovery about deflected compass needles demonstrates that a current-carrying conductor produces a magnetic field </a:t>
            </a:r>
          </a:p>
        </p:txBody>
      </p:sp>
      <p:sp>
        <p:nvSpPr>
          <p:cNvPr id="116740" name="Rectangle 4" descr="30-09a"/>
          <p:cNvSpPr>
            <a:spLocks noGrp="1" noChangeAspect="1" noChangeArrowheads="1"/>
          </p:cNvSpPr>
          <p:nvPr/>
        </p:nvSpPr>
        <p:spPr bwMode="auto">
          <a:xfrm>
            <a:off x="7010400" y="1219200"/>
            <a:ext cx="1993900" cy="2438400"/>
          </a:xfrm>
          <a:prstGeom prst="rect">
            <a:avLst/>
          </a:prstGeom>
          <a:blipFill dpi="0" rotWithShape="1">
            <a:blip r:embed="rId2"/>
            <a:srcRect/>
            <a:stretch>
              <a:fillRect b="-6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1" name="Rectangle 5" descr="30-09b"/>
          <p:cNvSpPr>
            <a:spLocks noGrp="1" noChangeAspect="1" noChangeArrowheads="1"/>
          </p:cNvSpPr>
          <p:nvPr/>
        </p:nvSpPr>
        <p:spPr bwMode="auto">
          <a:xfrm>
            <a:off x="7010400" y="4191000"/>
            <a:ext cx="2011363" cy="2667000"/>
          </a:xfrm>
          <a:prstGeom prst="rect">
            <a:avLst/>
          </a:prstGeom>
          <a:blipFill dpi="0" rotWithShape="1">
            <a:blip r:embed="rId3"/>
            <a:srcRect/>
            <a:stretch>
              <a:fillRect r="-10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3" name="Rectangle 7"/>
          <p:cNvSpPr>
            <a:spLocks noChangeArrowheads="1"/>
          </p:cNvSpPr>
          <p:nvPr/>
        </p:nvSpPr>
        <p:spPr bwMode="auto">
          <a:xfrm>
            <a:off x="0" y="4114800"/>
            <a:ext cx="6858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When the wire </a:t>
            </a:r>
            <a:r>
              <a:rPr lang="en-US" altLang="en-US" sz="2800">
                <a:solidFill>
                  <a:schemeClr val="folHlink"/>
                </a:solidFill>
              </a:rPr>
              <a:t>carries a current</a:t>
            </a:r>
            <a:r>
              <a:rPr lang="en-US" altLang="en-US" sz="2800"/>
              <a:t>, the compass needles </a:t>
            </a:r>
            <a:r>
              <a:rPr lang="en-US" altLang="en-US" sz="2800">
                <a:solidFill>
                  <a:schemeClr val="folHlink"/>
                </a:solidFill>
              </a:rPr>
              <a:t>deflect</a:t>
            </a:r>
            <a:r>
              <a:rPr lang="en-US" altLang="en-US" sz="2800"/>
              <a:t> in the direction tangent to the circle, which is the direction of the magnetic field created by the current</a:t>
            </a:r>
          </a:p>
        </p:txBody>
      </p:sp>
      <p:sp>
        <p:nvSpPr>
          <p:cNvPr id="116744" name="Rectangle 8"/>
          <p:cNvSpPr>
            <a:spLocks noGrp="1" noChangeArrowheads="1"/>
          </p:cNvSpPr>
          <p:nvPr>
            <p:ph type="title"/>
          </p:nvPr>
        </p:nvSpPr>
        <p:spPr>
          <a:xfrm>
            <a:off x="533400" y="152400"/>
            <a:ext cx="7772400" cy="1143000"/>
          </a:xfrm>
          <a:noFill/>
          <a:ln/>
        </p:spPr>
        <p:txBody>
          <a:bodyPr/>
          <a:lstStyle/>
          <a:p>
            <a:r>
              <a:rPr lang="en-US" altLang="en-US"/>
              <a:t>Magnetic Field of a  </a:t>
            </a:r>
            <a:br>
              <a:rPr lang="en-US" altLang="en-US"/>
            </a:br>
            <a:r>
              <a:rPr lang="en-US" altLang="en-US"/>
              <a:t>Long Straight Wire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7772400" cy="1143000"/>
          </a:xfrm>
        </p:spPr>
        <p:txBody>
          <a:bodyPr/>
          <a:lstStyle/>
          <a:p>
            <a:r>
              <a:rPr lang="en-US" altLang="en-US"/>
              <a:t>Direction of the Field of a Long Straight Wire</a:t>
            </a:r>
          </a:p>
        </p:txBody>
      </p:sp>
      <p:sp>
        <p:nvSpPr>
          <p:cNvPr id="45059" name="Rectangle 3"/>
          <p:cNvSpPr>
            <a:spLocks noGrp="1" noChangeArrowheads="1"/>
          </p:cNvSpPr>
          <p:nvPr>
            <p:ph type="body" sz="half" idx="1"/>
          </p:nvPr>
        </p:nvSpPr>
        <p:spPr>
          <a:xfrm>
            <a:off x="228600" y="1981200"/>
            <a:ext cx="4267200" cy="4114800"/>
          </a:xfrm>
        </p:spPr>
        <p:txBody>
          <a:bodyPr/>
          <a:lstStyle/>
          <a:p>
            <a:pPr>
              <a:lnSpc>
                <a:spcPct val="90000"/>
              </a:lnSpc>
            </a:pPr>
            <a:r>
              <a:rPr lang="en-US" altLang="en-US">
                <a:solidFill>
                  <a:schemeClr val="folHlink"/>
                </a:solidFill>
              </a:rPr>
              <a:t>Right Hand Rule #2</a:t>
            </a:r>
          </a:p>
          <a:p>
            <a:pPr lvl="2">
              <a:lnSpc>
                <a:spcPct val="90000"/>
              </a:lnSpc>
            </a:pPr>
            <a:r>
              <a:rPr lang="en-US" altLang="en-US" sz="2800"/>
              <a:t>Grasp the wire in your right hand</a:t>
            </a:r>
          </a:p>
          <a:p>
            <a:pPr lvl="2">
              <a:lnSpc>
                <a:spcPct val="90000"/>
              </a:lnSpc>
            </a:pPr>
            <a:r>
              <a:rPr lang="en-US" altLang="en-US" sz="2800"/>
              <a:t>Point your thumb in the direction of the current</a:t>
            </a:r>
          </a:p>
          <a:p>
            <a:pPr lvl="2">
              <a:lnSpc>
                <a:spcPct val="90000"/>
              </a:lnSpc>
            </a:pPr>
            <a:r>
              <a:rPr lang="en-US" altLang="en-US" sz="2800"/>
              <a:t>Your fingers will curl in the direction of the field </a:t>
            </a:r>
            <a:r>
              <a:rPr lang="en-US" altLang="en-US" sz="2800" b="1">
                <a:solidFill>
                  <a:schemeClr val="folHlink"/>
                </a:solidFill>
              </a:rPr>
              <a:t>B</a:t>
            </a:r>
          </a:p>
        </p:txBody>
      </p:sp>
      <p:pic>
        <p:nvPicPr>
          <p:cNvPr id="45062" name="Picture 6" descr="Fig 19-24a"/>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81600" y="1447800"/>
            <a:ext cx="3883025"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152400" y="4191000"/>
            <a:ext cx="6248400" cy="1447800"/>
          </a:xfrm>
        </p:spPr>
        <p:txBody>
          <a:bodyPr/>
          <a:lstStyle/>
          <a:p>
            <a:r>
              <a:rPr lang="en-US" altLang="en-US" sz="2800"/>
              <a:t>The magnetic field lines are </a:t>
            </a:r>
            <a:r>
              <a:rPr lang="en-US" altLang="en-US" sz="2800" b="1" i="1">
                <a:solidFill>
                  <a:schemeClr val="folHlink"/>
                </a:solidFill>
              </a:rPr>
              <a:t>circles </a:t>
            </a:r>
            <a:r>
              <a:rPr lang="en-US" altLang="en-US" sz="2800" i="1"/>
              <a:t>concentric</a:t>
            </a:r>
            <a:r>
              <a:rPr lang="en-US" altLang="en-US" sz="2800"/>
              <a:t> with the wire and lie in the planes perpendicular to the wire</a:t>
            </a:r>
          </a:p>
        </p:txBody>
      </p:sp>
      <p:sp>
        <p:nvSpPr>
          <p:cNvPr id="120835" name="Rectangle 3"/>
          <p:cNvSpPr>
            <a:spLocks noGrp="1" noChangeArrowheads="1"/>
          </p:cNvSpPr>
          <p:nvPr>
            <p:ph type="title"/>
          </p:nvPr>
        </p:nvSpPr>
        <p:spPr>
          <a:xfrm>
            <a:off x="685800" y="304800"/>
            <a:ext cx="5867400" cy="1143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a:t>Magnetic Field – </a:t>
            </a:r>
            <a:br>
              <a:rPr lang="en-US" altLang="en-US"/>
            </a:br>
            <a:r>
              <a:rPr lang="en-US" altLang="en-US"/>
              <a:t>Long Straight Wire</a:t>
            </a:r>
          </a:p>
        </p:txBody>
      </p:sp>
      <p:sp>
        <p:nvSpPr>
          <p:cNvPr id="120837" name="Rectangle 5"/>
          <p:cNvSpPr>
            <a:spLocks noChangeArrowheads="1"/>
          </p:cNvSpPr>
          <p:nvPr/>
        </p:nvSpPr>
        <p:spPr bwMode="auto">
          <a:xfrm>
            <a:off x="533400" y="2362200"/>
            <a:ext cx="5562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A long straight wire carrying a current is </a:t>
            </a:r>
            <a:r>
              <a:rPr lang="en-US" altLang="en-US" sz="2800" i="1">
                <a:solidFill>
                  <a:schemeClr val="folHlink"/>
                </a:solidFill>
              </a:rPr>
              <a:t>a source of a magnetic field </a:t>
            </a:r>
          </a:p>
        </p:txBody>
      </p:sp>
      <p:sp>
        <p:nvSpPr>
          <p:cNvPr id="120840" name="Rectangle 8" descr="30-09c"/>
          <p:cNvSpPr>
            <a:spLocks noGrp="1" noChangeAspect="1" noChangeArrowheads="1"/>
          </p:cNvSpPr>
          <p:nvPr/>
        </p:nvSpPr>
        <p:spPr bwMode="auto">
          <a:xfrm>
            <a:off x="6629400" y="1828800"/>
            <a:ext cx="2384425" cy="3429000"/>
          </a:xfrm>
          <a:prstGeom prst="rect">
            <a:avLst/>
          </a:prstGeom>
          <a:blipFill dpi="0" rotWithShape="1">
            <a:blip r:embed="rId2"/>
            <a:srcRect/>
            <a:stretch>
              <a:fillRect b="-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304800"/>
            <a:ext cx="7772400" cy="1143000"/>
          </a:xfrm>
        </p:spPr>
        <p:txBody>
          <a:bodyPr/>
          <a:lstStyle/>
          <a:p>
            <a:r>
              <a:rPr lang="en-US" altLang="en-US"/>
              <a:t>Magnitude of the Field of a Long Straight Wire</a:t>
            </a:r>
          </a:p>
        </p:txBody>
      </p:sp>
      <p:sp>
        <p:nvSpPr>
          <p:cNvPr id="46083" name="Rectangle 3"/>
          <p:cNvSpPr>
            <a:spLocks noGrp="1" noChangeArrowheads="1"/>
          </p:cNvSpPr>
          <p:nvPr>
            <p:ph type="body" idx="1"/>
          </p:nvPr>
        </p:nvSpPr>
        <p:spPr/>
        <p:txBody>
          <a:bodyPr/>
          <a:lstStyle/>
          <a:p>
            <a:r>
              <a:rPr lang="en-US" altLang="en-US"/>
              <a:t>The magnitude of the field at a distance </a:t>
            </a:r>
            <a:r>
              <a:rPr lang="en-US" altLang="en-US" i="1">
                <a:solidFill>
                  <a:schemeClr val="folHlink"/>
                </a:solidFill>
              </a:rPr>
              <a:t>r</a:t>
            </a:r>
            <a:r>
              <a:rPr lang="en-US" altLang="en-US"/>
              <a:t> from a wire carrying a current of </a:t>
            </a:r>
            <a:r>
              <a:rPr lang="en-US" altLang="en-US" i="1">
                <a:solidFill>
                  <a:schemeClr val="folHlink"/>
                </a:solidFill>
              </a:rPr>
              <a:t>I </a:t>
            </a:r>
            <a:r>
              <a:rPr lang="en-US" altLang="en-US"/>
              <a:t>is</a:t>
            </a:r>
          </a:p>
          <a:p>
            <a:endParaRPr lang="en-US" altLang="en-US"/>
          </a:p>
          <a:p>
            <a:endParaRPr lang="en-US" altLang="en-US"/>
          </a:p>
          <a:p>
            <a:endParaRPr lang="en-US" altLang="en-US"/>
          </a:p>
          <a:p>
            <a:r>
              <a:rPr lang="en-US" altLang="en-US"/>
              <a:t>µ</a:t>
            </a:r>
            <a:r>
              <a:rPr lang="en-US" altLang="en-US" baseline="-25000"/>
              <a:t>o</a:t>
            </a:r>
            <a:r>
              <a:rPr lang="en-US" altLang="en-US"/>
              <a:t> = 4</a:t>
            </a:r>
            <a:r>
              <a:rPr lang="en-US" altLang="en-US">
                <a:sym typeface="Symbol" pitchFamily="18" charset="2"/>
              </a:rPr>
              <a:t> x 10</a:t>
            </a:r>
            <a:r>
              <a:rPr lang="en-US" altLang="en-US" baseline="30000">
                <a:sym typeface="Symbol" pitchFamily="18" charset="2"/>
              </a:rPr>
              <a:t>-7 </a:t>
            </a:r>
            <a:r>
              <a:rPr lang="en-US" altLang="en-US">
                <a:sym typeface="Symbol" pitchFamily="18" charset="2"/>
              </a:rPr>
              <a:t>T m / A</a:t>
            </a:r>
          </a:p>
          <a:p>
            <a:pPr lvl="2"/>
            <a:r>
              <a:rPr lang="en-US" altLang="en-US" sz="2800" i="1">
                <a:solidFill>
                  <a:schemeClr val="folHlink"/>
                </a:solidFill>
              </a:rPr>
              <a:t>µ</a:t>
            </a:r>
            <a:r>
              <a:rPr lang="en-US" altLang="en-US" sz="2800" i="1" baseline="-25000">
                <a:solidFill>
                  <a:schemeClr val="folHlink"/>
                </a:solidFill>
              </a:rPr>
              <a:t>o</a:t>
            </a:r>
            <a:r>
              <a:rPr lang="en-US" altLang="en-US" sz="2800" baseline="-25000"/>
              <a:t> </a:t>
            </a:r>
            <a:r>
              <a:rPr lang="en-US" altLang="en-US" sz="2800"/>
              <a:t>is called the </a:t>
            </a:r>
            <a:r>
              <a:rPr lang="en-US" altLang="en-US" sz="2800" i="1"/>
              <a:t>permeability of free space</a:t>
            </a:r>
            <a:endParaRPr lang="en-US" altLang="en-US" sz="2800" baseline="-25000"/>
          </a:p>
        </p:txBody>
      </p:sp>
      <p:graphicFrame>
        <p:nvGraphicFramePr>
          <p:cNvPr id="46084" name="Object 4"/>
          <p:cNvGraphicFramePr>
            <a:graphicFrameLocks noChangeAspect="1"/>
          </p:cNvGraphicFramePr>
          <p:nvPr/>
        </p:nvGraphicFramePr>
        <p:xfrm>
          <a:off x="3200400" y="3276600"/>
          <a:ext cx="1752600" cy="1263650"/>
        </p:xfrm>
        <a:graphic>
          <a:graphicData uri="http://schemas.openxmlformats.org/presentationml/2006/ole">
            <mc:AlternateContent xmlns:mc="http://schemas.openxmlformats.org/markup-compatibility/2006">
              <mc:Choice xmlns:v="urn:schemas-microsoft-com:vml" Requires="v">
                <p:oleObj spid="_x0000_s130048" name="Equation" r:id="rId3" imgW="545760" imgH="393480" progId="Equation.3">
                  <p:embed/>
                </p:oleObj>
              </mc:Choice>
              <mc:Fallback>
                <p:oleObj name="Equation" r:id="rId3" imgW="5457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276600"/>
                        <a:ext cx="1752600"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228600"/>
            <a:ext cx="7772400" cy="1143000"/>
          </a:xfrm>
        </p:spPr>
        <p:txBody>
          <a:bodyPr/>
          <a:lstStyle/>
          <a:p>
            <a:r>
              <a:rPr lang="en-US" altLang="en-US"/>
              <a:t>Amp</a:t>
            </a:r>
            <a:r>
              <a:rPr lang="en-US" altLang="en-US">
                <a:cs typeface="Tahoma" pitchFamily="34" charset="0"/>
              </a:rPr>
              <a:t>ère’s Law</a:t>
            </a:r>
            <a:endParaRPr lang="en-US" altLang="en-US"/>
          </a:p>
        </p:txBody>
      </p:sp>
      <p:sp>
        <p:nvSpPr>
          <p:cNvPr id="47107" name="Rectangle 3"/>
          <p:cNvSpPr>
            <a:spLocks noGrp="1" noChangeArrowheads="1"/>
          </p:cNvSpPr>
          <p:nvPr>
            <p:ph type="body" idx="1"/>
          </p:nvPr>
        </p:nvSpPr>
        <p:spPr>
          <a:xfrm>
            <a:off x="762000" y="3352800"/>
            <a:ext cx="7772400" cy="533400"/>
          </a:xfrm>
        </p:spPr>
        <p:txBody>
          <a:bodyPr/>
          <a:lstStyle/>
          <a:p>
            <a:pPr>
              <a:lnSpc>
                <a:spcPct val="90000"/>
              </a:lnSpc>
            </a:pPr>
            <a:r>
              <a:rPr lang="en-US" altLang="en-US"/>
              <a:t>Amp</a:t>
            </a:r>
            <a:r>
              <a:rPr lang="en-US" altLang="en-US">
                <a:cs typeface="Tahoma" pitchFamily="34" charset="0"/>
              </a:rPr>
              <a:t>ère’s Circuital Law</a:t>
            </a:r>
          </a:p>
        </p:txBody>
      </p:sp>
      <p:graphicFrame>
        <p:nvGraphicFramePr>
          <p:cNvPr id="47109" name="Object 5"/>
          <p:cNvGraphicFramePr>
            <a:graphicFrameLocks noChangeAspect="1"/>
          </p:cNvGraphicFramePr>
          <p:nvPr/>
        </p:nvGraphicFramePr>
        <p:xfrm>
          <a:off x="2667000" y="3962400"/>
          <a:ext cx="2813050" cy="815975"/>
        </p:xfrm>
        <a:graphic>
          <a:graphicData uri="http://schemas.openxmlformats.org/presentationml/2006/ole">
            <mc:AlternateContent xmlns:mc="http://schemas.openxmlformats.org/markup-compatibility/2006">
              <mc:Choice xmlns:v="urn:schemas-microsoft-com:vml" Requires="v">
                <p:oleObj spid="_x0000_s131072" name="Equation" r:id="rId3" imgW="876240" imgH="253800" progId="Equation.3">
                  <p:embed/>
                </p:oleObj>
              </mc:Choice>
              <mc:Fallback>
                <p:oleObj name="Equation" r:id="rId3" imgW="876240" imgH="253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962400"/>
                        <a:ext cx="2813050"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0" name="Rectangle 6"/>
          <p:cNvSpPr>
            <a:spLocks noChangeArrowheads="1"/>
          </p:cNvSpPr>
          <p:nvPr/>
        </p:nvSpPr>
        <p:spPr bwMode="auto">
          <a:xfrm>
            <a:off x="609600" y="1371600"/>
            <a:ext cx="7772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a:lnSpc>
                <a:spcPct val="90000"/>
              </a:lnSpc>
            </a:pPr>
            <a:r>
              <a:rPr lang="en-US" altLang="en-US"/>
              <a:t>Andr</a:t>
            </a:r>
            <a:r>
              <a:rPr lang="en-US" altLang="en-US">
                <a:cs typeface="Tahoma" pitchFamily="34" charset="0"/>
              </a:rPr>
              <a:t>é-Marie </a:t>
            </a:r>
            <a:r>
              <a:rPr lang="en-US" altLang="en-US"/>
              <a:t>Amp</a:t>
            </a:r>
            <a:r>
              <a:rPr lang="en-US" altLang="en-US">
                <a:cs typeface="Tahoma" pitchFamily="34" charset="0"/>
              </a:rPr>
              <a:t>ère found a procedure for deriving the relationship between the current in a arbitrarily shaped wire and the magnetic field produced by the wire</a:t>
            </a:r>
          </a:p>
        </p:txBody>
      </p:sp>
      <p:sp>
        <p:nvSpPr>
          <p:cNvPr id="47111" name="Rectangle 7"/>
          <p:cNvSpPr>
            <a:spLocks noChangeArrowheads="1"/>
          </p:cNvSpPr>
          <p:nvPr/>
        </p:nvSpPr>
        <p:spPr bwMode="auto">
          <a:xfrm>
            <a:off x="381000" y="48006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a:lnSpc>
                <a:spcPct val="90000"/>
              </a:lnSpc>
            </a:pPr>
            <a:r>
              <a:rPr lang="en-US" altLang="en-US" sz="2800"/>
              <a:t>where B</a:t>
            </a:r>
            <a:r>
              <a:rPr lang="en-US" altLang="en-US" sz="2400" baseline="-25000"/>
              <a:t>||</a:t>
            </a:r>
            <a:r>
              <a:rPr lang="en-US" altLang="en-US" sz="2800"/>
              <a:t> is the component of </a:t>
            </a:r>
            <a:r>
              <a:rPr lang="en-US" altLang="en-US" sz="2800" b="1"/>
              <a:t>B</a:t>
            </a:r>
            <a:r>
              <a:rPr lang="en-US" altLang="en-US" sz="2800"/>
              <a:t> parallel to the segment of length </a:t>
            </a:r>
            <a:r>
              <a:rPr lang="el-GR" altLang="en-US" sz="2800">
                <a:cs typeface="Times New Roman" pitchFamily="18" charset="0"/>
              </a:rPr>
              <a:t>Δ</a:t>
            </a:r>
            <a:r>
              <a:rPr lang="en-US" altLang="en-US" sz="2800" i="1"/>
              <a:t>l</a:t>
            </a:r>
            <a:endParaRPr lang="en-US" altLang="en-US" sz="280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Magnetic Fields</a:t>
            </a:r>
          </a:p>
        </p:txBody>
      </p:sp>
      <p:sp>
        <p:nvSpPr>
          <p:cNvPr id="7171" name="Rectangle 3"/>
          <p:cNvSpPr>
            <a:spLocks noGrp="1" noChangeArrowheads="1"/>
          </p:cNvSpPr>
          <p:nvPr>
            <p:ph type="body" idx="1"/>
          </p:nvPr>
        </p:nvSpPr>
        <p:spPr/>
        <p:txBody>
          <a:bodyPr/>
          <a:lstStyle/>
          <a:p>
            <a:pPr>
              <a:lnSpc>
                <a:spcPct val="90000"/>
              </a:lnSpc>
            </a:pPr>
            <a:r>
              <a:rPr lang="en-US" altLang="en-US"/>
              <a:t>A vector quantity</a:t>
            </a:r>
          </a:p>
          <a:p>
            <a:pPr>
              <a:lnSpc>
                <a:spcPct val="90000"/>
              </a:lnSpc>
            </a:pPr>
            <a:r>
              <a:rPr lang="en-US" altLang="en-US"/>
              <a:t>Symbolized by </a:t>
            </a:r>
            <a:r>
              <a:rPr lang="en-US" altLang="en-US" b="1">
                <a:solidFill>
                  <a:schemeClr val="folHlink"/>
                </a:solidFill>
              </a:rPr>
              <a:t>B</a:t>
            </a:r>
            <a:endParaRPr lang="en-US" altLang="en-US">
              <a:solidFill>
                <a:schemeClr val="folHlink"/>
              </a:solidFill>
            </a:endParaRPr>
          </a:p>
          <a:p>
            <a:pPr>
              <a:lnSpc>
                <a:spcPct val="90000"/>
              </a:lnSpc>
            </a:pPr>
            <a:r>
              <a:rPr lang="en-US" altLang="en-US"/>
              <a:t>Direction is given by the direction a </a:t>
            </a:r>
            <a:r>
              <a:rPr lang="en-US" altLang="en-US" i="1"/>
              <a:t>north pole</a:t>
            </a:r>
            <a:r>
              <a:rPr lang="en-US" altLang="en-US"/>
              <a:t> of a compass needle points in that location</a:t>
            </a:r>
          </a:p>
          <a:p>
            <a:pPr>
              <a:lnSpc>
                <a:spcPct val="90000"/>
              </a:lnSpc>
            </a:pPr>
            <a:r>
              <a:rPr lang="en-US" altLang="en-US" i="1"/>
              <a:t>Magnetic field lines</a:t>
            </a:r>
            <a:r>
              <a:rPr lang="en-US" altLang="en-US"/>
              <a:t> can be used to show how the field lines, as traced out by a compass, would look</a:t>
            </a:r>
            <a:endParaRPr lang="en-US" altLang="en-US" i="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304800"/>
            <a:ext cx="7772400" cy="1143000"/>
          </a:xfrm>
        </p:spPr>
        <p:txBody>
          <a:bodyPr/>
          <a:lstStyle/>
          <a:p>
            <a:r>
              <a:rPr lang="en-US" altLang="en-US"/>
              <a:t>Amp</a:t>
            </a:r>
            <a:r>
              <a:rPr lang="en-US" altLang="en-US">
                <a:cs typeface="Tahoma" pitchFamily="34" charset="0"/>
              </a:rPr>
              <a:t>ère’s Law</a:t>
            </a:r>
          </a:p>
        </p:txBody>
      </p:sp>
      <p:sp>
        <p:nvSpPr>
          <p:cNvPr id="48131" name="Rectangle 3"/>
          <p:cNvSpPr>
            <a:spLocks noGrp="1" noChangeArrowheads="1"/>
          </p:cNvSpPr>
          <p:nvPr>
            <p:ph type="body" sz="half" idx="1"/>
          </p:nvPr>
        </p:nvSpPr>
        <p:spPr>
          <a:xfrm>
            <a:off x="304800" y="1981200"/>
            <a:ext cx="3810000" cy="4114800"/>
          </a:xfrm>
        </p:spPr>
        <p:txBody>
          <a:bodyPr/>
          <a:lstStyle/>
          <a:p>
            <a:r>
              <a:rPr lang="en-US" altLang="en-US" sz="2800"/>
              <a:t>Choose an arbitrary closed path around the current</a:t>
            </a:r>
          </a:p>
          <a:p>
            <a:r>
              <a:rPr lang="en-US" altLang="en-US" sz="2800"/>
              <a:t>Sum all the products of </a:t>
            </a:r>
            <a:r>
              <a:rPr lang="en-US" altLang="en-US" sz="2800">
                <a:cs typeface="Tahoma" pitchFamily="34" charset="0"/>
                <a:sym typeface="Symbol" pitchFamily="18" charset="2"/>
              </a:rPr>
              <a:t>B</a:t>
            </a:r>
            <a:r>
              <a:rPr lang="en-US" altLang="en-US" sz="2800" baseline="-25000">
                <a:cs typeface="Tahoma" pitchFamily="34" charset="0"/>
                <a:sym typeface="Symbol" pitchFamily="18" charset="2"/>
              </a:rPr>
              <a:t>|| </a:t>
            </a:r>
            <a:r>
              <a:rPr lang="en-US" altLang="en-US" sz="2800">
                <a:cs typeface="Tahoma" pitchFamily="34" charset="0"/>
                <a:sym typeface="UniversalMath1 BT" pitchFamily="18" charset="2"/>
              </a:rPr>
              <a:t>Δℓ  around the closed path</a:t>
            </a:r>
          </a:p>
        </p:txBody>
      </p:sp>
      <p:pic>
        <p:nvPicPr>
          <p:cNvPr id="48134" name="Picture 6" descr="Fig 19-25"/>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72000" y="1905000"/>
            <a:ext cx="4343400" cy="4235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76200"/>
            <a:ext cx="7772400" cy="1143000"/>
          </a:xfrm>
        </p:spPr>
        <p:txBody>
          <a:bodyPr/>
          <a:lstStyle/>
          <a:p>
            <a:r>
              <a:rPr lang="en-US" altLang="en-US"/>
              <a:t>Amp</a:t>
            </a:r>
            <a:r>
              <a:rPr lang="en-US" altLang="en-US">
                <a:cs typeface="Tahoma" pitchFamily="34" charset="0"/>
              </a:rPr>
              <a:t>ère’s Law to Find B for a Long Straight Wire</a:t>
            </a:r>
          </a:p>
        </p:txBody>
      </p:sp>
      <p:sp>
        <p:nvSpPr>
          <p:cNvPr id="49155" name="Rectangle 3"/>
          <p:cNvSpPr>
            <a:spLocks noGrp="1" noChangeArrowheads="1"/>
          </p:cNvSpPr>
          <p:nvPr>
            <p:ph type="body" sz="half" idx="1"/>
          </p:nvPr>
        </p:nvSpPr>
        <p:spPr>
          <a:xfrm>
            <a:off x="228600" y="1676400"/>
            <a:ext cx="4267200" cy="2133600"/>
          </a:xfrm>
        </p:spPr>
        <p:txBody>
          <a:bodyPr/>
          <a:lstStyle/>
          <a:p>
            <a:r>
              <a:rPr lang="en-US" altLang="en-US" sz="2800"/>
              <a:t>Use a closed circular path</a:t>
            </a:r>
          </a:p>
          <a:p>
            <a:r>
              <a:rPr lang="en-US" altLang="en-US" sz="2800"/>
              <a:t>The circumference of the circle is 2</a:t>
            </a:r>
            <a:r>
              <a:rPr lang="en-US" altLang="en-US" sz="2800">
                <a:sym typeface="Symbol" pitchFamily="18" charset="2"/>
              </a:rPr>
              <a:t>r</a:t>
            </a:r>
          </a:p>
        </p:txBody>
      </p:sp>
      <p:pic>
        <p:nvPicPr>
          <p:cNvPr id="49158" name="Picture 6" descr="Fig 19-26"/>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34000" y="1828800"/>
            <a:ext cx="3470275" cy="3546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159" name="Object 7"/>
          <p:cNvGraphicFramePr>
            <a:graphicFrameLocks noChangeAspect="1"/>
          </p:cNvGraphicFramePr>
          <p:nvPr/>
        </p:nvGraphicFramePr>
        <p:xfrm>
          <a:off x="1828800" y="4648200"/>
          <a:ext cx="1492250" cy="1076325"/>
        </p:xfrm>
        <a:graphic>
          <a:graphicData uri="http://schemas.openxmlformats.org/presentationml/2006/ole">
            <mc:AlternateContent xmlns:mc="http://schemas.openxmlformats.org/markup-compatibility/2006">
              <mc:Choice xmlns:v="urn:schemas-microsoft-com:vml" Requires="v">
                <p:oleObj spid="_x0000_s132096" name="Equation" r:id="rId4" imgW="545760" imgH="393480" progId="Equation.3">
                  <p:embed/>
                </p:oleObj>
              </mc:Choice>
              <mc:Fallback>
                <p:oleObj name="Equation" r:id="rId4" imgW="545760" imgH="393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648200"/>
                        <a:ext cx="1492250" cy="107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1" name="Object 9"/>
          <p:cNvGraphicFramePr>
            <a:graphicFrameLocks noChangeAspect="1"/>
          </p:cNvGraphicFramePr>
          <p:nvPr/>
        </p:nvGraphicFramePr>
        <p:xfrm>
          <a:off x="76200" y="3802063"/>
          <a:ext cx="5029200" cy="617537"/>
        </p:xfrm>
        <a:graphic>
          <a:graphicData uri="http://schemas.openxmlformats.org/presentationml/2006/ole">
            <mc:AlternateContent xmlns:mc="http://schemas.openxmlformats.org/markup-compatibility/2006">
              <mc:Choice xmlns:v="urn:schemas-microsoft-com:vml" Requires="v">
                <p:oleObj spid="_x0000_s132097" name="Equation" r:id="rId6" imgW="2070000" imgH="253800" progId="Equation.3">
                  <p:embed/>
                </p:oleObj>
              </mc:Choice>
              <mc:Fallback>
                <p:oleObj name="Equation" r:id="rId6" imgW="2070000" imgH="2538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802063"/>
                        <a:ext cx="5029200"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228600" y="2209800"/>
            <a:ext cx="5829300" cy="1981200"/>
          </a:xfrm>
        </p:spPr>
        <p:txBody>
          <a:bodyPr/>
          <a:lstStyle/>
          <a:p>
            <a:r>
              <a:rPr lang="en-US" altLang="en-US" sz="2800"/>
              <a:t>Consider two long, straight, parallel wires separated by a distance </a:t>
            </a:r>
            <a:r>
              <a:rPr lang="en-US" altLang="en-US" sz="2800" i="1">
                <a:solidFill>
                  <a:schemeClr val="folHlink"/>
                </a:solidFill>
              </a:rPr>
              <a:t>a</a:t>
            </a:r>
            <a:r>
              <a:rPr lang="en-US" altLang="en-US" sz="2800"/>
              <a:t> and carrying currents </a:t>
            </a:r>
            <a:r>
              <a:rPr lang="en-US" altLang="en-US" sz="2800" i="1">
                <a:solidFill>
                  <a:schemeClr val="folHlink"/>
                </a:solidFill>
              </a:rPr>
              <a:t>I</a:t>
            </a:r>
            <a:r>
              <a:rPr lang="en-US" altLang="en-US" sz="2800" baseline="-25000">
                <a:solidFill>
                  <a:schemeClr val="folHlink"/>
                </a:solidFill>
              </a:rPr>
              <a:t>1</a:t>
            </a:r>
            <a:r>
              <a:rPr lang="en-US" altLang="en-US" sz="2800">
                <a:solidFill>
                  <a:schemeClr val="folHlink"/>
                </a:solidFill>
              </a:rPr>
              <a:t> </a:t>
            </a:r>
            <a:r>
              <a:rPr lang="en-US" altLang="en-US" sz="2800"/>
              <a:t>and </a:t>
            </a:r>
            <a:r>
              <a:rPr lang="en-US" altLang="en-US" sz="2800" i="1">
                <a:solidFill>
                  <a:schemeClr val="folHlink"/>
                </a:solidFill>
              </a:rPr>
              <a:t>I</a:t>
            </a:r>
            <a:r>
              <a:rPr lang="en-US" altLang="en-US" sz="2800" baseline="-25000">
                <a:solidFill>
                  <a:schemeClr val="folHlink"/>
                </a:solidFill>
              </a:rPr>
              <a:t>2</a:t>
            </a:r>
            <a:r>
              <a:rPr lang="en-US" altLang="en-US" sz="2800"/>
              <a:t> in the same direction</a:t>
            </a:r>
          </a:p>
        </p:txBody>
      </p:sp>
      <p:sp>
        <p:nvSpPr>
          <p:cNvPr id="121859" name="Rectangle 3"/>
          <p:cNvSpPr>
            <a:spLocks noGrp="1" noChangeArrowheads="1"/>
          </p:cNvSpPr>
          <p:nvPr>
            <p:ph type="title"/>
          </p:nvPr>
        </p:nvSpPr>
        <p:spPr>
          <a:xfrm>
            <a:off x="685800" y="228600"/>
            <a:ext cx="7772400" cy="1143000"/>
          </a:xfrm>
          <a:noFill/>
          <a:ln/>
        </p:spPr>
        <p:txBody>
          <a:bodyPr/>
          <a:lstStyle/>
          <a:p>
            <a:r>
              <a:rPr lang="en-US" altLang="en-US"/>
              <a:t>The Magnetic Force Between  Two parallel Conductors</a:t>
            </a:r>
          </a:p>
        </p:txBody>
      </p:sp>
      <p:sp>
        <p:nvSpPr>
          <p:cNvPr id="121860" name="Rectangle 4" descr="30-08"/>
          <p:cNvSpPr>
            <a:spLocks noGrp="1" noChangeAspect="1" noChangeArrowheads="1"/>
          </p:cNvSpPr>
          <p:nvPr/>
        </p:nvSpPr>
        <p:spPr bwMode="auto">
          <a:xfrm>
            <a:off x="6248400" y="2139950"/>
            <a:ext cx="2743200" cy="2576513"/>
          </a:xfrm>
          <a:prstGeom prst="rect">
            <a:avLst/>
          </a:prstGeom>
          <a:blipFill dpi="0" rotWithShape="1">
            <a:blip r:embed="rId2"/>
            <a:srcRect/>
            <a:stretch>
              <a:fillRect r="-1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61" name="Rectangle 5"/>
          <p:cNvSpPr>
            <a:spLocks noChangeArrowheads="1"/>
          </p:cNvSpPr>
          <p:nvPr/>
        </p:nvSpPr>
        <p:spPr bwMode="auto">
          <a:xfrm>
            <a:off x="152400" y="4495800"/>
            <a:ext cx="58293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Determine the force exerted on one wire due to the magnetic field set up by the other wire</a:t>
            </a:r>
          </a:p>
        </p:txBody>
      </p:sp>
      <p:grpSp>
        <p:nvGrpSpPr>
          <p:cNvPr id="121862" name="Group 6"/>
          <p:cNvGrpSpPr>
            <a:grpSpLocks/>
          </p:cNvGrpSpPr>
          <p:nvPr/>
        </p:nvGrpSpPr>
        <p:grpSpPr bwMode="auto">
          <a:xfrm>
            <a:off x="8012113" y="3244850"/>
            <a:ext cx="285750" cy="336550"/>
            <a:chOff x="5040" y="3168"/>
            <a:chExt cx="180" cy="212"/>
          </a:xfrm>
        </p:grpSpPr>
        <p:sp>
          <p:nvSpPr>
            <p:cNvPr id="121863" name="Rectangle 7"/>
            <p:cNvSpPr>
              <a:spLocks noChangeArrowheads="1"/>
            </p:cNvSpPr>
            <p:nvPr/>
          </p:nvSpPr>
          <p:spPr bwMode="auto">
            <a:xfrm>
              <a:off x="5065" y="3239"/>
              <a:ext cx="144"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4" name="Rectangle 8"/>
            <p:cNvSpPr>
              <a:spLocks noChangeArrowheads="1"/>
            </p:cNvSpPr>
            <p:nvPr/>
          </p:nvSpPr>
          <p:spPr bwMode="auto">
            <a:xfrm>
              <a:off x="5040" y="316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i="1">
                  <a:solidFill>
                    <a:srgbClr val="000000"/>
                  </a:solidFill>
                </a:rPr>
                <a:t>d</a:t>
              </a: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28600"/>
            <a:ext cx="7772400" cy="1143000"/>
          </a:xfrm>
        </p:spPr>
        <p:txBody>
          <a:bodyPr/>
          <a:lstStyle/>
          <a:p>
            <a:r>
              <a:rPr lang="en-US" altLang="en-US"/>
              <a:t>The Magnetic Force Between  Two parallel Conductors</a:t>
            </a:r>
          </a:p>
        </p:txBody>
      </p:sp>
      <p:sp>
        <p:nvSpPr>
          <p:cNvPr id="122883" name="Rectangle 3" descr="30-08"/>
          <p:cNvSpPr>
            <a:spLocks noGrp="1" noChangeAspect="1" noChangeArrowheads="1"/>
          </p:cNvSpPr>
          <p:nvPr/>
        </p:nvSpPr>
        <p:spPr bwMode="auto">
          <a:xfrm>
            <a:off x="6096000" y="1905000"/>
            <a:ext cx="2895600" cy="2720975"/>
          </a:xfrm>
          <a:prstGeom prst="rect">
            <a:avLst/>
          </a:prstGeom>
          <a:blipFill dpi="0" rotWithShape="1">
            <a:blip r:embed="rId3"/>
            <a:srcRect/>
            <a:stretch>
              <a:fillRect r="-6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84" name="Rectangle 4"/>
          <p:cNvSpPr>
            <a:spLocks noChangeArrowheads="1"/>
          </p:cNvSpPr>
          <p:nvPr/>
        </p:nvSpPr>
        <p:spPr bwMode="auto">
          <a:xfrm>
            <a:off x="0" y="56388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The</a:t>
            </a:r>
            <a:r>
              <a:rPr lang="en-US" altLang="en-US" sz="2800" i="1">
                <a:solidFill>
                  <a:schemeClr val="folHlink"/>
                </a:solidFill>
              </a:rPr>
              <a:t> </a:t>
            </a:r>
            <a:r>
              <a:rPr lang="en-US" altLang="en-US" sz="2800"/>
              <a:t>direction of </a:t>
            </a:r>
            <a:r>
              <a:rPr lang="en-US" altLang="en-US" sz="2800" b="1" i="1">
                <a:solidFill>
                  <a:schemeClr val="folHlink"/>
                </a:solidFill>
              </a:rPr>
              <a:t>F</a:t>
            </a:r>
            <a:r>
              <a:rPr lang="en-US" altLang="en-US" sz="2800" b="1" baseline="-25000">
                <a:solidFill>
                  <a:schemeClr val="folHlink"/>
                </a:solidFill>
              </a:rPr>
              <a:t>1</a:t>
            </a:r>
            <a:r>
              <a:rPr lang="en-US" altLang="en-US" sz="2800"/>
              <a:t> is toward wire</a:t>
            </a:r>
            <a:r>
              <a:rPr lang="en-US" altLang="en-US" sz="2800">
                <a:solidFill>
                  <a:schemeClr val="folHlink"/>
                </a:solidFill>
              </a:rPr>
              <a:t> 2</a:t>
            </a:r>
          </a:p>
        </p:txBody>
      </p:sp>
      <p:sp>
        <p:nvSpPr>
          <p:cNvPr id="122885" name="Rectangle 5"/>
          <p:cNvSpPr>
            <a:spLocks noChangeArrowheads="1"/>
          </p:cNvSpPr>
          <p:nvPr/>
        </p:nvSpPr>
        <p:spPr bwMode="auto">
          <a:xfrm>
            <a:off x="0" y="1752600"/>
            <a:ext cx="5867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a:buFont typeface="Wingdings" pitchFamily="2" charset="2"/>
              <a:buNone/>
            </a:pPr>
            <a:r>
              <a:rPr lang="en-US" altLang="en-US" sz="2800">
                <a:solidFill>
                  <a:schemeClr val="folHlink"/>
                </a:solidFill>
              </a:rPr>
              <a:t>Wire 2</a:t>
            </a:r>
            <a:r>
              <a:rPr lang="en-US" altLang="en-US" sz="2800"/>
              <a:t> creates a magnetic field </a:t>
            </a:r>
            <a:r>
              <a:rPr lang="en-US" altLang="en-US" sz="2800" b="1">
                <a:solidFill>
                  <a:srgbClr val="FFFF00"/>
                </a:solidFill>
              </a:rPr>
              <a:t>B</a:t>
            </a:r>
            <a:r>
              <a:rPr lang="en-US" altLang="en-US" sz="2800" b="1" baseline="-25000">
                <a:solidFill>
                  <a:srgbClr val="FFFF00"/>
                </a:solidFill>
              </a:rPr>
              <a:t>2</a:t>
            </a:r>
            <a:r>
              <a:rPr lang="en-US" altLang="en-US" sz="2800" b="1">
                <a:solidFill>
                  <a:srgbClr val="FFFF00"/>
                </a:solidFill>
              </a:rPr>
              <a:t> </a:t>
            </a:r>
            <a:r>
              <a:rPr lang="en-US" altLang="en-US" sz="2800"/>
              <a:t>at the location of </a:t>
            </a:r>
            <a:r>
              <a:rPr lang="en-US" altLang="en-US" sz="2800">
                <a:solidFill>
                  <a:schemeClr val="folHlink"/>
                </a:solidFill>
              </a:rPr>
              <a:t>wire 1</a:t>
            </a:r>
            <a:r>
              <a:rPr lang="en-US" altLang="en-US" sz="2800"/>
              <a:t> (test wire)</a:t>
            </a:r>
          </a:p>
        </p:txBody>
      </p:sp>
      <p:sp>
        <p:nvSpPr>
          <p:cNvPr id="122886" name="Rectangle 6"/>
          <p:cNvSpPr>
            <a:spLocks noChangeArrowheads="1"/>
          </p:cNvSpPr>
          <p:nvPr/>
        </p:nvSpPr>
        <p:spPr bwMode="auto">
          <a:xfrm>
            <a:off x="0" y="2743200"/>
            <a:ext cx="5867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a:buFont typeface="Wingdings" pitchFamily="2" charset="2"/>
              <a:buNone/>
            </a:pPr>
            <a:r>
              <a:rPr lang="en-US" altLang="en-US" sz="2800"/>
              <a:t>The magnetic force </a:t>
            </a:r>
            <a:r>
              <a:rPr lang="en-US" altLang="en-US" sz="2800" i="1">
                <a:solidFill>
                  <a:schemeClr val="folHlink"/>
                </a:solidFill>
              </a:rPr>
              <a:t>F</a:t>
            </a:r>
            <a:r>
              <a:rPr lang="en-US" altLang="en-US" sz="2800" baseline="-25000">
                <a:solidFill>
                  <a:schemeClr val="folHlink"/>
                </a:solidFill>
              </a:rPr>
              <a:t>1</a:t>
            </a:r>
            <a:r>
              <a:rPr lang="en-US" altLang="en-US" sz="2800"/>
              <a:t> acting on a length</a:t>
            </a:r>
            <a:r>
              <a:rPr lang="en-US" altLang="en-US" sz="2800" i="1">
                <a:solidFill>
                  <a:schemeClr val="folHlink"/>
                </a:solidFill>
              </a:rPr>
              <a:t> l </a:t>
            </a:r>
            <a:r>
              <a:rPr lang="en-US" altLang="en-US" sz="2800"/>
              <a:t>of </a:t>
            </a:r>
            <a:r>
              <a:rPr lang="en-US" altLang="en-US" sz="2800">
                <a:solidFill>
                  <a:schemeClr val="folHlink"/>
                </a:solidFill>
              </a:rPr>
              <a:t>wire 1</a:t>
            </a:r>
            <a:r>
              <a:rPr lang="en-US" altLang="en-US" sz="2800"/>
              <a:t> is</a:t>
            </a:r>
          </a:p>
        </p:txBody>
      </p:sp>
      <p:graphicFrame>
        <p:nvGraphicFramePr>
          <p:cNvPr id="122888" name="Object 8"/>
          <p:cNvGraphicFramePr>
            <a:graphicFrameLocks noChangeAspect="1"/>
          </p:cNvGraphicFramePr>
          <p:nvPr/>
        </p:nvGraphicFramePr>
        <p:xfrm>
          <a:off x="912813" y="4465638"/>
          <a:ext cx="4749800" cy="1028700"/>
        </p:xfrm>
        <a:graphic>
          <a:graphicData uri="http://schemas.openxmlformats.org/presentationml/2006/ole">
            <mc:AlternateContent xmlns:mc="http://schemas.openxmlformats.org/markup-compatibility/2006">
              <mc:Choice xmlns:v="urn:schemas-microsoft-com:vml" Requires="v">
                <p:oleObj spid="_x0000_s122897" name="Equation" r:id="rId4" imgW="1993680" imgH="431640" progId="Equation.3">
                  <p:embed/>
                </p:oleObj>
              </mc:Choice>
              <mc:Fallback>
                <p:oleObj name="Equation" r:id="rId4" imgW="1993680" imgH="43164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3" y="4465638"/>
                        <a:ext cx="47498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889" name="Rectangle 9"/>
          <p:cNvSpPr>
            <a:spLocks noChangeArrowheads="1"/>
          </p:cNvSpPr>
          <p:nvPr/>
        </p:nvSpPr>
        <p:spPr bwMode="auto">
          <a:xfrm>
            <a:off x="0" y="62484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The</a:t>
            </a:r>
            <a:r>
              <a:rPr lang="en-US" altLang="en-US" sz="2800" i="1">
                <a:solidFill>
                  <a:schemeClr val="folHlink"/>
                </a:solidFill>
              </a:rPr>
              <a:t> </a:t>
            </a:r>
            <a:r>
              <a:rPr lang="en-US" altLang="en-US" sz="2800"/>
              <a:t>direction of </a:t>
            </a:r>
            <a:r>
              <a:rPr lang="en-US" altLang="en-US" sz="2800" b="1" i="1">
                <a:solidFill>
                  <a:schemeClr val="folHlink"/>
                </a:solidFill>
              </a:rPr>
              <a:t>F</a:t>
            </a:r>
            <a:r>
              <a:rPr lang="en-US" altLang="en-US" sz="2800" b="1" baseline="-25000">
                <a:solidFill>
                  <a:schemeClr val="folHlink"/>
                </a:solidFill>
              </a:rPr>
              <a:t>2</a:t>
            </a:r>
            <a:r>
              <a:rPr lang="en-US" altLang="en-US" sz="2800"/>
              <a:t> is toward wire </a:t>
            </a:r>
            <a:r>
              <a:rPr lang="en-US" altLang="en-US" sz="2800">
                <a:solidFill>
                  <a:schemeClr val="folHlink"/>
                </a:solidFill>
              </a:rPr>
              <a:t>1</a:t>
            </a:r>
          </a:p>
        </p:txBody>
      </p:sp>
      <p:sp>
        <p:nvSpPr>
          <p:cNvPr id="122890" name="Rectangle 10"/>
          <p:cNvSpPr>
            <a:spLocks noChangeArrowheads="1"/>
          </p:cNvSpPr>
          <p:nvPr/>
        </p:nvSpPr>
        <p:spPr bwMode="auto">
          <a:xfrm>
            <a:off x="7086600" y="5943600"/>
            <a:ext cx="1487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 </a:t>
            </a:r>
            <a:r>
              <a:rPr lang="en-US" altLang="en-US" sz="2800" b="1" i="1">
                <a:solidFill>
                  <a:schemeClr val="folHlink"/>
                </a:solidFill>
              </a:rPr>
              <a:t>F</a:t>
            </a:r>
            <a:r>
              <a:rPr lang="en-US" altLang="en-US" sz="2800" b="1" baseline="-25000">
                <a:solidFill>
                  <a:schemeClr val="folHlink"/>
                </a:solidFill>
              </a:rPr>
              <a:t>1</a:t>
            </a:r>
            <a:r>
              <a:rPr lang="en-US" altLang="en-US" sz="2800" b="1">
                <a:solidFill>
                  <a:schemeClr val="folHlink"/>
                </a:solidFill>
              </a:rPr>
              <a:t>= - </a:t>
            </a:r>
            <a:r>
              <a:rPr lang="en-US" altLang="en-US" sz="2800" b="1" i="1">
                <a:solidFill>
                  <a:schemeClr val="folHlink"/>
                </a:solidFill>
              </a:rPr>
              <a:t>F</a:t>
            </a:r>
            <a:r>
              <a:rPr lang="en-US" altLang="en-US" sz="2800" b="1" baseline="-25000">
                <a:solidFill>
                  <a:schemeClr val="folHlink"/>
                </a:solidFill>
              </a:rPr>
              <a:t>2</a:t>
            </a:r>
          </a:p>
        </p:txBody>
      </p:sp>
      <p:grpSp>
        <p:nvGrpSpPr>
          <p:cNvPr id="122891" name="Group 11"/>
          <p:cNvGrpSpPr>
            <a:grpSpLocks/>
          </p:cNvGrpSpPr>
          <p:nvPr/>
        </p:nvGrpSpPr>
        <p:grpSpPr bwMode="auto">
          <a:xfrm>
            <a:off x="457200" y="3790950"/>
            <a:ext cx="1524000" cy="933450"/>
            <a:chOff x="288" y="2388"/>
            <a:chExt cx="960" cy="588"/>
          </a:xfrm>
        </p:grpSpPr>
        <p:sp>
          <p:nvSpPr>
            <p:cNvPr id="122892" name="Line 12"/>
            <p:cNvSpPr>
              <a:spLocks noChangeShapeType="1"/>
            </p:cNvSpPr>
            <p:nvPr/>
          </p:nvSpPr>
          <p:spPr bwMode="auto">
            <a:xfrm>
              <a:off x="1104" y="2784"/>
              <a:ext cx="144" cy="192"/>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122893" name="Object 13"/>
            <p:cNvGraphicFramePr>
              <a:graphicFrameLocks noChangeAspect="1"/>
            </p:cNvGraphicFramePr>
            <p:nvPr/>
          </p:nvGraphicFramePr>
          <p:xfrm>
            <a:off x="288" y="2388"/>
            <a:ext cx="816" cy="496"/>
          </p:xfrm>
          <a:graphic>
            <a:graphicData uri="http://schemas.openxmlformats.org/presentationml/2006/ole">
              <mc:AlternateContent xmlns:mc="http://schemas.openxmlformats.org/markup-compatibility/2006">
                <mc:Choice xmlns:v="urn:schemas-microsoft-com:vml" Requires="v">
                  <p:oleObj spid="_x0000_s122898" name="Equation" r:id="rId6" imgW="647640" imgH="393480" progId="Equation.3">
                    <p:embed/>
                  </p:oleObj>
                </mc:Choice>
                <mc:Fallback>
                  <p:oleObj name="Equation" r:id="rId6" imgW="647640" imgH="39348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2388"/>
                          <a:ext cx="816"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2896" name="Group 16"/>
          <p:cNvGrpSpPr>
            <a:grpSpLocks/>
          </p:cNvGrpSpPr>
          <p:nvPr/>
        </p:nvGrpSpPr>
        <p:grpSpPr bwMode="auto">
          <a:xfrm>
            <a:off x="7980363" y="3095625"/>
            <a:ext cx="285750" cy="336550"/>
            <a:chOff x="5040" y="3168"/>
            <a:chExt cx="180" cy="212"/>
          </a:xfrm>
        </p:grpSpPr>
        <p:sp>
          <p:nvSpPr>
            <p:cNvPr id="122894" name="Rectangle 14"/>
            <p:cNvSpPr>
              <a:spLocks noChangeArrowheads="1"/>
            </p:cNvSpPr>
            <p:nvPr/>
          </p:nvSpPr>
          <p:spPr bwMode="auto">
            <a:xfrm>
              <a:off x="5065" y="3239"/>
              <a:ext cx="144"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5" name="Rectangle 15"/>
            <p:cNvSpPr>
              <a:spLocks noChangeArrowheads="1"/>
            </p:cNvSpPr>
            <p:nvPr/>
          </p:nvSpPr>
          <p:spPr bwMode="auto">
            <a:xfrm>
              <a:off x="5040" y="316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i="1">
                  <a:solidFill>
                    <a:srgbClr val="000000"/>
                  </a:solidFill>
                </a:rPr>
                <a:t>d</a:t>
              </a: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685800" y="1905000"/>
            <a:ext cx="7772400" cy="1981200"/>
          </a:xfrm>
        </p:spPr>
        <p:txBody>
          <a:bodyPr/>
          <a:lstStyle/>
          <a:p>
            <a:r>
              <a:rPr lang="en-US" altLang="en-US" sz="2800"/>
              <a:t>Parallel conductors carrying currents in the </a:t>
            </a:r>
            <a:r>
              <a:rPr lang="en-US" altLang="en-US" sz="2800" i="1">
                <a:solidFill>
                  <a:schemeClr val="folHlink"/>
                </a:solidFill>
              </a:rPr>
              <a:t>same</a:t>
            </a:r>
            <a:r>
              <a:rPr lang="en-US" altLang="en-US" sz="2800"/>
              <a:t> direction  </a:t>
            </a:r>
            <a:r>
              <a:rPr lang="en-US" altLang="en-US" sz="2800" b="1">
                <a:solidFill>
                  <a:schemeClr val="folHlink"/>
                </a:solidFill>
              </a:rPr>
              <a:t>attract </a:t>
            </a:r>
            <a:r>
              <a:rPr lang="en-US" altLang="en-US" sz="2800"/>
              <a:t>each other, and parallel conductors carrying currents in </a:t>
            </a:r>
            <a:r>
              <a:rPr lang="en-US" altLang="en-US" sz="2800" i="1">
                <a:solidFill>
                  <a:schemeClr val="folHlink"/>
                </a:solidFill>
              </a:rPr>
              <a:t>opposite</a:t>
            </a:r>
            <a:r>
              <a:rPr lang="en-US" altLang="en-US" sz="2800"/>
              <a:t> directions </a:t>
            </a:r>
            <a:r>
              <a:rPr lang="en-US" altLang="en-US" sz="2800" b="1">
                <a:solidFill>
                  <a:schemeClr val="folHlink"/>
                </a:solidFill>
              </a:rPr>
              <a:t>repel</a:t>
            </a:r>
            <a:r>
              <a:rPr lang="en-US" altLang="en-US" sz="2800"/>
              <a:t> each other</a:t>
            </a:r>
          </a:p>
        </p:txBody>
      </p:sp>
      <p:sp>
        <p:nvSpPr>
          <p:cNvPr id="123907" name="Rectangle 3"/>
          <p:cNvSpPr>
            <a:spLocks noGrp="1" noChangeArrowheads="1"/>
          </p:cNvSpPr>
          <p:nvPr>
            <p:ph type="title"/>
          </p:nvPr>
        </p:nvSpPr>
        <p:spPr>
          <a:xfrm>
            <a:off x="685800" y="228600"/>
            <a:ext cx="7772400" cy="1143000"/>
          </a:xfrm>
          <a:noFill/>
          <a:ln/>
        </p:spPr>
        <p:txBody>
          <a:bodyPr/>
          <a:lstStyle/>
          <a:p>
            <a:r>
              <a:rPr lang="en-US" altLang="en-US"/>
              <a:t>The Magnetic Force Between  Two parallel Conductors</a:t>
            </a:r>
          </a:p>
        </p:txBody>
      </p:sp>
      <p:sp>
        <p:nvSpPr>
          <p:cNvPr id="123908" name="Rectangle 4"/>
          <p:cNvSpPr>
            <a:spLocks noChangeArrowheads="1"/>
          </p:cNvSpPr>
          <p:nvPr/>
        </p:nvSpPr>
        <p:spPr bwMode="auto">
          <a:xfrm>
            <a:off x="533400" y="39624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Because the magnitudes of the forces  are the same on both wires, denote the magnitude of the magnetic force between the wires as simply </a:t>
            </a:r>
            <a:r>
              <a:rPr lang="en-US" altLang="en-US" sz="2800" i="1">
                <a:solidFill>
                  <a:schemeClr val="folHlink"/>
                </a:solidFill>
              </a:rPr>
              <a:t>F</a:t>
            </a:r>
            <a:r>
              <a:rPr lang="en-US" altLang="en-US" sz="2800" baseline="-25000">
                <a:solidFill>
                  <a:schemeClr val="folHlink"/>
                </a:solidFill>
              </a:rPr>
              <a:t>B</a:t>
            </a:r>
          </a:p>
        </p:txBody>
      </p:sp>
      <p:sp>
        <p:nvSpPr>
          <p:cNvPr id="123909" name="Rectangle 5"/>
          <p:cNvSpPr>
            <a:spLocks noChangeArrowheads="1"/>
          </p:cNvSpPr>
          <p:nvPr/>
        </p:nvSpPr>
        <p:spPr bwMode="auto">
          <a:xfrm>
            <a:off x="838200" y="5715000"/>
            <a:ext cx="414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The force per unit length is:</a:t>
            </a:r>
          </a:p>
        </p:txBody>
      </p:sp>
      <p:graphicFrame>
        <p:nvGraphicFramePr>
          <p:cNvPr id="123910" name="Object 6"/>
          <p:cNvGraphicFramePr>
            <a:graphicFrameLocks noChangeAspect="1"/>
          </p:cNvGraphicFramePr>
          <p:nvPr/>
        </p:nvGraphicFramePr>
        <p:xfrm>
          <a:off x="6186488" y="5624513"/>
          <a:ext cx="1878012" cy="938212"/>
        </p:xfrm>
        <a:graphic>
          <a:graphicData uri="http://schemas.openxmlformats.org/presentationml/2006/ole">
            <mc:AlternateContent xmlns:mc="http://schemas.openxmlformats.org/markup-compatibility/2006">
              <mc:Choice xmlns:v="urn:schemas-microsoft-com:vml" Requires="v">
                <p:oleObj spid="_x0000_s123911" name="Equation" r:id="rId3" imgW="787320" imgH="393480" progId="Equation.3">
                  <p:embed/>
                </p:oleObj>
              </mc:Choice>
              <mc:Fallback>
                <p:oleObj name="Equation" r:id="rId3" imgW="787320" imgH="39348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488" y="5624513"/>
                        <a:ext cx="1878012" cy="938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a:t>Definition of the Ampere</a:t>
            </a:r>
          </a:p>
        </p:txBody>
      </p:sp>
      <p:sp>
        <p:nvSpPr>
          <p:cNvPr id="124931" name="Rectangle 3"/>
          <p:cNvSpPr>
            <a:spLocks noGrp="1" noChangeArrowheads="1"/>
          </p:cNvSpPr>
          <p:nvPr>
            <p:ph type="body" idx="1"/>
          </p:nvPr>
        </p:nvSpPr>
        <p:spPr>
          <a:xfrm>
            <a:off x="609600" y="2133600"/>
            <a:ext cx="8077200" cy="2667000"/>
          </a:xfrm>
        </p:spPr>
        <p:txBody>
          <a:bodyPr/>
          <a:lstStyle/>
          <a:p>
            <a:r>
              <a:rPr lang="en-US" altLang="en-US" sz="2800"/>
              <a:t>When the magnitude of the force per unit length between two long parallel wires that carry identical currents and are separated by </a:t>
            </a:r>
            <a:r>
              <a:rPr lang="en-US" altLang="en-US" sz="2800">
                <a:solidFill>
                  <a:schemeClr val="folHlink"/>
                </a:solidFill>
              </a:rPr>
              <a:t>1 m</a:t>
            </a:r>
            <a:r>
              <a:rPr lang="en-US" altLang="en-US" sz="2800"/>
              <a:t> is  </a:t>
            </a:r>
            <a:r>
              <a:rPr lang="en-US" altLang="en-US" sz="2800">
                <a:solidFill>
                  <a:schemeClr val="folHlink"/>
                </a:solidFill>
              </a:rPr>
              <a:t>2 x 10 </a:t>
            </a:r>
            <a:r>
              <a:rPr lang="en-US" altLang="en-US" sz="2800" baseline="30000">
                <a:solidFill>
                  <a:schemeClr val="folHlink"/>
                </a:solidFill>
              </a:rPr>
              <a:t>-7</a:t>
            </a:r>
            <a:r>
              <a:rPr lang="en-US" altLang="en-US" sz="2800">
                <a:solidFill>
                  <a:schemeClr val="folHlink"/>
                </a:solidFill>
              </a:rPr>
              <a:t> N/m</a:t>
            </a:r>
            <a:r>
              <a:rPr lang="en-US" altLang="en-US" sz="2800"/>
              <a:t>, the current in each wire is defined to be </a:t>
            </a:r>
            <a:r>
              <a:rPr lang="en-US" altLang="en-US" sz="2800">
                <a:solidFill>
                  <a:schemeClr val="folHlink"/>
                </a:solidFill>
              </a:rPr>
              <a:t>1 A</a:t>
            </a:r>
          </a:p>
        </p:txBody>
      </p:sp>
      <p:graphicFrame>
        <p:nvGraphicFramePr>
          <p:cNvPr id="124932" name="Object 4"/>
          <p:cNvGraphicFramePr>
            <a:graphicFrameLocks noChangeAspect="1"/>
          </p:cNvGraphicFramePr>
          <p:nvPr/>
        </p:nvGraphicFramePr>
        <p:xfrm>
          <a:off x="3595688" y="5091113"/>
          <a:ext cx="1878012" cy="938212"/>
        </p:xfrm>
        <a:graphic>
          <a:graphicData uri="http://schemas.openxmlformats.org/presentationml/2006/ole">
            <mc:AlternateContent xmlns:mc="http://schemas.openxmlformats.org/markup-compatibility/2006">
              <mc:Choice xmlns:v="urn:schemas-microsoft-com:vml" Requires="v">
                <p:oleObj spid="_x0000_s124933" name="Equation" r:id="rId3" imgW="787320" imgH="393480" progId="Equation.3">
                  <p:embed/>
                </p:oleObj>
              </mc:Choice>
              <mc:Fallback>
                <p:oleObj name="Equation" r:id="rId3" imgW="78732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688" y="5091113"/>
                        <a:ext cx="1878012" cy="938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a:t>Definition of the Coulomb</a:t>
            </a:r>
          </a:p>
        </p:txBody>
      </p:sp>
      <p:sp>
        <p:nvSpPr>
          <p:cNvPr id="125955" name="Rectangle 3"/>
          <p:cNvSpPr>
            <a:spLocks noGrp="1" noChangeArrowheads="1"/>
          </p:cNvSpPr>
          <p:nvPr>
            <p:ph type="body" idx="1"/>
          </p:nvPr>
        </p:nvSpPr>
        <p:spPr>
          <a:xfrm>
            <a:off x="685800" y="1981200"/>
            <a:ext cx="7772400" cy="1066800"/>
          </a:xfrm>
        </p:spPr>
        <p:txBody>
          <a:bodyPr/>
          <a:lstStyle/>
          <a:p>
            <a:r>
              <a:rPr lang="en-US" altLang="en-US" sz="2800"/>
              <a:t>The SI unit of charge, the </a:t>
            </a:r>
            <a:r>
              <a:rPr lang="en-US" altLang="en-US" sz="2800">
                <a:solidFill>
                  <a:schemeClr val="folHlink"/>
                </a:solidFill>
              </a:rPr>
              <a:t>Coulomb</a:t>
            </a:r>
            <a:r>
              <a:rPr lang="en-US" altLang="en-US" sz="2800"/>
              <a:t>, is defined in terms of the Ampere:</a:t>
            </a:r>
          </a:p>
        </p:txBody>
      </p:sp>
      <p:sp>
        <p:nvSpPr>
          <p:cNvPr id="125956" name="Rectangle 4"/>
          <p:cNvSpPr>
            <a:spLocks noChangeArrowheads="1"/>
          </p:cNvSpPr>
          <p:nvPr/>
        </p:nvSpPr>
        <p:spPr bwMode="auto">
          <a:xfrm>
            <a:off x="533400" y="3581400"/>
            <a:ext cx="7772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When a conductor carries a steady current of </a:t>
            </a:r>
            <a:r>
              <a:rPr lang="en-US" altLang="en-US" sz="2800">
                <a:solidFill>
                  <a:schemeClr val="folHlink"/>
                </a:solidFill>
              </a:rPr>
              <a:t>1 A</a:t>
            </a:r>
            <a:r>
              <a:rPr lang="en-US" altLang="en-US" sz="2800"/>
              <a:t>, the quantity of charge that flows through a cross section of the conductor in </a:t>
            </a:r>
            <a:r>
              <a:rPr lang="en-US" altLang="en-US" sz="2800">
                <a:solidFill>
                  <a:schemeClr val="folHlink"/>
                </a:solidFill>
              </a:rPr>
              <a:t>1 s</a:t>
            </a:r>
            <a:r>
              <a:rPr lang="en-US" altLang="en-US" sz="2800"/>
              <a:t> is </a:t>
            </a:r>
            <a:r>
              <a:rPr lang="en-US" altLang="en-US" sz="2800">
                <a:solidFill>
                  <a:schemeClr val="folHlink"/>
                </a:solidFill>
              </a:rPr>
              <a:t>1 C</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8" name="Rectangle 10"/>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itchFamily="34" charset="0"/>
              </a:defRPr>
            </a:lvl1pPr>
            <a:lvl2pPr algn="ctr">
              <a:defRPr sz="4400">
                <a:solidFill>
                  <a:schemeClr val="tx2"/>
                </a:solidFill>
                <a:effectLst>
                  <a:outerShdw blurRad="38100" dist="38100" dir="2700000" algn="tl">
                    <a:srgbClr val="C0C0C0"/>
                  </a:outerShdw>
                </a:effectLst>
                <a:latin typeface="Arial" pitchFamily="34" charset="0"/>
              </a:defRPr>
            </a:lvl2pPr>
            <a:lvl3pPr algn="ctr">
              <a:defRPr sz="4400">
                <a:solidFill>
                  <a:schemeClr val="tx2"/>
                </a:solidFill>
                <a:effectLst>
                  <a:outerShdw blurRad="38100" dist="38100" dir="2700000" algn="tl">
                    <a:srgbClr val="C0C0C0"/>
                  </a:outerShdw>
                </a:effectLst>
                <a:latin typeface="Arial" pitchFamily="34" charset="0"/>
              </a:defRPr>
            </a:lvl3pPr>
            <a:lvl4pPr algn="ctr">
              <a:defRPr sz="4400">
                <a:solidFill>
                  <a:schemeClr val="tx2"/>
                </a:solidFill>
                <a:effectLst>
                  <a:outerShdw blurRad="38100" dist="38100" dir="2700000" algn="tl">
                    <a:srgbClr val="C0C0C0"/>
                  </a:outerShdw>
                </a:effectLst>
                <a:latin typeface="Arial" pitchFamily="34" charset="0"/>
              </a:defRPr>
            </a:lvl4pPr>
            <a:lvl5pPr algn="ctr">
              <a:defRPr sz="4400">
                <a:solidFill>
                  <a:schemeClr val="tx2"/>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altLang="en-US" b="1">
                <a:solidFill>
                  <a:srgbClr val="000000"/>
                </a:solidFill>
                <a:effectLst/>
              </a:rPr>
              <a:t>QUICK QUIZ 19.5</a:t>
            </a:r>
          </a:p>
        </p:txBody>
      </p:sp>
      <p:sp>
        <p:nvSpPr>
          <p:cNvPr id="53259" name="Rectangle 11"/>
          <p:cNvSpPr>
            <a:spLocks noGrp="1" noChangeArrowheads="1"/>
          </p:cNvSpPr>
          <p:nvPr>
            <p:ph type="title"/>
          </p:nvPr>
        </p:nvSpPr>
        <p:spPr>
          <a:xfrm>
            <a:off x="685800" y="2133600"/>
            <a:ext cx="7772400" cy="1143000"/>
          </a:xfrm>
          <a:noFill/>
          <a:ln/>
        </p:spPr>
        <p:txBody>
          <a:bodyPr anchor="b"/>
          <a:lstStyle/>
          <a:p>
            <a:r>
              <a:rPr lang="en-US" altLang="en-US" sz="2400">
                <a:solidFill>
                  <a:srgbClr val="000000"/>
                </a:solidFill>
                <a:effectLst/>
                <a:latin typeface="Palatino" pitchFamily="18" charset="0"/>
              </a:rPr>
              <a:t>If </a:t>
            </a:r>
            <a:r>
              <a:rPr lang="en-US" altLang="en-US" sz="2400" i="1">
                <a:solidFill>
                  <a:srgbClr val="000000"/>
                </a:solidFill>
                <a:effectLst/>
                <a:latin typeface="Palatino" pitchFamily="18" charset="0"/>
              </a:rPr>
              <a:t>I</a:t>
            </a:r>
            <a:r>
              <a:rPr lang="en-US" altLang="en-US" sz="2400" baseline="-25000">
                <a:solidFill>
                  <a:srgbClr val="000000"/>
                </a:solidFill>
                <a:effectLst/>
                <a:latin typeface="Palatino" pitchFamily="18" charset="0"/>
              </a:rPr>
              <a:t>1 </a:t>
            </a:r>
            <a:r>
              <a:rPr lang="en-US" altLang="en-US" sz="2400">
                <a:solidFill>
                  <a:srgbClr val="000000"/>
                </a:solidFill>
                <a:effectLst/>
                <a:latin typeface="Palatino" pitchFamily="18" charset="0"/>
              </a:rPr>
              <a:t> = 2 A and </a:t>
            </a:r>
            <a:r>
              <a:rPr lang="en-US" altLang="en-US" sz="2400" i="1">
                <a:solidFill>
                  <a:srgbClr val="000000"/>
                </a:solidFill>
                <a:effectLst/>
                <a:latin typeface="Palatino" pitchFamily="18" charset="0"/>
              </a:rPr>
              <a:t>I</a:t>
            </a:r>
            <a:r>
              <a:rPr lang="en-US" altLang="en-US" sz="2400" baseline="-25000">
                <a:solidFill>
                  <a:srgbClr val="000000"/>
                </a:solidFill>
                <a:effectLst/>
                <a:latin typeface="Palatino" pitchFamily="18" charset="0"/>
              </a:rPr>
              <a:t>2 </a:t>
            </a:r>
            <a:r>
              <a:rPr lang="en-US" altLang="en-US" sz="2400" b="1">
                <a:solidFill>
                  <a:srgbClr val="000000"/>
                </a:solidFill>
                <a:effectLst/>
                <a:latin typeface="Palatino" pitchFamily="18" charset="0"/>
              </a:rPr>
              <a:t>= </a:t>
            </a:r>
            <a:r>
              <a:rPr lang="en-US" altLang="en-US" sz="2400">
                <a:solidFill>
                  <a:srgbClr val="000000"/>
                </a:solidFill>
                <a:effectLst/>
                <a:latin typeface="Palatino" pitchFamily="18" charset="0"/>
              </a:rPr>
              <a:t>6 A</a:t>
            </a:r>
            <a:r>
              <a:rPr lang="en-US" altLang="en-US" sz="2400" b="1">
                <a:solidFill>
                  <a:srgbClr val="000000"/>
                </a:solidFill>
                <a:effectLst/>
                <a:latin typeface="Palatino" pitchFamily="18" charset="0"/>
              </a:rPr>
              <a:t> </a:t>
            </a:r>
            <a:r>
              <a:rPr lang="en-US" altLang="en-US" sz="2400">
                <a:solidFill>
                  <a:srgbClr val="000000"/>
                </a:solidFill>
                <a:effectLst/>
                <a:latin typeface="Palatino" pitchFamily="18" charset="0"/>
              </a:rPr>
              <a:t>in the figure below, which of the following is true:</a:t>
            </a:r>
            <a:br>
              <a:rPr lang="en-US" altLang="en-US" sz="2400">
                <a:solidFill>
                  <a:srgbClr val="000000"/>
                </a:solidFill>
                <a:effectLst/>
                <a:latin typeface="Palatino" pitchFamily="18" charset="0"/>
              </a:rPr>
            </a:br>
            <a:r>
              <a:rPr lang="en-US" altLang="en-US" sz="2400">
                <a:solidFill>
                  <a:srgbClr val="000000"/>
                </a:solidFill>
                <a:effectLst/>
                <a:latin typeface="Palatino" pitchFamily="18" charset="0"/>
              </a:rPr>
              <a:t>(a) </a:t>
            </a:r>
            <a:r>
              <a:rPr lang="en-US" altLang="en-US" sz="2400" i="1">
                <a:solidFill>
                  <a:srgbClr val="000000"/>
                </a:solidFill>
                <a:effectLst/>
                <a:latin typeface="Palatino" pitchFamily="18" charset="0"/>
              </a:rPr>
              <a:t>F</a:t>
            </a:r>
            <a:r>
              <a:rPr lang="en-US" altLang="en-US" sz="2400" baseline="-25000">
                <a:solidFill>
                  <a:srgbClr val="000000"/>
                </a:solidFill>
                <a:effectLst/>
                <a:latin typeface="Palatino" pitchFamily="18" charset="0"/>
              </a:rPr>
              <a:t>1</a:t>
            </a:r>
            <a:r>
              <a:rPr lang="en-US" altLang="en-US" sz="2400">
                <a:solidFill>
                  <a:srgbClr val="000000"/>
                </a:solidFill>
                <a:effectLst/>
                <a:latin typeface="Palatino" pitchFamily="18" charset="0"/>
              </a:rPr>
              <a:t> = 3</a:t>
            </a:r>
            <a:r>
              <a:rPr lang="en-US" altLang="en-US" sz="2400" i="1">
                <a:solidFill>
                  <a:srgbClr val="000000"/>
                </a:solidFill>
                <a:effectLst/>
                <a:latin typeface="Palatino" pitchFamily="18" charset="0"/>
              </a:rPr>
              <a:t>F</a:t>
            </a:r>
            <a:r>
              <a:rPr lang="en-US" altLang="en-US" sz="2400" baseline="-25000">
                <a:solidFill>
                  <a:srgbClr val="000000"/>
                </a:solidFill>
                <a:effectLst/>
                <a:latin typeface="Palatino" pitchFamily="18" charset="0"/>
              </a:rPr>
              <a:t>2</a:t>
            </a:r>
            <a:r>
              <a:rPr lang="en-US" altLang="en-US" sz="2400">
                <a:solidFill>
                  <a:srgbClr val="000000"/>
                </a:solidFill>
                <a:effectLst/>
                <a:latin typeface="Palatino" pitchFamily="18" charset="0"/>
              </a:rPr>
              <a:t>, (b) </a:t>
            </a:r>
            <a:r>
              <a:rPr lang="en-US" altLang="en-US" sz="2400" i="1">
                <a:solidFill>
                  <a:srgbClr val="000000"/>
                </a:solidFill>
                <a:effectLst/>
                <a:latin typeface="Palatino" pitchFamily="18" charset="0"/>
              </a:rPr>
              <a:t>F</a:t>
            </a:r>
            <a:r>
              <a:rPr lang="en-US" altLang="en-US" sz="2400" baseline="-25000">
                <a:solidFill>
                  <a:srgbClr val="000000"/>
                </a:solidFill>
                <a:effectLst/>
                <a:latin typeface="Palatino" pitchFamily="18" charset="0"/>
              </a:rPr>
              <a:t>1</a:t>
            </a:r>
            <a:r>
              <a:rPr lang="en-US" altLang="en-US" sz="2400">
                <a:solidFill>
                  <a:srgbClr val="000000"/>
                </a:solidFill>
                <a:effectLst/>
                <a:latin typeface="Palatino" pitchFamily="18" charset="0"/>
              </a:rPr>
              <a:t> = </a:t>
            </a:r>
            <a:r>
              <a:rPr lang="en-US" altLang="en-US" sz="2400" i="1">
                <a:solidFill>
                  <a:srgbClr val="000000"/>
                </a:solidFill>
                <a:effectLst/>
                <a:latin typeface="Palatino" pitchFamily="18" charset="0"/>
              </a:rPr>
              <a:t>F</a:t>
            </a:r>
            <a:r>
              <a:rPr lang="en-US" altLang="en-US" sz="2400" baseline="-25000">
                <a:solidFill>
                  <a:srgbClr val="000000"/>
                </a:solidFill>
                <a:effectLst/>
                <a:latin typeface="Palatino" pitchFamily="18" charset="0"/>
              </a:rPr>
              <a:t>2</a:t>
            </a:r>
            <a:r>
              <a:rPr lang="en-US" altLang="en-US" sz="2400">
                <a:solidFill>
                  <a:srgbClr val="000000"/>
                </a:solidFill>
                <a:effectLst/>
                <a:latin typeface="Palatino" pitchFamily="18" charset="0"/>
              </a:rPr>
              <a:t>, or (c) </a:t>
            </a:r>
            <a:r>
              <a:rPr lang="en-US" altLang="en-US" sz="2400" i="1">
                <a:solidFill>
                  <a:srgbClr val="000000"/>
                </a:solidFill>
                <a:effectLst/>
                <a:latin typeface="Palatino" pitchFamily="18" charset="0"/>
              </a:rPr>
              <a:t>F</a:t>
            </a:r>
            <a:r>
              <a:rPr lang="en-US" altLang="en-US" sz="2400" baseline="-25000">
                <a:solidFill>
                  <a:srgbClr val="000000"/>
                </a:solidFill>
                <a:effectLst/>
                <a:latin typeface="Palatino" pitchFamily="18" charset="0"/>
              </a:rPr>
              <a:t>1</a:t>
            </a:r>
            <a:r>
              <a:rPr lang="en-US" altLang="en-US" sz="2400">
                <a:solidFill>
                  <a:srgbClr val="000000"/>
                </a:solidFill>
                <a:effectLst/>
                <a:latin typeface="Palatino" pitchFamily="18" charset="0"/>
              </a:rPr>
              <a:t> = </a:t>
            </a:r>
            <a:r>
              <a:rPr lang="en-US" altLang="en-US" sz="2400" i="1">
                <a:solidFill>
                  <a:srgbClr val="000000"/>
                </a:solidFill>
                <a:effectLst/>
                <a:latin typeface="Palatino" pitchFamily="18" charset="0"/>
              </a:rPr>
              <a:t>F</a:t>
            </a:r>
            <a:r>
              <a:rPr lang="en-US" altLang="en-US" sz="2400" baseline="-25000">
                <a:solidFill>
                  <a:srgbClr val="000000"/>
                </a:solidFill>
                <a:effectLst/>
                <a:latin typeface="Palatino" pitchFamily="18" charset="0"/>
              </a:rPr>
              <a:t>2</a:t>
            </a:r>
            <a:r>
              <a:rPr lang="en-US" altLang="en-US" sz="2400">
                <a:solidFill>
                  <a:srgbClr val="000000"/>
                </a:solidFill>
                <a:effectLst/>
                <a:latin typeface="Palatino" pitchFamily="18" charset="0"/>
              </a:rPr>
              <a:t>/3?</a:t>
            </a:r>
          </a:p>
        </p:txBody>
      </p:sp>
      <p:pic>
        <p:nvPicPr>
          <p:cNvPr id="53260" name="Picture 1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3475038"/>
            <a:ext cx="3425825" cy="3306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79879" name="Rectangle 7"/>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b="1">
                <a:solidFill>
                  <a:srgbClr val="000000"/>
                </a:solidFill>
                <a:effectLst/>
              </a:rPr>
              <a:t>QUICK QUIZ 19.5 ANSWER</a:t>
            </a:r>
          </a:p>
        </p:txBody>
      </p:sp>
      <p:sp>
        <p:nvSpPr>
          <p:cNvPr id="79880" name="Rectangle 8"/>
          <p:cNvSpPr>
            <a:spLocks noGrp="1" noChangeArrowheads="1"/>
          </p:cNvSpPr>
          <p:nvPr>
            <p:ph type="title"/>
          </p:nvPr>
        </p:nvSpPr>
        <p:spPr>
          <a:xfrm>
            <a:off x="304800" y="990600"/>
            <a:ext cx="8305800" cy="3962400"/>
          </a:xfrm>
          <a:noFill/>
          <a:ln/>
        </p:spPr>
        <p:txBody>
          <a:bodyPr anchor="b"/>
          <a:lstStyle/>
          <a:p>
            <a:r>
              <a:rPr lang="en-US" altLang="en-US" sz="3600">
                <a:solidFill>
                  <a:srgbClr val="000000"/>
                </a:solidFill>
                <a:effectLst/>
                <a:latin typeface="Palatino-Roman" charset="0"/>
              </a:rPr>
              <a:t>(b). The two forces are an action-reaction pair. They act on different wires, and have equal magnitudes but opposite directions.</a:t>
            </a:r>
            <a:r>
              <a:rPr lang="en-US" altLang="en-US" sz="3400">
                <a:solidFill>
                  <a:srgbClr val="000000"/>
                </a:solidFill>
                <a:effectLst/>
                <a:latin typeface="Palatino-Roman" charset="0"/>
              </a:rPr>
              <a:t> </a:t>
            </a:r>
            <a:br>
              <a:rPr lang="en-US" altLang="en-US" sz="3400">
                <a:solidFill>
                  <a:srgbClr val="000000"/>
                </a:solidFill>
                <a:effectLst/>
                <a:latin typeface="Palatino-Roman" charset="0"/>
              </a:rPr>
            </a:br>
            <a:endParaRPr lang="en-US" altLang="en-US" sz="3400">
              <a:solidFill>
                <a:srgbClr val="000000"/>
              </a:solidFill>
              <a:effectLst/>
              <a:latin typeface="Palatino-Roman"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a:xfrm>
            <a:off x="152400" y="0"/>
            <a:ext cx="8686800" cy="1143000"/>
          </a:xfrm>
        </p:spPr>
        <p:txBody>
          <a:bodyPr/>
          <a:lstStyle/>
          <a:p>
            <a:r>
              <a:rPr lang="en-US" altLang="en-US"/>
              <a:t>Magnetic Field of a Current Loop</a:t>
            </a:r>
          </a:p>
        </p:txBody>
      </p:sp>
      <p:sp>
        <p:nvSpPr>
          <p:cNvPr id="77827" name="Rectangle 1027"/>
          <p:cNvSpPr>
            <a:spLocks noGrp="1" noChangeArrowheads="1"/>
          </p:cNvSpPr>
          <p:nvPr>
            <p:ph type="body" sz="half" idx="1"/>
          </p:nvPr>
        </p:nvSpPr>
        <p:spPr>
          <a:xfrm>
            <a:off x="152400" y="1371600"/>
            <a:ext cx="5105400" cy="3581400"/>
          </a:xfrm>
        </p:spPr>
        <p:txBody>
          <a:bodyPr/>
          <a:lstStyle/>
          <a:p>
            <a:pPr>
              <a:lnSpc>
                <a:spcPct val="90000"/>
              </a:lnSpc>
            </a:pPr>
            <a:r>
              <a:rPr lang="en-US" altLang="en-US" sz="2800"/>
              <a:t>The strength of a magnetic field produced by a wire can be enhanced at a specific location by forming the wire into a loop</a:t>
            </a:r>
          </a:p>
          <a:p>
            <a:pPr>
              <a:lnSpc>
                <a:spcPct val="90000"/>
              </a:lnSpc>
              <a:buFont typeface="Wingdings" pitchFamily="2" charset="2"/>
              <a:buNone/>
            </a:pPr>
            <a:endParaRPr lang="en-US" altLang="en-US" sz="2800"/>
          </a:p>
          <a:p>
            <a:pPr>
              <a:lnSpc>
                <a:spcPct val="90000"/>
              </a:lnSpc>
            </a:pPr>
            <a:r>
              <a:rPr lang="en-US" altLang="en-US" sz="2800"/>
              <a:t>All the segments, </a:t>
            </a:r>
            <a:r>
              <a:rPr lang="en-US" altLang="en-US" sz="2800">
                <a:solidFill>
                  <a:schemeClr val="folHlink"/>
                </a:solidFill>
                <a:cs typeface="Tahoma" pitchFamily="34" charset="0"/>
              </a:rPr>
              <a:t>Δ</a:t>
            </a:r>
            <a:r>
              <a:rPr lang="en-US" altLang="en-US" sz="2800" i="1">
                <a:solidFill>
                  <a:schemeClr val="folHlink"/>
                </a:solidFill>
                <a:cs typeface="Tahoma" pitchFamily="34" charset="0"/>
              </a:rPr>
              <a:t>x</a:t>
            </a:r>
            <a:r>
              <a:rPr lang="en-US" altLang="en-US" sz="2800">
                <a:cs typeface="Tahoma" pitchFamily="34" charset="0"/>
              </a:rPr>
              <a:t>, contribute to the field at the center of the loop, increasing its strength</a:t>
            </a:r>
            <a:endParaRPr lang="en-US" altLang="en-US" sz="2800"/>
          </a:p>
        </p:txBody>
      </p:sp>
      <p:graphicFrame>
        <p:nvGraphicFramePr>
          <p:cNvPr id="77829" name="Object 1029"/>
          <p:cNvGraphicFramePr>
            <a:graphicFrameLocks noChangeAspect="1"/>
          </p:cNvGraphicFramePr>
          <p:nvPr/>
        </p:nvGraphicFramePr>
        <p:xfrm>
          <a:off x="1676400" y="4724400"/>
          <a:ext cx="1447800" cy="1044575"/>
        </p:xfrm>
        <a:graphic>
          <a:graphicData uri="http://schemas.openxmlformats.org/presentationml/2006/ole">
            <mc:AlternateContent xmlns:mc="http://schemas.openxmlformats.org/markup-compatibility/2006">
              <mc:Choice xmlns:v="urn:schemas-microsoft-com:vml" Requires="v">
                <p:oleObj spid="_x0000_s133120" name="Equation" r:id="rId3" imgW="545760" imgH="393480" progId="Equation.3">
                  <p:embed/>
                </p:oleObj>
              </mc:Choice>
              <mc:Fallback>
                <p:oleObj name="Equation" r:id="rId3" imgW="545760" imgH="393480" progId="Equation.3">
                  <p:embed/>
                  <p:pic>
                    <p:nvPicPr>
                      <p:cNvPr id="0" name="Object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724400"/>
                        <a:ext cx="1447800"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7832" name="Group 1032"/>
          <p:cNvGrpSpPr>
            <a:grpSpLocks/>
          </p:cNvGrpSpPr>
          <p:nvPr/>
        </p:nvGrpSpPr>
        <p:grpSpPr bwMode="auto">
          <a:xfrm>
            <a:off x="5791200" y="1219200"/>
            <a:ext cx="3186113" cy="3886200"/>
            <a:chOff x="3648" y="768"/>
            <a:chExt cx="2007" cy="2448"/>
          </a:xfrm>
        </p:grpSpPr>
        <p:pic>
          <p:nvPicPr>
            <p:cNvPr id="77828" name="Picture 1028" descr="Fig 19-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 y="768"/>
              <a:ext cx="2007" cy="2448"/>
            </a:xfrm>
            <a:prstGeom prst="rect">
              <a:avLst/>
            </a:prstGeom>
            <a:noFill/>
            <a:ln w="127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830" name="Line 1030"/>
            <p:cNvSpPr>
              <a:spLocks noChangeShapeType="1"/>
            </p:cNvSpPr>
            <p:nvPr/>
          </p:nvSpPr>
          <p:spPr bwMode="auto">
            <a:xfrm flipV="1">
              <a:off x="4522" y="1362"/>
              <a:ext cx="576" cy="576"/>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7831" name="Rectangle 1031"/>
            <p:cNvSpPr>
              <a:spLocks noChangeArrowheads="1"/>
            </p:cNvSpPr>
            <p:nvPr/>
          </p:nvSpPr>
          <p:spPr bwMode="auto">
            <a:xfrm>
              <a:off x="4800" y="168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R</a:t>
              </a:r>
            </a:p>
          </p:txBody>
        </p:sp>
      </p:grpSp>
      <p:sp>
        <p:nvSpPr>
          <p:cNvPr id="77833" name="Rectangle 1033"/>
          <p:cNvSpPr>
            <a:spLocks noChangeArrowheads="1"/>
          </p:cNvSpPr>
          <p:nvPr/>
        </p:nvSpPr>
        <p:spPr bwMode="auto">
          <a:xfrm>
            <a:off x="0" y="5791200"/>
            <a:ext cx="464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When the coil has </a:t>
            </a:r>
            <a:r>
              <a:rPr lang="en-US" altLang="en-US" sz="2800" i="1">
                <a:solidFill>
                  <a:schemeClr val="folHlink"/>
                </a:solidFill>
              </a:rPr>
              <a:t>N</a:t>
            </a:r>
            <a:r>
              <a:rPr lang="en-US" altLang="en-US" sz="2800"/>
              <a:t> loops, </a:t>
            </a:r>
          </a:p>
          <a:p>
            <a:pPr>
              <a:buFont typeface="Wingdings" pitchFamily="2" charset="2"/>
              <a:buNone/>
            </a:pPr>
            <a:r>
              <a:rPr lang="en-US" altLang="en-US" sz="2800"/>
              <a:t>	each carrying current </a:t>
            </a:r>
            <a:r>
              <a:rPr lang="en-US" altLang="en-US" sz="2800" i="1">
                <a:solidFill>
                  <a:schemeClr val="folHlink"/>
                </a:solidFill>
              </a:rPr>
              <a:t>I</a:t>
            </a:r>
          </a:p>
        </p:txBody>
      </p:sp>
      <p:graphicFrame>
        <p:nvGraphicFramePr>
          <p:cNvPr id="77834" name="Object 1034"/>
          <p:cNvGraphicFramePr>
            <a:graphicFrameLocks noChangeAspect="1"/>
          </p:cNvGraphicFramePr>
          <p:nvPr/>
        </p:nvGraphicFramePr>
        <p:xfrm>
          <a:off x="5715000" y="5562600"/>
          <a:ext cx="2008188" cy="1133475"/>
        </p:xfrm>
        <a:graphic>
          <a:graphicData uri="http://schemas.openxmlformats.org/presentationml/2006/ole">
            <mc:AlternateContent xmlns:mc="http://schemas.openxmlformats.org/markup-compatibility/2006">
              <mc:Choice xmlns:v="urn:schemas-microsoft-com:vml" Requires="v">
                <p:oleObj spid="_x0000_s133121" name="Equation" r:id="rId6" imgW="698400" imgH="393480" progId="Equation.3">
                  <p:embed/>
                </p:oleObj>
              </mc:Choice>
              <mc:Fallback>
                <p:oleObj name="Equation" r:id="rId6" imgW="698400" imgH="393480" progId="Equation.3">
                  <p:embed/>
                  <p:pic>
                    <p:nvPicPr>
                      <p:cNvPr id="0" name="Object 1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562600"/>
                        <a:ext cx="2008188"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Magnetic Field Lines     </a:t>
            </a:r>
          </a:p>
        </p:txBody>
      </p:sp>
      <p:sp>
        <p:nvSpPr>
          <p:cNvPr id="8195" name="Rectangle 3"/>
          <p:cNvSpPr>
            <a:spLocks noGrp="1" noChangeArrowheads="1"/>
          </p:cNvSpPr>
          <p:nvPr>
            <p:ph type="body" sz="half" idx="2"/>
          </p:nvPr>
        </p:nvSpPr>
        <p:spPr>
          <a:xfrm>
            <a:off x="685800" y="4495800"/>
            <a:ext cx="7772400" cy="1981200"/>
          </a:xfrm>
        </p:spPr>
        <p:txBody>
          <a:bodyPr/>
          <a:lstStyle/>
          <a:p>
            <a:r>
              <a:rPr lang="en-US" altLang="en-US" sz="2800"/>
              <a:t>A compass can be used to show the direction of the magnetic field lines (a)</a:t>
            </a:r>
          </a:p>
          <a:p>
            <a:r>
              <a:rPr lang="en-US" altLang="en-US" sz="2800"/>
              <a:t>A sketch of the magnetic field lines (b)</a:t>
            </a:r>
          </a:p>
        </p:txBody>
      </p:sp>
      <p:pic>
        <p:nvPicPr>
          <p:cNvPr id="8198" name="Picture 6" descr="Fig 19-02"/>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14600" y="1905000"/>
            <a:ext cx="5181600" cy="2652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381000" y="5486400"/>
            <a:ext cx="8382000" cy="1371600"/>
          </a:xfrm>
        </p:spPr>
        <p:txBody>
          <a:bodyPr/>
          <a:lstStyle/>
          <a:p>
            <a:r>
              <a:rPr lang="en-US" altLang="en-US" sz="2400"/>
              <a:t>(a),(b) magnetic field lines surrounding a current loop</a:t>
            </a:r>
          </a:p>
          <a:p>
            <a:r>
              <a:rPr lang="en-US" altLang="en-US" sz="2400"/>
              <a:t>(c) magnetic field lines surrounding a bar magnet </a:t>
            </a:r>
          </a:p>
          <a:p>
            <a:r>
              <a:rPr lang="en-US" altLang="en-US" sz="2400">
                <a:solidFill>
                  <a:schemeClr val="folHlink"/>
                </a:solidFill>
              </a:rPr>
              <a:t>Note similarity</a:t>
            </a:r>
            <a:r>
              <a:rPr lang="en-US" altLang="en-US" sz="2400"/>
              <a:t> between line pattern of (a),(b) and (c) </a:t>
            </a:r>
          </a:p>
        </p:txBody>
      </p:sp>
      <p:sp>
        <p:nvSpPr>
          <p:cNvPr id="126979" name="Rectangle 3"/>
          <p:cNvSpPr>
            <a:spLocks noGrp="1" noChangeArrowheads="1"/>
          </p:cNvSpPr>
          <p:nvPr>
            <p:ph type="title"/>
          </p:nvPr>
        </p:nvSpPr>
        <p:spPr>
          <a:xfrm>
            <a:off x="685800" y="152400"/>
            <a:ext cx="7772400" cy="1143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a:t>Magnetic Field – </a:t>
            </a:r>
            <a:br>
              <a:rPr lang="en-US" altLang="en-US"/>
            </a:br>
            <a:r>
              <a:rPr lang="en-US" altLang="en-US"/>
              <a:t>Circular Current Loop</a:t>
            </a:r>
          </a:p>
        </p:txBody>
      </p:sp>
      <p:sp>
        <p:nvSpPr>
          <p:cNvPr id="126980" name="Rectangle 4" descr="30-07"/>
          <p:cNvSpPr>
            <a:spLocks noGrp="1" noChangeAspect="1" noChangeArrowheads="1"/>
          </p:cNvSpPr>
          <p:nvPr/>
        </p:nvSpPr>
        <p:spPr bwMode="auto">
          <a:xfrm>
            <a:off x="533400" y="1482725"/>
            <a:ext cx="7772400" cy="3892550"/>
          </a:xfrm>
          <a:prstGeom prst="rect">
            <a:avLst/>
          </a:prstGeom>
          <a:blipFill dpi="0" rotWithShape="1">
            <a:blip r:embed="rId2"/>
            <a:srcRect/>
            <a:stretch>
              <a:fillRect b="-3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304800"/>
            <a:ext cx="7772400" cy="1143000"/>
          </a:xfrm>
        </p:spPr>
        <p:txBody>
          <a:bodyPr/>
          <a:lstStyle/>
          <a:p>
            <a:r>
              <a:rPr lang="en-US" altLang="en-US"/>
              <a:t>Magnetic Field of a Solenoid</a:t>
            </a:r>
          </a:p>
        </p:txBody>
      </p:sp>
      <p:sp>
        <p:nvSpPr>
          <p:cNvPr id="55299" name="Rectangle 3"/>
          <p:cNvSpPr>
            <a:spLocks noGrp="1" noChangeArrowheads="1"/>
          </p:cNvSpPr>
          <p:nvPr>
            <p:ph type="body" sz="half" idx="1"/>
          </p:nvPr>
        </p:nvSpPr>
        <p:spPr>
          <a:xfrm>
            <a:off x="228600" y="1752600"/>
            <a:ext cx="4876800" cy="4648200"/>
          </a:xfrm>
        </p:spPr>
        <p:txBody>
          <a:bodyPr/>
          <a:lstStyle/>
          <a:p>
            <a:r>
              <a:rPr lang="en-US" altLang="en-US" sz="2800"/>
              <a:t>If a long straight wire is bent into a coil of several closely spaced loops, the resulting device is called a </a:t>
            </a:r>
            <a:r>
              <a:rPr lang="en-US" altLang="en-US" sz="2800" b="1" i="1">
                <a:solidFill>
                  <a:schemeClr val="folHlink"/>
                </a:solidFill>
              </a:rPr>
              <a:t>solenoid</a:t>
            </a:r>
          </a:p>
          <a:p>
            <a:pPr>
              <a:buFont typeface="Wingdings" pitchFamily="2" charset="2"/>
              <a:buNone/>
            </a:pPr>
            <a:endParaRPr lang="en-US" altLang="en-US" sz="2800" i="1"/>
          </a:p>
          <a:p>
            <a:r>
              <a:rPr lang="en-US" altLang="en-US" sz="2800"/>
              <a:t>It is also known as an electromagnet since it acts like a magnet only when it carries a current</a:t>
            </a:r>
          </a:p>
        </p:txBody>
      </p:sp>
      <p:pic>
        <p:nvPicPr>
          <p:cNvPr id="55302" name="Picture 6" descr="Fig 19-32"/>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86400" y="1600200"/>
            <a:ext cx="321945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228600"/>
            <a:ext cx="7772400" cy="1143000"/>
          </a:xfrm>
        </p:spPr>
        <p:txBody>
          <a:bodyPr/>
          <a:lstStyle/>
          <a:p>
            <a:r>
              <a:rPr lang="en-US" altLang="en-US"/>
              <a:t>Magnetic Field of a Solenoid</a:t>
            </a:r>
          </a:p>
        </p:txBody>
      </p:sp>
      <p:sp>
        <p:nvSpPr>
          <p:cNvPr id="56323" name="Rectangle 3"/>
          <p:cNvSpPr>
            <a:spLocks noGrp="1" noChangeArrowheads="1"/>
          </p:cNvSpPr>
          <p:nvPr>
            <p:ph type="body" idx="1"/>
          </p:nvPr>
        </p:nvSpPr>
        <p:spPr/>
        <p:txBody>
          <a:bodyPr/>
          <a:lstStyle/>
          <a:p>
            <a:r>
              <a:rPr lang="en-US" altLang="en-US"/>
              <a:t>The field lines inside the solenoid are nearly </a:t>
            </a:r>
            <a:r>
              <a:rPr lang="en-US" altLang="en-US" b="1" i="1"/>
              <a:t>parallel</a:t>
            </a:r>
            <a:r>
              <a:rPr lang="en-US" altLang="en-US"/>
              <a:t>, uniformly spaced, and close together</a:t>
            </a:r>
          </a:p>
          <a:p>
            <a:pPr lvl="2"/>
            <a:r>
              <a:rPr lang="en-US" altLang="en-US" sz="2800"/>
              <a:t>This indicates that the field inside the solenoid is nearly </a:t>
            </a:r>
            <a:r>
              <a:rPr lang="en-US" altLang="en-US" sz="2800" b="1" i="1">
                <a:solidFill>
                  <a:schemeClr val="folHlink"/>
                </a:solidFill>
              </a:rPr>
              <a:t>uniform</a:t>
            </a:r>
            <a:r>
              <a:rPr lang="en-US" altLang="en-US" sz="2800"/>
              <a:t> and </a:t>
            </a:r>
            <a:r>
              <a:rPr lang="en-US" altLang="en-US" sz="2800" b="1" i="1">
                <a:solidFill>
                  <a:schemeClr val="folHlink"/>
                </a:solidFill>
              </a:rPr>
              <a:t>strong</a:t>
            </a:r>
          </a:p>
          <a:p>
            <a:r>
              <a:rPr lang="en-US" altLang="en-US"/>
              <a:t>The exterior field is </a:t>
            </a:r>
            <a:r>
              <a:rPr lang="en-US" altLang="en-US" i="1"/>
              <a:t>nonuniform</a:t>
            </a:r>
            <a:r>
              <a:rPr lang="en-US" altLang="en-US"/>
              <a:t>, much </a:t>
            </a:r>
            <a:r>
              <a:rPr lang="en-US" altLang="en-US" i="1"/>
              <a:t>weaker</a:t>
            </a:r>
            <a:r>
              <a:rPr lang="en-US" altLang="en-US"/>
              <a:t>, and in the </a:t>
            </a:r>
            <a:r>
              <a:rPr lang="en-US" altLang="en-US" i="1"/>
              <a:t>opposite direction</a:t>
            </a:r>
            <a:r>
              <a:rPr lang="en-US" altLang="en-US"/>
              <a:t> to the field inside the solenoid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Magnetic Field in a Solenoid</a:t>
            </a:r>
          </a:p>
        </p:txBody>
      </p:sp>
      <p:sp>
        <p:nvSpPr>
          <p:cNvPr id="57347" name="Rectangle 3"/>
          <p:cNvSpPr>
            <a:spLocks noGrp="1" noChangeArrowheads="1"/>
          </p:cNvSpPr>
          <p:nvPr>
            <p:ph type="body" sz="half" idx="1"/>
          </p:nvPr>
        </p:nvSpPr>
        <p:spPr>
          <a:xfrm>
            <a:off x="685800" y="1981200"/>
            <a:ext cx="7772400" cy="990600"/>
          </a:xfrm>
        </p:spPr>
        <p:txBody>
          <a:bodyPr/>
          <a:lstStyle/>
          <a:p>
            <a:r>
              <a:rPr lang="en-US" altLang="en-US" sz="2800"/>
              <a:t>The field lines of the solenoid resemble those of a bar magnet</a:t>
            </a:r>
          </a:p>
        </p:txBody>
      </p:sp>
      <p:pic>
        <p:nvPicPr>
          <p:cNvPr id="57350" name="Picture 6" descr="Fig 19-33a"/>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33600" y="3124200"/>
            <a:ext cx="2128838"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Fig 19-3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24200"/>
            <a:ext cx="2733675"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Magnetic Field in a Solenoid</a:t>
            </a:r>
          </a:p>
        </p:txBody>
      </p:sp>
      <p:sp>
        <p:nvSpPr>
          <p:cNvPr id="59395" name="Rectangle 3"/>
          <p:cNvSpPr>
            <a:spLocks noGrp="1" noChangeArrowheads="1"/>
          </p:cNvSpPr>
          <p:nvPr>
            <p:ph type="body" idx="1"/>
          </p:nvPr>
        </p:nvSpPr>
        <p:spPr>
          <a:xfrm>
            <a:off x="685800" y="2667000"/>
            <a:ext cx="7772400" cy="2819400"/>
          </a:xfrm>
        </p:spPr>
        <p:txBody>
          <a:bodyPr/>
          <a:lstStyle/>
          <a:p>
            <a:pPr>
              <a:lnSpc>
                <a:spcPct val="90000"/>
              </a:lnSpc>
            </a:pPr>
            <a:r>
              <a:rPr lang="en-US" altLang="en-US"/>
              <a:t>The magnitude of the field inside a solenoid is</a:t>
            </a:r>
            <a:r>
              <a:rPr lang="en-US" altLang="en-US" b="1" i="1"/>
              <a:t> constant</a:t>
            </a:r>
            <a:r>
              <a:rPr lang="en-US" altLang="en-US"/>
              <a:t> at all points far from its ends</a:t>
            </a:r>
          </a:p>
          <a:p>
            <a:pPr>
              <a:lnSpc>
                <a:spcPct val="90000"/>
              </a:lnSpc>
            </a:pPr>
            <a:r>
              <a:rPr lang="en-US" altLang="en-US" i="1">
                <a:solidFill>
                  <a:schemeClr val="folHlink"/>
                </a:solidFill>
              </a:rPr>
              <a:t>B</a:t>
            </a:r>
            <a:r>
              <a:rPr lang="en-US" altLang="en-US">
                <a:solidFill>
                  <a:schemeClr val="folHlink"/>
                </a:solidFill>
              </a:rPr>
              <a:t> = </a:t>
            </a:r>
            <a:r>
              <a:rPr lang="en-US" altLang="en-US" i="1">
                <a:solidFill>
                  <a:schemeClr val="folHlink"/>
                </a:solidFill>
              </a:rPr>
              <a:t>µ</a:t>
            </a:r>
            <a:r>
              <a:rPr lang="en-US" altLang="en-US" i="1" baseline="-25000">
                <a:solidFill>
                  <a:schemeClr val="folHlink"/>
                </a:solidFill>
              </a:rPr>
              <a:t>o</a:t>
            </a:r>
            <a:r>
              <a:rPr lang="en-US" altLang="en-US" i="1">
                <a:solidFill>
                  <a:schemeClr val="folHlink"/>
                </a:solidFill>
              </a:rPr>
              <a:t> n I</a:t>
            </a:r>
          </a:p>
          <a:p>
            <a:pPr lvl="2">
              <a:lnSpc>
                <a:spcPct val="90000"/>
              </a:lnSpc>
            </a:pPr>
            <a:r>
              <a:rPr lang="en-US" altLang="en-US"/>
              <a:t> </a:t>
            </a:r>
            <a:r>
              <a:rPr lang="en-US" altLang="en-US" sz="2800" i="1">
                <a:solidFill>
                  <a:schemeClr val="folHlink"/>
                </a:solidFill>
              </a:rPr>
              <a:t>n</a:t>
            </a:r>
            <a:r>
              <a:rPr lang="en-US" altLang="en-US" sz="2800">
                <a:solidFill>
                  <a:schemeClr val="folHlink"/>
                </a:solidFill>
              </a:rPr>
              <a:t> = </a:t>
            </a:r>
            <a:r>
              <a:rPr lang="en-US" altLang="en-US" sz="2800" i="1">
                <a:solidFill>
                  <a:schemeClr val="folHlink"/>
                </a:solidFill>
              </a:rPr>
              <a:t>N</a:t>
            </a:r>
            <a:r>
              <a:rPr lang="en-US" altLang="en-US" sz="2800">
                <a:solidFill>
                  <a:schemeClr val="folHlink"/>
                </a:solidFill>
              </a:rPr>
              <a:t> / </a:t>
            </a:r>
            <a:r>
              <a:rPr lang="en-US" altLang="en-US" sz="2800">
                <a:solidFill>
                  <a:schemeClr val="folHlink"/>
                </a:solidFill>
                <a:cs typeface="Tahoma" pitchFamily="34" charset="0"/>
              </a:rPr>
              <a:t>ℓ</a:t>
            </a:r>
            <a:r>
              <a:rPr lang="en-US" altLang="en-US" sz="2800"/>
              <a:t> is the number of turns per unit length</a:t>
            </a:r>
          </a:p>
          <a:p>
            <a:pPr lvl="1">
              <a:lnSpc>
                <a:spcPct val="90000"/>
              </a:lnSpc>
              <a:buFontTx/>
              <a:buNone/>
            </a:pPr>
            <a:endParaRPr lang="en-US" altLang="en-US" sz="3200">
              <a:cs typeface="Tahoma"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533400" y="152400"/>
            <a:ext cx="7772400" cy="1143000"/>
          </a:xfrm>
        </p:spPr>
        <p:txBody>
          <a:bodyPr/>
          <a:lstStyle/>
          <a:p>
            <a:r>
              <a:rPr lang="en-US" altLang="en-US"/>
              <a:t>Magnetic Field in a Solenoid from Amp</a:t>
            </a:r>
            <a:r>
              <a:rPr lang="en-US" altLang="en-US">
                <a:cs typeface="Tahoma" pitchFamily="34" charset="0"/>
              </a:rPr>
              <a:t>ère’s Law</a:t>
            </a:r>
            <a:endParaRPr lang="en-US" altLang="en-US"/>
          </a:p>
        </p:txBody>
      </p:sp>
      <p:sp>
        <p:nvSpPr>
          <p:cNvPr id="128003" name="Rectangle 3"/>
          <p:cNvSpPr>
            <a:spLocks noGrp="1" noChangeArrowheads="1"/>
          </p:cNvSpPr>
          <p:nvPr>
            <p:ph type="body" sz="half" idx="1"/>
          </p:nvPr>
        </p:nvSpPr>
        <p:spPr>
          <a:xfrm>
            <a:off x="228600" y="1905000"/>
            <a:ext cx="5257800" cy="4572000"/>
          </a:xfrm>
        </p:spPr>
        <p:txBody>
          <a:bodyPr/>
          <a:lstStyle/>
          <a:p>
            <a:r>
              <a:rPr lang="en-US" altLang="en-US" sz="2800"/>
              <a:t>A cross-sectional view of an ideal solenoid</a:t>
            </a:r>
          </a:p>
          <a:p>
            <a:r>
              <a:rPr lang="en-US" altLang="en-US" sz="2800">
                <a:solidFill>
                  <a:schemeClr val="folHlink"/>
                </a:solidFill>
              </a:rPr>
              <a:t>If the solenoid is long compared to its radius, an </a:t>
            </a:r>
            <a:r>
              <a:rPr lang="en-US" altLang="en-US" sz="2800" b="1" i="1">
                <a:solidFill>
                  <a:schemeClr val="folHlink"/>
                </a:solidFill>
              </a:rPr>
              <a:t>ideal solenoid</a:t>
            </a:r>
            <a:r>
              <a:rPr lang="en-US" altLang="en-US" sz="2800">
                <a:solidFill>
                  <a:schemeClr val="folHlink"/>
                </a:solidFill>
              </a:rPr>
              <a:t>, the magnetic field inside is uniform and outside is close to zero</a:t>
            </a:r>
          </a:p>
          <a:p>
            <a:r>
              <a:rPr lang="en-US" altLang="en-US" sz="2800"/>
              <a:t>Apply Amp</a:t>
            </a:r>
            <a:r>
              <a:rPr lang="en-US" altLang="en-US" sz="2800">
                <a:cs typeface="Tahoma" pitchFamily="34" charset="0"/>
              </a:rPr>
              <a:t>ère’s Law to the  dashed rectangle</a:t>
            </a:r>
          </a:p>
        </p:txBody>
      </p:sp>
      <p:sp>
        <p:nvSpPr>
          <p:cNvPr id="128004" name="Rectangle 4" descr="30-19"/>
          <p:cNvSpPr>
            <a:spLocks noGrp="1" noChangeAspect="1" noChangeArrowheads="1"/>
          </p:cNvSpPr>
          <p:nvPr/>
        </p:nvSpPr>
        <p:spPr bwMode="auto">
          <a:xfrm>
            <a:off x="5867400" y="1752600"/>
            <a:ext cx="3203575" cy="4724400"/>
          </a:xfrm>
          <a:prstGeom prst="rect">
            <a:avLst/>
          </a:prstGeom>
          <a:blipFill dpi="0" rotWithShape="1">
            <a:blip r:embed="rId2"/>
            <a:srcRect/>
            <a:stretch>
              <a:fillRect r="-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533400" y="2209800"/>
            <a:ext cx="7772400" cy="990600"/>
          </a:xfrm>
        </p:spPr>
        <p:txBody>
          <a:bodyPr/>
          <a:lstStyle/>
          <a:p>
            <a:r>
              <a:rPr lang="en-US" altLang="en-US" sz="2800"/>
              <a:t>If </a:t>
            </a:r>
            <a:r>
              <a:rPr lang="en-US" altLang="en-US" sz="2800" i="1">
                <a:solidFill>
                  <a:schemeClr val="folHlink"/>
                </a:solidFill>
              </a:rPr>
              <a:t>N</a:t>
            </a:r>
            <a:r>
              <a:rPr lang="en-US" altLang="en-US" sz="2800"/>
              <a:t> is the number of turns in the length </a:t>
            </a:r>
            <a:r>
              <a:rPr lang="en-US" altLang="en-US" sz="2800" i="1">
                <a:solidFill>
                  <a:schemeClr val="folHlink"/>
                </a:solidFill>
              </a:rPr>
              <a:t>L</a:t>
            </a:r>
            <a:r>
              <a:rPr lang="en-US" altLang="en-US" sz="2800"/>
              <a:t>, the total current through the rectangle is </a:t>
            </a:r>
            <a:r>
              <a:rPr lang="en-US" altLang="en-US" sz="2800" i="1">
                <a:solidFill>
                  <a:schemeClr val="folHlink"/>
                </a:solidFill>
              </a:rPr>
              <a:t>NI</a:t>
            </a:r>
          </a:p>
        </p:txBody>
      </p:sp>
      <p:sp>
        <p:nvSpPr>
          <p:cNvPr id="129027" name="Rectangle 3"/>
          <p:cNvSpPr>
            <a:spLocks noGrp="1" noChangeArrowheads="1"/>
          </p:cNvSpPr>
          <p:nvPr>
            <p:ph type="title"/>
          </p:nvPr>
        </p:nvSpPr>
        <p:spPr>
          <a:noFill/>
          <a:ln/>
        </p:spPr>
        <p:txBody>
          <a:bodyPr/>
          <a:lstStyle/>
          <a:p>
            <a:r>
              <a:rPr lang="en-US" altLang="en-US"/>
              <a:t>Magnetic Field in a Solenoid from Amp</a:t>
            </a:r>
            <a:r>
              <a:rPr lang="en-US" altLang="en-US">
                <a:cs typeface="Tahoma" pitchFamily="34" charset="0"/>
              </a:rPr>
              <a:t>ère’s Law</a:t>
            </a:r>
            <a:endParaRPr lang="en-US" altLang="en-US"/>
          </a:p>
        </p:txBody>
      </p:sp>
      <p:graphicFrame>
        <p:nvGraphicFramePr>
          <p:cNvPr id="129028" name="Object 4"/>
          <p:cNvGraphicFramePr>
            <a:graphicFrameLocks noChangeAspect="1"/>
          </p:cNvGraphicFramePr>
          <p:nvPr/>
        </p:nvGraphicFramePr>
        <p:xfrm>
          <a:off x="2438400" y="3276600"/>
          <a:ext cx="3568700" cy="693738"/>
        </p:xfrm>
        <a:graphic>
          <a:graphicData uri="http://schemas.openxmlformats.org/presentationml/2006/ole">
            <mc:AlternateContent xmlns:mc="http://schemas.openxmlformats.org/markup-compatibility/2006">
              <mc:Choice xmlns:v="urn:schemas-microsoft-com:vml" Requires="v">
                <p:oleObj spid="_x0000_s129033" name="Equation" r:id="rId3" imgW="1307880" imgH="253800" progId="Equation.3">
                  <p:embed/>
                </p:oleObj>
              </mc:Choice>
              <mc:Fallback>
                <p:oleObj name="Equation" r:id="rId3" imgW="1307880" imgH="253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276600"/>
                        <a:ext cx="3568700"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9029" name="Object 5"/>
          <p:cNvGraphicFramePr>
            <a:graphicFrameLocks noChangeAspect="1"/>
          </p:cNvGraphicFramePr>
          <p:nvPr/>
        </p:nvGraphicFramePr>
        <p:xfrm>
          <a:off x="2347913" y="4251325"/>
          <a:ext cx="3189287" cy="1074738"/>
        </p:xfrm>
        <a:graphic>
          <a:graphicData uri="http://schemas.openxmlformats.org/presentationml/2006/ole">
            <mc:AlternateContent xmlns:mc="http://schemas.openxmlformats.org/markup-compatibility/2006">
              <mc:Choice xmlns:v="urn:schemas-microsoft-com:vml" Requires="v">
                <p:oleObj spid="_x0000_s129034" name="Equation" r:id="rId5" imgW="1168200" imgH="393480" progId="Equation.3">
                  <p:embed/>
                </p:oleObj>
              </mc:Choice>
              <mc:Fallback>
                <p:oleObj name="Equation" r:id="rId5" imgW="1168200" imgH="393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7913" y="4251325"/>
                        <a:ext cx="3189287"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30" name="Rectangle 6"/>
          <p:cNvSpPr>
            <a:spLocks noChangeArrowheads="1"/>
          </p:cNvSpPr>
          <p:nvPr/>
        </p:nvSpPr>
        <p:spPr bwMode="auto">
          <a:xfrm>
            <a:off x="1295400" y="5181600"/>
            <a:ext cx="7696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a:buFont typeface="Wingdings" pitchFamily="2" charset="2"/>
              <a:buNone/>
            </a:pPr>
            <a:r>
              <a:rPr lang="en-US" altLang="en-US" sz="2800"/>
              <a:t>where </a:t>
            </a:r>
            <a:r>
              <a:rPr lang="en-US" altLang="en-US" sz="2800" i="1">
                <a:solidFill>
                  <a:schemeClr val="folHlink"/>
                </a:solidFill>
              </a:rPr>
              <a:t>n = N/l</a:t>
            </a:r>
            <a:r>
              <a:rPr lang="en-US" altLang="en-US" sz="2800"/>
              <a:t> </a:t>
            </a:r>
            <a:r>
              <a:rPr lang="en-US" altLang="en-US" sz="2800">
                <a:solidFill>
                  <a:schemeClr val="folHlink"/>
                </a:solidFill>
              </a:rPr>
              <a:t>is the number of turns per unit length</a:t>
            </a:r>
            <a:endParaRPr lang="en-US" altLang="en-US" sz="2800" i="1">
              <a:solidFill>
                <a:schemeClr val="folHlink"/>
              </a:solidFill>
            </a:endParaRPr>
          </a:p>
        </p:txBody>
      </p:sp>
      <p:sp>
        <p:nvSpPr>
          <p:cNvPr id="129031" name="Rectangle 7"/>
          <p:cNvSpPr>
            <a:spLocks noChangeArrowheads="1"/>
          </p:cNvSpPr>
          <p:nvPr/>
        </p:nvSpPr>
        <p:spPr bwMode="auto">
          <a:xfrm>
            <a:off x="152400" y="5791200"/>
            <a:ext cx="883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a:buFont typeface="Wingdings" pitchFamily="2" charset="2"/>
              <a:buNone/>
            </a:pPr>
            <a:r>
              <a:rPr lang="en-US" altLang="en-US" sz="2800"/>
              <a:t>This equation is valid only for points far from the ends of a </a:t>
            </a:r>
            <a:r>
              <a:rPr lang="en-US" altLang="en-US" sz="2800" i="1"/>
              <a:t>very long</a:t>
            </a:r>
            <a:r>
              <a:rPr lang="en-US" altLang="en-US" sz="2800"/>
              <a:t> solenoid</a:t>
            </a:r>
            <a:endParaRPr lang="en-US" altLang="en-US" sz="2800" i="1">
              <a:solidFill>
                <a:schemeClr val="folHlink"/>
              </a:solidFill>
            </a:endParaRPr>
          </a:p>
        </p:txBody>
      </p:sp>
      <p:sp>
        <p:nvSpPr>
          <p:cNvPr id="129032" name="AutoShape 8"/>
          <p:cNvSpPr>
            <a:spLocks noChangeArrowheads="1"/>
          </p:cNvSpPr>
          <p:nvPr/>
        </p:nvSpPr>
        <p:spPr bwMode="auto">
          <a:xfrm rot="16588945">
            <a:off x="416719" y="4312444"/>
            <a:ext cx="1289050" cy="1820862"/>
          </a:xfrm>
          <a:prstGeom prst="curvedDownArrow">
            <a:avLst>
              <a:gd name="adj1" fmla="val 11620"/>
              <a:gd name="adj2" fmla="val 29102"/>
              <a:gd name="adj3" fmla="val 4708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152400"/>
            <a:ext cx="8991600" cy="1143000"/>
          </a:xfrm>
        </p:spPr>
        <p:txBody>
          <a:bodyPr/>
          <a:lstStyle/>
          <a:p>
            <a:r>
              <a:rPr lang="en-US" altLang="en-US"/>
              <a:t>Magnetism in Matter</a:t>
            </a:r>
            <a:br>
              <a:rPr lang="en-US" altLang="en-US"/>
            </a:br>
            <a:r>
              <a:rPr lang="en-US" altLang="en-US"/>
              <a:t>The Magnetic Moments in Atoms</a:t>
            </a:r>
          </a:p>
        </p:txBody>
      </p:sp>
      <p:sp>
        <p:nvSpPr>
          <p:cNvPr id="118787" name="Rectangle 3"/>
          <p:cNvSpPr>
            <a:spLocks noGrp="1" noChangeArrowheads="1"/>
          </p:cNvSpPr>
          <p:nvPr>
            <p:ph type="body" idx="1"/>
          </p:nvPr>
        </p:nvSpPr>
        <p:spPr>
          <a:xfrm>
            <a:off x="152400" y="3429000"/>
            <a:ext cx="5638800" cy="2895600"/>
          </a:xfrm>
        </p:spPr>
        <p:txBody>
          <a:bodyPr/>
          <a:lstStyle/>
          <a:p>
            <a:r>
              <a:rPr lang="en-US" altLang="en-US" sz="2800"/>
              <a:t>An electron has charge </a:t>
            </a:r>
            <a:r>
              <a:rPr lang="en-US" altLang="en-US" sz="2800" b="1"/>
              <a:t>–e &lt; 0</a:t>
            </a:r>
            <a:r>
              <a:rPr lang="en-US" altLang="en-US" sz="2800"/>
              <a:t>  =&gt;  a moving electron gives rise to the </a:t>
            </a:r>
            <a:r>
              <a:rPr lang="en-US" altLang="en-US" sz="2800" b="1">
                <a:solidFill>
                  <a:schemeClr val="folHlink"/>
                </a:solidFill>
              </a:rPr>
              <a:t>electric current opposite to</a:t>
            </a:r>
            <a:r>
              <a:rPr lang="en-US" altLang="en-US" sz="2800"/>
              <a:t> its instantaneous </a:t>
            </a:r>
            <a:r>
              <a:rPr lang="en-US" altLang="en-US" sz="2800" b="1">
                <a:solidFill>
                  <a:schemeClr val="folHlink"/>
                </a:solidFill>
              </a:rPr>
              <a:t>velocity</a:t>
            </a:r>
            <a:r>
              <a:rPr lang="en-US" altLang="en-US" sz="2800">
                <a:solidFill>
                  <a:schemeClr val="folHlink"/>
                </a:solidFill>
              </a:rPr>
              <a:t> </a:t>
            </a:r>
          </a:p>
          <a:p>
            <a:r>
              <a:rPr lang="en-US" altLang="en-US" sz="2800" b="1">
                <a:solidFill>
                  <a:schemeClr val="hlink"/>
                </a:solidFill>
              </a:rPr>
              <a:t>Magnetic moment </a:t>
            </a:r>
            <a:r>
              <a:rPr lang="en-US" altLang="en-US" b="1">
                <a:solidFill>
                  <a:schemeClr val="hlink"/>
                </a:solidFill>
                <a:sym typeface="Symbol" pitchFamily="18" charset="2"/>
              </a:rPr>
              <a:t></a:t>
            </a:r>
            <a:r>
              <a:rPr lang="en-US" altLang="en-US" sz="2800" b="1">
                <a:solidFill>
                  <a:schemeClr val="hlink"/>
                </a:solidFill>
                <a:sym typeface="Symbol" pitchFamily="18" charset="2"/>
              </a:rPr>
              <a:t> </a:t>
            </a:r>
            <a:r>
              <a:rPr lang="en-US" altLang="en-US" sz="2800" b="1"/>
              <a:t>is opposite</a:t>
            </a:r>
            <a:r>
              <a:rPr lang="en-US" altLang="en-US" sz="2800" b="1">
                <a:solidFill>
                  <a:schemeClr val="hlink"/>
                </a:solidFill>
              </a:rPr>
              <a:t> </a:t>
            </a:r>
            <a:r>
              <a:rPr lang="en-US" altLang="en-US" sz="2800" b="1"/>
              <a:t>to the</a:t>
            </a:r>
            <a:r>
              <a:rPr lang="en-US" altLang="en-US" sz="2800" b="1">
                <a:solidFill>
                  <a:schemeClr val="hlink"/>
                </a:solidFill>
              </a:rPr>
              <a:t> </a:t>
            </a:r>
            <a:r>
              <a:rPr lang="en-US" altLang="en-US" sz="2800" b="1">
                <a:solidFill>
                  <a:schemeClr val="folHlink"/>
                </a:solidFill>
              </a:rPr>
              <a:t>orbital moment L:</a:t>
            </a:r>
            <a:endParaRPr lang="en-US" altLang="en-US" sz="2800">
              <a:solidFill>
                <a:schemeClr val="folHlink"/>
              </a:solidFill>
            </a:endParaRPr>
          </a:p>
        </p:txBody>
      </p:sp>
      <p:sp>
        <p:nvSpPr>
          <p:cNvPr id="118788" name="Rectangle 4" descr="30-27"/>
          <p:cNvSpPr>
            <a:spLocks noGrp="1" noChangeAspect="1" noChangeArrowheads="1"/>
          </p:cNvSpPr>
          <p:nvPr/>
        </p:nvSpPr>
        <p:spPr bwMode="auto">
          <a:xfrm>
            <a:off x="6019800" y="1828800"/>
            <a:ext cx="2968625" cy="3581400"/>
          </a:xfrm>
          <a:prstGeom prst="rect">
            <a:avLst/>
          </a:prstGeom>
          <a:blipFill dpi="0" rotWithShape="1">
            <a:blip r:embed="rId3"/>
            <a:srcRect/>
            <a:stretch>
              <a:fillRect r="-2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89" name="Rectangle 5"/>
          <p:cNvSpPr>
            <a:spLocks noChangeArrowheads="1"/>
          </p:cNvSpPr>
          <p:nvPr/>
        </p:nvSpPr>
        <p:spPr bwMode="auto">
          <a:xfrm>
            <a:off x="228600" y="1828800"/>
            <a:ext cx="5562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A classical model of the atom: electrons move in circular orbits around massive nucleus</a:t>
            </a:r>
          </a:p>
        </p:txBody>
      </p:sp>
      <p:sp>
        <p:nvSpPr>
          <p:cNvPr id="118790" name="Rectangle 6"/>
          <p:cNvSpPr>
            <a:spLocks noChangeArrowheads="1"/>
          </p:cNvSpPr>
          <p:nvPr/>
        </p:nvSpPr>
        <p:spPr bwMode="auto">
          <a:xfrm>
            <a:off x="7620000" y="4419600"/>
            <a:ext cx="1347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chemeClr val="bg1"/>
                </a:solidFill>
              </a:rPr>
              <a:t>velocity</a:t>
            </a:r>
          </a:p>
        </p:txBody>
      </p:sp>
      <p:sp>
        <p:nvSpPr>
          <p:cNvPr id="118791" name="Rectangle 7"/>
          <p:cNvSpPr>
            <a:spLocks noChangeArrowheads="1"/>
          </p:cNvSpPr>
          <p:nvPr/>
        </p:nvSpPr>
        <p:spPr bwMode="auto">
          <a:xfrm>
            <a:off x="6096000" y="3276600"/>
            <a:ext cx="1328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chemeClr val="bg1"/>
                </a:solidFill>
              </a:rPr>
              <a:t>current</a:t>
            </a:r>
          </a:p>
        </p:txBody>
      </p:sp>
      <p:sp>
        <p:nvSpPr>
          <p:cNvPr id="118792" name="Rectangle 8"/>
          <p:cNvSpPr>
            <a:spLocks noChangeArrowheads="1"/>
          </p:cNvSpPr>
          <p:nvPr/>
        </p:nvSpPr>
        <p:spPr bwMode="auto">
          <a:xfrm>
            <a:off x="5943600" y="4343400"/>
            <a:ext cx="16938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chemeClr val="hlink"/>
                </a:solidFill>
              </a:rPr>
              <a:t>Magnetic </a:t>
            </a:r>
          </a:p>
          <a:p>
            <a:r>
              <a:rPr lang="en-US" altLang="en-US" sz="2800" b="1">
                <a:solidFill>
                  <a:schemeClr val="hlink"/>
                </a:solidFill>
              </a:rPr>
              <a:t>moment</a:t>
            </a:r>
          </a:p>
        </p:txBody>
      </p:sp>
      <p:sp>
        <p:nvSpPr>
          <p:cNvPr id="118793" name="Rectangle 9"/>
          <p:cNvSpPr>
            <a:spLocks noChangeArrowheads="1"/>
          </p:cNvSpPr>
          <p:nvPr/>
        </p:nvSpPr>
        <p:spPr bwMode="auto">
          <a:xfrm>
            <a:off x="6019800" y="1905000"/>
            <a:ext cx="14303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A06088"/>
                </a:solidFill>
              </a:rPr>
              <a:t>Orbital </a:t>
            </a:r>
          </a:p>
          <a:p>
            <a:r>
              <a:rPr lang="en-US" altLang="en-US" sz="2800" b="1">
                <a:solidFill>
                  <a:srgbClr val="A06088"/>
                </a:solidFill>
              </a:rPr>
              <a:t>moment</a:t>
            </a:r>
          </a:p>
        </p:txBody>
      </p:sp>
      <p:graphicFrame>
        <p:nvGraphicFramePr>
          <p:cNvPr id="118794" name="Object 10"/>
          <p:cNvGraphicFramePr>
            <a:graphicFrameLocks noChangeAspect="1"/>
          </p:cNvGraphicFramePr>
          <p:nvPr/>
        </p:nvGraphicFramePr>
        <p:xfrm>
          <a:off x="4800600" y="5630863"/>
          <a:ext cx="2078038" cy="1227137"/>
        </p:xfrm>
        <a:graphic>
          <a:graphicData uri="http://schemas.openxmlformats.org/presentationml/2006/ole">
            <mc:AlternateContent xmlns:mc="http://schemas.openxmlformats.org/markup-compatibility/2006">
              <mc:Choice xmlns:v="urn:schemas-microsoft-com:vml" Requires="v">
                <p:oleObj spid="_x0000_s118795" name="Equation" r:id="rId4" imgW="711000" imgH="419040" progId="Equation.3">
                  <p:embed/>
                </p:oleObj>
              </mc:Choice>
              <mc:Fallback>
                <p:oleObj name="Equation" r:id="rId4" imgW="711000" imgH="41904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630863"/>
                        <a:ext cx="2078038"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152400"/>
            <a:ext cx="8991600" cy="1143000"/>
          </a:xfrm>
        </p:spPr>
        <p:txBody>
          <a:bodyPr/>
          <a:lstStyle/>
          <a:p>
            <a:r>
              <a:rPr lang="en-US" altLang="en-US"/>
              <a:t>Magnetism in Matter</a:t>
            </a:r>
            <a:br>
              <a:rPr lang="en-US" altLang="en-US"/>
            </a:br>
            <a:r>
              <a:rPr lang="en-US" altLang="en-US"/>
              <a:t>Spin of an Electron</a:t>
            </a:r>
          </a:p>
        </p:txBody>
      </p:sp>
      <p:sp>
        <p:nvSpPr>
          <p:cNvPr id="119811" name="Rectangle 3"/>
          <p:cNvSpPr>
            <a:spLocks noGrp="1" noChangeArrowheads="1"/>
          </p:cNvSpPr>
          <p:nvPr>
            <p:ph type="body" idx="1"/>
          </p:nvPr>
        </p:nvSpPr>
        <p:spPr>
          <a:xfrm>
            <a:off x="0" y="1676400"/>
            <a:ext cx="6324600" cy="2057400"/>
          </a:xfrm>
        </p:spPr>
        <p:txBody>
          <a:bodyPr/>
          <a:lstStyle/>
          <a:p>
            <a:pPr>
              <a:lnSpc>
                <a:spcPct val="90000"/>
              </a:lnSpc>
            </a:pPr>
            <a:r>
              <a:rPr lang="en-US" altLang="en-US" sz="2800"/>
              <a:t>An electron has an intrinsic property called </a:t>
            </a:r>
            <a:r>
              <a:rPr lang="en-US" altLang="en-US" sz="2800" b="1">
                <a:solidFill>
                  <a:schemeClr val="folHlink"/>
                </a:solidFill>
              </a:rPr>
              <a:t>spin </a:t>
            </a:r>
            <a:r>
              <a:rPr lang="en-US" altLang="en-US" sz="2800"/>
              <a:t>that also contributes to its magnetic moment</a:t>
            </a:r>
          </a:p>
          <a:p>
            <a:pPr lvl="4">
              <a:lnSpc>
                <a:spcPct val="90000"/>
              </a:lnSpc>
            </a:pPr>
            <a:r>
              <a:rPr lang="en-US" altLang="en-US" sz="2400"/>
              <a:t>It is actually a relativistic and quantum effect</a:t>
            </a:r>
            <a:endParaRPr lang="en-US" altLang="en-US" sz="1800"/>
          </a:p>
        </p:txBody>
      </p:sp>
      <p:sp>
        <p:nvSpPr>
          <p:cNvPr id="119812" name="Rectangle 4"/>
          <p:cNvSpPr>
            <a:spLocks noChangeArrowheads="1"/>
          </p:cNvSpPr>
          <p:nvPr/>
        </p:nvSpPr>
        <p:spPr bwMode="auto">
          <a:xfrm>
            <a:off x="152400" y="3962400"/>
            <a:ext cx="617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A </a:t>
            </a:r>
            <a:r>
              <a:rPr lang="en-US" altLang="en-US" sz="2800" b="1"/>
              <a:t>classical model</a:t>
            </a:r>
            <a:r>
              <a:rPr lang="en-US" altLang="en-US" sz="2800"/>
              <a:t>: electron can spin about its axis</a:t>
            </a:r>
          </a:p>
        </p:txBody>
      </p:sp>
      <p:sp>
        <p:nvSpPr>
          <p:cNvPr id="119814" name="Rectangle 6" descr="30-28"/>
          <p:cNvSpPr>
            <a:spLocks noGrp="1" noChangeAspect="1" noChangeArrowheads="1"/>
          </p:cNvSpPr>
          <p:nvPr/>
        </p:nvSpPr>
        <p:spPr bwMode="auto">
          <a:xfrm>
            <a:off x="6553200" y="2286000"/>
            <a:ext cx="2465388" cy="2667000"/>
          </a:xfrm>
          <a:prstGeom prst="rect">
            <a:avLst/>
          </a:prstGeom>
          <a:blipFill dpi="0" rotWithShape="1">
            <a:blip r:embed="rId2"/>
            <a:srcRect/>
            <a:stretch>
              <a:fillRect r="-1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5" name="Rectangle 7"/>
          <p:cNvSpPr>
            <a:spLocks noChangeArrowheads="1"/>
          </p:cNvSpPr>
          <p:nvPr/>
        </p:nvSpPr>
        <p:spPr bwMode="auto">
          <a:xfrm>
            <a:off x="152400" y="5105400"/>
            <a:ext cx="822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The spinning electron represents a charge in motion that produces a magnetic field</a:t>
            </a:r>
          </a:p>
          <a:p>
            <a:pPr lvl="3"/>
            <a:endParaRPr lang="en-US" altLang="en-US" sz="24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 y="152400"/>
            <a:ext cx="8686800" cy="1143000"/>
          </a:xfrm>
        </p:spPr>
        <p:txBody>
          <a:bodyPr/>
          <a:lstStyle/>
          <a:p>
            <a:r>
              <a:rPr lang="en-US" altLang="en-US"/>
              <a:t>Magnetic Effects of Electrons – Spins</a:t>
            </a:r>
          </a:p>
        </p:txBody>
      </p:sp>
      <p:sp>
        <p:nvSpPr>
          <p:cNvPr id="64515" name="Rectangle 3"/>
          <p:cNvSpPr>
            <a:spLocks noGrp="1" noChangeArrowheads="1"/>
          </p:cNvSpPr>
          <p:nvPr>
            <p:ph type="body" idx="1"/>
          </p:nvPr>
        </p:nvSpPr>
        <p:spPr>
          <a:xfrm>
            <a:off x="685800" y="1752600"/>
            <a:ext cx="7772400" cy="4343400"/>
          </a:xfrm>
        </p:spPr>
        <p:txBody>
          <a:bodyPr/>
          <a:lstStyle/>
          <a:p>
            <a:r>
              <a:rPr lang="en-US" altLang="en-US"/>
              <a:t>The field due to the spinning is generally stronger than the field due to the orbital motion</a:t>
            </a:r>
          </a:p>
          <a:p>
            <a:r>
              <a:rPr lang="en-US" altLang="en-US"/>
              <a:t>Electrons usually pair up with their spins opposite each other, so their fields cancel each other</a:t>
            </a:r>
          </a:p>
          <a:p>
            <a:pPr lvl="2"/>
            <a:r>
              <a:rPr lang="en-US" altLang="en-US" sz="2800"/>
              <a:t>That is why most materials are not naturally magnetic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1143000"/>
          </a:xfrm>
        </p:spPr>
        <p:txBody>
          <a:bodyPr/>
          <a:lstStyle/>
          <a:p>
            <a:r>
              <a:rPr lang="en-US" altLang="en-US"/>
              <a:t>Magnetic Field Lines           Bar Magnet</a:t>
            </a:r>
          </a:p>
        </p:txBody>
      </p:sp>
      <p:sp>
        <p:nvSpPr>
          <p:cNvPr id="10243" name="Rectangle 3"/>
          <p:cNvSpPr>
            <a:spLocks noGrp="1" noChangeArrowheads="1"/>
          </p:cNvSpPr>
          <p:nvPr>
            <p:ph type="body" sz="half" idx="1"/>
          </p:nvPr>
        </p:nvSpPr>
        <p:spPr/>
        <p:txBody>
          <a:bodyPr/>
          <a:lstStyle/>
          <a:p>
            <a:r>
              <a:rPr lang="en-US" altLang="en-US" sz="2800"/>
              <a:t>Iron filings are used to show the pattern of the electric field lines</a:t>
            </a:r>
          </a:p>
          <a:p>
            <a:r>
              <a:rPr lang="en-US" altLang="en-US" sz="2800"/>
              <a:t>The direction of the field is the direction a north pole would point</a:t>
            </a:r>
          </a:p>
        </p:txBody>
      </p:sp>
      <p:pic>
        <p:nvPicPr>
          <p:cNvPr id="10246" name="Picture 6" descr="Fig 19-03a"/>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524000"/>
            <a:ext cx="3970338"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Magnetic Effects of Electrons -- Domains</a:t>
            </a:r>
          </a:p>
        </p:txBody>
      </p:sp>
      <p:sp>
        <p:nvSpPr>
          <p:cNvPr id="65539" name="Rectangle 3"/>
          <p:cNvSpPr>
            <a:spLocks noGrp="1" noChangeArrowheads="1"/>
          </p:cNvSpPr>
          <p:nvPr>
            <p:ph type="body" idx="1"/>
          </p:nvPr>
        </p:nvSpPr>
        <p:spPr/>
        <p:txBody>
          <a:bodyPr/>
          <a:lstStyle/>
          <a:p>
            <a:pPr>
              <a:lnSpc>
                <a:spcPct val="90000"/>
              </a:lnSpc>
            </a:pPr>
            <a:r>
              <a:rPr lang="en-US" altLang="en-US" sz="2800"/>
              <a:t>In some materials, the spins do not naturally cancel</a:t>
            </a:r>
          </a:p>
          <a:p>
            <a:pPr lvl="1">
              <a:lnSpc>
                <a:spcPct val="90000"/>
              </a:lnSpc>
            </a:pPr>
            <a:r>
              <a:rPr lang="en-US" altLang="en-US" sz="2400"/>
              <a:t>Such materials are called </a:t>
            </a:r>
            <a:r>
              <a:rPr lang="en-US" altLang="en-US" sz="2400" i="1"/>
              <a:t>ferromagnetic</a:t>
            </a:r>
            <a:endParaRPr lang="en-US" altLang="en-US" sz="2400"/>
          </a:p>
          <a:p>
            <a:pPr>
              <a:lnSpc>
                <a:spcPct val="90000"/>
              </a:lnSpc>
            </a:pPr>
            <a:r>
              <a:rPr lang="en-US" altLang="en-US" sz="2800"/>
              <a:t>Large groups of atoms in which the spins are aligned are called </a:t>
            </a:r>
            <a:r>
              <a:rPr lang="en-US" altLang="en-US" sz="2800" i="1"/>
              <a:t>domains</a:t>
            </a:r>
            <a:endParaRPr lang="en-US" altLang="en-US" sz="2800"/>
          </a:p>
          <a:p>
            <a:pPr>
              <a:lnSpc>
                <a:spcPct val="90000"/>
              </a:lnSpc>
            </a:pPr>
            <a:r>
              <a:rPr lang="en-US" altLang="en-US" sz="2800"/>
              <a:t>When an external field is applied, the domains that are aligned with the field tend to grow at the expense of the others</a:t>
            </a:r>
          </a:p>
          <a:p>
            <a:pPr lvl="1">
              <a:lnSpc>
                <a:spcPct val="90000"/>
              </a:lnSpc>
            </a:pPr>
            <a:r>
              <a:rPr lang="en-US" altLang="en-US" sz="2400"/>
              <a:t>This causes the material to become magnetized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152400"/>
            <a:ext cx="7772400" cy="1143000"/>
          </a:xfrm>
        </p:spPr>
        <p:txBody>
          <a:bodyPr/>
          <a:lstStyle/>
          <a:p>
            <a:r>
              <a:rPr lang="en-US" altLang="en-US"/>
              <a:t>Domains</a:t>
            </a:r>
          </a:p>
        </p:txBody>
      </p:sp>
      <p:sp>
        <p:nvSpPr>
          <p:cNvPr id="66563" name="Rectangle 3"/>
          <p:cNvSpPr>
            <a:spLocks noGrp="1" noChangeArrowheads="1"/>
          </p:cNvSpPr>
          <p:nvPr>
            <p:ph type="body" sz="half" idx="1"/>
          </p:nvPr>
        </p:nvSpPr>
        <p:spPr>
          <a:xfrm>
            <a:off x="685800" y="1371600"/>
            <a:ext cx="7772400" cy="1981200"/>
          </a:xfrm>
        </p:spPr>
        <p:txBody>
          <a:bodyPr/>
          <a:lstStyle/>
          <a:p>
            <a:r>
              <a:rPr lang="en-US" altLang="en-US" sz="2800"/>
              <a:t>Random alignment, (a), shows an unmagnetized material</a:t>
            </a:r>
          </a:p>
          <a:p>
            <a:r>
              <a:rPr lang="en-US" altLang="en-US" sz="2800"/>
              <a:t>When an external field is applied, the domains aligned with B grow,( b)</a:t>
            </a:r>
          </a:p>
        </p:txBody>
      </p:sp>
      <p:pic>
        <p:nvPicPr>
          <p:cNvPr id="66566" name="Picture 6" descr="Fig 19-37a"/>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143000" y="4038600"/>
            <a:ext cx="2819400" cy="2376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Fig 19-37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038600"/>
            <a:ext cx="2971800" cy="2528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Domains and Permanent Magnets</a:t>
            </a:r>
          </a:p>
        </p:txBody>
      </p:sp>
      <p:sp>
        <p:nvSpPr>
          <p:cNvPr id="68611" name="Rectangle 3"/>
          <p:cNvSpPr>
            <a:spLocks noGrp="1" noChangeArrowheads="1"/>
          </p:cNvSpPr>
          <p:nvPr>
            <p:ph type="body" idx="1"/>
          </p:nvPr>
        </p:nvSpPr>
        <p:spPr/>
        <p:txBody>
          <a:bodyPr/>
          <a:lstStyle/>
          <a:p>
            <a:pPr>
              <a:lnSpc>
                <a:spcPct val="90000"/>
              </a:lnSpc>
            </a:pPr>
            <a:r>
              <a:rPr lang="en-US" altLang="en-US" sz="2800"/>
              <a:t>In hard magnetic materials, the domains remain aligned after the external field is removed</a:t>
            </a:r>
          </a:p>
          <a:p>
            <a:pPr lvl="1">
              <a:lnSpc>
                <a:spcPct val="90000"/>
              </a:lnSpc>
            </a:pPr>
            <a:r>
              <a:rPr lang="en-US" altLang="en-US" sz="2400"/>
              <a:t>The result is a permanent magnet</a:t>
            </a:r>
          </a:p>
          <a:p>
            <a:pPr lvl="2">
              <a:lnSpc>
                <a:spcPct val="90000"/>
              </a:lnSpc>
            </a:pPr>
            <a:r>
              <a:rPr lang="en-US" altLang="en-US" sz="2000"/>
              <a:t>In soft magnetic materials, once the external field is removed, thermal agitation cause the materials to quickly return to an unmagnetized state</a:t>
            </a:r>
          </a:p>
          <a:p>
            <a:pPr>
              <a:lnSpc>
                <a:spcPct val="90000"/>
              </a:lnSpc>
            </a:pPr>
            <a:r>
              <a:rPr lang="en-US" altLang="en-US" sz="2800"/>
              <a:t>With a core in a loop, the magnetic field is enhanced since the domains in the core material align, increasing the magnetic field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143000"/>
          </a:xfrm>
        </p:spPr>
        <p:txBody>
          <a:bodyPr/>
          <a:lstStyle/>
          <a:p>
            <a:r>
              <a:rPr lang="en-US" altLang="en-US"/>
              <a:t>Magnetic Field Lines      Unlike Poles</a:t>
            </a:r>
          </a:p>
        </p:txBody>
      </p:sp>
      <p:sp>
        <p:nvSpPr>
          <p:cNvPr id="11267" name="Rectangle 3"/>
          <p:cNvSpPr>
            <a:spLocks noGrp="1" noChangeArrowheads="1"/>
          </p:cNvSpPr>
          <p:nvPr>
            <p:ph type="body" sz="half" idx="1"/>
          </p:nvPr>
        </p:nvSpPr>
        <p:spPr>
          <a:xfrm>
            <a:off x="228600" y="1981200"/>
            <a:ext cx="4267200" cy="2667000"/>
          </a:xfrm>
        </p:spPr>
        <p:txBody>
          <a:bodyPr/>
          <a:lstStyle/>
          <a:p>
            <a:pPr>
              <a:lnSpc>
                <a:spcPct val="90000"/>
              </a:lnSpc>
            </a:pPr>
            <a:r>
              <a:rPr lang="en-US" altLang="en-US" sz="2800"/>
              <a:t>The direction of the field is the direction a north pole would point</a:t>
            </a:r>
          </a:p>
          <a:p>
            <a:pPr lvl="2">
              <a:lnSpc>
                <a:spcPct val="90000"/>
              </a:lnSpc>
            </a:pPr>
            <a:r>
              <a:rPr lang="en-US" altLang="en-US"/>
              <a:t>Compare to the electric field produced by an electric dipole</a:t>
            </a:r>
          </a:p>
        </p:txBody>
      </p:sp>
      <p:pic>
        <p:nvPicPr>
          <p:cNvPr id="11270" name="Picture 6" descr="Fig 19-03b"/>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600200"/>
            <a:ext cx="3744913"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TotalTime>
  <Words>3428</Words>
  <Application>Microsoft Office PowerPoint</Application>
  <PresentationFormat>On-screen Show (4:3)</PresentationFormat>
  <Paragraphs>315</Paragraphs>
  <Slides>82</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82</vt:i4>
      </vt:variant>
    </vt:vector>
  </HeadingPairs>
  <TitlesOfParts>
    <vt:vector size="97" baseType="lpstr">
      <vt:lpstr>Times New Roman</vt:lpstr>
      <vt:lpstr>Arial</vt:lpstr>
      <vt:lpstr>Wingdings</vt:lpstr>
      <vt:lpstr>Tahoma</vt:lpstr>
      <vt:lpstr>Palatino</vt:lpstr>
      <vt:lpstr>Palatino-Roman</vt:lpstr>
      <vt:lpstr>Palatino-Italic</vt:lpstr>
      <vt:lpstr>SymbolMT</vt:lpstr>
      <vt:lpstr>Arial Unicode MS</vt:lpstr>
      <vt:lpstr>Symbol</vt:lpstr>
      <vt:lpstr>UniversalMath1 BT</vt:lpstr>
      <vt:lpstr>Soaring</vt:lpstr>
      <vt:lpstr>Microsoft PowerPoint 97-2003 Slide</vt:lpstr>
      <vt:lpstr>Microsoft Equation 3.0</vt:lpstr>
      <vt:lpstr>Microsoft Photo Editor 3.0 Photo</vt:lpstr>
      <vt:lpstr>PowerPoint Presentation</vt:lpstr>
      <vt:lpstr>PowerPoint Presentation</vt:lpstr>
      <vt:lpstr>Magnets</vt:lpstr>
      <vt:lpstr>More About Magnetism</vt:lpstr>
      <vt:lpstr>Types of Magnetic Materials</vt:lpstr>
      <vt:lpstr>Magnetic Fields</vt:lpstr>
      <vt:lpstr>Magnetic Field Lines     </vt:lpstr>
      <vt:lpstr>Magnetic Field Lines           Bar Magnet</vt:lpstr>
      <vt:lpstr>Magnetic Field Lines      Unlike Poles</vt:lpstr>
      <vt:lpstr>Magnetic Field Lines           Like Poles</vt:lpstr>
      <vt:lpstr>Magnetic and Electric Fields</vt:lpstr>
      <vt:lpstr>Earth’s Magnetic Field</vt:lpstr>
      <vt:lpstr>Earth’s Magnetic Field</vt:lpstr>
      <vt:lpstr>Dip Angle of Earth’s Magnetic Field</vt:lpstr>
      <vt:lpstr>More About the Earth’s Magnetic Poles</vt:lpstr>
      <vt:lpstr>Earth’s Magnetic Declination</vt:lpstr>
      <vt:lpstr>Source of the Earth’s Magnetic Field</vt:lpstr>
      <vt:lpstr>Reversals of the Earth’s Magnetic Field</vt:lpstr>
      <vt:lpstr>Magnetic Fields</vt:lpstr>
      <vt:lpstr>Magnetic Fields</vt:lpstr>
      <vt:lpstr>Units of Magnetic Field</vt:lpstr>
      <vt:lpstr>A Few Typical B Values</vt:lpstr>
      <vt:lpstr>Finding the Direction of Magnetic Force</vt:lpstr>
      <vt:lpstr>Right Hand Rule </vt:lpstr>
      <vt:lpstr>The north-pole end of a bar magnet is held near a stationary positively charged piece of plastic.  Is the plastic (a) attracted, (b) repelled, or (c) unaffected by the magnet?</vt:lpstr>
      <vt:lpstr>(c). The magnetic force exerted by a magnetic field on a charge is proportional to the charge’s velocity relative to the field. If the charge is stationary, as in this situation, there is no magnetic force.</vt:lpstr>
      <vt:lpstr>PowerPoint Presentation</vt:lpstr>
      <vt:lpstr>Magnetic Force on a Current Carrying Conductor</vt:lpstr>
      <vt:lpstr>Force on a Wire</vt:lpstr>
      <vt:lpstr>Force on a Wire</vt:lpstr>
      <vt:lpstr>Force on a Wire</vt:lpstr>
      <vt:lpstr>PowerPoint Presentation</vt:lpstr>
      <vt:lpstr>Force on a Wire, equation</vt:lpstr>
      <vt:lpstr>Force on a Wire, equation</vt:lpstr>
      <vt:lpstr>PowerPoint Presentation</vt:lpstr>
      <vt:lpstr>PowerPoint Presentation</vt:lpstr>
      <vt:lpstr>Torque on a Current Loop in a Uniform Magnetic Field </vt:lpstr>
      <vt:lpstr>Torque on a Current Loop in a Uniform Magnetic Field </vt:lpstr>
      <vt:lpstr>Torque on a Current Loop in a Uniform Magnetic Field </vt:lpstr>
      <vt:lpstr>Torque on a Current Loop in a Uniform Magnetic Field </vt:lpstr>
      <vt:lpstr>Torque on a Current Loop</vt:lpstr>
      <vt:lpstr>Electric Motor</vt:lpstr>
      <vt:lpstr>Electric Motor, 2</vt:lpstr>
      <vt:lpstr>Electric Motor, 3</vt:lpstr>
      <vt:lpstr>Electric Motor, final</vt:lpstr>
      <vt:lpstr>Motion of a Charged particle in a Uniform Magnetic field</vt:lpstr>
      <vt:lpstr>Motion of a Charged particle in a Uniform Magnetic field</vt:lpstr>
      <vt:lpstr>Bending an Electron Beam in an External Magnetic Field</vt:lpstr>
      <vt:lpstr>PowerPoint Presentation</vt:lpstr>
      <vt:lpstr>Particle Moving in an External Magnetic Field</vt:lpstr>
      <vt:lpstr>As a charged particle moves freely in a circular path in the presence of a constant magnetic field applied perpendicular to the particle's velocity, its kinetic energy (a) remains constant, (b) increases, or (c) decreases.</vt:lpstr>
      <vt:lpstr>(a). The magnetic force acting on the particle is always perpendicular to the velocity of the particle, and hence to the displacement the particle is undergoing. Under these conditions, the force does no work on the particle and the particle’s kinetic energy remains constant.</vt:lpstr>
      <vt:lpstr>Two charged particles are projected into a region in which a magnetic field is perpendicular to their velocities.  After they enter the magnetic field, you can conclude that (a) the charges are deflected in opposite directions, (b) the charges continue to move in a straight line, (c) the charges move in circular paths, or (d) the charges move in circular paths but in opposite directions.</vt:lpstr>
      <vt:lpstr>(c). Anytime the velocity of a charged particle is perpendicular to the magnetic field, it will follow a circular path. The two particles will move in opposite directions around their circular paths if their charges have opposite signs, but their charges are unknown so (d) is not an acceptable answer.</vt:lpstr>
      <vt:lpstr>Magnetic Field of a   Long Straight Wire</vt:lpstr>
      <vt:lpstr>Direction of the Field of a Long Straight Wire</vt:lpstr>
      <vt:lpstr>Magnetic Field –  Long Straight Wire</vt:lpstr>
      <vt:lpstr>Magnitude of the Field of a Long Straight Wire</vt:lpstr>
      <vt:lpstr>Ampère’s Law</vt:lpstr>
      <vt:lpstr>Ampère’s Law</vt:lpstr>
      <vt:lpstr>Ampère’s Law to Find B for a Long Straight Wire</vt:lpstr>
      <vt:lpstr>The Magnetic Force Between  Two parallel Conductors</vt:lpstr>
      <vt:lpstr>The Magnetic Force Between  Two parallel Conductors</vt:lpstr>
      <vt:lpstr>The Magnetic Force Between  Two parallel Conductors</vt:lpstr>
      <vt:lpstr>Definition of the Ampere</vt:lpstr>
      <vt:lpstr>Definition of the Coulomb</vt:lpstr>
      <vt:lpstr>If I1  = 2 A and I2 = 6 A in the figure below, which of the following is true: (a) F1 = 3F2, (b) F1 = F2, or (c) F1 = F2/3?</vt:lpstr>
      <vt:lpstr>(b). The two forces are an action-reaction pair. They act on different wires, and have equal magnitudes but opposite directions.  </vt:lpstr>
      <vt:lpstr>Magnetic Field of a Current Loop</vt:lpstr>
      <vt:lpstr>Magnetic Field –  Circular Current Loop</vt:lpstr>
      <vt:lpstr>Magnetic Field of a Solenoid</vt:lpstr>
      <vt:lpstr>Magnetic Field of a Solenoid</vt:lpstr>
      <vt:lpstr>Magnetic Field in a Solenoid</vt:lpstr>
      <vt:lpstr>Magnetic Field in a Solenoid</vt:lpstr>
      <vt:lpstr>Magnetic Field in a Solenoid from Ampère’s Law</vt:lpstr>
      <vt:lpstr>Magnetic Field in a Solenoid from Ampère’s Law</vt:lpstr>
      <vt:lpstr>Magnetism in Matter The Magnetic Moments in Atoms</vt:lpstr>
      <vt:lpstr>Magnetism in Matter Spin of an Electron</vt:lpstr>
      <vt:lpstr>Magnetic Effects of Electrons – Spins</vt:lpstr>
      <vt:lpstr>Magnetic Effects of Electrons -- Domains</vt:lpstr>
      <vt:lpstr>Domains</vt:lpstr>
      <vt:lpstr>Domains and Permanent Magnets</vt:lpstr>
    </vt:vector>
  </TitlesOfParts>
  <Company>Next Step Program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dc:title>
  <dc:creator>Brooks/Cole</dc:creator>
  <cp:lastModifiedBy>boris</cp:lastModifiedBy>
  <cp:revision>56</cp:revision>
  <dcterms:created xsi:type="dcterms:W3CDTF">2002-09-22T21:29:23Z</dcterms:created>
  <dcterms:modified xsi:type="dcterms:W3CDTF">2017-02-27T16:20:10Z</dcterms:modified>
</cp:coreProperties>
</file>