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57"/>
  </p:handoutMasterIdLst>
  <p:sldIdLst>
    <p:sldId id="256" r:id="rId2"/>
    <p:sldId id="308" r:id="rId3"/>
    <p:sldId id="309" r:id="rId4"/>
    <p:sldId id="310" r:id="rId5"/>
    <p:sldId id="311" r:id="rId6"/>
    <p:sldId id="312" r:id="rId7"/>
    <p:sldId id="307" r:id="rId8"/>
    <p:sldId id="313" r:id="rId9"/>
    <p:sldId id="314" r:id="rId10"/>
    <p:sldId id="315" r:id="rId11"/>
    <p:sldId id="264" r:id="rId12"/>
    <p:sldId id="316" r:id="rId13"/>
    <p:sldId id="317" r:id="rId14"/>
    <p:sldId id="318" r:id="rId15"/>
    <p:sldId id="319" r:id="rId16"/>
    <p:sldId id="301" r:id="rId17"/>
    <p:sldId id="320" r:id="rId18"/>
    <p:sldId id="321" r:id="rId19"/>
    <p:sldId id="322" r:id="rId20"/>
    <p:sldId id="323" r:id="rId21"/>
    <p:sldId id="324" r:id="rId22"/>
    <p:sldId id="268" r:id="rId23"/>
    <p:sldId id="269" r:id="rId24"/>
    <p:sldId id="270" r:id="rId25"/>
    <p:sldId id="271" r:id="rId26"/>
    <p:sldId id="298" r:id="rId27"/>
    <p:sldId id="299" r:id="rId28"/>
    <p:sldId id="272" r:id="rId29"/>
    <p:sldId id="273" r:id="rId30"/>
    <p:sldId id="325" r:id="rId31"/>
    <p:sldId id="326" r:id="rId32"/>
    <p:sldId id="327" r:id="rId33"/>
    <p:sldId id="328" r:id="rId34"/>
    <p:sldId id="329" r:id="rId35"/>
    <p:sldId id="279" r:id="rId36"/>
    <p:sldId id="280" r:id="rId37"/>
    <p:sldId id="302" r:id="rId38"/>
    <p:sldId id="338" r:id="rId39"/>
    <p:sldId id="281" r:id="rId40"/>
    <p:sldId id="330" r:id="rId41"/>
    <p:sldId id="337" r:id="rId42"/>
    <p:sldId id="303" r:id="rId43"/>
    <p:sldId id="332" r:id="rId44"/>
    <p:sldId id="333" r:id="rId45"/>
    <p:sldId id="304" r:id="rId46"/>
    <p:sldId id="284" r:id="rId47"/>
    <p:sldId id="334" r:id="rId48"/>
    <p:sldId id="335" r:id="rId49"/>
    <p:sldId id="336" r:id="rId50"/>
    <p:sldId id="287" r:id="rId51"/>
    <p:sldId id="305" r:id="rId52"/>
    <p:sldId id="288" r:id="rId53"/>
    <p:sldId id="289" r:id="rId54"/>
    <p:sldId id="290" r:id="rId55"/>
    <p:sldId id="306" r:id="rId56"/>
  </p:sldIdLst>
  <p:sldSz cx="9144000" cy="6858000" type="screen4x3"/>
  <p:notesSz cx="6858000" cy="9144000"/>
  <p:defaultTextStyle>
    <a:defPPr>
      <a:defRPr lang="en-US"/>
    </a:defPPr>
    <a:lvl1pPr algn="l" rtl="0" fontAlgn="base">
      <a:spcBef>
        <a:spcPct val="0"/>
      </a:spcBef>
      <a:spcAft>
        <a:spcPct val="0"/>
      </a:spcAft>
      <a:defRPr sz="3600" kern="1200">
        <a:solidFill>
          <a:srgbClr val="000000"/>
        </a:solidFill>
        <a:latin typeface="Times New Roman" panose="02020603050405020304" pitchFamily="18" charset="0"/>
        <a:ea typeface="+mn-ea"/>
        <a:cs typeface="+mn-cs"/>
      </a:defRPr>
    </a:lvl1pPr>
    <a:lvl2pPr marL="457200" algn="l" rtl="0" fontAlgn="base">
      <a:spcBef>
        <a:spcPct val="0"/>
      </a:spcBef>
      <a:spcAft>
        <a:spcPct val="0"/>
      </a:spcAft>
      <a:defRPr sz="3600" kern="1200">
        <a:solidFill>
          <a:srgbClr val="000000"/>
        </a:solidFill>
        <a:latin typeface="Times New Roman" panose="02020603050405020304" pitchFamily="18" charset="0"/>
        <a:ea typeface="+mn-ea"/>
        <a:cs typeface="+mn-cs"/>
      </a:defRPr>
    </a:lvl2pPr>
    <a:lvl3pPr marL="914400" algn="l" rtl="0" fontAlgn="base">
      <a:spcBef>
        <a:spcPct val="0"/>
      </a:spcBef>
      <a:spcAft>
        <a:spcPct val="0"/>
      </a:spcAft>
      <a:defRPr sz="3600" kern="1200">
        <a:solidFill>
          <a:srgbClr val="000000"/>
        </a:solidFill>
        <a:latin typeface="Times New Roman" panose="02020603050405020304" pitchFamily="18" charset="0"/>
        <a:ea typeface="+mn-ea"/>
        <a:cs typeface="+mn-cs"/>
      </a:defRPr>
    </a:lvl3pPr>
    <a:lvl4pPr marL="1371600" algn="l" rtl="0" fontAlgn="base">
      <a:spcBef>
        <a:spcPct val="0"/>
      </a:spcBef>
      <a:spcAft>
        <a:spcPct val="0"/>
      </a:spcAft>
      <a:defRPr sz="3600" kern="1200">
        <a:solidFill>
          <a:srgbClr val="000000"/>
        </a:solidFill>
        <a:latin typeface="Times New Roman" panose="02020603050405020304" pitchFamily="18" charset="0"/>
        <a:ea typeface="+mn-ea"/>
        <a:cs typeface="+mn-cs"/>
      </a:defRPr>
    </a:lvl4pPr>
    <a:lvl5pPr marL="1828800" algn="l" rtl="0" fontAlgn="base">
      <a:spcBef>
        <a:spcPct val="0"/>
      </a:spcBef>
      <a:spcAft>
        <a:spcPct val="0"/>
      </a:spcAft>
      <a:defRPr sz="3600" kern="1200">
        <a:solidFill>
          <a:srgbClr val="000000"/>
        </a:solidFill>
        <a:latin typeface="Times New Roman" panose="02020603050405020304" pitchFamily="18" charset="0"/>
        <a:ea typeface="+mn-ea"/>
        <a:cs typeface="+mn-cs"/>
      </a:defRPr>
    </a:lvl5pPr>
    <a:lvl6pPr marL="2286000" algn="l" defTabSz="914400" rtl="0" eaLnBrk="1" latinLnBrk="0" hangingPunct="1">
      <a:defRPr sz="3600" kern="1200">
        <a:solidFill>
          <a:srgbClr val="000000"/>
        </a:solidFill>
        <a:latin typeface="Times New Roman" panose="02020603050405020304" pitchFamily="18" charset="0"/>
        <a:ea typeface="+mn-ea"/>
        <a:cs typeface="+mn-cs"/>
      </a:defRPr>
    </a:lvl6pPr>
    <a:lvl7pPr marL="2743200" algn="l" defTabSz="914400" rtl="0" eaLnBrk="1" latinLnBrk="0" hangingPunct="1">
      <a:defRPr sz="3600" kern="1200">
        <a:solidFill>
          <a:srgbClr val="000000"/>
        </a:solidFill>
        <a:latin typeface="Times New Roman" panose="02020603050405020304" pitchFamily="18" charset="0"/>
        <a:ea typeface="+mn-ea"/>
        <a:cs typeface="+mn-cs"/>
      </a:defRPr>
    </a:lvl7pPr>
    <a:lvl8pPr marL="3200400" algn="l" defTabSz="914400" rtl="0" eaLnBrk="1" latinLnBrk="0" hangingPunct="1">
      <a:defRPr sz="3600" kern="1200">
        <a:solidFill>
          <a:srgbClr val="000000"/>
        </a:solidFill>
        <a:latin typeface="Times New Roman" panose="02020603050405020304" pitchFamily="18" charset="0"/>
        <a:ea typeface="+mn-ea"/>
        <a:cs typeface="+mn-cs"/>
      </a:defRPr>
    </a:lvl8pPr>
    <a:lvl9pPr marL="3657600" algn="l" defTabSz="914400" rtl="0" eaLnBrk="1" latinLnBrk="0" hangingPunct="1">
      <a:defRPr sz="3600" kern="1200">
        <a:solidFill>
          <a:srgbClr val="00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491" autoAdjust="0"/>
    <p:restoredTop sz="94660"/>
  </p:normalViewPr>
  <p:slideViewPr>
    <p:cSldViewPr>
      <p:cViewPr varScale="1">
        <p:scale>
          <a:sx n="116" d="100"/>
          <a:sy n="116" d="100"/>
        </p:scale>
        <p:origin x="2130"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1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3" Type="http://schemas.openxmlformats.org/officeDocument/2006/relationships/slide" Target="slides/slide7.xml"/><Relationship Id="rId7" Type="http://schemas.openxmlformats.org/officeDocument/2006/relationships/slide" Target="slides/slide30.xml"/><Relationship Id="rId12" Type="http://schemas.openxmlformats.org/officeDocument/2006/relationships/slide" Target="slides/slide55.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9.xml"/><Relationship Id="rId11" Type="http://schemas.openxmlformats.org/officeDocument/2006/relationships/slide" Target="slides/slide51.xml"/><Relationship Id="rId5" Type="http://schemas.openxmlformats.org/officeDocument/2006/relationships/slide" Target="slides/slide16.xml"/><Relationship Id="rId10" Type="http://schemas.openxmlformats.org/officeDocument/2006/relationships/slide" Target="slides/slide43.xml"/><Relationship Id="rId4" Type="http://schemas.openxmlformats.org/officeDocument/2006/relationships/slide" Target="slides/slide9.xml"/><Relationship Id="rId9"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175D403-2B32-4F14-ABD8-3107AAF41AEB}" type="slidenum">
              <a:rPr lang="en-US" altLang="en-US"/>
              <a:pPr/>
              <a:t>‹#›</a:t>
            </a:fld>
            <a:endParaRPr lang="en-US" altLang="en-US"/>
          </a:p>
        </p:txBody>
      </p:sp>
    </p:spTree>
    <p:extLst>
      <p:ext uri="{BB962C8B-B14F-4D97-AF65-F5344CB8AC3E}">
        <p14:creationId xmlns:p14="http://schemas.microsoft.com/office/powerpoint/2010/main" val="7757852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1035050" y="1552575"/>
            <a:ext cx="10179050" cy="5305425"/>
            <a:chOff x="-652" y="978"/>
            <a:chExt cx="6412" cy="3342"/>
          </a:xfrm>
        </p:grpSpPr>
        <p:sp>
          <p:nvSpPr>
            <p:cNvPr id="67587"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8"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589"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67590"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7591" name="Rectangle 7"/>
          <p:cNvSpPr>
            <a:spLocks noGrp="1" noChangeArrowheads="1"/>
          </p:cNvSpPr>
          <p:nvPr>
            <p:ph type="dt" sz="quarter" idx="2"/>
          </p:nvPr>
        </p:nvSpPr>
        <p:spPr/>
        <p:txBody>
          <a:bodyPr/>
          <a:lstStyle>
            <a:lvl1pPr>
              <a:defRPr/>
            </a:lvl1pPr>
          </a:lstStyle>
          <a:p>
            <a:endParaRPr lang="en-US" altLang="en-US"/>
          </a:p>
        </p:txBody>
      </p:sp>
      <p:sp>
        <p:nvSpPr>
          <p:cNvPr id="67592" name="Rectangle 8"/>
          <p:cNvSpPr>
            <a:spLocks noGrp="1" noChangeArrowheads="1"/>
          </p:cNvSpPr>
          <p:nvPr>
            <p:ph type="ftr" sz="quarter" idx="3"/>
          </p:nvPr>
        </p:nvSpPr>
        <p:spPr/>
        <p:txBody>
          <a:bodyPr/>
          <a:lstStyle>
            <a:lvl1pPr>
              <a:defRPr/>
            </a:lvl1pPr>
          </a:lstStyle>
          <a:p>
            <a:endParaRPr lang="en-US" altLang="en-US"/>
          </a:p>
        </p:txBody>
      </p:sp>
      <p:sp>
        <p:nvSpPr>
          <p:cNvPr id="67593" name="Rectangle 9"/>
          <p:cNvSpPr>
            <a:spLocks noGrp="1" noChangeArrowheads="1"/>
          </p:cNvSpPr>
          <p:nvPr>
            <p:ph type="sldNum" sz="quarter" idx="4"/>
          </p:nvPr>
        </p:nvSpPr>
        <p:spPr/>
        <p:txBody>
          <a:bodyPr/>
          <a:lstStyle>
            <a:lvl1pPr>
              <a:defRPr/>
            </a:lvl1pPr>
          </a:lstStyle>
          <a:p>
            <a:fld id="{3AAB9504-F5DF-4E40-94F7-A0C059B537E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86BAB0-16F3-41F7-A1F7-9847A5D14E88}" type="slidenum">
              <a:rPr lang="en-US" altLang="en-US"/>
              <a:pPr/>
              <a:t>‹#›</a:t>
            </a:fld>
            <a:endParaRPr lang="en-US" altLang="en-US"/>
          </a:p>
        </p:txBody>
      </p:sp>
    </p:spTree>
    <p:extLst>
      <p:ext uri="{BB962C8B-B14F-4D97-AF65-F5344CB8AC3E}">
        <p14:creationId xmlns:p14="http://schemas.microsoft.com/office/powerpoint/2010/main" val="201601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BC0239-0FE4-46D0-B911-21ED063A32E2}" type="slidenum">
              <a:rPr lang="en-US" altLang="en-US"/>
              <a:pPr/>
              <a:t>‹#›</a:t>
            </a:fld>
            <a:endParaRPr lang="en-US" altLang="en-US"/>
          </a:p>
        </p:txBody>
      </p:sp>
    </p:spTree>
    <p:extLst>
      <p:ext uri="{BB962C8B-B14F-4D97-AF65-F5344CB8AC3E}">
        <p14:creationId xmlns:p14="http://schemas.microsoft.com/office/powerpoint/2010/main" val="113783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2CFE10B-551B-4921-B375-1BF86066E21F}" type="slidenum">
              <a:rPr lang="en-US" altLang="en-US"/>
              <a:pPr/>
              <a:t>‹#›</a:t>
            </a:fld>
            <a:endParaRPr lang="en-US" altLang="en-US"/>
          </a:p>
        </p:txBody>
      </p:sp>
    </p:spTree>
    <p:extLst>
      <p:ext uri="{BB962C8B-B14F-4D97-AF65-F5344CB8AC3E}">
        <p14:creationId xmlns:p14="http://schemas.microsoft.com/office/powerpoint/2010/main" val="372601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ABB73D6-329B-4652-9466-66FC2EE30663}" type="slidenum">
              <a:rPr lang="en-US" altLang="en-US"/>
              <a:pPr/>
              <a:t>‹#›</a:t>
            </a:fld>
            <a:endParaRPr lang="en-US" altLang="en-US"/>
          </a:p>
        </p:txBody>
      </p:sp>
    </p:spTree>
    <p:extLst>
      <p:ext uri="{BB962C8B-B14F-4D97-AF65-F5344CB8AC3E}">
        <p14:creationId xmlns:p14="http://schemas.microsoft.com/office/powerpoint/2010/main" val="131145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1BE7B5-6689-44A6-B3E6-6BA3EDCDF704}" type="slidenum">
              <a:rPr lang="en-US" altLang="en-US"/>
              <a:pPr/>
              <a:t>‹#›</a:t>
            </a:fld>
            <a:endParaRPr lang="en-US" altLang="en-US"/>
          </a:p>
        </p:txBody>
      </p:sp>
    </p:spTree>
    <p:extLst>
      <p:ext uri="{BB962C8B-B14F-4D97-AF65-F5344CB8AC3E}">
        <p14:creationId xmlns:p14="http://schemas.microsoft.com/office/powerpoint/2010/main" val="170531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3BA2AA-D608-4DA9-9D64-CCAE2EE36595}" type="slidenum">
              <a:rPr lang="en-US" altLang="en-US"/>
              <a:pPr/>
              <a:t>‹#›</a:t>
            </a:fld>
            <a:endParaRPr lang="en-US" altLang="en-US"/>
          </a:p>
        </p:txBody>
      </p:sp>
    </p:spTree>
    <p:extLst>
      <p:ext uri="{BB962C8B-B14F-4D97-AF65-F5344CB8AC3E}">
        <p14:creationId xmlns:p14="http://schemas.microsoft.com/office/powerpoint/2010/main" val="245036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CC0BAC-98AA-4B98-9DBC-498DE798C924}" type="slidenum">
              <a:rPr lang="en-US" altLang="en-US"/>
              <a:pPr/>
              <a:t>‹#›</a:t>
            </a:fld>
            <a:endParaRPr lang="en-US" altLang="en-US"/>
          </a:p>
        </p:txBody>
      </p:sp>
    </p:spTree>
    <p:extLst>
      <p:ext uri="{BB962C8B-B14F-4D97-AF65-F5344CB8AC3E}">
        <p14:creationId xmlns:p14="http://schemas.microsoft.com/office/powerpoint/2010/main" val="28254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345AD6-5AD3-431F-B39A-ECF2870ECAA7}" type="slidenum">
              <a:rPr lang="en-US" altLang="en-US"/>
              <a:pPr/>
              <a:t>‹#›</a:t>
            </a:fld>
            <a:endParaRPr lang="en-US" altLang="en-US"/>
          </a:p>
        </p:txBody>
      </p:sp>
    </p:spTree>
    <p:extLst>
      <p:ext uri="{BB962C8B-B14F-4D97-AF65-F5344CB8AC3E}">
        <p14:creationId xmlns:p14="http://schemas.microsoft.com/office/powerpoint/2010/main" val="364702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B713DD4-90DD-4072-95F6-57E0F6629D82}" type="slidenum">
              <a:rPr lang="en-US" altLang="en-US"/>
              <a:pPr/>
              <a:t>‹#›</a:t>
            </a:fld>
            <a:endParaRPr lang="en-US" altLang="en-US"/>
          </a:p>
        </p:txBody>
      </p:sp>
    </p:spTree>
    <p:extLst>
      <p:ext uri="{BB962C8B-B14F-4D97-AF65-F5344CB8AC3E}">
        <p14:creationId xmlns:p14="http://schemas.microsoft.com/office/powerpoint/2010/main" val="332062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C3441C5-5FFD-42E0-8397-0940264B913E}" type="slidenum">
              <a:rPr lang="en-US" altLang="en-US"/>
              <a:pPr/>
              <a:t>‹#›</a:t>
            </a:fld>
            <a:endParaRPr lang="en-US" altLang="en-US"/>
          </a:p>
        </p:txBody>
      </p:sp>
    </p:spTree>
    <p:extLst>
      <p:ext uri="{BB962C8B-B14F-4D97-AF65-F5344CB8AC3E}">
        <p14:creationId xmlns:p14="http://schemas.microsoft.com/office/powerpoint/2010/main" val="172909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9F8C8F-6CBE-4D0B-9330-1A01EE588BD8}" type="slidenum">
              <a:rPr lang="en-US" altLang="en-US"/>
              <a:pPr/>
              <a:t>‹#›</a:t>
            </a:fld>
            <a:endParaRPr lang="en-US" altLang="en-US"/>
          </a:p>
        </p:txBody>
      </p:sp>
    </p:spTree>
    <p:extLst>
      <p:ext uri="{BB962C8B-B14F-4D97-AF65-F5344CB8AC3E}">
        <p14:creationId xmlns:p14="http://schemas.microsoft.com/office/powerpoint/2010/main" val="24204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A2291-2079-41B7-9D0E-68FB954F5663}" type="slidenum">
              <a:rPr lang="en-US" altLang="en-US"/>
              <a:pPr/>
              <a:t>‹#›</a:t>
            </a:fld>
            <a:endParaRPr lang="en-US" altLang="en-US"/>
          </a:p>
        </p:txBody>
      </p:sp>
    </p:spTree>
    <p:extLst>
      <p:ext uri="{BB962C8B-B14F-4D97-AF65-F5344CB8AC3E}">
        <p14:creationId xmlns:p14="http://schemas.microsoft.com/office/powerpoint/2010/main" val="215616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1588"/>
            <a:ext cx="9132888" cy="6845300"/>
            <a:chOff x="0" y="1"/>
            <a:chExt cx="5753" cy="4312"/>
          </a:xfrm>
        </p:grpSpPr>
        <p:sp>
          <p:nvSpPr>
            <p:cNvPr id="66563"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4"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565"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6566"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chemeClr val="tx1"/>
                </a:solidFill>
              </a:defRPr>
            </a:lvl1pPr>
          </a:lstStyle>
          <a:p>
            <a:endParaRPr lang="en-US" altLang="en-US"/>
          </a:p>
        </p:txBody>
      </p:sp>
      <p:sp>
        <p:nvSpPr>
          <p:cNvPr id="66567"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chemeClr val="tx1"/>
                </a:solidFill>
              </a:defRPr>
            </a:lvl1pPr>
          </a:lstStyle>
          <a:p>
            <a:endParaRPr lang="en-US" altLang="en-US"/>
          </a:p>
        </p:txBody>
      </p:sp>
      <p:sp>
        <p:nvSpPr>
          <p:cNvPr id="66568"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chemeClr val="tx1"/>
                </a:solidFill>
              </a:defRPr>
            </a:lvl1pPr>
          </a:lstStyle>
          <a:p>
            <a:fld id="{0B79A202-27A8-431F-A2E6-AA0CE089DC69}" type="slidenum">
              <a:rPr lang="en-US" altLang="en-US"/>
              <a:pPr/>
              <a:t>‹#›</a:t>
            </a:fld>
            <a:endParaRPr lang="en-US" altLang="en-US"/>
          </a:p>
        </p:txBody>
      </p:sp>
      <p:sp>
        <p:nvSpPr>
          <p:cNvPr id="66569"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7.bin"/><Relationship Id="rId10" Type="http://schemas.openxmlformats.org/officeDocument/2006/relationships/image" Target="../media/image20.jpeg"/><Relationship Id="rId4" Type="http://schemas.openxmlformats.org/officeDocument/2006/relationships/image" Target="../media/image16.emf"/><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5.jpe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2.emf"/><Relationship Id="rId4" Type="http://schemas.openxmlformats.org/officeDocument/2006/relationships/oleObject" Target="../embeddings/oleObject13.bin"/><Relationship Id="rId9"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jpeg"/><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jpeg"/><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524000"/>
            <a:ext cx="7772400" cy="596900"/>
          </a:xfrm>
        </p:spPr>
        <p:txBody>
          <a:bodyPr/>
          <a:lstStyle/>
          <a:p>
            <a:r>
              <a:rPr lang="en-US" altLang="en-US" dirty="0"/>
              <a:t>Chapter 18</a:t>
            </a:r>
          </a:p>
        </p:txBody>
      </p:sp>
      <p:sp>
        <p:nvSpPr>
          <p:cNvPr id="2051" name="Rectangle 3"/>
          <p:cNvSpPr>
            <a:spLocks noGrp="1" noChangeArrowheads="1"/>
          </p:cNvSpPr>
          <p:nvPr>
            <p:ph type="subTitle" idx="1"/>
          </p:nvPr>
        </p:nvSpPr>
        <p:spPr>
          <a:xfrm>
            <a:off x="-18534" y="6205489"/>
            <a:ext cx="3505200" cy="535121"/>
          </a:xfrm>
        </p:spPr>
        <p:txBody>
          <a:bodyPr/>
          <a:lstStyle/>
          <a:p>
            <a:pPr algn="l"/>
            <a:r>
              <a:rPr lang="en-US" altLang="en-US" sz="2400" noProof="1" smtClean="0">
                <a:latin typeface="Arial" panose="020B0604020202020204" pitchFamily="34" charset="0"/>
              </a:rPr>
              <a:t>an artificial vision device</a:t>
            </a:r>
            <a:endParaRPr lang="en-US" altLang="en-US" sz="2400" dirty="0"/>
          </a:p>
        </p:txBody>
      </p:sp>
      <p:sp>
        <p:nvSpPr>
          <p:cNvPr id="2052" name="Rectangle 4"/>
          <p:cNvSpPr>
            <a:spLocks noChangeArrowheads="1"/>
          </p:cNvSpPr>
          <p:nvPr/>
        </p:nvSpPr>
        <p:spPr bwMode="auto">
          <a:xfrm>
            <a:off x="5715000" y="5943600"/>
            <a:ext cx="3208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effectLst>
                  <a:outerShdw blurRad="38100" dist="38100" dir="2700000" algn="tl">
                    <a:srgbClr val="000000"/>
                  </a:outerShdw>
                </a:effectLst>
                <a:latin typeface="Tahoma" panose="020B0604030504040204" pitchFamily="34" charset="0"/>
              </a:rPr>
              <a:t>© 2003 Thomson – Brooks/Cole</a:t>
            </a:r>
            <a:r>
              <a:rPr lang="en-US" altLang="en-US" sz="3200">
                <a:solidFill>
                  <a:schemeClr val="tx1"/>
                </a:solidFill>
                <a:effectLst>
                  <a:outerShdw blurRad="38100" dist="38100" dir="2700000" algn="tl">
                    <a:srgbClr val="000000"/>
                  </a:outerShdw>
                </a:effectLst>
                <a:latin typeface="Tahoma" panose="020B0604030504040204" pitchFamily="34" charset="0"/>
              </a:rPr>
              <a:t> </a:t>
            </a:r>
          </a:p>
        </p:txBody>
      </p:sp>
      <p:sp>
        <p:nvSpPr>
          <p:cNvPr id="2054" name="Rectangle 6"/>
          <p:cNvSpPr>
            <a:spLocks noChangeArrowheads="1"/>
          </p:cNvSpPr>
          <p:nvPr/>
        </p:nvSpPr>
        <p:spPr bwMode="auto">
          <a:xfrm>
            <a:off x="1066800" y="304800"/>
            <a:ext cx="22699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dirty="0" smtClean="0">
                <a:solidFill>
                  <a:schemeClr val="tx1"/>
                </a:solidFill>
                <a:effectLst>
                  <a:outerShdw blurRad="38100" dist="38100" dir="2700000" algn="tl">
                    <a:srgbClr val="000000"/>
                  </a:outerShdw>
                </a:effectLst>
                <a:latin typeface="Tahoma" panose="020B0604030504040204" pitchFamily="34" charset="0"/>
              </a:rPr>
              <a:t>Phys2120 </a:t>
            </a:r>
            <a:r>
              <a:rPr lang="en-US" altLang="en-US" sz="1600" dirty="0">
                <a:solidFill>
                  <a:schemeClr val="tx1"/>
                </a:solidFill>
                <a:effectLst>
                  <a:outerShdw blurRad="38100" dist="38100" dir="2700000" algn="tl">
                    <a:srgbClr val="000000"/>
                  </a:outerShdw>
                </a:effectLst>
                <a:latin typeface="Tahoma" panose="020B0604030504040204" pitchFamily="34" charset="0"/>
              </a:rPr>
              <a:t>Spring </a:t>
            </a:r>
            <a:r>
              <a:rPr lang="en-US" altLang="en-US" sz="1600" dirty="0" smtClean="0">
                <a:solidFill>
                  <a:schemeClr val="tx1"/>
                </a:solidFill>
                <a:effectLst>
                  <a:outerShdw blurRad="38100" dist="38100" dir="2700000" algn="tl">
                    <a:srgbClr val="000000"/>
                  </a:outerShdw>
                </a:effectLst>
                <a:latin typeface="Tahoma" panose="020B0604030504040204" pitchFamily="34" charset="0"/>
              </a:rPr>
              <a:t>2017 </a:t>
            </a:r>
            <a:endParaRPr lang="en-US" altLang="en-US" sz="1600" dirty="0">
              <a:solidFill>
                <a:schemeClr val="tx1"/>
              </a:solidFill>
              <a:effectLst>
                <a:outerShdw blurRad="38100" dist="38100" dir="2700000" algn="tl">
                  <a:srgbClr val="000000"/>
                </a:outerShdw>
              </a:effectLst>
              <a:latin typeface="Tahoma" panose="020B0604030504040204" pitchFamily="34" charset="0"/>
            </a:endParaRPr>
          </a:p>
          <a:p>
            <a:pPr eaLnBrk="0" hangingPunct="0"/>
            <a:r>
              <a:rPr lang="en-US" altLang="en-US" sz="1600" dirty="0">
                <a:solidFill>
                  <a:schemeClr val="tx1"/>
                </a:solidFill>
                <a:effectLst>
                  <a:outerShdw blurRad="38100" dist="38100" dir="2700000" algn="tl">
                    <a:srgbClr val="000000"/>
                  </a:outerShdw>
                </a:effectLst>
                <a:latin typeface="Tahoma" panose="020B0604030504040204" pitchFamily="34" charset="0"/>
              </a:rPr>
              <a:t>©  A</a:t>
            </a:r>
            <a:r>
              <a:rPr lang="en-US" altLang="en-US" sz="1600" dirty="0" smtClean="0">
                <a:solidFill>
                  <a:schemeClr val="tx1"/>
                </a:solidFill>
                <a:effectLst>
                  <a:outerShdw blurRad="38100" dist="38100" dir="2700000" algn="tl">
                    <a:srgbClr val="000000"/>
                  </a:outerShdw>
                </a:effectLst>
                <a:latin typeface="Tahoma" panose="020B0604030504040204" pitchFamily="34" charset="0"/>
              </a:rPr>
              <a:t>. </a:t>
            </a:r>
            <a:r>
              <a:rPr lang="en-US" altLang="en-US" sz="1600" dirty="0">
                <a:solidFill>
                  <a:schemeClr val="tx1"/>
                </a:solidFill>
                <a:effectLst>
                  <a:outerShdw blurRad="38100" dist="38100" dir="2700000" algn="tl">
                    <a:srgbClr val="000000"/>
                  </a:outerShdw>
                </a:effectLst>
                <a:latin typeface="Tahoma" panose="020B0604030504040204" pitchFamily="34" charset="0"/>
              </a:rPr>
              <a:t>Dzyubenko</a:t>
            </a:r>
            <a:r>
              <a:rPr lang="en-US" altLang="en-US" sz="3200" dirty="0">
                <a:solidFill>
                  <a:schemeClr val="tx1"/>
                </a:solidFill>
                <a:effectLst>
                  <a:outerShdw blurRad="38100" dist="38100" dir="2700000" algn="tl">
                    <a:srgbClr val="000000"/>
                  </a:outerShdw>
                </a:effectLst>
                <a:latin typeface="Tahoma" panose="020B0604030504040204" pitchFamily="34" charset="0"/>
              </a:rPr>
              <a:t> </a:t>
            </a:r>
          </a:p>
        </p:txBody>
      </p:sp>
      <p:pic>
        <p:nvPicPr>
          <p:cNvPr id="8" name="Picture 7" descr="18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4" y="3921919"/>
            <a:ext cx="3467100" cy="2311400"/>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pic>
      <p:sp>
        <p:nvSpPr>
          <p:cNvPr id="10" name="Rectangle 3"/>
          <p:cNvSpPr txBox="1">
            <a:spLocks noChangeArrowheads="1"/>
          </p:cNvSpPr>
          <p:nvPr/>
        </p:nvSpPr>
        <p:spPr bwMode="auto">
          <a:xfrm>
            <a:off x="1676400" y="1981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rtl="0" fontAlgn="base">
              <a:spcBef>
                <a:spcPct val="20000"/>
              </a:spcBef>
              <a:spcAft>
                <a:spcPct val="0"/>
              </a:spcAft>
              <a:buClr>
                <a:schemeClr val="accent2"/>
              </a:buClr>
              <a:buSzPct val="80000"/>
              <a:buFont typeface="Wingdings" panose="05000000000000000000" pitchFamily="2" charset="2"/>
              <a:buNone/>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smtClean="0">
                <a:solidFill>
                  <a:schemeClr val="folHlink"/>
                </a:solidFill>
              </a:rPr>
              <a:t>Direct Current Circuits</a:t>
            </a:r>
            <a:endParaRPr lang="en-US" altLang="en-US" sz="3600" dirty="0">
              <a:solidFill>
                <a:schemeClr val="folHlin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1143000"/>
          </a:xfrm>
        </p:spPr>
        <p:txBody>
          <a:bodyPr/>
          <a:lstStyle/>
          <a:p>
            <a:r>
              <a:rPr lang="en-US" altLang="en-US"/>
              <a:t>Equivalent Resistance: Series</a:t>
            </a:r>
          </a:p>
        </p:txBody>
      </p:sp>
      <p:sp>
        <p:nvSpPr>
          <p:cNvPr id="78851" name="Rectangle 3"/>
          <p:cNvSpPr>
            <a:spLocks noGrp="1" noChangeArrowheads="1"/>
          </p:cNvSpPr>
          <p:nvPr>
            <p:ph type="body" idx="1"/>
          </p:nvPr>
        </p:nvSpPr>
        <p:spPr>
          <a:xfrm>
            <a:off x="685800" y="1981200"/>
            <a:ext cx="8001000" cy="4572000"/>
          </a:xfrm>
        </p:spPr>
        <p:txBody>
          <a:bodyPr/>
          <a:lstStyle/>
          <a:p>
            <a:pPr lvl="1">
              <a:buFontTx/>
              <a:buNone/>
            </a:pPr>
            <a:r>
              <a:rPr lang="en-US" altLang="en-US" i="1"/>
              <a:t>			</a:t>
            </a:r>
            <a:r>
              <a:rPr lang="en-US" altLang="en-US" sz="3600" i="1"/>
              <a:t>R</a:t>
            </a:r>
            <a:r>
              <a:rPr lang="en-US" altLang="en-US" sz="3600" baseline="-25000"/>
              <a:t>eq</a:t>
            </a:r>
            <a:r>
              <a:rPr lang="en-US" altLang="en-US" sz="3600"/>
              <a:t> = </a:t>
            </a:r>
            <a:r>
              <a:rPr lang="en-US" altLang="en-US" sz="3600" i="1"/>
              <a:t>R</a:t>
            </a:r>
            <a:r>
              <a:rPr lang="en-US" altLang="en-US" sz="3600" baseline="-25000"/>
              <a:t>1</a:t>
            </a:r>
            <a:r>
              <a:rPr lang="en-US" altLang="en-US" sz="3600"/>
              <a:t> + </a:t>
            </a:r>
            <a:r>
              <a:rPr lang="en-US" altLang="en-US" sz="3600" i="1"/>
              <a:t>R</a:t>
            </a:r>
            <a:r>
              <a:rPr lang="en-US" altLang="en-US" sz="3600" baseline="-25000"/>
              <a:t>2</a:t>
            </a:r>
            <a:r>
              <a:rPr lang="en-US" altLang="en-US" sz="3600"/>
              <a:t> + </a:t>
            </a:r>
            <a:r>
              <a:rPr lang="en-US" altLang="en-US" sz="3600" i="1"/>
              <a:t>R</a:t>
            </a:r>
            <a:r>
              <a:rPr lang="en-US" altLang="en-US" sz="3600" baseline="-25000"/>
              <a:t>3</a:t>
            </a:r>
            <a:r>
              <a:rPr lang="en-US" altLang="en-US" sz="3600"/>
              <a:t> + …</a:t>
            </a:r>
          </a:p>
          <a:p>
            <a:pPr>
              <a:buFont typeface="Wingdings" panose="05000000000000000000" pitchFamily="2" charset="2"/>
              <a:buNone/>
            </a:pPr>
            <a:endParaRPr lang="en-US" altLang="en-US" sz="3600"/>
          </a:p>
          <a:p>
            <a:r>
              <a:rPr lang="en-US" altLang="en-US" b="1" i="1">
                <a:solidFill>
                  <a:schemeClr val="folHlink"/>
                </a:solidFill>
              </a:rPr>
              <a:t>The equivalent resistance</a:t>
            </a:r>
            <a:r>
              <a:rPr lang="en-US" altLang="en-US"/>
              <a:t> of a series combination of resistors </a:t>
            </a:r>
            <a:r>
              <a:rPr lang="en-US" altLang="en-US" b="1" i="1">
                <a:solidFill>
                  <a:schemeClr val="folHlink"/>
                </a:solidFill>
              </a:rPr>
              <a:t>is the algebraic sum</a:t>
            </a:r>
            <a:r>
              <a:rPr lang="en-US" altLang="en-US"/>
              <a:t> of the individual resistances.</a:t>
            </a:r>
          </a:p>
          <a:p>
            <a:pPr>
              <a:buFont typeface="Wingdings" panose="05000000000000000000" pitchFamily="2" charset="2"/>
              <a:buNone/>
            </a:pPr>
            <a:endParaRPr lang="en-US" altLang="en-US"/>
          </a:p>
          <a:p>
            <a:r>
              <a:rPr lang="en-US" altLang="en-US"/>
              <a:t>It is </a:t>
            </a:r>
            <a:r>
              <a:rPr lang="en-US" altLang="en-US" b="1" i="1">
                <a:solidFill>
                  <a:schemeClr val="folHlink"/>
                </a:solidFill>
              </a:rPr>
              <a:t>always greater</a:t>
            </a:r>
            <a:r>
              <a:rPr lang="en-US" altLang="en-US"/>
              <a:t> than any of the individual resistance.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447800"/>
          </a:xfrm>
        </p:spPr>
        <p:txBody>
          <a:bodyPr/>
          <a:lstStyle/>
          <a:p>
            <a:r>
              <a:rPr lang="en-US" altLang="en-US"/>
              <a:t>Equivalent Resistance – Series</a:t>
            </a:r>
            <a:br>
              <a:rPr lang="en-US" altLang="en-US"/>
            </a:br>
            <a:r>
              <a:rPr lang="en-US" altLang="en-US"/>
              <a:t>An Example</a:t>
            </a:r>
          </a:p>
        </p:txBody>
      </p:sp>
      <p:sp>
        <p:nvSpPr>
          <p:cNvPr id="11268" name="Rectangle 4"/>
          <p:cNvSpPr>
            <a:spLocks noGrp="1" noChangeArrowheads="1"/>
          </p:cNvSpPr>
          <p:nvPr>
            <p:ph type="body" sz="half" idx="2"/>
          </p:nvPr>
        </p:nvSpPr>
        <p:spPr>
          <a:xfrm>
            <a:off x="762000" y="5410200"/>
            <a:ext cx="7772400" cy="1143000"/>
          </a:xfrm>
        </p:spPr>
        <p:txBody>
          <a:bodyPr/>
          <a:lstStyle/>
          <a:p>
            <a:r>
              <a:rPr lang="en-US" altLang="en-US" sz="2800" dirty="0"/>
              <a:t>Four resistors are replaced with their </a:t>
            </a:r>
            <a:r>
              <a:rPr lang="en-US" altLang="en-US" sz="2800" dirty="0" smtClean="0"/>
              <a:t/>
            </a:r>
            <a:br>
              <a:rPr lang="en-US" altLang="en-US" sz="2800" dirty="0" smtClean="0"/>
            </a:br>
            <a:r>
              <a:rPr lang="en-US" altLang="en-US" sz="2800" dirty="0" smtClean="0"/>
              <a:t>				equivalent </a:t>
            </a:r>
            <a:r>
              <a:rPr lang="en-US" altLang="en-US" sz="2800" dirty="0"/>
              <a:t>resistance</a:t>
            </a:r>
          </a:p>
        </p:txBody>
      </p:sp>
      <p:pic>
        <p:nvPicPr>
          <p:cNvPr id="11270" name="Picture 6" descr="Fig 18-ex05"/>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2438400"/>
            <a:ext cx="6705600" cy="282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a:t>
            </a:r>
          </a:p>
        </p:txBody>
      </p:sp>
      <p:sp>
        <p:nvSpPr>
          <p:cNvPr id="80899" name="Rectangle 3"/>
          <p:cNvSpPr>
            <a:spLocks noGrp="1" noChangeArrowheads="1"/>
          </p:cNvSpPr>
          <p:nvPr>
            <p:ph type="title"/>
          </p:nvPr>
        </p:nvSpPr>
        <p:spPr>
          <a:xfrm>
            <a:off x="228600" y="1219200"/>
            <a:ext cx="4648200" cy="5334000"/>
          </a:xfrm>
          <a:noFill/>
          <a:ln/>
        </p:spPr>
        <p:txBody>
          <a:bodyPr anchor="b"/>
          <a:lstStyle/>
          <a:p>
            <a:pPr algn="l"/>
            <a:r>
              <a:rPr lang="en-US" altLang="en-US" sz="2800" b="1">
                <a:solidFill>
                  <a:srgbClr val="000000"/>
                </a:solidFill>
                <a:effectLst/>
                <a:latin typeface="Palatino" pitchFamily="18" charset="0"/>
              </a:rPr>
              <a:t>A piece of wire is used to connect points </a:t>
            </a:r>
            <a:r>
              <a:rPr lang="en-US" altLang="en-US" sz="2800" b="1" i="1">
                <a:solidFill>
                  <a:srgbClr val="000000"/>
                </a:solidFill>
                <a:effectLst/>
                <a:latin typeface="Palatino" pitchFamily="18" charset="0"/>
              </a:rPr>
              <a:t>b</a:t>
            </a:r>
            <a:r>
              <a:rPr lang="en-US" altLang="en-US" sz="2800" b="1">
                <a:solidFill>
                  <a:srgbClr val="000000"/>
                </a:solidFill>
                <a:effectLst/>
                <a:latin typeface="Palatino" pitchFamily="18" charset="0"/>
              </a:rPr>
              <a:t> and </a:t>
            </a:r>
            <a:r>
              <a:rPr lang="en-US" altLang="en-US" sz="2800" b="1" i="1">
                <a:solidFill>
                  <a:srgbClr val="000000"/>
                </a:solidFill>
                <a:effectLst/>
                <a:latin typeface="Palatino" pitchFamily="18" charset="0"/>
              </a:rPr>
              <a:t>c</a:t>
            </a:r>
            <a:r>
              <a:rPr lang="en-US" altLang="en-US" sz="2800">
                <a:solidFill>
                  <a:srgbClr val="000000"/>
                </a:solidFill>
                <a:effectLst/>
                <a:latin typeface="Palatino" pitchFamily="18" charset="0"/>
              </a:rPr>
              <a:t>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The brightness of bulb R</a:t>
            </a:r>
            <a:r>
              <a:rPr lang="en-US" altLang="en-US" sz="2800" baseline="-25000">
                <a:solidFill>
                  <a:srgbClr val="000000"/>
                </a:solidFill>
                <a:effectLst/>
                <a:latin typeface="Palatino" pitchFamily="18" charset="0"/>
              </a:rPr>
              <a:t>1</a:t>
            </a:r>
            <a:r>
              <a:rPr lang="en-US" altLang="en-US" sz="2800">
                <a:solidFill>
                  <a:srgbClr val="000000"/>
                </a:solidFill>
                <a:effectLst/>
                <a:latin typeface="Palatino" pitchFamily="18" charset="0"/>
              </a:rPr>
              <a:t>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(a) increases,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(b) decreases,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(c) stays the same?</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
            </a:r>
            <a:br>
              <a:rPr lang="en-US" altLang="en-US" sz="2800">
                <a:solidFill>
                  <a:srgbClr val="000000"/>
                </a:solidFill>
                <a:effectLst/>
                <a:latin typeface="Palatino" pitchFamily="18" charset="0"/>
              </a:rPr>
            </a:br>
            <a:r>
              <a:rPr lang="en-US" altLang="en-US" sz="2800">
                <a:solidFill>
                  <a:srgbClr val="000000"/>
                </a:solidFill>
                <a:effectLst/>
                <a:latin typeface="Palatino" pitchFamily="18" charset="0"/>
              </a:rPr>
              <a:t>The brightness of bulb R</a:t>
            </a:r>
            <a:r>
              <a:rPr lang="en-US" altLang="en-US" sz="2800" baseline="-25000">
                <a:solidFill>
                  <a:srgbClr val="000000"/>
                </a:solidFill>
                <a:effectLst/>
                <a:latin typeface="Palatino" pitchFamily="18" charset="0"/>
              </a:rPr>
              <a:t>2</a:t>
            </a:r>
            <a:r>
              <a:rPr lang="en-US" altLang="en-US" sz="2800">
                <a:solidFill>
                  <a:srgbClr val="000000"/>
                </a:solidFill>
                <a:effectLst/>
                <a:latin typeface="Palatino" pitchFamily="18" charset="0"/>
              </a:rPr>
              <a:t>     (a) increases, (b) decreases,   or (c) stays the same?</a:t>
            </a:r>
          </a:p>
        </p:txBody>
      </p:sp>
      <p:pic>
        <p:nvPicPr>
          <p:cNvPr id="80900"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92650" y="2122488"/>
            <a:ext cx="429895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ANSWER</a:t>
            </a:r>
          </a:p>
        </p:txBody>
      </p:sp>
      <p:sp>
        <p:nvSpPr>
          <p:cNvPr id="82947" name="Rectangle 3"/>
          <p:cNvSpPr>
            <a:spLocks noGrp="1" noChangeArrowheads="1"/>
          </p:cNvSpPr>
          <p:nvPr>
            <p:ph type="title"/>
          </p:nvPr>
        </p:nvSpPr>
        <p:spPr>
          <a:xfrm>
            <a:off x="304800" y="1295400"/>
            <a:ext cx="8305800" cy="5029200"/>
          </a:xfrm>
          <a:noFill/>
          <a:ln/>
        </p:spPr>
        <p:txBody>
          <a:bodyPr anchor="b"/>
          <a:lstStyle/>
          <a:p>
            <a:pPr algn="l"/>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1</a:t>
            </a:r>
            <a:r>
              <a:rPr lang="en-US" altLang="en-US" sz="2800">
                <a:solidFill>
                  <a:srgbClr val="000000"/>
                </a:solidFill>
                <a:effectLst/>
                <a:latin typeface="Palatino-Roman" charset="0"/>
              </a:rPr>
              <a:t> becomes brighter. Connecting a wire from </a:t>
            </a:r>
            <a:r>
              <a:rPr lang="en-US" altLang="en-US" sz="2800" i="1">
                <a:solidFill>
                  <a:srgbClr val="000000"/>
                </a:solidFill>
                <a:effectLst/>
                <a:latin typeface="Palatino-Roman" charset="0"/>
              </a:rPr>
              <a:t>b </a:t>
            </a:r>
            <a:r>
              <a:rPr lang="en-US" altLang="en-US" sz="2800">
                <a:solidFill>
                  <a:srgbClr val="000000"/>
                </a:solidFill>
                <a:effectLst/>
                <a:latin typeface="Palatino-Roman" charset="0"/>
              </a:rPr>
              <a:t>to </a:t>
            </a:r>
            <a:r>
              <a:rPr lang="en-US" altLang="en-US" sz="2800" i="1">
                <a:solidFill>
                  <a:srgbClr val="000000"/>
                </a:solidFill>
                <a:effectLst/>
                <a:latin typeface="Palatino-Roman" charset="0"/>
              </a:rPr>
              <a:t>c </a:t>
            </a:r>
            <a:r>
              <a:rPr lang="en-US" altLang="en-US" sz="2800">
                <a:solidFill>
                  <a:srgbClr val="000000"/>
                </a:solidFill>
                <a:effectLst/>
                <a:latin typeface="Palatino-Roman" charset="0"/>
              </a:rPr>
              <a:t>provides a nearly zero resistance path from </a:t>
            </a:r>
            <a:r>
              <a:rPr lang="en-US" altLang="en-US" sz="2800" i="1">
                <a:solidFill>
                  <a:srgbClr val="000000"/>
                </a:solidFill>
                <a:effectLst/>
                <a:latin typeface="Palatino-Roman" charset="0"/>
              </a:rPr>
              <a:t>b </a:t>
            </a:r>
            <a:r>
              <a:rPr lang="en-US" altLang="en-US" sz="2800">
                <a:solidFill>
                  <a:srgbClr val="000000"/>
                </a:solidFill>
                <a:effectLst/>
                <a:latin typeface="Palatino-Roman" charset="0"/>
              </a:rPr>
              <a:t>to </a:t>
            </a:r>
            <a:r>
              <a:rPr lang="en-US" altLang="en-US" sz="2800" i="1">
                <a:solidFill>
                  <a:srgbClr val="000000"/>
                </a:solidFill>
                <a:effectLst/>
                <a:latin typeface="Palatino-Roman" charset="0"/>
              </a:rPr>
              <a:t>c </a:t>
            </a:r>
            <a:r>
              <a:rPr lang="en-US" altLang="en-US" sz="2800">
                <a:solidFill>
                  <a:srgbClr val="000000"/>
                </a:solidFill>
                <a:effectLst/>
                <a:latin typeface="Palatino-Roman" charset="0"/>
              </a:rPr>
              <a:t>and decreases the total resistance of the circuit from </a:t>
            </a:r>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1</a:t>
            </a:r>
            <a:r>
              <a:rPr lang="en-US" altLang="en-US" sz="2800">
                <a:solidFill>
                  <a:srgbClr val="000000"/>
                </a:solidFill>
                <a:effectLst/>
                <a:latin typeface="Palatino-Roman" charset="0"/>
              </a:rPr>
              <a:t> + </a:t>
            </a:r>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2</a:t>
            </a:r>
            <a:r>
              <a:rPr lang="en-US" altLang="en-US" sz="2800">
                <a:solidFill>
                  <a:srgbClr val="000000"/>
                </a:solidFill>
                <a:effectLst/>
                <a:latin typeface="Palatino-Roman" charset="0"/>
              </a:rPr>
              <a:t> to just </a:t>
            </a:r>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1</a:t>
            </a:r>
            <a:r>
              <a:rPr lang="en-US" altLang="en-US" sz="2800">
                <a:solidFill>
                  <a:srgbClr val="000000"/>
                </a:solidFill>
                <a:effectLst/>
                <a:latin typeface="Palatino-Roman" charset="0"/>
              </a:rPr>
              <a:t>. </a:t>
            </a:r>
            <a:br>
              <a:rPr lang="en-US" altLang="en-US" sz="2800">
                <a:solidFill>
                  <a:srgbClr val="000000"/>
                </a:solidFill>
                <a:effectLst/>
                <a:latin typeface="Palatino-Roman" charset="0"/>
              </a:rPr>
            </a:br>
            <a:r>
              <a:rPr lang="en-US" altLang="en-US" sz="2800">
                <a:solidFill>
                  <a:srgbClr val="000000"/>
                </a:solidFill>
                <a:effectLst/>
                <a:latin typeface="Palatino-Roman" charset="0"/>
              </a:rPr>
              <a:t/>
            </a:r>
            <a:br>
              <a:rPr lang="en-US" altLang="en-US" sz="2800">
                <a:solidFill>
                  <a:srgbClr val="000000"/>
                </a:solidFill>
                <a:effectLst/>
                <a:latin typeface="Palatino-Roman" charset="0"/>
              </a:rPr>
            </a:br>
            <a:r>
              <a:rPr lang="en-US" altLang="en-US" sz="2800">
                <a:solidFill>
                  <a:srgbClr val="000000"/>
                </a:solidFill>
                <a:effectLst/>
                <a:latin typeface="Palatino-Roman" charset="0"/>
              </a:rPr>
              <a:t>The current passing through bulb </a:t>
            </a:r>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1</a:t>
            </a:r>
            <a:r>
              <a:rPr lang="en-US" altLang="en-US" sz="2800">
                <a:solidFill>
                  <a:srgbClr val="000000"/>
                </a:solidFill>
                <a:effectLst/>
                <a:latin typeface="Palatino-Roman" charset="0"/>
              </a:rPr>
              <a:t> increases, causing this bulb to glow brighter. </a:t>
            </a:r>
            <a:r>
              <a:rPr lang="en-US" altLang="en-US" sz="2800" b="1">
                <a:solidFill>
                  <a:srgbClr val="000000"/>
                </a:solidFill>
                <a:effectLst/>
                <a:latin typeface="Palatino-Roman" charset="0"/>
              </a:rPr>
              <a:t>Bulb </a:t>
            </a:r>
            <a:r>
              <a:rPr lang="en-US" altLang="en-US" sz="2800" b="1" i="1">
                <a:solidFill>
                  <a:srgbClr val="000000"/>
                </a:solidFill>
                <a:effectLst/>
                <a:latin typeface="Palatino-Roman" charset="0"/>
              </a:rPr>
              <a:t>R</a:t>
            </a:r>
            <a:r>
              <a:rPr lang="en-US" altLang="en-US" sz="2800" b="1" baseline="-25000">
                <a:solidFill>
                  <a:srgbClr val="000000"/>
                </a:solidFill>
                <a:effectLst/>
                <a:latin typeface="Palatino-Roman" charset="0"/>
              </a:rPr>
              <a:t>2</a:t>
            </a:r>
            <a:r>
              <a:rPr lang="en-US" altLang="en-US" sz="2800" b="1">
                <a:solidFill>
                  <a:srgbClr val="000000"/>
                </a:solidFill>
                <a:effectLst/>
                <a:latin typeface="Palatino-Roman" charset="0"/>
              </a:rPr>
              <a:t> goes out</a:t>
            </a:r>
            <a:r>
              <a:rPr lang="en-US" altLang="en-US" sz="2800">
                <a:solidFill>
                  <a:srgbClr val="000000"/>
                </a:solidFill>
                <a:effectLst/>
                <a:latin typeface="Palatino-Roman" charset="0"/>
              </a:rPr>
              <a:t> because essentially all of the current now passes through the wire connecting </a:t>
            </a:r>
            <a:r>
              <a:rPr lang="en-US" altLang="en-US" sz="2800" i="1">
                <a:solidFill>
                  <a:srgbClr val="000000"/>
                </a:solidFill>
                <a:effectLst/>
                <a:latin typeface="Palatino-Roman" charset="0"/>
              </a:rPr>
              <a:t>b </a:t>
            </a:r>
            <a:r>
              <a:rPr lang="en-US" altLang="en-US" sz="2800">
                <a:solidFill>
                  <a:srgbClr val="000000"/>
                </a:solidFill>
                <a:effectLst/>
                <a:latin typeface="Palatino-Roman" charset="0"/>
              </a:rPr>
              <a:t>and </a:t>
            </a:r>
            <a:r>
              <a:rPr lang="en-US" altLang="en-US" sz="2800" i="1">
                <a:solidFill>
                  <a:srgbClr val="000000"/>
                </a:solidFill>
                <a:effectLst/>
                <a:latin typeface="Palatino-Roman" charset="0"/>
              </a:rPr>
              <a:t>c </a:t>
            </a:r>
            <a:r>
              <a:rPr lang="en-US" altLang="en-US" sz="2800">
                <a:solidFill>
                  <a:srgbClr val="000000"/>
                </a:solidFill>
                <a:effectLst/>
                <a:latin typeface="Palatino-Roman" charset="0"/>
              </a:rPr>
              <a:t>and bypasses the filament of bulb </a:t>
            </a:r>
            <a:r>
              <a:rPr lang="en-US" altLang="en-US" sz="2800" i="1">
                <a:solidFill>
                  <a:srgbClr val="000000"/>
                </a:solidFill>
                <a:effectLst/>
                <a:latin typeface="Palatino-Roman" charset="0"/>
              </a:rPr>
              <a:t>R</a:t>
            </a:r>
            <a:r>
              <a:rPr lang="en-US" altLang="en-US" sz="2800" baseline="-25000">
                <a:solidFill>
                  <a:srgbClr val="000000"/>
                </a:solidFill>
                <a:effectLst/>
                <a:latin typeface="Palatino-Roman" charset="0"/>
              </a:rPr>
              <a:t>2</a:t>
            </a:r>
            <a:r>
              <a:rPr lang="en-US" altLang="en-US" sz="2800">
                <a:solidFill>
                  <a:srgbClr val="000000"/>
                </a:solidFill>
                <a:effectLst/>
                <a:latin typeface="Palatino-Roman"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a:t>
            </a:r>
          </a:p>
        </p:txBody>
      </p:sp>
      <p:sp>
        <p:nvSpPr>
          <p:cNvPr id="84995" name="Rectangle 3"/>
          <p:cNvSpPr>
            <a:spLocks noGrp="1" noChangeArrowheads="1"/>
          </p:cNvSpPr>
          <p:nvPr>
            <p:ph type="title"/>
          </p:nvPr>
        </p:nvSpPr>
        <p:spPr>
          <a:xfrm>
            <a:off x="304800" y="533400"/>
            <a:ext cx="8153400" cy="3429000"/>
          </a:xfrm>
          <a:noFill/>
          <a:ln/>
        </p:spPr>
        <p:txBody>
          <a:bodyPr anchor="b"/>
          <a:lstStyle/>
          <a:p>
            <a:pPr algn="l"/>
            <a:r>
              <a:rPr lang="en-US" altLang="en-US" sz="2000" b="1" dirty="0">
                <a:solidFill>
                  <a:srgbClr val="000000"/>
                </a:solidFill>
                <a:effectLst/>
                <a:latin typeface="Palatino" pitchFamily="18" charset="0"/>
              </a:rPr>
              <a:t>With the switch in this circuit (figure a) closed, no current exists in </a:t>
            </a:r>
            <a:r>
              <a:rPr lang="en-US" altLang="en-US" sz="2000" b="1" i="1" dirty="0">
                <a:solidFill>
                  <a:srgbClr val="000000"/>
                </a:solidFill>
                <a:effectLst/>
                <a:latin typeface="Palatino" pitchFamily="18" charset="0"/>
              </a:rPr>
              <a:t>R</a:t>
            </a:r>
            <a:r>
              <a:rPr lang="en-US" altLang="en-US" sz="2000" b="1" baseline="-25000" dirty="0">
                <a:solidFill>
                  <a:srgbClr val="000000"/>
                </a:solidFill>
                <a:effectLst/>
                <a:latin typeface="Palatino" pitchFamily="18" charset="0"/>
              </a:rPr>
              <a:t>2</a:t>
            </a:r>
            <a:r>
              <a:rPr lang="en-US" altLang="en-US" sz="2000" b="1" dirty="0">
                <a:solidFill>
                  <a:srgbClr val="000000"/>
                </a:solidFill>
                <a:effectLst/>
                <a:latin typeface="Palatino" pitchFamily="18" charset="0"/>
              </a:rPr>
              <a:t> because the current has an alternate zero-resistance path through the switch. Current does exist in </a:t>
            </a:r>
            <a:r>
              <a:rPr lang="en-US" altLang="en-US" sz="2000" b="1" i="1" dirty="0">
                <a:solidFill>
                  <a:srgbClr val="000000"/>
                </a:solidFill>
                <a:effectLst/>
                <a:latin typeface="Palatino" pitchFamily="18" charset="0"/>
              </a:rPr>
              <a:t>R</a:t>
            </a:r>
            <a:r>
              <a:rPr lang="en-US" altLang="en-US" sz="2000" b="1" baseline="-25000" dirty="0">
                <a:solidFill>
                  <a:srgbClr val="000000"/>
                </a:solidFill>
                <a:effectLst/>
                <a:latin typeface="Palatino" pitchFamily="18" charset="0"/>
              </a:rPr>
              <a:t>1</a:t>
            </a:r>
            <a:r>
              <a:rPr lang="en-US" altLang="en-US" sz="2000" b="1" dirty="0">
                <a:solidFill>
                  <a:srgbClr val="000000"/>
                </a:solidFill>
                <a:effectLst/>
                <a:latin typeface="Palatino" pitchFamily="18" charset="0"/>
              </a:rPr>
              <a:t> and this current is measured with the ammeter at the right side of the circuit. If the switch is opened (figure b), current exists in </a:t>
            </a:r>
            <a:r>
              <a:rPr lang="en-US" altLang="en-US" sz="2000" b="1" i="1" dirty="0">
                <a:solidFill>
                  <a:srgbClr val="000000"/>
                </a:solidFill>
                <a:effectLst/>
                <a:latin typeface="Palatino" pitchFamily="18" charset="0"/>
              </a:rPr>
              <a:t>R</a:t>
            </a:r>
            <a:r>
              <a:rPr lang="en-US" altLang="en-US" sz="2000" b="1" baseline="-25000" dirty="0">
                <a:solidFill>
                  <a:srgbClr val="000000"/>
                </a:solidFill>
                <a:effectLst/>
                <a:latin typeface="Palatino" pitchFamily="18" charset="0"/>
              </a:rPr>
              <a:t>2</a:t>
            </a:r>
            <a:r>
              <a:rPr lang="en-US" altLang="en-US" sz="2000" b="1" dirty="0">
                <a:solidFill>
                  <a:srgbClr val="000000"/>
                </a:solidFill>
                <a:effectLst/>
                <a:latin typeface="Palatino" pitchFamily="18" charset="0"/>
              </a:rPr>
              <a:t>. </a:t>
            </a:r>
            <a:br>
              <a:rPr lang="en-US" altLang="en-US" sz="2000" b="1" dirty="0">
                <a:solidFill>
                  <a:srgbClr val="000000"/>
                </a:solidFill>
                <a:effectLst/>
                <a:latin typeface="Palatino" pitchFamily="18" charset="0"/>
              </a:rPr>
            </a:br>
            <a:r>
              <a:rPr lang="en-US" altLang="en-US" sz="2000" b="1" dirty="0">
                <a:solidFill>
                  <a:schemeClr val="hlink"/>
                </a:solidFill>
                <a:effectLst/>
                <a:latin typeface="Palatino" pitchFamily="18" charset="0"/>
              </a:rPr>
              <a:t>After the switch is opened, the reading on the ammeter </a:t>
            </a:r>
            <a:br>
              <a:rPr lang="en-US" altLang="en-US" sz="2000" b="1" dirty="0">
                <a:solidFill>
                  <a:schemeClr val="hlink"/>
                </a:solidFill>
                <a:effectLst/>
                <a:latin typeface="Palatino" pitchFamily="18" charset="0"/>
              </a:rPr>
            </a:br>
            <a:r>
              <a:rPr lang="en-US" altLang="en-US" sz="2000" b="1" dirty="0">
                <a:solidFill>
                  <a:schemeClr val="hlink"/>
                </a:solidFill>
                <a:effectLst/>
                <a:latin typeface="Palatino" pitchFamily="18" charset="0"/>
              </a:rPr>
              <a:t>(a) increases, </a:t>
            </a:r>
            <a:br>
              <a:rPr lang="en-US" altLang="en-US" sz="2000" b="1" dirty="0">
                <a:solidFill>
                  <a:schemeClr val="hlink"/>
                </a:solidFill>
                <a:effectLst/>
                <a:latin typeface="Palatino" pitchFamily="18" charset="0"/>
              </a:rPr>
            </a:br>
            <a:r>
              <a:rPr lang="en-US" altLang="en-US" sz="2000" b="1" dirty="0">
                <a:solidFill>
                  <a:schemeClr val="hlink"/>
                </a:solidFill>
                <a:effectLst/>
                <a:latin typeface="Palatino" pitchFamily="18" charset="0"/>
              </a:rPr>
              <a:t>(b) decreases, </a:t>
            </a:r>
            <a:br>
              <a:rPr lang="en-US" altLang="en-US" sz="2000" b="1" dirty="0">
                <a:solidFill>
                  <a:schemeClr val="hlink"/>
                </a:solidFill>
                <a:effectLst/>
                <a:latin typeface="Palatino" pitchFamily="18" charset="0"/>
              </a:rPr>
            </a:br>
            <a:r>
              <a:rPr lang="en-US" altLang="en-US" sz="2000" b="1" dirty="0">
                <a:solidFill>
                  <a:schemeClr val="hlink"/>
                </a:solidFill>
                <a:effectLst/>
                <a:latin typeface="Palatino" pitchFamily="18" charset="0"/>
              </a:rPr>
              <a:t>(c) does not change.</a:t>
            </a:r>
          </a:p>
        </p:txBody>
      </p:sp>
      <p:pic>
        <p:nvPicPr>
          <p:cNvPr id="84996" name="Picture 4" descr="Fig 18-qq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3543907"/>
            <a:ext cx="5105400" cy="3129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ANSWER</a:t>
            </a:r>
          </a:p>
        </p:txBody>
      </p:sp>
      <p:sp>
        <p:nvSpPr>
          <p:cNvPr id="87043" name="Rectangle 3"/>
          <p:cNvSpPr>
            <a:spLocks noGrp="1" noChangeArrowheads="1"/>
          </p:cNvSpPr>
          <p:nvPr>
            <p:ph type="title"/>
          </p:nvPr>
        </p:nvSpPr>
        <p:spPr>
          <a:xfrm>
            <a:off x="304800" y="1447800"/>
            <a:ext cx="8305800" cy="3962400"/>
          </a:xfrm>
          <a:noFill/>
          <a:ln/>
        </p:spPr>
        <p:txBody>
          <a:bodyPr anchor="b"/>
          <a:lstStyle/>
          <a:p>
            <a:pPr algn="l"/>
            <a:r>
              <a:rPr lang="en-US" altLang="en-US" sz="3200">
                <a:solidFill>
                  <a:srgbClr val="000000"/>
                </a:solidFill>
                <a:effectLst/>
                <a:latin typeface="Palatino-Roman" charset="0"/>
              </a:rPr>
              <a:t>(b). When the switch is opened, resistors </a:t>
            </a:r>
            <a:r>
              <a:rPr lang="en-US" altLang="en-US" sz="3200" i="1">
                <a:solidFill>
                  <a:srgbClr val="000000"/>
                </a:solidFill>
                <a:effectLst/>
                <a:latin typeface="Palatino-Roman" charset="0"/>
              </a:rPr>
              <a:t>R</a:t>
            </a:r>
            <a:r>
              <a:rPr lang="en-US" altLang="en-US" sz="3200" baseline="-25000">
                <a:solidFill>
                  <a:srgbClr val="000000"/>
                </a:solidFill>
                <a:effectLst/>
                <a:latin typeface="Palatino-Roman" charset="0"/>
              </a:rPr>
              <a:t>1</a:t>
            </a:r>
            <a:r>
              <a:rPr lang="en-US" altLang="en-US" sz="3200">
                <a:solidFill>
                  <a:srgbClr val="000000"/>
                </a:solidFill>
                <a:effectLst/>
                <a:latin typeface="Palatino-Roman" charset="0"/>
              </a:rPr>
              <a:t> and </a:t>
            </a:r>
            <a:r>
              <a:rPr lang="en-US" altLang="en-US" sz="3200" i="1">
                <a:solidFill>
                  <a:srgbClr val="000000"/>
                </a:solidFill>
                <a:effectLst/>
                <a:latin typeface="Palatino-Roman" charset="0"/>
              </a:rPr>
              <a:t>R</a:t>
            </a:r>
            <a:r>
              <a:rPr lang="en-US" altLang="en-US" sz="3200" baseline="-25000">
                <a:solidFill>
                  <a:srgbClr val="000000"/>
                </a:solidFill>
                <a:effectLst/>
                <a:latin typeface="Palatino-Roman" charset="0"/>
              </a:rPr>
              <a:t>2</a:t>
            </a:r>
            <a:r>
              <a:rPr lang="en-US" altLang="en-US" sz="3200">
                <a:solidFill>
                  <a:srgbClr val="000000"/>
                </a:solidFill>
                <a:effectLst/>
                <a:latin typeface="Palatino-Roman" charset="0"/>
              </a:rPr>
              <a:t> are in series, so that the total circuit resistance is larger than when the switch was closed. As a result, the current decreases. </a:t>
            </a:r>
            <a:br>
              <a:rPr lang="en-US" altLang="en-US" sz="3200">
                <a:solidFill>
                  <a:srgbClr val="000000"/>
                </a:solidFill>
                <a:effectLst/>
                <a:latin typeface="Palatino-Roman" charset="0"/>
              </a:rPr>
            </a:br>
            <a:endParaRPr lang="en-US" altLang="en-US" sz="3200">
              <a:solidFill>
                <a:srgbClr val="000000"/>
              </a:solidFill>
              <a:effectLst/>
              <a:latin typeface="Palatino-Roman"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96200" cy="5770563"/>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3"/>
          <p:cNvSpPr>
            <a:spLocks noChangeArrowheads="1"/>
          </p:cNvSpPr>
          <p:nvPr/>
        </p:nvSpPr>
        <p:spPr bwMode="auto">
          <a:xfrm>
            <a:off x="762000" y="76200"/>
            <a:ext cx="7772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Resistors in Parallel</a:t>
            </a:r>
          </a:p>
        </p:txBody>
      </p:sp>
      <p:sp>
        <p:nvSpPr>
          <p:cNvPr id="2" name="Rectangle 1"/>
          <p:cNvSpPr/>
          <p:nvPr/>
        </p:nvSpPr>
        <p:spPr>
          <a:xfrm>
            <a:off x="3733800" y="2286000"/>
            <a:ext cx="2292615" cy="584775"/>
          </a:xfrm>
          <a:prstGeom prst="rect">
            <a:avLst/>
          </a:prstGeom>
        </p:spPr>
        <p:txBody>
          <a:bodyPr wrap="none">
            <a:spAutoFit/>
          </a:bodyPr>
          <a:lstStyle/>
          <a:p>
            <a:pPr lvl="1">
              <a:buFontTx/>
              <a:buNone/>
            </a:pPr>
            <a:r>
              <a:rPr lang="en-US" altLang="en-US" sz="3200" i="1" dirty="0" smtClean="0"/>
              <a:t>I = I</a:t>
            </a:r>
            <a:r>
              <a:rPr lang="en-US" altLang="en-US" sz="3200" i="1" baseline="-25000" dirty="0" smtClean="0"/>
              <a:t>1</a:t>
            </a:r>
            <a:r>
              <a:rPr lang="en-US" altLang="en-US" sz="3200" i="1" dirty="0" smtClean="0"/>
              <a:t> + I</a:t>
            </a:r>
            <a:r>
              <a:rPr lang="en-US" altLang="en-US" sz="3200" i="1" baseline="-25000" dirty="0" smtClean="0"/>
              <a:t>2</a:t>
            </a:r>
            <a:endParaRPr lang="en-US" altLang="en-US" sz="3200" i="1" baseline="-25000" dirty="0"/>
          </a:p>
        </p:txBody>
      </p:sp>
      <p:sp>
        <p:nvSpPr>
          <p:cNvPr id="3" name="Oval 2"/>
          <p:cNvSpPr/>
          <p:nvPr/>
        </p:nvSpPr>
        <p:spPr bwMode="auto">
          <a:xfrm>
            <a:off x="2819400" y="4191000"/>
            <a:ext cx="1447800" cy="1371600"/>
          </a:xfrm>
          <a:prstGeom prst="ellipse">
            <a:avLst/>
          </a:prstGeom>
          <a:noFill/>
          <a:ln w="9525" cap="flat" cmpd="sng" algn="ctr">
            <a:solidFill>
              <a:schemeClr val="bg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Times New Roman" panose="02020603050405020304" pitchFamily="18" charset="0"/>
            </a:endParaRPr>
          </a:p>
        </p:txBody>
      </p:sp>
      <p:cxnSp>
        <p:nvCxnSpPr>
          <p:cNvPr id="9" name="Straight Arrow Connector 8"/>
          <p:cNvCxnSpPr/>
          <p:nvPr/>
        </p:nvCxnSpPr>
        <p:spPr bwMode="auto">
          <a:xfrm flipV="1">
            <a:off x="3733800" y="2870775"/>
            <a:ext cx="914400" cy="13202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038600" y="1601569"/>
            <a:ext cx="2121093" cy="646331"/>
          </a:xfrm>
          <a:prstGeom prst="rect">
            <a:avLst/>
          </a:prstGeom>
        </p:spPr>
        <p:txBody>
          <a:bodyPr wrap="none">
            <a:spAutoFit/>
          </a:bodyPr>
          <a:lstStyle/>
          <a:p>
            <a:r>
              <a:rPr lang="en-US" altLang="en-US" dirty="0" smtClean="0"/>
              <a:t>Junction</a:t>
            </a:r>
            <a:r>
              <a:rPr lang="en-US" altLang="en-US" i="1" dirty="0" smtClean="0"/>
              <a:t> a</a:t>
            </a:r>
            <a:endParaRPr lang="en-US" dirty="0"/>
          </a:p>
        </p:txBody>
      </p:sp>
      <p:sp>
        <p:nvSpPr>
          <p:cNvPr id="13" name="Oval 12"/>
          <p:cNvSpPr/>
          <p:nvPr/>
        </p:nvSpPr>
        <p:spPr bwMode="auto">
          <a:xfrm>
            <a:off x="3717324" y="1499175"/>
            <a:ext cx="2743200" cy="1548825"/>
          </a:xfrm>
          <a:prstGeom prst="ellipse">
            <a:avLst/>
          </a:prstGeom>
          <a:noFill/>
          <a:ln w="9525" cap="flat" cmpd="sng" algn="ctr">
            <a:solidFill>
              <a:schemeClr val="bg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228600"/>
            <a:ext cx="7772400" cy="1143000"/>
          </a:xfrm>
        </p:spPr>
        <p:txBody>
          <a:bodyPr/>
          <a:lstStyle/>
          <a:p>
            <a:r>
              <a:rPr lang="en-US" altLang="en-US"/>
              <a:t>Resistors in Parallel</a:t>
            </a:r>
          </a:p>
        </p:txBody>
      </p:sp>
      <p:sp>
        <p:nvSpPr>
          <p:cNvPr id="88067" name="Rectangle 3"/>
          <p:cNvSpPr>
            <a:spLocks noGrp="1" noChangeArrowheads="1"/>
          </p:cNvSpPr>
          <p:nvPr>
            <p:ph type="body" idx="1"/>
          </p:nvPr>
        </p:nvSpPr>
        <p:spPr>
          <a:xfrm>
            <a:off x="685800" y="1600200"/>
            <a:ext cx="7772400" cy="4495800"/>
          </a:xfrm>
        </p:spPr>
        <p:txBody>
          <a:bodyPr/>
          <a:lstStyle/>
          <a:p>
            <a:r>
              <a:rPr lang="en-US" altLang="en-US" dirty="0"/>
              <a:t>The potential difference across each resistor is the same because each is connected directly across the battery terminals</a:t>
            </a:r>
          </a:p>
          <a:p>
            <a:pPr>
              <a:buFont typeface="Wingdings" panose="05000000000000000000" pitchFamily="2" charset="2"/>
              <a:buNone/>
            </a:pPr>
            <a:endParaRPr lang="en-US" altLang="en-US" dirty="0"/>
          </a:p>
          <a:p>
            <a:r>
              <a:rPr lang="en-US" altLang="en-US" dirty="0"/>
              <a:t>The current, </a:t>
            </a:r>
            <a:r>
              <a:rPr lang="en-US" altLang="en-US" i="1" dirty="0"/>
              <a:t>I</a:t>
            </a:r>
            <a:r>
              <a:rPr lang="en-US" altLang="en-US" dirty="0"/>
              <a:t>, that enters a point (</a:t>
            </a:r>
            <a:r>
              <a:rPr lang="en-US" altLang="en-US" i="1" dirty="0"/>
              <a:t>junction</a:t>
            </a:r>
            <a:r>
              <a:rPr lang="en-US" altLang="en-US" dirty="0"/>
              <a:t>) must be equal to the total current leaving that point (junction) </a:t>
            </a:r>
          </a:p>
          <a:p>
            <a:pPr lvl="1">
              <a:buFontTx/>
              <a:buNone/>
            </a:pPr>
            <a:r>
              <a:rPr lang="en-US" altLang="en-US" sz="3200" dirty="0"/>
              <a:t>				</a:t>
            </a:r>
            <a:r>
              <a:rPr lang="en-US" altLang="en-US" sz="3200" i="1" dirty="0"/>
              <a:t>I = I</a:t>
            </a:r>
            <a:r>
              <a:rPr lang="en-US" altLang="en-US" sz="3200" i="1" baseline="-25000" dirty="0"/>
              <a:t>1</a:t>
            </a:r>
            <a:r>
              <a:rPr lang="en-US" altLang="en-US" sz="3200" i="1" dirty="0"/>
              <a:t> + I</a:t>
            </a:r>
            <a:r>
              <a:rPr lang="en-US" altLang="en-US" sz="3200" i="1" baseline="-25000" dirty="0"/>
              <a:t>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152400" y="3657600"/>
            <a:ext cx="8839200" cy="1066800"/>
          </a:xfrm>
        </p:spPr>
        <p:txBody>
          <a:bodyPr/>
          <a:lstStyle/>
          <a:p>
            <a:pPr>
              <a:buFont typeface="Wingdings" panose="05000000000000000000" pitchFamily="2" charset="2"/>
              <a:buNone/>
            </a:pPr>
            <a:r>
              <a:rPr lang="en-US" altLang="en-US" sz="2800" dirty="0"/>
              <a:t>The equivalent resistance </a:t>
            </a:r>
            <a:r>
              <a:rPr lang="en-US" altLang="en-US" sz="2800" i="1" dirty="0" err="1">
                <a:solidFill>
                  <a:srgbClr val="FFFF00"/>
                </a:solidFill>
              </a:rPr>
              <a:t>R</a:t>
            </a:r>
            <a:r>
              <a:rPr lang="en-US" altLang="en-US" sz="2800" baseline="-25000" dirty="0" err="1">
                <a:solidFill>
                  <a:srgbClr val="FFFF00"/>
                </a:solidFill>
              </a:rPr>
              <a:t>eq</a:t>
            </a:r>
            <a:r>
              <a:rPr lang="en-US" altLang="en-US" sz="2800" dirty="0">
                <a:solidFill>
                  <a:srgbClr val="FFFF00"/>
                </a:solidFill>
              </a:rPr>
              <a:t> </a:t>
            </a:r>
            <a:r>
              <a:rPr lang="en-US" altLang="en-US" sz="2800" dirty="0"/>
              <a:t> has the effect on the circuit </a:t>
            </a:r>
            <a:r>
              <a:rPr lang="en-US" altLang="en-US" sz="2800" dirty="0" smtClean="0"/>
              <a:t/>
            </a:r>
            <a:br>
              <a:rPr lang="en-US" altLang="en-US" sz="2800" dirty="0" smtClean="0"/>
            </a:br>
            <a:r>
              <a:rPr lang="en-US" altLang="en-US" sz="2800" dirty="0" smtClean="0"/>
              <a:t>as </a:t>
            </a:r>
            <a:r>
              <a:rPr lang="en-US" altLang="en-US" sz="2800" dirty="0"/>
              <a:t>the two resistors in parallel</a:t>
            </a:r>
          </a:p>
        </p:txBody>
      </p:sp>
      <p:sp>
        <p:nvSpPr>
          <p:cNvPr id="89091" name="Rectangle 3"/>
          <p:cNvSpPr>
            <a:spLocks noGrp="1" noChangeArrowheads="1"/>
          </p:cNvSpPr>
          <p:nvPr>
            <p:ph type="title"/>
          </p:nvPr>
        </p:nvSpPr>
        <p:spPr>
          <a:xfrm>
            <a:off x="685800" y="0"/>
            <a:ext cx="7772400" cy="1143000"/>
          </a:xfrm>
          <a:noFill/>
          <a:ln/>
        </p:spPr>
        <p:txBody>
          <a:bodyPr/>
          <a:lstStyle/>
          <a:p>
            <a:r>
              <a:rPr lang="en-US" altLang="en-US"/>
              <a:t>Resistors in Parallel, cont</a:t>
            </a:r>
          </a:p>
        </p:txBody>
      </p:sp>
      <p:graphicFrame>
        <p:nvGraphicFramePr>
          <p:cNvPr id="89092" name="Object 4"/>
          <p:cNvGraphicFramePr>
            <a:graphicFrameLocks noChangeAspect="1"/>
          </p:cNvGraphicFramePr>
          <p:nvPr/>
        </p:nvGraphicFramePr>
        <p:xfrm>
          <a:off x="533400" y="1066800"/>
          <a:ext cx="4659313" cy="2503488"/>
        </p:xfrm>
        <a:graphic>
          <a:graphicData uri="http://schemas.openxmlformats.org/presentationml/2006/ole">
            <mc:AlternateContent xmlns:mc="http://schemas.openxmlformats.org/markup-compatibility/2006">
              <mc:Choice xmlns:v="urn:schemas-microsoft-com:vml" Requires="v">
                <p:oleObj spid="_x0000_s89112" name="Equation" r:id="rId3" imgW="1701720" imgH="914400" progId="Equation.3">
                  <p:embed/>
                </p:oleObj>
              </mc:Choice>
              <mc:Fallback>
                <p:oleObj name="Equation" r:id="rId3" imgW="1701720" imgH="914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4659313" cy="250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3" name="Object 5"/>
          <p:cNvGraphicFramePr>
            <a:graphicFrameLocks noChangeAspect="1"/>
          </p:cNvGraphicFramePr>
          <p:nvPr/>
        </p:nvGraphicFramePr>
        <p:xfrm>
          <a:off x="228600" y="5029200"/>
          <a:ext cx="2711450" cy="1182688"/>
        </p:xfrm>
        <a:graphic>
          <a:graphicData uri="http://schemas.openxmlformats.org/presentationml/2006/ole">
            <mc:AlternateContent xmlns:mc="http://schemas.openxmlformats.org/markup-compatibility/2006">
              <mc:Choice xmlns:v="urn:schemas-microsoft-com:vml" Requires="v">
                <p:oleObj spid="_x0000_s89113" name="Equation" r:id="rId5" imgW="990360" imgH="431640" progId="Equation.3">
                  <p:embed/>
                </p:oleObj>
              </mc:Choice>
              <mc:Fallback>
                <p:oleObj name="Equation" r:id="rId5" imgW="99036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029200"/>
                        <a:ext cx="2711450" cy="118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4" name="Object 6"/>
          <p:cNvGraphicFramePr>
            <a:graphicFrameLocks noChangeAspect="1"/>
          </p:cNvGraphicFramePr>
          <p:nvPr/>
        </p:nvGraphicFramePr>
        <p:xfrm>
          <a:off x="3581400" y="5105400"/>
          <a:ext cx="2571750" cy="1147763"/>
        </p:xfrm>
        <a:graphic>
          <a:graphicData uri="http://schemas.openxmlformats.org/presentationml/2006/ole">
            <mc:AlternateContent xmlns:mc="http://schemas.openxmlformats.org/markup-compatibility/2006">
              <mc:Choice xmlns:v="urn:schemas-microsoft-com:vml" Requires="v">
                <p:oleObj spid="_x0000_s89114" name="Equation" r:id="rId7" imgW="939600" imgH="419040" progId="Equation.3">
                  <p:embed/>
                </p:oleObj>
              </mc:Choice>
              <mc:Fallback>
                <p:oleObj name="Equation" r:id="rId7" imgW="939600" imgH="419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5105400"/>
                        <a:ext cx="2571750" cy="1147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5" name="Rectangle 7" descr="28-06b"/>
          <p:cNvSpPr>
            <a:spLocks noGrp="1" noChangeAspect="1" noChangeArrowheads="1"/>
          </p:cNvSpPr>
          <p:nvPr/>
        </p:nvSpPr>
        <p:spPr bwMode="auto">
          <a:xfrm>
            <a:off x="6430388" y="960438"/>
            <a:ext cx="2687056" cy="2609850"/>
          </a:xfrm>
          <a:prstGeom prst="rect">
            <a:avLst/>
          </a:prstGeom>
          <a:blipFill dpi="0" rotWithShape="1">
            <a:blip r:embed="rId9"/>
            <a:srcRect/>
            <a:stretch>
              <a:fillRect r="-2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6" name="Rectangle 8" descr="28-06c"/>
          <p:cNvSpPr>
            <a:spLocks noGrp="1" noChangeAspect="1" noChangeArrowheads="1"/>
          </p:cNvSpPr>
          <p:nvPr/>
        </p:nvSpPr>
        <p:spPr bwMode="auto">
          <a:xfrm>
            <a:off x="6450228" y="4149809"/>
            <a:ext cx="2633663" cy="2672467"/>
          </a:xfrm>
          <a:prstGeom prst="rect">
            <a:avLst/>
          </a:prstGeom>
          <a:blipFill dpi="0" rotWithShape="1">
            <a:blip r:embed="rId10"/>
            <a:srcRect/>
            <a:stretch>
              <a:fillRect b="-2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1143000"/>
          </a:xfrm>
        </p:spPr>
        <p:txBody>
          <a:bodyPr/>
          <a:lstStyle/>
          <a:p>
            <a:r>
              <a:rPr lang="en-US" altLang="en-US"/>
              <a:t>Equivalent Resistance – Parallel</a:t>
            </a:r>
          </a:p>
        </p:txBody>
      </p:sp>
      <p:sp>
        <p:nvSpPr>
          <p:cNvPr id="90115" name="Rectangle 3"/>
          <p:cNvSpPr>
            <a:spLocks noGrp="1" noChangeArrowheads="1"/>
          </p:cNvSpPr>
          <p:nvPr>
            <p:ph type="body" sz="half" idx="1"/>
          </p:nvPr>
        </p:nvSpPr>
        <p:spPr>
          <a:xfrm>
            <a:off x="533400" y="1676400"/>
            <a:ext cx="7772400" cy="609600"/>
          </a:xfrm>
        </p:spPr>
        <p:txBody>
          <a:bodyPr/>
          <a:lstStyle/>
          <a:p>
            <a:r>
              <a:rPr lang="en-US" altLang="en-US" sz="2800"/>
              <a:t>Equivalent resistance is</a:t>
            </a:r>
          </a:p>
        </p:txBody>
      </p:sp>
      <p:graphicFrame>
        <p:nvGraphicFramePr>
          <p:cNvPr id="90116" name="Object 4"/>
          <p:cNvGraphicFramePr>
            <a:graphicFrameLocks noChangeAspect="1"/>
          </p:cNvGraphicFramePr>
          <p:nvPr/>
        </p:nvGraphicFramePr>
        <p:xfrm>
          <a:off x="2581275" y="2438400"/>
          <a:ext cx="3751263" cy="1122363"/>
        </p:xfrm>
        <a:graphic>
          <a:graphicData uri="http://schemas.openxmlformats.org/presentationml/2006/ole">
            <mc:AlternateContent xmlns:mc="http://schemas.openxmlformats.org/markup-compatibility/2006">
              <mc:Choice xmlns:v="urn:schemas-microsoft-com:vml" Requires="v">
                <p:oleObj spid="_x0000_s90122" name="Equation" r:id="rId3" imgW="1485720" imgH="444240" progId="Equation.3">
                  <p:embed/>
                </p:oleObj>
              </mc:Choice>
              <mc:Fallback>
                <p:oleObj name="Equation" r:id="rId3" imgW="14857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2438400"/>
                        <a:ext cx="37512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7" name="Rectangle 5"/>
          <p:cNvSpPr>
            <a:spLocks noChangeArrowheads="1"/>
          </p:cNvSpPr>
          <p:nvPr/>
        </p:nvSpPr>
        <p:spPr bwMode="auto">
          <a:xfrm>
            <a:off x="685800" y="3810000"/>
            <a:ext cx="792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pPr>
              <a:lnSpc>
                <a:spcPct val="90000"/>
              </a:lnSpc>
            </a:pPr>
            <a:r>
              <a:rPr lang="en-US" altLang="en-US"/>
              <a:t>The inverse of the equivalent resistance of two or more resistors connected in parallel is the algebraic sum of the inverses of the individual resistance</a:t>
            </a:r>
          </a:p>
          <a:p>
            <a:pPr>
              <a:lnSpc>
                <a:spcPct val="90000"/>
              </a:lnSpc>
            </a:pPr>
            <a:endParaRPr lang="en-US" altLang="en-US"/>
          </a:p>
          <a:p>
            <a:pPr>
              <a:lnSpc>
                <a:spcPct val="90000"/>
              </a:lnSpc>
            </a:pPr>
            <a:r>
              <a:rPr lang="en-US" altLang="en-US"/>
              <a:t>The equivalent is </a:t>
            </a:r>
            <a:r>
              <a:rPr lang="en-US" altLang="en-US" i="1"/>
              <a:t>always less</a:t>
            </a:r>
            <a:r>
              <a:rPr lang="en-US" altLang="en-US"/>
              <a:t> than the smallest resistor in the group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5486400" y="914400"/>
            <a:ext cx="3505200" cy="2209800"/>
          </a:xfrm>
        </p:spPr>
        <p:txBody>
          <a:bodyPr/>
          <a:lstStyle/>
          <a:p>
            <a:pPr>
              <a:lnSpc>
                <a:spcPct val="90000"/>
              </a:lnSpc>
            </a:pPr>
            <a:r>
              <a:rPr lang="en-US" altLang="en-US" sz="2800"/>
              <a:t>Batteries provide a voltage with a fixed polarity, resulting in a </a:t>
            </a:r>
            <a:r>
              <a:rPr lang="en-US" altLang="en-US" sz="2800" i="1"/>
              <a:t>direct current</a:t>
            </a:r>
            <a:r>
              <a:rPr lang="en-US" altLang="en-US" sz="2800"/>
              <a:t> in a circuit </a:t>
            </a:r>
          </a:p>
        </p:txBody>
      </p:sp>
      <p:sp>
        <p:nvSpPr>
          <p:cNvPr id="71684" name="Rectangle 4"/>
          <p:cNvSpPr>
            <a:spLocks noChangeArrowheads="1"/>
          </p:cNvSpPr>
          <p:nvPr/>
        </p:nvSpPr>
        <p:spPr bwMode="auto">
          <a:xfrm>
            <a:off x="5638800" y="3657600"/>
            <a:ext cx="3505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90000"/>
              </a:lnSpc>
            </a:pPr>
            <a:r>
              <a:rPr lang="en-US" altLang="en-US" sz="2800" dirty="0"/>
              <a:t>The current constant in magnitude and direction is called </a:t>
            </a:r>
            <a:r>
              <a:rPr lang="en-US" altLang="en-US" sz="2800" i="1" dirty="0"/>
              <a:t>direct </a:t>
            </a:r>
            <a:r>
              <a:rPr lang="en-US" altLang="en-US" sz="2800" i="1" dirty="0" smtClean="0"/>
              <a:t>current,  DC</a:t>
            </a:r>
            <a:r>
              <a:rPr lang="en-US" altLang="en-US" sz="2800" dirty="0" smtClean="0"/>
              <a:t> </a:t>
            </a:r>
            <a:endParaRPr lang="en-US" altLang="en-US" sz="2800" dirty="0"/>
          </a:p>
        </p:txBody>
      </p:sp>
      <p:pic>
        <p:nvPicPr>
          <p:cNvPr id="7" name="Picture 6" descr="18p617"/>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79" y="1472406"/>
            <a:ext cx="4848721" cy="3632994"/>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a:t>
            </a:r>
          </a:p>
        </p:txBody>
      </p:sp>
      <p:sp>
        <p:nvSpPr>
          <p:cNvPr id="92163" name="Rectangle 3"/>
          <p:cNvSpPr>
            <a:spLocks noGrp="1" noChangeArrowheads="1"/>
          </p:cNvSpPr>
          <p:nvPr>
            <p:ph type="title"/>
          </p:nvPr>
        </p:nvSpPr>
        <p:spPr>
          <a:xfrm>
            <a:off x="228600" y="1676400"/>
            <a:ext cx="7772400" cy="2438400"/>
          </a:xfrm>
          <a:noFill/>
          <a:ln/>
        </p:spPr>
        <p:txBody>
          <a:bodyPr anchor="b"/>
          <a:lstStyle/>
          <a:p>
            <a:pPr algn="l"/>
            <a:r>
              <a:rPr lang="en-US" altLang="en-US" sz="2800">
                <a:solidFill>
                  <a:srgbClr val="000000"/>
                </a:solidFill>
                <a:effectLst/>
                <a:latin typeface="Palatino" pitchFamily="18" charset="0"/>
              </a:rPr>
              <a:t>With the switch in this circuit (figure a) open, there is no current in </a:t>
            </a:r>
            <a:r>
              <a:rPr lang="en-US" altLang="en-US" sz="2800" i="1">
                <a:solidFill>
                  <a:srgbClr val="000000"/>
                </a:solidFill>
                <a:effectLst/>
                <a:latin typeface="Palatino" pitchFamily="18" charset="0"/>
              </a:rPr>
              <a:t>R</a:t>
            </a:r>
            <a:r>
              <a:rPr lang="en-US" altLang="en-US" sz="2800" baseline="-25000">
                <a:solidFill>
                  <a:srgbClr val="000000"/>
                </a:solidFill>
                <a:effectLst/>
                <a:latin typeface="Palatino" pitchFamily="18" charset="0"/>
              </a:rPr>
              <a:t>2</a:t>
            </a:r>
            <a:r>
              <a:rPr lang="en-US" altLang="en-US" sz="2800">
                <a:solidFill>
                  <a:srgbClr val="000000"/>
                </a:solidFill>
                <a:effectLst/>
                <a:latin typeface="Palatino" pitchFamily="18" charset="0"/>
              </a:rPr>
              <a:t>.  There is current in </a:t>
            </a:r>
            <a:r>
              <a:rPr lang="en-US" altLang="en-US" sz="2800" i="1">
                <a:solidFill>
                  <a:srgbClr val="000000"/>
                </a:solidFill>
                <a:effectLst/>
                <a:latin typeface="Palatino" pitchFamily="18" charset="0"/>
              </a:rPr>
              <a:t>R</a:t>
            </a:r>
            <a:r>
              <a:rPr lang="en-US" altLang="en-US" sz="2800" baseline="-25000">
                <a:solidFill>
                  <a:srgbClr val="000000"/>
                </a:solidFill>
                <a:effectLst/>
                <a:latin typeface="Palatino" pitchFamily="18" charset="0"/>
              </a:rPr>
              <a:t>1</a:t>
            </a:r>
            <a:r>
              <a:rPr lang="en-US" altLang="en-US" sz="2800">
                <a:solidFill>
                  <a:srgbClr val="000000"/>
                </a:solidFill>
                <a:effectLst/>
                <a:latin typeface="Palatino" pitchFamily="18" charset="0"/>
              </a:rPr>
              <a:t> and this current is measured with the ammeter at the right side of the circuit.  If the switch is closed (figure b), there is current in </a:t>
            </a:r>
            <a:r>
              <a:rPr lang="en-US" altLang="en-US" sz="2800" i="1">
                <a:solidFill>
                  <a:srgbClr val="000000"/>
                </a:solidFill>
                <a:effectLst/>
                <a:latin typeface="Palatino" pitchFamily="18" charset="0"/>
              </a:rPr>
              <a:t>R</a:t>
            </a:r>
            <a:r>
              <a:rPr lang="en-US" altLang="en-US" sz="2800" baseline="-25000">
                <a:solidFill>
                  <a:srgbClr val="000000"/>
                </a:solidFill>
                <a:effectLst/>
                <a:latin typeface="Palatino" pitchFamily="18" charset="0"/>
              </a:rPr>
              <a:t>2</a:t>
            </a:r>
            <a:r>
              <a:rPr lang="en-US" altLang="en-US" sz="2800">
                <a:solidFill>
                  <a:srgbClr val="000000"/>
                </a:solidFill>
                <a:effectLst/>
                <a:latin typeface="Palatino" pitchFamily="18" charset="0"/>
              </a:rPr>
              <a:t>. When the switch is closed, the reading on the ammeter (a) increases, (b) decreases, or (c) remains the same.</a:t>
            </a:r>
          </a:p>
        </p:txBody>
      </p:sp>
      <p:pic>
        <p:nvPicPr>
          <p:cNvPr id="9216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3733800"/>
            <a:ext cx="4432300" cy="297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ANSWER</a:t>
            </a:r>
          </a:p>
        </p:txBody>
      </p:sp>
      <p:sp>
        <p:nvSpPr>
          <p:cNvPr id="94211" name="Rectangle 3"/>
          <p:cNvSpPr>
            <a:spLocks noGrp="1" noChangeArrowheads="1"/>
          </p:cNvSpPr>
          <p:nvPr>
            <p:ph type="title"/>
          </p:nvPr>
        </p:nvSpPr>
        <p:spPr>
          <a:xfrm>
            <a:off x="304800" y="1295400"/>
            <a:ext cx="8305800" cy="3962400"/>
          </a:xfrm>
          <a:noFill/>
          <a:ln/>
        </p:spPr>
        <p:txBody>
          <a:bodyPr anchor="b"/>
          <a:lstStyle/>
          <a:p>
            <a:r>
              <a:rPr lang="en-US" altLang="en-US" sz="3200">
                <a:solidFill>
                  <a:srgbClr val="000000"/>
                </a:solidFill>
                <a:effectLst/>
                <a:latin typeface="Palatino-Roman" charset="0"/>
              </a:rPr>
              <a:t>(a). When the switch is closed, resistors </a:t>
            </a:r>
            <a:r>
              <a:rPr lang="en-US" altLang="en-US" sz="3200" i="1">
                <a:solidFill>
                  <a:srgbClr val="000000"/>
                </a:solidFill>
                <a:effectLst/>
                <a:latin typeface="Palatino-Italic" charset="0"/>
              </a:rPr>
              <a:t>R</a:t>
            </a:r>
            <a:r>
              <a:rPr lang="en-US" altLang="en-US" sz="3200" baseline="-25000">
                <a:solidFill>
                  <a:srgbClr val="000000"/>
                </a:solidFill>
                <a:effectLst/>
                <a:latin typeface="Palatino-Roman" charset="0"/>
              </a:rPr>
              <a:t>1</a:t>
            </a:r>
            <a:r>
              <a:rPr lang="en-US" altLang="en-US" sz="3200">
                <a:solidFill>
                  <a:srgbClr val="000000"/>
                </a:solidFill>
                <a:effectLst/>
                <a:latin typeface="Palatino-Roman" charset="0"/>
              </a:rPr>
              <a:t> and </a:t>
            </a:r>
            <a:r>
              <a:rPr lang="en-US" altLang="en-US" sz="3200" i="1">
                <a:solidFill>
                  <a:srgbClr val="000000"/>
                </a:solidFill>
                <a:effectLst/>
                <a:latin typeface="Palatino-Italic" charset="0"/>
              </a:rPr>
              <a:t>R</a:t>
            </a:r>
            <a:r>
              <a:rPr lang="en-US" altLang="en-US" sz="3200" baseline="-25000">
                <a:solidFill>
                  <a:srgbClr val="000000"/>
                </a:solidFill>
                <a:effectLst/>
                <a:latin typeface="Palatino-Roman" charset="0"/>
              </a:rPr>
              <a:t>2</a:t>
            </a:r>
            <a:r>
              <a:rPr lang="en-US" altLang="en-US" sz="3200">
                <a:solidFill>
                  <a:srgbClr val="000000"/>
                </a:solidFill>
                <a:effectLst/>
                <a:latin typeface="Palatino-Roman" charset="0"/>
              </a:rPr>
              <a:t> are in parallel, so that the total circuit resistance is smaller than when the switch was open. As a result, the total current increases. </a:t>
            </a:r>
            <a:br>
              <a:rPr lang="en-US" altLang="en-US" sz="3200">
                <a:solidFill>
                  <a:srgbClr val="000000"/>
                </a:solidFill>
                <a:effectLst/>
                <a:latin typeface="Palatino-Roman" charset="0"/>
              </a:rPr>
            </a:br>
            <a:endParaRPr lang="en-US" altLang="en-US" sz="3200">
              <a:solidFill>
                <a:srgbClr val="000000"/>
              </a:solidFill>
              <a:effectLst/>
              <a:latin typeface="Palatino-Roman"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Problem-Solving Strategy, 1</a:t>
            </a:r>
          </a:p>
        </p:txBody>
      </p:sp>
      <p:sp>
        <p:nvSpPr>
          <p:cNvPr id="15363" name="Rectangle 3"/>
          <p:cNvSpPr>
            <a:spLocks noGrp="1" noChangeArrowheads="1"/>
          </p:cNvSpPr>
          <p:nvPr>
            <p:ph type="body" idx="1"/>
          </p:nvPr>
        </p:nvSpPr>
        <p:spPr/>
        <p:txBody>
          <a:bodyPr/>
          <a:lstStyle/>
          <a:p>
            <a:r>
              <a:rPr lang="en-US" altLang="en-US"/>
              <a:t>When two or more unequal resistors are connected in </a:t>
            </a:r>
            <a:r>
              <a:rPr lang="en-US" altLang="en-US" i="1"/>
              <a:t>series</a:t>
            </a:r>
            <a:r>
              <a:rPr lang="en-US" altLang="en-US"/>
              <a:t>, they carry the same current, but the potential differences across them are not the same.</a:t>
            </a:r>
          </a:p>
          <a:p>
            <a:pPr lvl="2"/>
            <a:r>
              <a:rPr lang="en-US" altLang="en-US" sz="2800"/>
              <a:t>The resistors add directly to give the equivalent resistance of the series combination</a:t>
            </a:r>
          </a:p>
          <a:p>
            <a:pPr lvl="2">
              <a:buFont typeface="Wingdings" panose="05000000000000000000" pitchFamily="2" charset="2"/>
              <a:buNone/>
            </a:pPr>
            <a:r>
              <a:rPr lang="en-US" altLang="en-US" sz="3200" i="1"/>
              <a:t>	</a:t>
            </a:r>
            <a:r>
              <a:rPr lang="en-US" altLang="en-US" sz="3200" i="1">
                <a:solidFill>
                  <a:schemeClr val="folHlink"/>
                </a:solidFill>
              </a:rPr>
              <a:t>R</a:t>
            </a:r>
            <a:r>
              <a:rPr lang="en-US" altLang="en-US" sz="3200" baseline="-25000">
                <a:solidFill>
                  <a:schemeClr val="folHlink"/>
                </a:solidFill>
              </a:rPr>
              <a:t>eq</a:t>
            </a:r>
            <a:r>
              <a:rPr lang="en-US" altLang="en-US" sz="3200">
                <a:solidFill>
                  <a:schemeClr val="folHlink"/>
                </a:solidFill>
              </a:rPr>
              <a:t> = </a:t>
            </a:r>
            <a:r>
              <a:rPr lang="en-US" altLang="en-US" sz="3200" i="1">
                <a:solidFill>
                  <a:schemeClr val="folHlink"/>
                </a:solidFill>
              </a:rPr>
              <a:t>R</a:t>
            </a:r>
            <a:r>
              <a:rPr lang="en-US" altLang="en-US" sz="3200" baseline="-25000">
                <a:solidFill>
                  <a:schemeClr val="folHlink"/>
                </a:solidFill>
              </a:rPr>
              <a:t>1</a:t>
            </a:r>
            <a:r>
              <a:rPr lang="en-US" altLang="en-US" sz="3200">
                <a:solidFill>
                  <a:schemeClr val="folHlink"/>
                </a:solidFill>
              </a:rPr>
              <a:t> + </a:t>
            </a:r>
            <a:r>
              <a:rPr lang="en-US" altLang="en-US" sz="3200" i="1">
                <a:solidFill>
                  <a:schemeClr val="folHlink"/>
                </a:solidFill>
              </a:rPr>
              <a:t>R</a:t>
            </a:r>
            <a:r>
              <a:rPr lang="en-US" altLang="en-US" sz="3200" baseline="-25000">
                <a:solidFill>
                  <a:schemeClr val="folHlink"/>
                </a:solidFill>
              </a:rPr>
              <a:t>2</a:t>
            </a:r>
            <a:r>
              <a:rPr lang="en-US" altLang="en-US" sz="3200">
                <a:solidFill>
                  <a:schemeClr val="folHlink"/>
                </a:solidFill>
              </a:rPr>
              <a:t> + </a:t>
            </a:r>
            <a:r>
              <a:rPr lang="en-US" altLang="en-US" sz="3200" i="1">
                <a:solidFill>
                  <a:schemeClr val="folHlink"/>
                </a:solidFill>
              </a:rPr>
              <a:t>R</a:t>
            </a:r>
            <a:r>
              <a:rPr lang="en-US" altLang="en-US" sz="3200" baseline="-25000">
                <a:solidFill>
                  <a:schemeClr val="folHlink"/>
                </a:solidFill>
              </a:rPr>
              <a:t>3</a:t>
            </a:r>
            <a:r>
              <a:rPr lang="en-US" altLang="en-US" sz="3200">
                <a:solidFill>
                  <a:schemeClr val="folHlink"/>
                </a:solidFill>
              </a:rPr>
              <a:t>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0"/>
            <a:ext cx="7772400" cy="1143000"/>
          </a:xfrm>
        </p:spPr>
        <p:txBody>
          <a:bodyPr/>
          <a:lstStyle/>
          <a:p>
            <a:r>
              <a:rPr lang="en-US" altLang="en-US"/>
              <a:t>Problem-Solving Strategy, 2</a:t>
            </a:r>
          </a:p>
        </p:txBody>
      </p:sp>
      <p:sp>
        <p:nvSpPr>
          <p:cNvPr id="16387" name="Rectangle 3"/>
          <p:cNvSpPr>
            <a:spLocks noGrp="1" noChangeArrowheads="1"/>
          </p:cNvSpPr>
          <p:nvPr>
            <p:ph type="body" idx="1"/>
          </p:nvPr>
        </p:nvSpPr>
        <p:spPr>
          <a:xfrm>
            <a:off x="685800" y="1066800"/>
            <a:ext cx="7772400" cy="4419600"/>
          </a:xfrm>
        </p:spPr>
        <p:txBody>
          <a:bodyPr/>
          <a:lstStyle/>
          <a:p>
            <a:pPr>
              <a:lnSpc>
                <a:spcPct val="90000"/>
              </a:lnSpc>
            </a:pPr>
            <a:r>
              <a:rPr lang="en-US" altLang="en-US" sz="3000"/>
              <a:t>When two or more unequal resistors are connected in </a:t>
            </a:r>
            <a:r>
              <a:rPr lang="en-US" altLang="en-US" sz="3000" i="1"/>
              <a:t>parallel</a:t>
            </a:r>
            <a:r>
              <a:rPr lang="en-US" altLang="en-US" sz="3000"/>
              <a:t>, the potential differences across them are the same.  The currents through them are not the same.</a:t>
            </a:r>
          </a:p>
          <a:p>
            <a:pPr lvl="2">
              <a:lnSpc>
                <a:spcPct val="90000"/>
              </a:lnSpc>
            </a:pPr>
            <a:r>
              <a:rPr lang="en-US" altLang="en-US" sz="2600"/>
              <a:t>The equivalent resistance of a parallel combination is found through reciprocal addition</a:t>
            </a:r>
          </a:p>
          <a:p>
            <a:pPr lvl="2">
              <a:lnSpc>
                <a:spcPct val="90000"/>
              </a:lnSpc>
            </a:pPr>
            <a:r>
              <a:rPr lang="en-US" altLang="en-US" sz="2600"/>
              <a:t>The equivalent resistance is always less than the smallest individual resistor in the combination</a:t>
            </a:r>
          </a:p>
        </p:txBody>
      </p:sp>
      <p:graphicFrame>
        <p:nvGraphicFramePr>
          <p:cNvPr id="16388" name="Object 4"/>
          <p:cNvGraphicFramePr>
            <a:graphicFrameLocks noChangeAspect="1"/>
          </p:cNvGraphicFramePr>
          <p:nvPr/>
        </p:nvGraphicFramePr>
        <p:xfrm>
          <a:off x="2667000" y="5181600"/>
          <a:ext cx="3751263" cy="1122363"/>
        </p:xfrm>
        <a:graphic>
          <a:graphicData uri="http://schemas.openxmlformats.org/presentationml/2006/ole">
            <mc:AlternateContent xmlns:mc="http://schemas.openxmlformats.org/markup-compatibility/2006">
              <mc:Choice xmlns:v="urn:schemas-microsoft-com:vml" Requires="v">
                <p:oleObj spid="_x0000_s109572" name="Equation" r:id="rId3" imgW="1485720" imgH="444240" progId="Equation.3">
                  <p:embed/>
                </p:oleObj>
              </mc:Choice>
              <mc:Fallback>
                <p:oleObj name="Equation" r:id="rId3" imgW="14857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181600"/>
                        <a:ext cx="37512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Problem-Solving Strategy, 3</a:t>
            </a:r>
          </a:p>
        </p:txBody>
      </p:sp>
      <p:sp>
        <p:nvSpPr>
          <p:cNvPr id="17411" name="Rectangle 3"/>
          <p:cNvSpPr>
            <a:spLocks noGrp="1" noChangeArrowheads="1"/>
          </p:cNvSpPr>
          <p:nvPr>
            <p:ph type="body" idx="1"/>
          </p:nvPr>
        </p:nvSpPr>
        <p:spPr/>
        <p:txBody>
          <a:bodyPr/>
          <a:lstStyle/>
          <a:p>
            <a:pPr>
              <a:lnSpc>
                <a:spcPct val="90000"/>
              </a:lnSpc>
            </a:pPr>
            <a:r>
              <a:rPr lang="en-US" altLang="en-US" sz="2800"/>
              <a:t>A complicated circuit consisting of several resistors and batteries can often be reduced to a simple circuit with only one resistor</a:t>
            </a:r>
          </a:p>
          <a:p>
            <a:pPr lvl="2">
              <a:lnSpc>
                <a:spcPct val="90000"/>
              </a:lnSpc>
            </a:pPr>
            <a:r>
              <a:rPr lang="en-US" altLang="en-US"/>
              <a:t>Replace any resistors in series or in parallel using steps 1 or 2.  </a:t>
            </a:r>
          </a:p>
          <a:p>
            <a:pPr lvl="2">
              <a:lnSpc>
                <a:spcPct val="90000"/>
              </a:lnSpc>
            </a:pPr>
            <a:r>
              <a:rPr lang="en-US" altLang="en-US"/>
              <a:t>Sketch the new circuit after these changes have been made</a:t>
            </a:r>
          </a:p>
          <a:p>
            <a:pPr lvl="2">
              <a:lnSpc>
                <a:spcPct val="90000"/>
              </a:lnSpc>
            </a:pPr>
            <a:r>
              <a:rPr lang="en-US" altLang="en-US"/>
              <a:t>Continue to replace any series or parallel combinations </a:t>
            </a:r>
          </a:p>
          <a:p>
            <a:pPr lvl="2">
              <a:lnSpc>
                <a:spcPct val="90000"/>
              </a:lnSpc>
            </a:pPr>
            <a:r>
              <a:rPr lang="en-US" altLang="en-US"/>
              <a:t>Continue until one equivalent resistance is found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Problem-Solving Strategy, 4</a:t>
            </a:r>
          </a:p>
        </p:txBody>
      </p:sp>
      <p:sp>
        <p:nvSpPr>
          <p:cNvPr id="18435" name="Rectangle 3"/>
          <p:cNvSpPr>
            <a:spLocks noGrp="1" noChangeArrowheads="1"/>
          </p:cNvSpPr>
          <p:nvPr>
            <p:ph type="body" idx="1"/>
          </p:nvPr>
        </p:nvSpPr>
        <p:spPr>
          <a:xfrm>
            <a:off x="685800" y="1981200"/>
            <a:ext cx="7620000" cy="4114800"/>
          </a:xfrm>
        </p:spPr>
        <p:txBody>
          <a:bodyPr/>
          <a:lstStyle/>
          <a:p>
            <a:r>
              <a:rPr lang="en-US" altLang="en-US"/>
              <a:t>If the current in or the potential difference across a resistor in the complicated circuit  is to be identified, start with the final circuit found in step 3 and gradually work back through the circuits</a:t>
            </a:r>
          </a:p>
          <a:p>
            <a:pPr lvl="2"/>
            <a:r>
              <a:rPr lang="en-US" altLang="en-US" sz="2800"/>
              <a:t>Use  </a:t>
            </a:r>
            <a:r>
              <a:rPr lang="en-US" altLang="en-US" sz="2800">
                <a:solidFill>
                  <a:schemeClr val="folHlink"/>
                </a:solidFill>
              </a:rPr>
              <a:t>Δ</a:t>
            </a:r>
            <a:r>
              <a:rPr lang="en-US" altLang="en-US" sz="2800" i="1">
                <a:solidFill>
                  <a:schemeClr val="folHlink"/>
                </a:solidFill>
              </a:rPr>
              <a:t>V </a:t>
            </a:r>
            <a:r>
              <a:rPr lang="en-US" altLang="en-US" sz="2800">
                <a:solidFill>
                  <a:schemeClr val="folHlink"/>
                </a:solidFill>
              </a:rPr>
              <a:t>= </a:t>
            </a:r>
            <a:r>
              <a:rPr lang="en-US" altLang="en-US" sz="2800" i="1">
                <a:solidFill>
                  <a:schemeClr val="folHlink"/>
                </a:solidFill>
              </a:rPr>
              <a:t>IR</a:t>
            </a:r>
            <a:r>
              <a:rPr lang="en-US" altLang="en-US" sz="2800" i="1"/>
              <a:t>  </a:t>
            </a:r>
            <a:r>
              <a:rPr lang="en-US" altLang="en-US" sz="2800"/>
              <a:t> and the procedures in steps   1 and 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18.4</a:t>
            </a:r>
          </a:p>
        </p:txBody>
      </p:sp>
      <p:sp>
        <p:nvSpPr>
          <p:cNvPr id="50179" name="Rectangle 3"/>
          <p:cNvSpPr>
            <a:spLocks noGrp="1" noChangeArrowheads="1"/>
          </p:cNvSpPr>
          <p:nvPr>
            <p:ph type="title"/>
          </p:nvPr>
        </p:nvSpPr>
        <p:spPr>
          <a:xfrm>
            <a:off x="228600" y="5562600"/>
            <a:ext cx="7772400" cy="1143000"/>
          </a:xfrm>
          <a:noFill/>
          <a:ln/>
        </p:spPr>
        <p:txBody>
          <a:bodyPr anchor="b"/>
          <a:lstStyle/>
          <a:p>
            <a:r>
              <a:rPr lang="en-US" altLang="en-US" sz="2800">
                <a:solidFill>
                  <a:srgbClr val="000000"/>
                </a:solidFill>
                <a:effectLst/>
                <a:latin typeface="Palatino" pitchFamily="18" charset="0"/>
              </a:rPr>
              <a:t>You have a large supply of lightbulbs and a battery.  You start with one lightbulb connected to the battery and notice its brightness.  You then add one lightbulb at a time, each new bulb being added in parallel to the previous bulbs.  As the lightbulbs are added, what happens (a) to the brightness of the bulbs?  (b) to the current in the bulbs?  (c) to the power delivered by the battery? (d) to the lifetime of the battery? (e) to the terminal voltage of the battery? </a:t>
            </a:r>
            <a:r>
              <a:rPr lang="en-US" altLang="en-US" sz="2800" i="1">
                <a:solidFill>
                  <a:srgbClr val="000000"/>
                </a:solidFill>
                <a:effectLst/>
                <a:latin typeface="Palatino" pitchFamily="18" charset="0"/>
              </a:rPr>
              <a:t>Hint: </a:t>
            </a:r>
            <a:r>
              <a:rPr lang="en-US" altLang="en-US" sz="2800">
                <a:solidFill>
                  <a:srgbClr val="000000"/>
                </a:solidFill>
                <a:effectLst/>
                <a:latin typeface="Palatino" pitchFamily="18" charset="0"/>
              </a:rPr>
              <a:t>Do not ignore the internal resistance of the battery.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1202"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18.4 ANSWER</a:t>
            </a:r>
          </a:p>
        </p:txBody>
      </p:sp>
      <p:sp>
        <p:nvSpPr>
          <p:cNvPr id="51203" name="Rectangle 1027"/>
          <p:cNvSpPr>
            <a:spLocks noGrp="1" noChangeArrowheads="1"/>
          </p:cNvSpPr>
          <p:nvPr>
            <p:ph type="title"/>
          </p:nvPr>
        </p:nvSpPr>
        <p:spPr>
          <a:xfrm>
            <a:off x="304800" y="2667000"/>
            <a:ext cx="8305800" cy="3962400"/>
          </a:xfrm>
          <a:noFill/>
          <a:ln/>
        </p:spPr>
        <p:txBody>
          <a:bodyPr anchor="b"/>
          <a:lstStyle/>
          <a:p>
            <a:r>
              <a:rPr lang="en-US" altLang="en-US" sz="2800">
                <a:solidFill>
                  <a:srgbClr val="000000"/>
                </a:solidFill>
                <a:effectLst/>
                <a:latin typeface="Palatino-Roman" charset="0"/>
              </a:rPr>
              <a:t>(a) The brightness of the bulbs </a:t>
            </a:r>
            <a:r>
              <a:rPr lang="en-US" altLang="en-US" sz="2800" i="1">
                <a:solidFill>
                  <a:srgbClr val="000000"/>
                </a:solidFill>
                <a:effectLst/>
                <a:latin typeface="Palatino-Roman" charset="0"/>
              </a:rPr>
              <a:t>decreases</a:t>
            </a:r>
            <a:r>
              <a:rPr lang="en-US" altLang="en-US" sz="2800">
                <a:solidFill>
                  <a:srgbClr val="000000"/>
                </a:solidFill>
                <a:effectLst/>
                <a:latin typeface="Palatino-Roman" charset="0"/>
              </a:rPr>
              <a:t/>
            </a:r>
            <a:br>
              <a:rPr lang="en-US" altLang="en-US" sz="2800">
                <a:solidFill>
                  <a:srgbClr val="000000"/>
                </a:solidFill>
                <a:effectLst/>
                <a:latin typeface="Palatino-Roman" charset="0"/>
              </a:rPr>
            </a:br>
            <a:r>
              <a:rPr lang="en-US" altLang="en-US" sz="2800">
                <a:solidFill>
                  <a:srgbClr val="000000"/>
                </a:solidFill>
                <a:effectLst/>
                <a:latin typeface="Palatino-Roman" charset="0"/>
              </a:rPr>
              <a:t/>
            </a:r>
            <a:br>
              <a:rPr lang="en-US" altLang="en-US" sz="2800">
                <a:solidFill>
                  <a:srgbClr val="000000"/>
                </a:solidFill>
                <a:effectLst/>
                <a:latin typeface="Palatino-Roman" charset="0"/>
              </a:rPr>
            </a:br>
            <a:r>
              <a:rPr lang="en-US" altLang="en-US" sz="2800">
                <a:solidFill>
                  <a:srgbClr val="000000"/>
                </a:solidFill>
                <a:effectLst/>
                <a:latin typeface="Palatino-Roman" charset="0"/>
              </a:rPr>
              <a:t>(b) The current in the bulbs </a:t>
            </a:r>
            <a:r>
              <a:rPr lang="en-US" altLang="en-US" sz="2800" i="1">
                <a:solidFill>
                  <a:srgbClr val="000000"/>
                </a:solidFill>
                <a:effectLst/>
                <a:latin typeface="Palatino-Roman" charset="0"/>
              </a:rPr>
              <a:t>decreases</a:t>
            </a:r>
            <a:br>
              <a:rPr lang="en-US" altLang="en-US" sz="2800" i="1">
                <a:solidFill>
                  <a:srgbClr val="000000"/>
                </a:solidFill>
                <a:effectLst/>
                <a:latin typeface="Palatino-Roman" charset="0"/>
              </a:rPr>
            </a:br>
            <a:r>
              <a:rPr lang="en-US" altLang="en-US" sz="2800" i="1">
                <a:solidFill>
                  <a:srgbClr val="000000"/>
                </a:solidFill>
                <a:effectLst/>
                <a:latin typeface="Palatino-Roman" charset="0"/>
              </a:rPr>
              <a:t/>
            </a:r>
            <a:br>
              <a:rPr lang="en-US" altLang="en-US" sz="2800" i="1">
                <a:solidFill>
                  <a:srgbClr val="000000"/>
                </a:solidFill>
                <a:effectLst/>
                <a:latin typeface="Palatino-Roman" charset="0"/>
              </a:rPr>
            </a:br>
            <a:r>
              <a:rPr lang="en-US" altLang="en-US" sz="2800">
                <a:solidFill>
                  <a:srgbClr val="000000"/>
                </a:solidFill>
                <a:effectLst/>
                <a:latin typeface="Palatino-Roman" charset="0"/>
              </a:rPr>
              <a:t>(c) The power delivered by the battery </a:t>
            </a:r>
            <a:r>
              <a:rPr lang="en-US" altLang="en-US" sz="2800" i="1">
                <a:solidFill>
                  <a:srgbClr val="000000"/>
                </a:solidFill>
                <a:effectLst/>
                <a:latin typeface="Palatino-Roman" charset="0"/>
              </a:rPr>
              <a:t>increases</a:t>
            </a:r>
            <a:r>
              <a:rPr lang="en-US" altLang="en-US" sz="2800">
                <a:solidFill>
                  <a:srgbClr val="000000"/>
                </a:solidFill>
                <a:effectLst/>
                <a:latin typeface="Palatino-Roman" charset="0"/>
              </a:rPr>
              <a:t/>
            </a:r>
            <a:br>
              <a:rPr lang="en-US" altLang="en-US" sz="2800">
                <a:solidFill>
                  <a:srgbClr val="000000"/>
                </a:solidFill>
                <a:effectLst/>
                <a:latin typeface="Palatino-Roman" charset="0"/>
              </a:rPr>
            </a:br>
            <a:r>
              <a:rPr lang="en-US" altLang="en-US" sz="2800">
                <a:solidFill>
                  <a:srgbClr val="000000"/>
                </a:solidFill>
                <a:effectLst/>
                <a:latin typeface="Palatino-Roman" charset="0"/>
              </a:rPr>
              <a:t/>
            </a:r>
            <a:br>
              <a:rPr lang="en-US" altLang="en-US" sz="2800">
                <a:solidFill>
                  <a:srgbClr val="000000"/>
                </a:solidFill>
                <a:effectLst/>
                <a:latin typeface="Palatino-Roman" charset="0"/>
              </a:rPr>
            </a:br>
            <a:r>
              <a:rPr lang="en-US" altLang="en-US" sz="2800">
                <a:solidFill>
                  <a:srgbClr val="000000"/>
                </a:solidFill>
                <a:effectLst/>
                <a:latin typeface="Palatino-Roman" charset="0"/>
              </a:rPr>
              <a:t>(d) The lifetime of the battery </a:t>
            </a:r>
            <a:r>
              <a:rPr lang="en-US" altLang="en-US" sz="2800" i="1">
                <a:solidFill>
                  <a:srgbClr val="000000"/>
                </a:solidFill>
                <a:effectLst/>
                <a:latin typeface="Palatino-Roman" charset="0"/>
              </a:rPr>
              <a:t>decreases</a:t>
            </a:r>
            <a:br>
              <a:rPr lang="en-US" altLang="en-US" sz="2800" i="1">
                <a:solidFill>
                  <a:srgbClr val="000000"/>
                </a:solidFill>
                <a:effectLst/>
                <a:latin typeface="Palatino-Roman" charset="0"/>
              </a:rPr>
            </a:br>
            <a:r>
              <a:rPr lang="en-US" altLang="en-US" sz="2800" i="1">
                <a:solidFill>
                  <a:srgbClr val="000000"/>
                </a:solidFill>
                <a:effectLst/>
                <a:latin typeface="Palatino-Roman" charset="0"/>
              </a:rPr>
              <a:t/>
            </a:r>
            <a:br>
              <a:rPr lang="en-US" altLang="en-US" sz="2800" i="1">
                <a:solidFill>
                  <a:srgbClr val="000000"/>
                </a:solidFill>
                <a:effectLst/>
                <a:latin typeface="Palatino-Roman" charset="0"/>
              </a:rPr>
            </a:br>
            <a:r>
              <a:rPr lang="en-US" altLang="en-US" sz="2800">
                <a:solidFill>
                  <a:srgbClr val="000000"/>
                </a:solidFill>
                <a:effectLst/>
                <a:latin typeface="Palatino-Roman" charset="0"/>
              </a:rPr>
              <a:t>(e) The terminal voltage of the battery </a:t>
            </a:r>
            <a:r>
              <a:rPr lang="en-US" altLang="en-US" sz="2800" i="1">
                <a:solidFill>
                  <a:srgbClr val="000000"/>
                </a:solidFill>
                <a:effectLst/>
                <a:latin typeface="Palatino-Roman" charset="0"/>
              </a:rPr>
              <a:t>decreases</a:t>
            </a:r>
            <a:r>
              <a:rPr lang="en-US" altLang="en-US" sz="2800">
                <a:solidFill>
                  <a:srgbClr val="000000"/>
                </a:solidFill>
                <a:effectLst/>
                <a:latin typeface="Palatino-Roman" charset="0"/>
              </a:rPr>
              <a:t> </a:t>
            </a:r>
            <a:br>
              <a:rPr lang="en-US" altLang="en-US" sz="2800">
                <a:solidFill>
                  <a:srgbClr val="000000"/>
                </a:solidFill>
                <a:effectLst/>
                <a:latin typeface="Palatino-Roman" charset="0"/>
              </a:rPr>
            </a:br>
            <a:endParaRPr lang="en-US" altLang="en-US" sz="2800">
              <a:solidFill>
                <a:srgbClr val="000000"/>
              </a:solidFill>
              <a:effectLst/>
              <a:latin typeface="Palatino-Roman"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1600200"/>
            <a:ext cx="4191000" cy="762000"/>
          </a:xfrm>
        </p:spPr>
        <p:txBody>
          <a:bodyPr/>
          <a:lstStyle/>
          <a:p>
            <a:r>
              <a:rPr lang="en-US" altLang="en-US"/>
              <a:t>Equivalent </a:t>
            </a:r>
            <a:br>
              <a:rPr lang="en-US" altLang="en-US"/>
            </a:br>
            <a:r>
              <a:rPr lang="en-US" altLang="en-US"/>
              <a:t>Resistance – </a:t>
            </a:r>
            <a:br>
              <a:rPr lang="en-US" altLang="en-US"/>
            </a:br>
            <a:r>
              <a:rPr lang="en-US" altLang="en-US"/>
              <a:t>Complex Circuit</a:t>
            </a:r>
          </a:p>
        </p:txBody>
      </p:sp>
      <p:pic>
        <p:nvPicPr>
          <p:cNvPr id="19459" name="Picture 3" descr="Fig 18-ex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017963"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Kirchhoff’s Rules</a:t>
            </a:r>
          </a:p>
        </p:txBody>
      </p:sp>
      <p:sp>
        <p:nvSpPr>
          <p:cNvPr id="20483" name="Rectangle 3"/>
          <p:cNvSpPr>
            <a:spLocks noGrp="1" noChangeArrowheads="1"/>
          </p:cNvSpPr>
          <p:nvPr>
            <p:ph type="body" idx="1"/>
          </p:nvPr>
        </p:nvSpPr>
        <p:spPr/>
        <p:txBody>
          <a:bodyPr/>
          <a:lstStyle/>
          <a:p>
            <a:r>
              <a:rPr lang="en-US" altLang="en-US" dirty="0"/>
              <a:t>There are ways in which resistors can be connected so that the circuits formed cannot be reduced to a single equivalent resistor</a:t>
            </a:r>
          </a:p>
          <a:p>
            <a:pPr>
              <a:buFont typeface="Wingdings" panose="05000000000000000000" pitchFamily="2" charset="2"/>
              <a:buNone/>
            </a:pPr>
            <a:endParaRPr lang="en-US" altLang="en-US" dirty="0"/>
          </a:p>
          <a:p>
            <a:r>
              <a:rPr lang="en-US" altLang="en-US" dirty="0"/>
              <a:t>Two rules, called </a:t>
            </a:r>
            <a:r>
              <a:rPr lang="en-US" altLang="en-US" dirty="0">
                <a:solidFill>
                  <a:schemeClr val="folHlink"/>
                </a:solidFill>
              </a:rPr>
              <a:t>Kirchhoff’s Rules</a:t>
            </a:r>
            <a:r>
              <a:rPr lang="en-US" altLang="en-US" dirty="0"/>
              <a:t> </a:t>
            </a:r>
            <a:r>
              <a:rPr lang="en-US" altLang="en-US" dirty="0" smtClean="0"/>
              <a:t/>
            </a:r>
            <a:br>
              <a:rPr lang="en-US" altLang="en-US" dirty="0" smtClean="0"/>
            </a:br>
            <a:r>
              <a:rPr lang="en-US" altLang="en-US" dirty="0" smtClean="0"/>
              <a:t>can </a:t>
            </a:r>
            <a:r>
              <a:rPr lang="en-US" altLang="en-US" dirty="0"/>
              <a:t>be used instead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1143000"/>
          </a:xfrm>
        </p:spPr>
        <p:txBody>
          <a:bodyPr/>
          <a:lstStyle/>
          <a:p>
            <a:r>
              <a:rPr lang="en-US" altLang="en-US" dirty="0"/>
              <a:t>Sources of </a:t>
            </a:r>
            <a:r>
              <a:rPr lang="en-US" altLang="en-US" dirty="0" err="1"/>
              <a:t>emf</a:t>
            </a:r>
            <a:endParaRPr lang="en-US" altLang="en-US" dirty="0"/>
          </a:p>
        </p:txBody>
      </p:sp>
      <p:sp>
        <p:nvSpPr>
          <p:cNvPr id="72707" name="Rectangle 3"/>
          <p:cNvSpPr>
            <a:spLocks noGrp="1" noChangeArrowheads="1"/>
          </p:cNvSpPr>
          <p:nvPr>
            <p:ph type="body" idx="1"/>
          </p:nvPr>
        </p:nvSpPr>
        <p:spPr>
          <a:xfrm>
            <a:off x="685800" y="1981200"/>
            <a:ext cx="7924800" cy="4572000"/>
          </a:xfrm>
        </p:spPr>
        <p:txBody>
          <a:bodyPr/>
          <a:lstStyle/>
          <a:p>
            <a:r>
              <a:rPr lang="en-US" altLang="en-US" dirty="0"/>
              <a:t>The source that maintains the current in a closed circuit is called a source of </a:t>
            </a:r>
            <a:r>
              <a:rPr lang="en-US" altLang="en-US" i="1" dirty="0" err="1">
                <a:solidFill>
                  <a:srgbClr val="FFFF00"/>
                </a:solidFill>
              </a:rPr>
              <a:t>emf</a:t>
            </a:r>
            <a:r>
              <a:rPr lang="en-US" altLang="en-US" i="1" dirty="0">
                <a:solidFill>
                  <a:srgbClr val="FFFF00"/>
                </a:solidFill>
              </a:rPr>
              <a:t> </a:t>
            </a:r>
            <a:r>
              <a:rPr lang="en-US" altLang="en-US" i="1" dirty="0"/>
              <a:t>(electromotive force)</a:t>
            </a:r>
          </a:p>
          <a:p>
            <a:r>
              <a:rPr lang="en-US" altLang="en-US" dirty="0"/>
              <a:t>Any devices that increase the potential energy of charges circulating in circuits are </a:t>
            </a:r>
            <a:r>
              <a:rPr lang="en-US" altLang="en-US" dirty="0">
                <a:solidFill>
                  <a:srgbClr val="FFFF00"/>
                </a:solidFill>
              </a:rPr>
              <a:t>sources of </a:t>
            </a:r>
            <a:r>
              <a:rPr lang="en-US" altLang="en-US" dirty="0" err="1">
                <a:solidFill>
                  <a:srgbClr val="FFFF00"/>
                </a:solidFill>
              </a:rPr>
              <a:t>emf</a:t>
            </a:r>
            <a:endParaRPr lang="en-US" altLang="en-US" dirty="0">
              <a:solidFill>
                <a:srgbClr val="FFFF00"/>
              </a:solidFill>
            </a:endParaRPr>
          </a:p>
          <a:p>
            <a:r>
              <a:rPr lang="en-US" altLang="en-US" dirty="0"/>
              <a:t>Examples include batteries and generators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152400"/>
            <a:ext cx="7772400" cy="990600"/>
          </a:xfrm>
        </p:spPr>
        <p:txBody>
          <a:bodyPr/>
          <a:lstStyle/>
          <a:p>
            <a:r>
              <a:rPr lang="en-US" altLang="en-US"/>
              <a:t>Statement of Kirchhoff’s Rules</a:t>
            </a:r>
          </a:p>
        </p:txBody>
      </p:sp>
      <p:sp>
        <p:nvSpPr>
          <p:cNvPr id="95235" name="Rectangle 3"/>
          <p:cNvSpPr>
            <a:spLocks noGrp="1" noChangeArrowheads="1"/>
          </p:cNvSpPr>
          <p:nvPr>
            <p:ph type="body" idx="1"/>
          </p:nvPr>
        </p:nvSpPr>
        <p:spPr>
          <a:xfrm>
            <a:off x="304800" y="1219200"/>
            <a:ext cx="8686800" cy="2362200"/>
          </a:xfrm>
        </p:spPr>
        <p:txBody>
          <a:bodyPr/>
          <a:lstStyle/>
          <a:p>
            <a:r>
              <a:rPr lang="en-US" altLang="en-US" sz="2800" b="1">
                <a:solidFill>
                  <a:srgbClr val="FFFF00"/>
                </a:solidFill>
              </a:rPr>
              <a:t>Junction Rule</a:t>
            </a:r>
            <a:r>
              <a:rPr lang="en-US" altLang="en-US" sz="2800">
                <a:solidFill>
                  <a:srgbClr val="FFFF00"/>
                </a:solidFill>
              </a:rPr>
              <a:t>.</a:t>
            </a:r>
            <a:r>
              <a:rPr lang="en-US" altLang="en-US" sz="2800"/>
              <a:t>  The sum of the currents entering any junction must equal the sum of the currents leaving that junction</a:t>
            </a:r>
          </a:p>
          <a:p>
            <a:pPr lvl="2"/>
            <a:r>
              <a:rPr lang="en-US" altLang="en-US" sz="2800"/>
              <a:t>A statement of Conservation of Charge</a:t>
            </a:r>
          </a:p>
        </p:txBody>
      </p:sp>
      <p:sp>
        <p:nvSpPr>
          <p:cNvPr id="95236" name="Rectangle 4"/>
          <p:cNvSpPr>
            <a:spLocks noChangeArrowheads="1"/>
          </p:cNvSpPr>
          <p:nvPr/>
        </p:nvSpPr>
        <p:spPr bwMode="auto">
          <a:xfrm>
            <a:off x="152400" y="4038600"/>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b="1">
                <a:solidFill>
                  <a:srgbClr val="FFFF00"/>
                </a:solidFill>
              </a:rPr>
              <a:t>Loop Rule</a:t>
            </a:r>
            <a:r>
              <a:rPr lang="en-US" altLang="en-US" sz="2800"/>
              <a:t>. The sum of the potential differences across all the elements around any closed circuit loop must be zero</a:t>
            </a:r>
          </a:p>
          <a:p>
            <a:pPr lvl="2"/>
            <a:r>
              <a:rPr lang="en-US" altLang="en-US" sz="2800"/>
              <a:t>A statement of Conservation of Energy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p:spPr>
        <p:txBody>
          <a:bodyPr/>
          <a:lstStyle/>
          <a:p>
            <a:r>
              <a:rPr lang="en-US" altLang="en-US"/>
              <a:t>More About the Junction Rule</a:t>
            </a:r>
          </a:p>
        </p:txBody>
      </p:sp>
      <p:sp>
        <p:nvSpPr>
          <p:cNvPr id="96259" name="Rectangle 3"/>
          <p:cNvSpPr>
            <a:spLocks noGrp="1" noChangeArrowheads="1"/>
          </p:cNvSpPr>
          <p:nvPr>
            <p:ph type="body" sz="half" idx="1"/>
          </p:nvPr>
        </p:nvSpPr>
        <p:spPr>
          <a:xfrm>
            <a:off x="533400" y="1981200"/>
            <a:ext cx="4267200" cy="4114800"/>
          </a:xfrm>
        </p:spPr>
        <p:txBody>
          <a:bodyPr/>
          <a:lstStyle/>
          <a:p>
            <a:r>
              <a:rPr lang="en-US" altLang="en-US" sz="2800" i="1"/>
              <a:t>I</a:t>
            </a:r>
            <a:r>
              <a:rPr lang="en-US" altLang="en-US" sz="2800" baseline="-25000"/>
              <a:t>1</a:t>
            </a:r>
            <a:r>
              <a:rPr lang="en-US" altLang="en-US" sz="2800"/>
              <a:t> = </a:t>
            </a:r>
            <a:r>
              <a:rPr lang="en-US" altLang="en-US" sz="2800" i="1"/>
              <a:t>I</a:t>
            </a:r>
            <a:r>
              <a:rPr lang="en-US" altLang="en-US" sz="2800" baseline="-25000"/>
              <a:t>2 </a:t>
            </a:r>
            <a:r>
              <a:rPr lang="en-US" altLang="en-US" sz="2800"/>
              <a:t>+ </a:t>
            </a:r>
            <a:r>
              <a:rPr lang="en-US" altLang="en-US" sz="2800" i="1"/>
              <a:t>I</a:t>
            </a:r>
            <a:r>
              <a:rPr lang="en-US" altLang="en-US" sz="2800" baseline="-25000"/>
              <a:t>3</a:t>
            </a:r>
          </a:p>
          <a:p>
            <a:pPr>
              <a:buFont typeface="Wingdings" panose="05000000000000000000" pitchFamily="2" charset="2"/>
              <a:buNone/>
            </a:pPr>
            <a:endParaRPr lang="en-US" altLang="en-US" sz="2800" baseline="-25000"/>
          </a:p>
          <a:p>
            <a:r>
              <a:rPr lang="en-US" altLang="en-US" sz="2800"/>
              <a:t>From Conservation of Charge</a:t>
            </a:r>
          </a:p>
          <a:p>
            <a:r>
              <a:rPr lang="en-US" altLang="en-US" sz="2800"/>
              <a:t>Diagram (b) shows a mechanical analog of the junction rule</a:t>
            </a:r>
          </a:p>
        </p:txBody>
      </p:sp>
      <p:pic>
        <p:nvPicPr>
          <p:cNvPr id="96260" name="Picture 4" descr="Fig 18-12"/>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11750" y="1981200"/>
            <a:ext cx="2882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Setting Up Kirchhoff’s Rules</a:t>
            </a:r>
          </a:p>
        </p:txBody>
      </p:sp>
      <p:sp>
        <p:nvSpPr>
          <p:cNvPr id="97283" name="Rectangle 3"/>
          <p:cNvSpPr>
            <a:spLocks noGrp="1" noChangeArrowheads="1"/>
          </p:cNvSpPr>
          <p:nvPr>
            <p:ph type="body" idx="1"/>
          </p:nvPr>
        </p:nvSpPr>
        <p:spPr/>
        <p:txBody>
          <a:bodyPr/>
          <a:lstStyle/>
          <a:p>
            <a:r>
              <a:rPr lang="en-US" altLang="en-US"/>
              <a:t>Assign symbols and directions to the currents in all branches of the circuit</a:t>
            </a:r>
          </a:p>
          <a:p>
            <a:pPr lvl="2"/>
            <a:r>
              <a:rPr lang="en-US" altLang="en-US" sz="2800"/>
              <a:t>If a direction is chosen incorrectly, the resulting answer will be negative, but the magnitude will be correct</a:t>
            </a:r>
          </a:p>
          <a:p>
            <a:r>
              <a:rPr lang="en-US" altLang="en-US"/>
              <a:t>When applying the loop rule, choose a direction for transversing the loop</a:t>
            </a:r>
          </a:p>
          <a:p>
            <a:pPr lvl="2"/>
            <a:r>
              <a:rPr lang="en-US" altLang="en-US"/>
              <a:t>Record voltage drops and rises as they occur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228600"/>
            <a:ext cx="7772400" cy="1143000"/>
          </a:xfrm>
        </p:spPr>
        <p:txBody>
          <a:bodyPr/>
          <a:lstStyle/>
          <a:p>
            <a:r>
              <a:rPr lang="en-US" altLang="en-US"/>
              <a:t>More About the Loop Rule</a:t>
            </a:r>
          </a:p>
        </p:txBody>
      </p:sp>
      <p:sp>
        <p:nvSpPr>
          <p:cNvPr id="98307" name="Rectangle 3"/>
          <p:cNvSpPr>
            <a:spLocks noGrp="1" noChangeArrowheads="1"/>
          </p:cNvSpPr>
          <p:nvPr>
            <p:ph type="body" sz="half" idx="1"/>
          </p:nvPr>
        </p:nvSpPr>
        <p:spPr>
          <a:xfrm>
            <a:off x="76200" y="1676400"/>
            <a:ext cx="5181600" cy="4800600"/>
          </a:xfrm>
        </p:spPr>
        <p:txBody>
          <a:bodyPr/>
          <a:lstStyle/>
          <a:p>
            <a:r>
              <a:rPr lang="en-US" altLang="en-US" sz="2800"/>
              <a:t>Traveling around the loop from a to b</a:t>
            </a:r>
          </a:p>
          <a:p>
            <a:r>
              <a:rPr lang="en-US" altLang="en-US" sz="2800"/>
              <a:t>In (a), the resistor is transversed in the direction of the current, the potential across the resistor is –</a:t>
            </a:r>
            <a:r>
              <a:rPr lang="en-US" altLang="en-US" sz="2800" i="1"/>
              <a:t>IR</a:t>
            </a:r>
          </a:p>
          <a:p>
            <a:r>
              <a:rPr lang="en-US" altLang="en-US" sz="2800"/>
              <a:t>In (b), the resistor is transversed in the direction opposite of the current, the potential across the resistor is +</a:t>
            </a:r>
            <a:r>
              <a:rPr lang="en-US" altLang="en-US" sz="2800" i="1"/>
              <a:t>IR</a:t>
            </a:r>
          </a:p>
          <a:p>
            <a:pPr>
              <a:buFont typeface="Wingdings" panose="05000000000000000000" pitchFamily="2" charset="2"/>
              <a:buNone/>
            </a:pPr>
            <a:endParaRPr lang="en-US" altLang="en-US" sz="2800" i="1"/>
          </a:p>
        </p:txBody>
      </p:sp>
      <p:graphicFrame>
        <p:nvGraphicFramePr>
          <p:cNvPr id="98308" name="Object 4"/>
          <p:cNvGraphicFramePr>
            <a:graphicFrameLocks noChangeAspect="1"/>
          </p:cNvGraphicFramePr>
          <p:nvPr>
            <p:ph type="clipArt" sz="half" idx="2"/>
          </p:nvPr>
        </p:nvGraphicFramePr>
        <p:xfrm>
          <a:off x="5410200" y="2286000"/>
          <a:ext cx="3657600" cy="3084513"/>
        </p:xfrm>
        <a:graphic>
          <a:graphicData uri="http://schemas.openxmlformats.org/presentationml/2006/ole">
            <mc:AlternateContent xmlns:mc="http://schemas.openxmlformats.org/markup-compatibility/2006">
              <mc:Choice xmlns:v="urn:schemas-microsoft-com:vml" Requires="v">
                <p:oleObj spid="_x0000_s98313" name="Photo Editor Photo" r:id="rId3" imgW="4009524" imgH="3381847" progId="MSPhotoEd.3">
                  <p:embed/>
                </p:oleObj>
              </mc:Choice>
              <mc:Fallback>
                <p:oleObj name="Photo Editor Photo" r:id="rId3" imgW="4009524" imgH="338184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3657600" cy="3084513"/>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228600"/>
            <a:ext cx="7772400" cy="1143000"/>
          </a:xfrm>
        </p:spPr>
        <p:txBody>
          <a:bodyPr/>
          <a:lstStyle/>
          <a:p>
            <a:r>
              <a:rPr lang="en-US" altLang="en-US"/>
              <a:t>Loop Rule</a:t>
            </a:r>
          </a:p>
        </p:txBody>
      </p:sp>
      <p:sp>
        <p:nvSpPr>
          <p:cNvPr id="99331" name="Rectangle 3"/>
          <p:cNvSpPr>
            <a:spLocks noGrp="1" noChangeArrowheads="1"/>
          </p:cNvSpPr>
          <p:nvPr>
            <p:ph type="body" sz="half" idx="1"/>
          </p:nvPr>
        </p:nvSpPr>
        <p:spPr>
          <a:xfrm>
            <a:off x="0" y="1371600"/>
            <a:ext cx="5410200" cy="5334000"/>
          </a:xfrm>
        </p:spPr>
        <p:txBody>
          <a:bodyPr/>
          <a:lstStyle/>
          <a:p>
            <a:r>
              <a:rPr lang="en-US" altLang="en-US" sz="2800" dirty="0"/>
              <a:t>In (c), the source of </a:t>
            </a:r>
            <a:r>
              <a:rPr lang="en-US" altLang="en-US" sz="2800" dirty="0" err="1"/>
              <a:t>emf</a:t>
            </a:r>
            <a:r>
              <a:rPr lang="en-US" altLang="en-US" sz="2800" dirty="0"/>
              <a:t> is </a:t>
            </a:r>
            <a:r>
              <a:rPr lang="en-US" altLang="en-US" sz="2800" dirty="0" err="1"/>
              <a:t>transversed</a:t>
            </a:r>
            <a:r>
              <a:rPr lang="en-US" altLang="en-US" sz="2800" dirty="0"/>
              <a:t> in the direction of the </a:t>
            </a:r>
            <a:r>
              <a:rPr lang="en-US" altLang="en-US" sz="2800" dirty="0" err="1"/>
              <a:t>emf</a:t>
            </a:r>
            <a:r>
              <a:rPr lang="en-US" altLang="en-US" sz="2800" dirty="0"/>
              <a:t> (from – to +), the change in the electric potential is +</a:t>
            </a:r>
            <a:r>
              <a:rPr lang="en-US" altLang="en-US" sz="3600" i="1" dirty="0"/>
              <a:t>ε</a:t>
            </a:r>
          </a:p>
          <a:p>
            <a:pPr>
              <a:buFont typeface="Wingdings" panose="05000000000000000000" pitchFamily="2" charset="2"/>
              <a:buNone/>
            </a:pPr>
            <a:endParaRPr lang="en-US" altLang="en-US" sz="2800" dirty="0"/>
          </a:p>
          <a:p>
            <a:r>
              <a:rPr lang="en-US" altLang="en-US" sz="2800" dirty="0"/>
              <a:t>In (d), the source of </a:t>
            </a:r>
            <a:r>
              <a:rPr lang="en-US" altLang="en-US" sz="2800" dirty="0" err="1"/>
              <a:t>emf</a:t>
            </a:r>
            <a:r>
              <a:rPr lang="en-US" altLang="en-US" sz="2800" dirty="0"/>
              <a:t> is </a:t>
            </a:r>
            <a:r>
              <a:rPr lang="en-US" altLang="en-US" sz="2800" dirty="0" err="1"/>
              <a:t>transversed</a:t>
            </a:r>
            <a:r>
              <a:rPr lang="en-US" altLang="en-US" sz="2800" dirty="0"/>
              <a:t> in the direction opposite of the </a:t>
            </a:r>
            <a:r>
              <a:rPr lang="en-US" altLang="en-US" sz="2800" dirty="0" err="1"/>
              <a:t>emf</a:t>
            </a:r>
            <a:r>
              <a:rPr lang="en-US" altLang="en-US" sz="2800" dirty="0"/>
              <a:t> (from + to -), the change in the electric potential is -</a:t>
            </a:r>
            <a:r>
              <a:rPr lang="en-US" altLang="en-US" sz="3600" i="1" dirty="0"/>
              <a:t>ε</a:t>
            </a:r>
          </a:p>
          <a:p>
            <a:pPr>
              <a:buFont typeface="Wingdings" panose="05000000000000000000" pitchFamily="2" charset="2"/>
              <a:buNone/>
            </a:pPr>
            <a:endParaRPr lang="en-US" altLang="en-US" sz="2800" dirty="0"/>
          </a:p>
        </p:txBody>
      </p:sp>
      <p:graphicFrame>
        <p:nvGraphicFramePr>
          <p:cNvPr id="99332" name="Object 4"/>
          <p:cNvGraphicFramePr>
            <a:graphicFrameLocks noChangeAspect="1"/>
          </p:cNvGraphicFramePr>
          <p:nvPr>
            <p:ph type="clipArt" sz="half" idx="2"/>
          </p:nvPr>
        </p:nvGraphicFramePr>
        <p:xfrm>
          <a:off x="5410200" y="1998663"/>
          <a:ext cx="3505200" cy="3106737"/>
        </p:xfrm>
        <a:graphic>
          <a:graphicData uri="http://schemas.openxmlformats.org/presentationml/2006/ole">
            <mc:AlternateContent xmlns:mc="http://schemas.openxmlformats.org/markup-compatibility/2006">
              <mc:Choice xmlns:v="urn:schemas-microsoft-com:vml" Requires="v">
                <p:oleObj spid="_x0000_s99337" name="Photo Editor Photo" r:id="rId3" imgW="4161905" imgH="3476190" progId="MSPhotoEd.3">
                  <p:embed/>
                </p:oleObj>
              </mc:Choice>
              <mc:Fallback>
                <p:oleObj name="Photo Editor Photo" r:id="rId3" imgW="4161905" imgH="347619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98663"/>
                        <a:ext cx="3505200" cy="31067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Junction Equations from Kirchhoff’s Rules</a:t>
            </a:r>
          </a:p>
        </p:txBody>
      </p:sp>
      <p:sp>
        <p:nvSpPr>
          <p:cNvPr id="26627" name="Rectangle 3"/>
          <p:cNvSpPr>
            <a:spLocks noGrp="1" noChangeArrowheads="1"/>
          </p:cNvSpPr>
          <p:nvPr>
            <p:ph type="body" idx="1"/>
          </p:nvPr>
        </p:nvSpPr>
        <p:spPr/>
        <p:txBody>
          <a:bodyPr/>
          <a:lstStyle/>
          <a:p>
            <a:r>
              <a:rPr lang="en-US" altLang="en-US"/>
              <a:t>Use the junction rule as often as needed so long as, each time you write an equation, you include in it a current that has not been used in a previous junction rule equation</a:t>
            </a:r>
          </a:p>
          <a:p>
            <a:pPr lvl="1"/>
            <a:r>
              <a:rPr lang="en-US" altLang="en-US"/>
              <a:t>In general, the number of times the junction rule can be used is one fewer than the number of junction points in the circuit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Loop Equations from Kirchhoff’s Rules</a:t>
            </a:r>
          </a:p>
        </p:txBody>
      </p:sp>
      <p:sp>
        <p:nvSpPr>
          <p:cNvPr id="27651" name="Rectangle 3"/>
          <p:cNvSpPr>
            <a:spLocks noGrp="1" noChangeArrowheads="1"/>
          </p:cNvSpPr>
          <p:nvPr>
            <p:ph type="body" idx="1"/>
          </p:nvPr>
        </p:nvSpPr>
        <p:spPr/>
        <p:txBody>
          <a:bodyPr/>
          <a:lstStyle/>
          <a:p>
            <a:r>
              <a:rPr lang="en-US" altLang="en-US"/>
              <a:t>The loop rule can be used as often as needed so long as a new circuit element (resistor or battery) or a new current appears in each new equation</a:t>
            </a:r>
          </a:p>
          <a:p>
            <a:r>
              <a:rPr lang="en-US" altLang="en-US"/>
              <a:t>You need as many independent equations as you have unknowns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638"/>
            <a:ext cx="6610350" cy="683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Problem-Solving Strategy – Kirchhoff’s Rules</a:t>
            </a:r>
          </a:p>
        </p:txBody>
      </p:sp>
      <p:sp>
        <p:nvSpPr>
          <p:cNvPr id="28675" name="Rectangle 3"/>
          <p:cNvSpPr>
            <a:spLocks noGrp="1" noChangeArrowheads="1"/>
          </p:cNvSpPr>
          <p:nvPr>
            <p:ph type="body" idx="1"/>
          </p:nvPr>
        </p:nvSpPr>
        <p:spPr/>
        <p:txBody>
          <a:bodyPr/>
          <a:lstStyle/>
          <a:p>
            <a:pPr>
              <a:lnSpc>
                <a:spcPct val="90000"/>
              </a:lnSpc>
            </a:pPr>
            <a:r>
              <a:rPr lang="en-US" altLang="en-US" sz="2800"/>
              <a:t>Draw the circuit diagram and assign labels and symbols to all known and unknown quantities.  Assign directions to the currents.</a:t>
            </a:r>
          </a:p>
          <a:p>
            <a:pPr>
              <a:lnSpc>
                <a:spcPct val="90000"/>
              </a:lnSpc>
            </a:pPr>
            <a:r>
              <a:rPr lang="en-US" altLang="en-US" sz="2800"/>
              <a:t>Apply the junction rule to any junction in the circuit</a:t>
            </a:r>
          </a:p>
          <a:p>
            <a:pPr>
              <a:lnSpc>
                <a:spcPct val="90000"/>
              </a:lnSpc>
            </a:pPr>
            <a:r>
              <a:rPr lang="en-US" altLang="en-US" sz="2800"/>
              <a:t>Apply the loop rule to as many loops as are needed to solve for the unknowns</a:t>
            </a:r>
          </a:p>
          <a:p>
            <a:pPr>
              <a:lnSpc>
                <a:spcPct val="90000"/>
              </a:lnSpc>
            </a:pPr>
            <a:r>
              <a:rPr lang="en-US" altLang="en-US" sz="2800"/>
              <a:t>Solve the equations simultaneously for the unknown quantities.</a:t>
            </a:r>
          </a:p>
        </p:txBody>
      </p:sp>
    </p:spTree>
    <p:extLst>
      <p:ext uri="{BB962C8B-B14F-4D97-AF65-F5344CB8AC3E}">
        <p14:creationId xmlns:p14="http://schemas.microsoft.com/office/powerpoint/2010/main" val="1367441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altLang="en-US" dirty="0" smtClean="0"/>
              <a:t>Example</a:t>
            </a:r>
            <a:endParaRPr lang="en-US" altLang="en-US" dirty="0"/>
          </a:p>
        </p:txBody>
      </p:sp>
      <p:pic>
        <p:nvPicPr>
          <p:cNvPr id="6" name="Picture 5" descr="181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972457"/>
            <a:ext cx="3886200" cy="5428343"/>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7772400" cy="1143000"/>
          </a:xfrm>
        </p:spPr>
        <p:txBody>
          <a:bodyPr/>
          <a:lstStyle/>
          <a:p>
            <a:r>
              <a:rPr lang="en-US" altLang="en-US" dirty="0" smtClean="0"/>
              <a:t>Emf </a:t>
            </a:r>
            <a:r>
              <a:rPr lang="en-US" altLang="en-US" dirty="0"/>
              <a:t>and Internal Resistance</a:t>
            </a:r>
          </a:p>
        </p:txBody>
      </p:sp>
      <p:sp>
        <p:nvSpPr>
          <p:cNvPr id="73731" name="Rectangle 3"/>
          <p:cNvSpPr>
            <a:spLocks noGrp="1" noChangeArrowheads="1"/>
          </p:cNvSpPr>
          <p:nvPr>
            <p:ph type="body" sz="half" idx="1"/>
          </p:nvPr>
        </p:nvSpPr>
        <p:spPr>
          <a:xfrm>
            <a:off x="381000" y="4876800"/>
            <a:ext cx="4572000" cy="1828800"/>
          </a:xfrm>
        </p:spPr>
        <p:txBody>
          <a:bodyPr/>
          <a:lstStyle/>
          <a:p>
            <a:r>
              <a:rPr lang="en-US" altLang="en-US" sz="2800" dirty="0"/>
              <a:t>Therefore, the terminal voltage is </a:t>
            </a:r>
            <a:r>
              <a:rPr lang="en-US" altLang="en-US" sz="2800" i="1" dirty="0"/>
              <a:t>not equal</a:t>
            </a:r>
            <a:r>
              <a:rPr lang="en-US" altLang="en-US" sz="2800" dirty="0"/>
              <a:t> to the </a:t>
            </a:r>
            <a:r>
              <a:rPr lang="en-US" altLang="en-US" sz="2800" dirty="0" err="1"/>
              <a:t>emf</a:t>
            </a:r>
            <a:endParaRPr lang="en-US" altLang="en-US" sz="2800" dirty="0"/>
          </a:p>
        </p:txBody>
      </p:sp>
      <p:pic>
        <p:nvPicPr>
          <p:cNvPr id="73732" name="Picture 4" descr="Fig 18-01a"/>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38800" y="2971800"/>
            <a:ext cx="3316288" cy="357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5"/>
          <p:cNvSpPr>
            <a:spLocks noChangeArrowheads="1"/>
          </p:cNvSpPr>
          <p:nvPr/>
        </p:nvSpPr>
        <p:spPr bwMode="auto">
          <a:xfrm>
            <a:off x="381000" y="2819400"/>
            <a:ext cx="4953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a:t>A real battery has some </a:t>
            </a:r>
            <a:r>
              <a:rPr lang="en-US" altLang="en-US" i="1">
                <a:solidFill>
                  <a:srgbClr val="FFFF00"/>
                </a:solidFill>
              </a:rPr>
              <a:t>internal </a:t>
            </a:r>
            <a:r>
              <a:rPr lang="en-US" altLang="en-US"/>
              <a:t>resistance, that is resistance to the flow of charge within the battery</a:t>
            </a:r>
          </a:p>
        </p:txBody>
      </p:sp>
      <p:sp>
        <p:nvSpPr>
          <p:cNvPr id="73734" name="Rectangle 6"/>
          <p:cNvSpPr>
            <a:spLocks noChangeArrowheads="1"/>
          </p:cNvSpPr>
          <p:nvPr/>
        </p:nvSpPr>
        <p:spPr bwMode="auto">
          <a:xfrm>
            <a:off x="228600" y="15240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28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4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000">
                <a:solidFill>
                  <a:schemeClr val="tx1"/>
                </a:solidFill>
                <a:latin typeface="Times New Roman" panose="02020603050405020304" pitchFamily="18" charset="0"/>
              </a:defRPr>
            </a:lvl3pPr>
            <a:lvl4pPr marL="1600200" indent="-228600">
              <a:spcBef>
                <a:spcPct val="20000"/>
              </a:spcBef>
              <a:buClr>
                <a:schemeClr val="tx1"/>
              </a:buClr>
              <a:buChar char="–"/>
              <a:defRPr>
                <a:solidFill>
                  <a:schemeClr val="tx1"/>
                </a:solidFill>
                <a:latin typeface="Times New Roman" panose="02020603050405020304" pitchFamily="18" charset="0"/>
              </a:defRPr>
            </a:lvl4pPr>
            <a:lvl5pPr marL="2057400" indent="-228600">
              <a:spcBef>
                <a:spcPct val="20000"/>
              </a:spcBef>
              <a:buClr>
                <a:schemeClr val="accent1"/>
              </a:buClr>
              <a:buChar char="•"/>
              <a:defRPr>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a:solidFill>
                  <a:schemeClr val="tx1"/>
                </a:solidFill>
                <a:latin typeface="Times New Roman" panose="02020603050405020304" pitchFamily="18" charset="0"/>
              </a:defRPr>
            </a:lvl9pPr>
          </a:lstStyle>
          <a:p>
            <a:r>
              <a:rPr lang="en-US" altLang="en-US" dirty="0"/>
              <a:t>The </a:t>
            </a:r>
            <a:r>
              <a:rPr lang="en-US" altLang="en-US" dirty="0" err="1">
                <a:solidFill>
                  <a:srgbClr val="FFFF00"/>
                </a:solidFill>
              </a:rPr>
              <a:t>emf</a:t>
            </a:r>
            <a:r>
              <a:rPr lang="en-US" altLang="en-US" i="1" dirty="0">
                <a:solidFill>
                  <a:srgbClr val="FFFF00"/>
                </a:solidFill>
              </a:rPr>
              <a:t> </a:t>
            </a:r>
            <a:r>
              <a:rPr lang="en-US" altLang="en-US" i="1" dirty="0">
                <a:solidFill>
                  <a:srgbClr val="FFFF00"/>
                </a:solidFill>
                <a:sym typeface="Symbol" panose="05050102010706020507" pitchFamily="18" charset="2"/>
              </a:rPr>
              <a:t></a:t>
            </a:r>
            <a:r>
              <a:rPr lang="en-US" altLang="en-US" dirty="0">
                <a:sym typeface="Symbol" panose="05050102010706020507" pitchFamily="18" charset="2"/>
              </a:rPr>
              <a:t> of a</a:t>
            </a:r>
            <a:r>
              <a:rPr lang="en-US" altLang="en-US" dirty="0"/>
              <a:t> battery is the </a:t>
            </a:r>
            <a:r>
              <a:rPr lang="en-US" altLang="en-US" i="1" dirty="0"/>
              <a:t>maximum possible voltage</a:t>
            </a:r>
            <a:r>
              <a:rPr lang="en-US" altLang="en-US" dirty="0"/>
              <a:t> that the battery can provide between its terminals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152400"/>
            <a:ext cx="8839200" cy="1143000"/>
          </a:xfrm>
        </p:spPr>
        <p:txBody>
          <a:bodyPr/>
          <a:lstStyle/>
          <a:p>
            <a:r>
              <a:rPr lang="en-US" altLang="en-US"/>
              <a:t>RC Circuits:Charging a Capacitor</a:t>
            </a:r>
          </a:p>
        </p:txBody>
      </p:sp>
      <p:sp>
        <p:nvSpPr>
          <p:cNvPr id="100355" name="Rectangle 3"/>
          <p:cNvSpPr>
            <a:spLocks noGrp="1" noChangeArrowheads="1"/>
          </p:cNvSpPr>
          <p:nvPr>
            <p:ph type="body" idx="1"/>
          </p:nvPr>
        </p:nvSpPr>
        <p:spPr>
          <a:xfrm>
            <a:off x="266700" y="1447800"/>
            <a:ext cx="8610600" cy="1143000"/>
          </a:xfrm>
        </p:spPr>
        <p:txBody>
          <a:bodyPr/>
          <a:lstStyle/>
          <a:p>
            <a:r>
              <a:rPr lang="en-US" altLang="en-US" sz="2800"/>
              <a:t>A circuit containing a series combination of a resistor and a capacitor is called an </a:t>
            </a:r>
            <a:r>
              <a:rPr lang="en-US" altLang="en-US" sz="2800" i="1">
                <a:solidFill>
                  <a:srgbClr val="FFFF00"/>
                </a:solidFill>
              </a:rPr>
              <a:t>RC circuit</a:t>
            </a:r>
          </a:p>
        </p:txBody>
      </p:sp>
      <p:sp>
        <p:nvSpPr>
          <p:cNvPr id="100356" name="Rectangle 4" descr="28-19"/>
          <p:cNvSpPr>
            <a:spLocks noGrp="1" noChangeAspect="1" noChangeArrowheads="1"/>
          </p:cNvSpPr>
          <p:nvPr/>
        </p:nvSpPr>
        <p:spPr bwMode="auto">
          <a:xfrm>
            <a:off x="609600" y="2485051"/>
            <a:ext cx="8077200" cy="4144586"/>
          </a:xfrm>
          <a:prstGeom prst="rect">
            <a:avLst/>
          </a:prstGeom>
          <a:blipFill dpi="0" rotWithShape="1">
            <a:blip r:embed="rId2"/>
            <a:srcRect/>
            <a:stretch>
              <a:fillRect r="-2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RC Circuits   </a:t>
            </a:r>
          </a:p>
        </p:txBody>
      </p:sp>
      <p:sp>
        <p:nvSpPr>
          <p:cNvPr id="108547" name="Rectangle 3"/>
          <p:cNvSpPr>
            <a:spLocks noGrp="1" noChangeArrowheads="1"/>
          </p:cNvSpPr>
          <p:nvPr>
            <p:ph type="body" idx="1"/>
          </p:nvPr>
        </p:nvSpPr>
        <p:spPr/>
        <p:txBody>
          <a:bodyPr/>
          <a:lstStyle/>
          <a:p>
            <a:r>
              <a:rPr lang="en-US" altLang="en-US" sz="2800"/>
              <a:t>A direct current circuit may contain capacitors and resistors, the current will vary with time</a:t>
            </a:r>
          </a:p>
          <a:p>
            <a:r>
              <a:rPr lang="en-US" altLang="en-US" sz="2800"/>
              <a:t>When the circuit is completed, the capacitor starts to charge</a:t>
            </a:r>
          </a:p>
          <a:p>
            <a:r>
              <a:rPr lang="en-US" altLang="en-US" sz="2800"/>
              <a:t>The capacitor continues to charge until it reaches its maximum charge (</a:t>
            </a:r>
            <a:r>
              <a:rPr lang="en-US" altLang="en-US" sz="2800" i="1"/>
              <a:t>Q = Cε</a:t>
            </a:r>
            <a:r>
              <a:rPr lang="en-US" altLang="en-US" sz="2800"/>
              <a:t>)</a:t>
            </a:r>
          </a:p>
          <a:p>
            <a:r>
              <a:rPr lang="en-US" altLang="en-US" sz="2800"/>
              <a:t>Once the capacitor is fully charged, the current in the circuit is zero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l="50877" t="502"/>
          <a:stretch>
            <a:fillRect/>
          </a:stretch>
        </p:blipFill>
        <p:spPr bwMode="auto">
          <a:xfrm>
            <a:off x="4648200" y="1828800"/>
            <a:ext cx="4267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ChangeArrowheads="1"/>
          </p:cNvSpPr>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dirty="0"/>
              <a:t>RC Circuits: Charging a                                                                                            				Capacitor</a:t>
            </a:r>
          </a:p>
        </p:txBody>
      </p:sp>
      <p:sp>
        <p:nvSpPr>
          <p:cNvPr id="58372" name="Rectangle 4" descr="28-19"/>
          <p:cNvSpPr>
            <a:spLocks noGrp="1" noChangeAspect="1" noChangeArrowheads="1"/>
          </p:cNvSpPr>
          <p:nvPr/>
        </p:nvSpPr>
        <p:spPr bwMode="auto">
          <a:xfrm rot="-21600000">
            <a:off x="152400" y="2286000"/>
            <a:ext cx="4419600" cy="2266950"/>
          </a:xfrm>
          <a:prstGeom prst="rect">
            <a:avLst/>
          </a:prstGeom>
          <a:blipFill dpi="0" rotWithShape="1">
            <a:blip r:embed="rId3"/>
            <a:srcRect/>
            <a:stretch>
              <a:fillRect b="-1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228600" y="1447800"/>
            <a:ext cx="5638800" cy="609600"/>
          </a:xfrm>
        </p:spPr>
        <p:txBody>
          <a:bodyPr/>
          <a:lstStyle/>
          <a:p>
            <a:r>
              <a:rPr lang="en-US" altLang="en-US" sz="2800"/>
              <a:t>Traveling the loop clockwise gives:</a:t>
            </a:r>
          </a:p>
        </p:txBody>
      </p:sp>
      <p:sp>
        <p:nvSpPr>
          <p:cNvPr id="103427" name="Rectangle 3"/>
          <p:cNvSpPr>
            <a:spLocks noGrp="1" noChangeArrowheads="1"/>
          </p:cNvSpPr>
          <p:nvPr>
            <p:ph type="title"/>
          </p:nvPr>
        </p:nvSpPr>
        <p:spPr>
          <a:xfrm>
            <a:off x="190500" y="228600"/>
            <a:ext cx="8763000" cy="1143000"/>
          </a:xfrm>
          <a:noFill/>
          <a:ln/>
        </p:spPr>
        <p:txBody>
          <a:bodyPr/>
          <a:lstStyle/>
          <a:p>
            <a:r>
              <a:rPr lang="en-US" altLang="en-US"/>
              <a:t>RC Circuits:Charging a Capacitor</a:t>
            </a:r>
          </a:p>
        </p:txBody>
      </p:sp>
      <p:sp>
        <p:nvSpPr>
          <p:cNvPr id="103428" name="Rectangle 4" descr="28-19c"/>
          <p:cNvSpPr>
            <a:spLocks noGrp="1" noChangeAspect="1" noChangeArrowheads="1"/>
          </p:cNvSpPr>
          <p:nvPr/>
        </p:nvSpPr>
        <p:spPr bwMode="auto">
          <a:xfrm>
            <a:off x="6324600" y="2133600"/>
            <a:ext cx="2514600" cy="2371725"/>
          </a:xfrm>
          <a:prstGeom prst="rect">
            <a:avLst/>
          </a:prstGeom>
          <a:blipFill dpi="0" rotWithShape="1">
            <a:blip r:embed="rId3"/>
            <a:srcRect/>
            <a:stretch>
              <a:fillRect r="-1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429" name="Object 5"/>
          <p:cNvGraphicFramePr>
            <a:graphicFrameLocks noChangeAspect="1"/>
          </p:cNvGraphicFramePr>
          <p:nvPr/>
        </p:nvGraphicFramePr>
        <p:xfrm>
          <a:off x="1808163" y="2057400"/>
          <a:ext cx="2711450" cy="1042988"/>
        </p:xfrm>
        <a:graphic>
          <a:graphicData uri="http://schemas.openxmlformats.org/presentationml/2006/ole">
            <mc:AlternateContent xmlns:mc="http://schemas.openxmlformats.org/markup-compatibility/2006">
              <mc:Choice xmlns:v="urn:schemas-microsoft-com:vml" Requires="v">
                <p:oleObj spid="_x0000_s103449" name="Equation" r:id="rId4" imgW="990360" imgH="380880" progId="Equation.3">
                  <p:embed/>
                </p:oleObj>
              </mc:Choice>
              <mc:Fallback>
                <p:oleObj name="Equation" r:id="rId4" imgW="990360" imgH="3808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2057400"/>
                        <a:ext cx="27114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0" name="Rectangle 6"/>
          <p:cNvSpPr>
            <a:spLocks noChangeArrowheads="1"/>
          </p:cNvSpPr>
          <p:nvPr/>
        </p:nvSpPr>
        <p:spPr bwMode="auto">
          <a:xfrm>
            <a:off x="228600" y="3124200"/>
            <a:ext cx="563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The </a:t>
            </a:r>
            <a:r>
              <a:rPr lang="en-US" altLang="en-US" sz="2800" i="1"/>
              <a:t>initial current</a:t>
            </a:r>
            <a:r>
              <a:rPr lang="en-US" altLang="en-US" sz="2800"/>
              <a:t> </a:t>
            </a:r>
            <a:r>
              <a:rPr lang="en-US" altLang="en-US" sz="2800" i="1"/>
              <a:t>I</a:t>
            </a:r>
            <a:r>
              <a:rPr lang="en-US" altLang="en-US" sz="2800" baseline="-25000"/>
              <a:t>0 </a:t>
            </a:r>
            <a:r>
              <a:rPr lang="en-US" altLang="en-US" sz="2800"/>
              <a:t>in the circuit is</a:t>
            </a:r>
          </a:p>
        </p:txBody>
      </p:sp>
      <p:grpSp>
        <p:nvGrpSpPr>
          <p:cNvPr id="103431" name="Group 7"/>
          <p:cNvGrpSpPr>
            <a:grpSpLocks/>
          </p:cNvGrpSpPr>
          <p:nvPr/>
        </p:nvGrpSpPr>
        <p:grpSpPr bwMode="auto">
          <a:xfrm>
            <a:off x="1066800" y="3733800"/>
            <a:ext cx="5029200" cy="1042988"/>
            <a:chOff x="480" y="2263"/>
            <a:chExt cx="3168" cy="657"/>
          </a:xfrm>
        </p:grpSpPr>
        <p:graphicFrame>
          <p:nvGraphicFramePr>
            <p:cNvPr id="103432" name="Object 8"/>
            <p:cNvGraphicFramePr>
              <a:graphicFrameLocks noChangeAspect="1"/>
            </p:cNvGraphicFramePr>
            <p:nvPr/>
          </p:nvGraphicFramePr>
          <p:xfrm>
            <a:off x="480" y="2263"/>
            <a:ext cx="854" cy="657"/>
          </p:xfrm>
          <a:graphic>
            <a:graphicData uri="http://schemas.openxmlformats.org/presentationml/2006/ole">
              <mc:AlternateContent xmlns:mc="http://schemas.openxmlformats.org/markup-compatibility/2006">
                <mc:Choice xmlns:v="urn:schemas-microsoft-com:vml" Requires="v">
                  <p:oleObj spid="_x0000_s103450" name="Equation" r:id="rId6" imgW="495000" imgH="380880" progId="Equation.3">
                    <p:embed/>
                  </p:oleObj>
                </mc:Choice>
                <mc:Fallback>
                  <p:oleObj name="Equation" r:id="rId6" imgW="495000" imgH="3808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2263"/>
                          <a:ext cx="854" cy="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3" name="Rectangle 9"/>
            <p:cNvSpPr>
              <a:spLocks noChangeArrowheads="1"/>
            </p:cNvSpPr>
            <p:nvPr/>
          </p:nvSpPr>
          <p:spPr bwMode="auto">
            <a:xfrm>
              <a:off x="1776" y="2428"/>
              <a:ext cx="1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tx1"/>
                  </a:solidFill>
                </a:rPr>
                <a:t>(current at t = 0)</a:t>
              </a:r>
            </a:p>
          </p:txBody>
        </p:sp>
      </p:grpSp>
      <p:sp>
        <p:nvSpPr>
          <p:cNvPr id="103434" name="Rectangle 10"/>
          <p:cNvSpPr>
            <a:spLocks noChangeArrowheads="1"/>
          </p:cNvSpPr>
          <p:nvPr/>
        </p:nvSpPr>
        <p:spPr bwMode="auto">
          <a:xfrm>
            <a:off x="381000" y="4800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t>The </a:t>
            </a:r>
            <a:r>
              <a:rPr lang="en-US" altLang="en-US" sz="2800" i="1"/>
              <a:t>maximum charge</a:t>
            </a:r>
            <a:r>
              <a:rPr lang="en-US" altLang="en-US" sz="2800"/>
              <a:t> (current </a:t>
            </a:r>
            <a:r>
              <a:rPr lang="en-US" altLang="en-US" sz="2800" i="1"/>
              <a:t>I = 0) </a:t>
            </a:r>
            <a:r>
              <a:rPr lang="en-US" altLang="en-US" sz="2800" baseline="-25000"/>
              <a:t> </a:t>
            </a:r>
            <a:r>
              <a:rPr lang="en-US" altLang="en-US" sz="2800"/>
              <a:t>is</a:t>
            </a:r>
          </a:p>
        </p:txBody>
      </p:sp>
      <p:graphicFrame>
        <p:nvGraphicFramePr>
          <p:cNvPr id="103435" name="Object 11"/>
          <p:cNvGraphicFramePr>
            <a:graphicFrameLocks noChangeAspect="1"/>
          </p:cNvGraphicFramePr>
          <p:nvPr/>
        </p:nvGraphicFramePr>
        <p:xfrm>
          <a:off x="2514600" y="5410200"/>
          <a:ext cx="1425575" cy="555625"/>
        </p:xfrm>
        <a:graphic>
          <a:graphicData uri="http://schemas.openxmlformats.org/presentationml/2006/ole">
            <mc:AlternateContent xmlns:mc="http://schemas.openxmlformats.org/markup-compatibility/2006">
              <mc:Choice xmlns:v="urn:schemas-microsoft-com:vml" Requires="v">
                <p:oleObj spid="_x0000_s103451" name="Equation" r:id="rId8" imgW="520560" imgH="203040" progId="Equation.3">
                  <p:embed/>
                </p:oleObj>
              </mc:Choice>
              <mc:Fallback>
                <p:oleObj name="Equation" r:id="rId8" imgW="520560" imgH="2030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5410200"/>
                        <a:ext cx="142557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6" name="Rectangle 12"/>
          <p:cNvSpPr>
            <a:spLocks noChangeArrowheads="1"/>
          </p:cNvSpPr>
          <p:nvPr/>
        </p:nvSpPr>
        <p:spPr bwMode="auto">
          <a:xfrm>
            <a:off x="228600" y="60960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800">
                <a:solidFill>
                  <a:srgbClr val="FFFF00"/>
                </a:solidFill>
              </a:rPr>
              <a:t>What is the time dependence of the charge and current?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228600" y="3276600"/>
            <a:ext cx="5486400" cy="3124200"/>
          </a:xfrm>
        </p:spPr>
        <p:txBody>
          <a:bodyPr/>
          <a:lstStyle/>
          <a:p>
            <a:r>
              <a:rPr lang="en-US" altLang="en-US"/>
              <a:t>Quantity</a:t>
            </a:r>
            <a:r>
              <a:rPr lang="en-US" altLang="en-US" i="1"/>
              <a:t> RC</a:t>
            </a:r>
            <a:r>
              <a:rPr lang="en-US" altLang="en-US"/>
              <a:t> is called the </a:t>
            </a:r>
            <a:r>
              <a:rPr lang="en-US" altLang="en-US" i="1">
                <a:solidFill>
                  <a:srgbClr val="FFFF00"/>
                </a:solidFill>
              </a:rPr>
              <a:t>time</a:t>
            </a:r>
            <a:r>
              <a:rPr lang="en-US" altLang="en-US" i="1"/>
              <a:t> </a:t>
            </a:r>
            <a:r>
              <a:rPr lang="en-US" altLang="en-US" i="1">
                <a:solidFill>
                  <a:srgbClr val="FFFF00"/>
                </a:solidFill>
              </a:rPr>
              <a:t>constant</a:t>
            </a:r>
            <a:r>
              <a:rPr lang="en-US" altLang="en-US"/>
              <a:t> </a:t>
            </a:r>
            <a:r>
              <a:rPr lang="en-US" altLang="en-US">
                <a:solidFill>
                  <a:srgbClr val="FFFF00"/>
                </a:solidFill>
                <a:sym typeface="Symbol" panose="05050102010706020507" pitchFamily="18" charset="2"/>
              </a:rPr>
              <a:t></a:t>
            </a:r>
            <a:r>
              <a:rPr lang="en-US" altLang="en-US">
                <a:sym typeface="Symbol" panose="05050102010706020507" pitchFamily="18" charset="2"/>
              </a:rPr>
              <a:t> of the circuit and </a:t>
            </a:r>
            <a:r>
              <a:rPr lang="en-US" altLang="en-US"/>
              <a:t>represents the time required for the charge to increase from zero to [1- e </a:t>
            </a:r>
            <a:r>
              <a:rPr lang="en-US" altLang="en-US" baseline="30000"/>
              <a:t>-1</a:t>
            </a:r>
            <a:r>
              <a:rPr lang="en-US" altLang="en-US"/>
              <a:t>] = 0.632 of its maximum</a:t>
            </a:r>
          </a:p>
          <a:p>
            <a:endParaRPr lang="en-US" altLang="en-US"/>
          </a:p>
        </p:txBody>
      </p:sp>
      <p:sp>
        <p:nvSpPr>
          <p:cNvPr id="104451" name="Rectangle 3"/>
          <p:cNvSpPr>
            <a:spLocks noGrp="1" noChangeArrowheads="1"/>
          </p:cNvSpPr>
          <p:nvPr>
            <p:ph type="title"/>
          </p:nvPr>
        </p:nvSpPr>
        <p:spPr>
          <a:xfrm>
            <a:off x="0" y="0"/>
            <a:ext cx="8763000" cy="1143000"/>
          </a:xfrm>
          <a:noFill/>
          <a:ln/>
        </p:spPr>
        <p:txBody>
          <a:bodyPr/>
          <a:lstStyle/>
          <a:p>
            <a:r>
              <a:rPr lang="en-US" altLang="en-US"/>
              <a:t>Time Dependence of Charge </a:t>
            </a:r>
          </a:p>
        </p:txBody>
      </p:sp>
      <p:graphicFrame>
        <p:nvGraphicFramePr>
          <p:cNvPr id="104453" name="Object 5"/>
          <p:cNvGraphicFramePr>
            <a:graphicFrameLocks noChangeAspect="1"/>
          </p:cNvGraphicFramePr>
          <p:nvPr/>
        </p:nvGraphicFramePr>
        <p:xfrm>
          <a:off x="1447800" y="1676400"/>
          <a:ext cx="5387975" cy="1076325"/>
        </p:xfrm>
        <a:graphic>
          <a:graphicData uri="http://schemas.openxmlformats.org/presentationml/2006/ole">
            <mc:AlternateContent xmlns:mc="http://schemas.openxmlformats.org/markup-compatibility/2006">
              <mc:Choice xmlns:v="urn:schemas-microsoft-com:vml" Requires="v">
                <p:oleObj spid="_x0000_s104459" name="Equation" r:id="rId3" imgW="1143000" imgH="228600" progId="Equation.3">
                  <p:embed/>
                </p:oleObj>
              </mc:Choice>
              <mc:Fallback>
                <p:oleObj name="Equation" r:id="rId3" imgW="11430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538797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4" name="Rectangle 6" descr="28-20a"/>
          <p:cNvSpPr>
            <a:spLocks noGrp="1" noChangeAspect="1" noChangeArrowheads="1"/>
          </p:cNvSpPr>
          <p:nvPr/>
        </p:nvSpPr>
        <p:spPr bwMode="auto">
          <a:xfrm>
            <a:off x="5791200" y="3521075"/>
            <a:ext cx="3200400" cy="2968625"/>
          </a:xfrm>
          <a:prstGeom prst="rect">
            <a:avLst/>
          </a:prstGeom>
          <a:blipFill dpi="0" rotWithShape="1">
            <a:blip r:embed="rId5"/>
            <a:srcRect/>
            <a:stretch>
              <a:fillRect r="-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RC Circuits: Discharging a                                                                                            				Capacitor</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612188" cy="467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1143000"/>
          </a:xfrm>
        </p:spPr>
        <p:txBody>
          <a:bodyPr/>
          <a:lstStyle/>
          <a:p>
            <a:r>
              <a:rPr lang="en-US" altLang="en-US"/>
              <a:t>Discharging Capacitor in an RC Circuit</a:t>
            </a:r>
          </a:p>
        </p:txBody>
      </p:sp>
      <p:sp>
        <p:nvSpPr>
          <p:cNvPr id="31747" name="Rectangle 3"/>
          <p:cNvSpPr>
            <a:spLocks noGrp="1" noChangeArrowheads="1"/>
          </p:cNvSpPr>
          <p:nvPr>
            <p:ph type="body" sz="half" idx="1"/>
          </p:nvPr>
        </p:nvSpPr>
        <p:spPr>
          <a:xfrm>
            <a:off x="228600" y="1752600"/>
            <a:ext cx="4267200" cy="4724400"/>
          </a:xfrm>
        </p:spPr>
        <p:txBody>
          <a:bodyPr/>
          <a:lstStyle/>
          <a:p>
            <a:r>
              <a:rPr lang="en-US" altLang="en-US" sz="2400" dirty="0"/>
              <a:t>When a charged capacitor is placed in the circuit, it can be discharged</a:t>
            </a:r>
          </a:p>
          <a:p>
            <a:pPr lvl="2"/>
            <a:r>
              <a:rPr lang="en-US" altLang="en-US" sz="2800" i="1" dirty="0">
                <a:solidFill>
                  <a:schemeClr val="folHlink"/>
                </a:solidFill>
              </a:rPr>
              <a:t>q</a:t>
            </a:r>
            <a:r>
              <a:rPr lang="en-US" altLang="en-US" sz="2800" dirty="0">
                <a:solidFill>
                  <a:schemeClr val="folHlink"/>
                </a:solidFill>
              </a:rPr>
              <a:t> = </a:t>
            </a:r>
            <a:r>
              <a:rPr lang="en-US" altLang="en-US" sz="2800" i="1" dirty="0" err="1" smtClean="0">
                <a:solidFill>
                  <a:schemeClr val="folHlink"/>
                </a:solidFill>
              </a:rPr>
              <a:t>Q</a:t>
            </a:r>
            <a:r>
              <a:rPr lang="en-US" altLang="en-US" sz="2800" dirty="0" err="1" smtClean="0">
                <a:solidFill>
                  <a:schemeClr val="folHlink"/>
                </a:solidFill>
              </a:rPr>
              <a:t>e</a:t>
            </a:r>
            <a:r>
              <a:rPr lang="en-US" altLang="en-US" sz="2800" baseline="30000" dirty="0" smtClean="0">
                <a:solidFill>
                  <a:schemeClr val="folHlink"/>
                </a:solidFill>
              </a:rPr>
              <a:t>-</a:t>
            </a:r>
            <a:r>
              <a:rPr lang="en-US" altLang="en-US" sz="2800" i="1" baseline="30000" dirty="0" smtClean="0">
                <a:solidFill>
                  <a:schemeClr val="folHlink"/>
                </a:solidFill>
              </a:rPr>
              <a:t>t</a:t>
            </a:r>
            <a:r>
              <a:rPr lang="en-US" altLang="en-US" sz="2800" baseline="30000" dirty="0" smtClean="0">
                <a:solidFill>
                  <a:schemeClr val="folHlink"/>
                </a:solidFill>
              </a:rPr>
              <a:t>/</a:t>
            </a:r>
            <a:r>
              <a:rPr lang="en-US" altLang="en-US" sz="2800" i="1" baseline="30000" dirty="0" smtClean="0">
                <a:solidFill>
                  <a:schemeClr val="folHlink"/>
                </a:solidFill>
              </a:rPr>
              <a:t>RC</a:t>
            </a:r>
            <a:endParaRPr lang="en-US" altLang="en-US" sz="2800" i="1" dirty="0">
              <a:solidFill>
                <a:schemeClr val="folHlink"/>
              </a:solidFill>
            </a:endParaRPr>
          </a:p>
          <a:p>
            <a:r>
              <a:rPr lang="en-US" altLang="en-US" sz="2400" dirty="0"/>
              <a:t>The charge decreases </a:t>
            </a:r>
            <a:r>
              <a:rPr lang="en-US" altLang="en-US" sz="2400" dirty="0" smtClean="0"/>
              <a:t>exponentially</a:t>
            </a:r>
            <a:br>
              <a:rPr lang="en-US" altLang="en-US" sz="2400" dirty="0" smtClean="0"/>
            </a:br>
            <a:endParaRPr lang="en-US" altLang="en-US" sz="2400" dirty="0"/>
          </a:p>
          <a:p>
            <a:r>
              <a:rPr lang="en-US" altLang="en-US" sz="2400" dirty="0"/>
              <a:t>At </a:t>
            </a:r>
            <a:r>
              <a:rPr lang="en-US" altLang="en-US" sz="2400" i="1" dirty="0">
                <a:solidFill>
                  <a:schemeClr val="folHlink"/>
                </a:solidFill>
              </a:rPr>
              <a:t>t</a:t>
            </a:r>
            <a:r>
              <a:rPr lang="en-US" altLang="en-US" sz="2400" dirty="0">
                <a:solidFill>
                  <a:schemeClr val="folHlink"/>
                </a:solidFill>
              </a:rPr>
              <a:t> = </a:t>
            </a:r>
            <a:r>
              <a:rPr lang="en-US" altLang="en-US" sz="2400" dirty="0">
                <a:solidFill>
                  <a:schemeClr val="folHlink"/>
                </a:solidFill>
                <a:sym typeface="Symbol" panose="05050102010706020507" pitchFamily="18" charset="2"/>
              </a:rPr>
              <a:t> = </a:t>
            </a:r>
            <a:r>
              <a:rPr lang="en-US" altLang="en-US" sz="2400" i="1" dirty="0">
                <a:solidFill>
                  <a:schemeClr val="folHlink"/>
                </a:solidFill>
                <a:sym typeface="Symbol" panose="05050102010706020507" pitchFamily="18" charset="2"/>
              </a:rPr>
              <a:t>RC</a:t>
            </a:r>
            <a:r>
              <a:rPr lang="en-US" altLang="en-US" sz="2400" dirty="0">
                <a:sym typeface="Symbol" panose="05050102010706020507" pitchFamily="18" charset="2"/>
              </a:rPr>
              <a:t>, the charge decreases to 0.368 </a:t>
            </a:r>
            <a:r>
              <a:rPr lang="en-US" altLang="en-US" sz="2400" dirty="0" err="1">
                <a:sym typeface="Symbol" panose="05050102010706020507" pitchFamily="18" charset="2"/>
              </a:rPr>
              <a:t>Q</a:t>
            </a:r>
            <a:r>
              <a:rPr lang="en-US" altLang="en-US" sz="2400" baseline="-25000" dirty="0" err="1">
                <a:sym typeface="Symbol" panose="05050102010706020507" pitchFamily="18" charset="2"/>
              </a:rPr>
              <a:t>max</a:t>
            </a:r>
            <a:endParaRPr lang="en-US" altLang="en-US" sz="2400" baseline="-25000" dirty="0">
              <a:sym typeface="Symbol" panose="05050102010706020507" pitchFamily="18" charset="2"/>
            </a:endParaRPr>
          </a:p>
          <a:p>
            <a:pPr lvl="2"/>
            <a:r>
              <a:rPr lang="en-US" altLang="en-US" sz="2000" dirty="0"/>
              <a:t>in one time constant, the capacitor loses </a:t>
            </a:r>
            <a:r>
              <a:rPr lang="en-US" altLang="en-US" sz="2000" dirty="0" smtClean="0"/>
              <a:t>about 63% </a:t>
            </a:r>
            <a:br>
              <a:rPr lang="en-US" altLang="en-US" sz="2000" dirty="0" smtClean="0"/>
            </a:br>
            <a:r>
              <a:rPr lang="en-US" altLang="en-US" sz="2000" dirty="0" smtClean="0"/>
              <a:t>of </a:t>
            </a:r>
            <a:r>
              <a:rPr lang="en-US" altLang="en-US" sz="2000" dirty="0"/>
              <a:t>its initial charge</a:t>
            </a:r>
          </a:p>
        </p:txBody>
      </p:sp>
      <p:graphicFrame>
        <p:nvGraphicFramePr>
          <p:cNvPr id="31748" name="Object 4"/>
          <p:cNvGraphicFramePr>
            <a:graphicFrameLocks noChangeAspect="1"/>
          </p:cNvGraphicFramePr>
          <p:nvPr>
            <p:ph type="clipArt" sz="half" idx="2"/>
          </p:nvPr>
        </p:nvGraphicFramePr>
        <p:xfrm>
          <a:off x="4953000" y="1981200"/>
          <a:ext cx="4038600" cy="3887788"/>
        </p:xfrm>
        <a:graphic>
          <a:graphicData uri="http://schemas.openxmlformats.org/presentationml/2006/ole">
            <mc:AlternateContent xmlns:mc="http://schemas.openxmlformats.org/markup-compatibility/2006">
              <mc:Choice xmlns:v="urn:schemas-microsoft-com:vml" Requires="v">
                <p:oleObj spid="_x0000_s31756" name="Photo Editor Photo" r:id="rId3" imgW="4323810" imgH="4161905" progId="MSPhotoEd.3">
                  <p:embed/>
                </p:oleObj>
              </mc:Choice>
              <mc:Fallback>
                <p:oleObj name="Photo Editor Photo" r:id="rId3" imgW="4323810" imgH="41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4038600" cy="3887788"/>
                      </a:xfrm>
                      <a:prstGeom prst="rect">
                        <a:avLst/>
                      </a:prstGeom>
                    </p:spPr>
                  </p:pic>
                </p:oleObj>
              </mc:Fallback>
            </mc:AlternateContent>
          </a:graphicData>
        </a:graphic>
      </p:graphicFrame>
      <p:sp>
        <p:nvSpPr>
          <p:cNvPr id="2" name="Rectangle 1"/>
          <p:cNvSpPr/>
          <p:nvPr/>
        </p:nvSpPr>
        <p:spPr>
          <a:xfrm>
            <a:off x="6327718" y="2387025"/>
            <a:ext cx="2435282" cy="584775"/>
          </a:xfrm>
          <a:prstGeom prst="rect">
            <a:avLst/>
          </a:prstGeom>
        </p:spPr>
        <p:txBody>
          <a:bodyPr wrap="none">
            <a:spAutoFit/>
          </a:bodyPr>
          <a:lstStyle/>
          <a:p>
            <a:pPr lvl="2"/>
            <a:r>
              <a:rPr lang="en-US" altLang="en-US" sz="3200" i="1" dirty="0" smtClean="0">
                <a:solidFill>
                  <a:schemeClr val="bg1"/>
                </a:solidFill>
              </a:rPr>
              <a:t>e </a:t>
            </a:r>
            <a:r>
              <a:rPr lang="en-US" altLang="en-US" sz="2000" dirty="0" smtClean="0">
                <a:solidFill>
                  <a:schemeClr val="bg1"/>
                </a:solidFill>
              </a:rPr>
              <a:t>= 2.718…</a:t>
            </a:r>
            <a:endParaRPr lang="en-US" altLang="en-US" sz="2000" dirty="0">
              <a:solidFill>
                <a:schemeClr val="bg1"/>
              </a:solidFill>
            </a:endParaRPr>
          </a:p>
        </p:txBody>
      </p:sp>
      <p:sp>
        <p:nvSpPr>
          <p:cNvPr id="9" name="Rectangle 8"/>
          <p:cNvSpPr/>
          <p:nvPr/>
        </p:nvSpPr>
        <p:spPr>
          <a:xfrm>
            <a:off x="6203542" y="3121856"/>
            <a:ext cx="2635658" cy="584775"/>
          </a:xfrm>
          <a:prstGeom prst="rect">
            <a:avLst/>
          </a:prstGeom>
        </p:spPr>
        <p:txBody>
          <a:bodyPr wrap="none">
            <a:spAutoFit/>
          </a:bodyPr>
          <a:lstStyle/>
          <a:p>
            <a:pPr lvl="2"/>
            <a:r>
              <a:rPr lang="en-US" altLang="en-US" sz="3200" i="1" dirty="0" smtClean="0">
                <a:solidFill>
                  <a:schemeClr val="bg1"/>
                </a:solidFill>
              </a:rPr>
              <a:t>e</a:t>
            </a:r>
            <a:r>
              <a:rPr lang="en-US" altLang="en-US" sz="2800" i="1" baseline="30000" dirty="0" smtClean="0">
                <a:solidFill>
                  <a:schemeClr val="bg1"/>
                </a:solidFill>
              </a:rPr>
              <a:t>-1</a:t>
            </a:r>
            <a:r>
              <a:rPr lang="en-US" altLang="en-US" sz="3200" i="1" dirty="0" smtClean="0">
                <a:solidFill>
                  <a:schemeClr val="bg1"/>
                </a:solidFill>
              </a:rPr>
              <a:t> </a:t>
            </a:r>
            <a:r>
              <a:rPr lang="en-US" altLang="en-US" sz="2000" dirty="0" smtClean="0">
                <a:solidFill>
                  <a:schemeClr val="bg1"/>
                </a:solidFill>
              </a:rPr>
              <a:t>= 0.368…</a:t>
            </a:r>
            <a:endParaRPr lang="en-US" altLang="en-US" sz="2000" dirty="0">
              <a:solidFill>
                <a:schemeClr val="bg1"/>
              </a:solidFill>
            </a:endParaRPr>
          </a:p>
        </p:txBody>
      </p:sp>
      <p:sp>
        <p:nvSpPr>
          <p:cNvPr id="10" name="Rectangle 9"/>
          <p:cNvSpPr/>
          <p:nvPr/>
        </p:nvSpPr>
        <p:spPr>
          <a:xfrm>
            <a:off x="5715000" y="5858690"/>
            <a:ext cx="2560316" cy="646331"/>
          </a:xfrm>
          <a:prstGeom prst="rect">
            <a:avLst/>
          </a:prstGeom>
        </p:spPr>
        <p:txBody>
          <a:bodyPr wrap="none">
            <a:spAutoFit/>
          </a:bodyPr>
          <a:lstStyle/>
          <a:p>
            <a:pPr lvl="2"/>
            <a:r>
              <a:rPr lang="en-US" altLang="en-US" i="1" dirty="0" smtClean="0">
                <a:solidFill>
                  <a:srgbClr val="FF0000"/>
                </a:solidFill>
              </a:rPr>
              <a:t>q=</a:t>
            </a:r>
            <a:r>
              <a:rPr lang="en-US" altLang="en-US" i="1" dirty="0" smtClean="0">
                <a:solidFill>
                  <a:srgbClr val="FF0000"/>
                </a:solidFill>
              </a:rPr>
              <a:t>Q</a:t>
            </a:r>
            <a:r>
              <a:rPr lang="en-US" altLang="en-US" i="1" dirty="0" smtClean="0">
                <a:solidFill>
                  <a:srgbClr val="FF0000"/>
                </a:solidFill>
              </a:rPr>
              <a:t>e</a:t>
            </a:r>
            <a:r>
              <a:rPr lang="en-US" altLang="en-US" i="1" baseline="30000" dirty="0" smtClean="0">
                <a:solidFill>
                  <a:srgbClr val="FF0000"/>
                </a:solidFill>
              </a:rPr>
              <a:t>-1</a:t>
            </a:r>
            <a:r>
              <a:rPr lang="en-US" altLang="en-US" i="1" dirty="0" smtClean="0">
                <a:solidFill>
                  <a:srgbClr val="FF0000"/>
                </a:solidFill>
              </a:rPr>
              <a:t> </a:t>
            </a:r>
            <a:endParaRPr lang="en-US" altLang="en-US" dirty="0">
              <a:solidFill>
                <a:srgbClr val="FF0000"/>
              </a:solidFill>
            </a:endParaRPr>
          </a:p>
        </p:txBody>
      </p:sp>
      <p:sp>
        <p:nvSpPr>
          <p:cNvPr id="11" name="Oval 10"/>
          <p:cNvSpPr/>
          <p:nvPr/>
        </p:nvSpPr>
        <p:spPr bwMode="auto">
          <a:xfrm>
            <a:off x="6903716" y="2357734"/>
            <a:ext cx="2167753" cy="1548825"/>
          </a:xfrm>
          <a:prstGeom prst="ellipse">
            <a:avLst/>
          </a:prstGeom>
          <a:noFill/>
          <a:ln w="9525" cap="flat" cmpd="sng" algn="ctr">
            <a:solidFill>
              <a:schemeClr val="bg1"/>
            </a:solidFill>
            <a:prstDash val="lg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152400"/>
            <a:ext cx="7772400" cy="762000"/>
          </a:xfrm>
        </p:spPr>
        <p:txBody>
          <a:bodyPr/>
          <a:lstStyle/>
          <a:p>
            <a:r>
              <a:rPr lang="en-US" altLang="en-US"/>
              <a:t>Household Wiring</a:t>
            </a:r>
          </a:p>
        </p:txBody>
      </p:sp>
      <p:pic>
        <p:nvPicPr>
          <p:cNvPr id="105476" name="Picture 4" descr="27_20_Household_wi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51150"/>
            <a:ext cx="8763000" cy="3794125"/>
          </a:xfrm>
          <a:prstGeom prst="rect">
            <a:avLst/>
          </a:prstGeom>
          <a:noFill/>
          <a:extLst>
            <a:ext uri="{909E8E84-426E-40DD-AFC4-6F175D3DCCD1}">
              <a14:hiddenFill xmlns:a14="http://schemas.microsoft.com/office/drawing/2010/main">
                <a:solidFill>
                  <a:srgbClr val="FFFFFF"/>
                </a:solidFill>
              </a14:hiddenFill>
            </a:ext>
          </a:extLst>
        </p:spPr>
      </p:pic>
      <p:grpSp>
        <p:nvGrpSpPr>
          <p:cNvPr id="105477" name="Group 5"/>
          <p:cNvGrpSpPr>
            <a:grpSpLocks/>
          </p:cNvGrpSpPr>
          <p:nvPr/>
        </p:nvGrpSpPr>
        <p:grpSpPr bwMode="auto">
          <a:xfrm>
            <a:off x="5257800" y="990600"/>
            <a:ext cx="3738563" cy="1752600"/>
            <a:chOff x="1680" y="3120"/>
            <a:chExt cx="2598" cy="1200"/>
          </a:xfrm>
        </p:grpSpPr>
        <p:sp>
          <p:nvSpPr>
            <p:cNvPr id="105478" name="Rectangle 6"/>
            <p:cNvSpPr>
              <a:spLocks noChangeArrowheads="1"/>
            </p:cNvSpPr>
            <p:nvPr/>
          </p:nvSpPr>
          <p:spPr bwMode="auto">
            <a:xfrm>
              <a:off x="1680" y="3120"/>
              <a:ext cx="2544" cy="1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5479" name="Picture 7" descr="96midter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3216"/>
              <a:ext cx="2550" cy="10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Electrical Safety</a:t>
            </a:r>
          </a:p>
        </p:txBody>
      </p:sp>
      <p:sp>
        <p:nvSpPr>
          <p:cNvPr id="106499" name="Rectangle 3"/>
          <p:cNvSpPr>
            <a:spLocks noGrp="1" noChangeArrowheads="1"/>
          </p:cNvSpPr>
          <p:nvPr>
            <p:ph type="body" idx="1"/>
          </p:nvPr>
        </p:nvSpPr>
        <p:spPr/>
        <p:txBody>
          <a:bodyPr/>
          <a:lstStyle/>
          <a:p>
            <a:pPr>
              <a:lnSpc>
                <a:spcPct val="90000"/>
              </a:lnSpc>
            </a:pPr>
            <a:r>
              <a:rPr lang="en-US" altLang="en-US"/>
              <a:t>Electric shock can result in fatal burns</a:t>
            </a:r>
          </a:p>
          <a:p>
            <a:pPr>
              <a:lnSpc>
                <a:spcPct val="90000"/>
              </a:lnSpc>
            </a:pPr>
            <a:r>
              <a:rPr lang="en-US" altLang="en-US"/>
              <a:t>Electric shock can cause the muscles of vital organs (such as the heart) to malfunction</a:t>
            </a:r>
          </a:p>
          <a:p>
            <a:pPr>
              <a:lnSpc>
                <a:spcPct val="90000"/>
              </a:lnSpc>
            </a:pPr>
            <a:r>
              <a:rPr lang="en-US" altLang="en-US"/>
              <a:t>The degree of damage depends on</a:t>
            </a:r>
          </a:p>
          <a:p>
            <a:pPr lvl="2">
              <a:lnSpc>
                <a:spcPct val="90000"/>
              </a:lnSpc>
            </a:pPr>
            <a:r>
              <a:rPr lang="en-US" altLang="en-US" sz="2800"/>
              <a:t>the magnitude of the </a:t>
            </a:r>
            <a:r>
              <a:rPr lang="en-US" altLang="en-US" sz="2800" i="1"/>
              <a:t>current</a:t>
            </a:r>
          </a:p>
          <a:p>
            <a:pPr lvl="2">
              <a:lnSpc>
                <a:spcPct val="90000"/>
              </a:lnSpc>
            </a:pPr>
            <a:r>
              <a:rPr lang="en-US" altLang="en-US" sz="2800"/>
              <a:t>the length of time it acts</a:t>
            </a:r>
          </a:p>
          <a:p>
            <a:pPr lvl="2">
              <a:lnSpc>
                <a:spcPct val="90000"/>
              </a:lnSpc>
            </a:pPr>
            <a:r>
              <a:rPr lang="en-US" altLang="en-US" sz="2800"/>
              <a:t>the part of the body through which it passes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381000"/>
            <a:ext cx="7772400" cy="1143000"/>
          </a:xfrm>
        </p:spPr>
        <p:txBody>
          <a:bodyPr/>
          <a:lstStyle/>
          <a:p>
            <a:r>
              <a:rPr lang="en-US" altLang="en-US"/>
              <a:t>Effects of Various Currents</a:t>
            </a:r>
          </a:p>
        </p:txBody>
      </p:sp>
      <p:sp>
        <p:nvSpPr>
          <p:cNvPr id="107523" name="Rectangle 3"/>
          <p:cNvSpPr>
            <a:spLocks noGrp="1" noChangeArrowheads="1"/>
          </p:cNvSpPr>
          <p:nvPr>
            <p:ph type="body" idx="1"/>
          </p:nvPr>
        </p:nvSpPr>
        <p:spPr>
          <a:xfrm>
            <a:off x="685800" y="1981200"/>
            <a:ext cx="8077200" cy="4724400"/>
          </a:xfrm>
        </p:spPr>
        <p:txBody>
          <a:bodyPr/>
          <a:lstStyle/>
          <a:p>
            <a:pPr>
              <a:lnSpc>
                <a:spcPct val="90000"/>
              </a:lnSpc>
            </a:pPr>
            <a:r>
              <a:rPr lang="en-US" altLang="en-US"/>
              <a:t>5 mA or less</a:t>
            </a:r>
          </a:p>
          <a:p>
            <a:pPr lvl="2">
              <a:lnSpc>
                <a:spcPct val="90000"/>
              </a:lnSpc>
            </a:pPr>
            <a:r>
              <a:rPr lang="en-US" altLang="en-US" sz="2800"/>
              <a:t>can cause a sensation of shock</a:t>
            </a:r>
          </a:p>
          <a:p>
            <a:pPr lvl="2">
              <a:lnSpc>
                <a:spcPct val="90000"/>
              </a:lnSpc>
            </a:pPr>
            <a:r>
              <a:rPr lang="en-US" altLang="en-US" sz="2800"/>
              <a:t>generally little or no damage</a:t>
            </a:r>
          </a:p>
          <a:p>
            <a:pPr>
              <a:lnSpc>
                <a:spcPct val="90000"/>
              </a:lnSpc>
            </a:pPr>
            <a:r>
              <a:rPr lang="en-US" altLang="en-US"/>
              <a:t>10 mA</a:t>
            </a:r>
          </a:p>
          <a:p>
            <a:pPr lvl="2">
              <a:lnSpc>
                <a:spcPct val="90000"/>
              </a:lnSpc>
            </a:pPr>
            <a:r>
              <a:rPr lang="en-US" altLang="en-US" sz="2800"/>
              <a:t>hand muscles contract</a:t>
            </a:r>
          </a:p>
          <a:p>
            <a:pPr lvl="2">
              <a:lnSpc>
                <a:spcPct val="90000"/>
              </a:lnSpc>
            </a:pPr>
            <a:r>
              <a:rPr lang="en-US" altLang="en-US" sz="2800"/>
              <a:t>may be unable to let go of a live wire</a:t>
            </a:r>
          </a:p>
          <a:p>
            <a:pPr>
              <a:lnSpc>
                <a:spcPct val="90000"/>
              </a:lnSpc>
            </a:pPr>
            <a:r>
              <a:rPr lang="en-US" altLang="en-US"/>
              <a:t>100 mA </a:t>
            </a:r>
          </a:p>
          <a:p>
            <a:pPr lvl="2">
              <a:lnSpc>
                <a:spcPct val="90000"/>
              </a:lnSpc>
            </a:pPr>
            <a:r>
              <a:rPr lang="en-US" altLang="en-US" sz="2800"/>
              <a:t>if passes through the body for 1 second or less, can be fatal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52400" y="1066800"/>
            <a:ext cx="8763000" cy="1066800"/>
          </a:xfrm>
        </p:spPr>
        <p:txBody>
          <a:bodyPr/>
          <a:lstStyle/>
          <a:p>
            <a:r>
              <a:rPr lang="en-US" altLang="en-US" sz="2800" dirty="0"/>
              <a:t>The real battery can be presented by an ideal resistance-free </a:t>
            </a:r>
            <a:r>
              <a:rPr lang="en-US" altLang="en-US" sz="2800" dirty="0" err="1"/>
              <a:t>emf</a:t>
            </a:r>
            <a:r>
              <a:rPr lang="en-US" altLang="en-US" sz="2800" i="1" dirty="0">
                <a:solidFill>
                  <a:srgbClr val="FFFF00"/>
                </a:solidFill>
              </a:rPr>
              <a:t> </a:t>
            </a:r>
            <a:r>
              <a:rPr lang="en-US" altLang="en-US" sz="2800" i="1" dirty="0">
                <a:solidFill>
                  <a:srgbClr val="FFFF00"/>
                </a:solidFill>
                <a:sym typeface="Symbol" panose="05050102010706020507" pitchFamily="18" charset="2"/>
              </a:rPr>
              <a:t></a:t>
            </a:r>
            <a:r>
              <a:rPr lang="en-US" altLang="en-US" sz="2800" dirty="0">
                <a:sym typeface="Symbol" panose="05050102010706020507" pitchFamily="18" charset="2"/>
              </a:rPr>
              <a:t> in series with an internal resistance</a:t>
            </a:r>
            <a:r>
              <a:rPr lang="en-US" altLang="en-US" sz="2800" i="1" dirty="0">
                <a:solidFill>
                  <a:srgbClr val="FFFF00"/>
                </a:solidFill>
                <a:sym typeface="Symbol" panose="05050102010706020507" pitchFamily="18" charset="2"/>
              </a:rPr>
              <a:t> r</a:t>
            </a:r>
          </a:p>
        </p:txBody>
      </p:sp>
      <p:sp>
        <p:nvSpPr>
          <p:cNvPr id="74755" name="Rectangle 3"/>
          <p:cNvSpPr>
            <a:spLocks noGrp="1" noChangeArrowheads="1"/>
          </p:cNvSpPr>
          <p:nvPr>
            <p:ph type="title"/>
          </p:nvPr>
        </p:nvSpPr>
        <p:spPr>
          <a:xfrm>
            <a:off x="685800" y="76200"/>
            <a:ext cx="7772400" cy="914400"/>
          </a:xfrm>
          <a:noFill/>
          <a:ln/>
        </p:spPr>
        <p:txBody>
          <a:bodyPr/>
          <a:lstStyle/>
          <a:p>
            <a:r>
              <a:rPr lang="en-US" altLang="en-US" dirty="0"/>
              <a:t>Emf and Internal Resistance</a:t>
            </a:r>
          </a:p>
        </p:txBody>
      </p:sp>
      <p:sp>
        <p:nvSpPr>
          <p:cNvPr id="74756" name="Rectangle 4" descr="28-02"/>
          <p:cNvSpPr>
            <a:spLocks noGrp="1" noChangeAspect="1" noChangeArrowheads="1"/>
          </p:cNvSpPr>
          <p:nvPr/>
        </p:nvSpPr>
        <p:spPr bwMode="auto">
          <a:xfrm>
            <a:off x="6764338" y="2133600"/>
            <a:ext cx="2268537" cy="4495800"/>
          </a:xfrm>
          <a:prstGeom prst="rect">
            <a:avLst/>
          </a:prstGeom>
          <a:blipFill dpi="0" rotWithShape="1">
            <a:blip r:embed="rId3"/>
            <a:srcRect/>
            <a:stretch>
              <a:fillRect r="-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4757" name="Object 5"/>
          <p:cNvGraphicFramePr>
            <a:graphicFrameLocks noChangeAspect="1"/>
          </p:cNvGraphicFramePr>
          <p:nvPr/>
        </p:nvGraphicFramePr>
        <p:xfrm>
          <a:off x="2590800" y="2438400"/>
          <a:ext cx="3962400" cy="557213"/>
        </p:xfrm>
        <a:graphic>
          <a:graphicData uri="http://schemas.openxmlformats.org/presentationml/2006/ole">
            <mc:AlternateContent xmlns:mc="http://schemas.openxmlformats.org/markup-compatibility/2006">
              <mc:Choice xmlns:v="urn:schemas-microsoft-com:vml" Requires="v">
                <p:oleObj spid="_x0000_s74780" name="Equation" r:id="rId4" imgW="1447560" imgH="203040" progId="Equation.3">
                  <p:embed/>
                </p:oleObj>
              </mc:Choice>
              <mc:Fallback>
                <p:oleObj name="Equation" r:id="rId4" imgW="144756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438400"/>
                        <a:ext cx="3962400" cy="557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3429000" y="3581400"/>
          <a:ext cx="1524000" cy="454025"/>
        </p:xfrm>
        <a:graphic>
          <a:graphicData uri="http://schemas.openxmlformats.org/presentationml/2006/ole">
            <mc:AlternateContent xmlns:mc="http://schemas.openxmlformats.org/markup-compatibility/2006">
              <mc:Choice xmlns:v="urn:schemas-microsoft-com:vml" Requires="v">
                <p:oleObj spid="_x0000_s74781" name="Equation" r:id="rId6" imgW="596880" imgH="177480" progId="Equation.3">
                  <p:embed/>
                </p:oleObj>
              </mc:Choice>
              <mc:Fallback>
                <p:oleObj name="Equation" r:id="rId6" imgW="596880" imgH="177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581400"/>
                        <a:ext cx="1524000" cy="454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9" name="Rectangle 7"/>
          <p:cNvSpPr>
            <a:spLocks noChangeArrowheads="1"/>
          </p:cNvSpPr>
          <p:nvPr/>
        </p:nvSpPr>
        <p:spPr bwMode="auto">
          <a:xfrm>
            <a:off x="152400" y="2286000"/>
            <a:ext cx="251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tx1"/>
                </a:solidFill>
              </a:rPr>
              <a:t> </a:t>
            </a:r>
            <a:r>
              <a:rPr lang="en-US" altLang="en-US" sz="2800">
                <a:solidFill>
                  <a:schemeClr val="tx1"/>
                </a:solidFill>
                <a:sym typeface="Symbol" panose="05050102010706020507" pitchFamily="18" charset="2"/>
              </a:rPr>
              <a:t></a:t>
            </a:r>
            <a:r>
              <a:rPr lang="en-US" altLang="en-US" sz="2800" i="1">
                <a:solidFill>
                  <a:schemeClr val="tx1"/>
                </a:solidFill>
                <a:sym typeface="Symbol" panose="05050102010706020507" pitchFamily="18" charset="2"/>
              </a:rPr>
              <a:t>V</a:t>
            </a:r>
            <a:r>
              <a:rPr lang="en-US" altLang="en-US" sz="2800">
                <a:solidFill>
                  <a:schemeClr val="tx1"/>
                </a:solidFill>
              </a:rPr>
              <a:t> across the battery is</a:t>
            </a:r>
          </a:p>
        </p:txBody>
      </p:sp>
      <p:sp>
        <p:nvSpPr>
          <p:cNvPr id="74760" name="Rectangle 8"/>
          <p:cNvSpPr>
            <a:spLocks noChangeArrowheads="1"/>
          </p:cNvSpPr>
          <p:nvPr/>
        </p:nvSpPr>
        <p:spPr bwMode="auto">
          <a:xfrm>
            <a:off x="152400" y="35052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tx1"/>
                </a:solidFill>
                <a:sym typeface="Symbol" panose="05050102010706020507" pitchFamily="18" charset="2"/>
              </a:rPr>
              <a:t></a:t>
            </a:r>
            <a:r>
              <a:rPr lang="en-US" altLang="en-US" sz="2800" i="1">
                <a:solidFill>
                  <a:schemeClr val="tx1"/>
                </a:solidFill>
                <a:sym typeface="Symbol" panose="05050102010706020507" pitchFamily="18" charset="2"/>
              </a:rPr>
              <a:t>V</a:t>
            </a:r>
            <a:r>
              <a:rPr lang="en-US" altLang="en-US" sz="2800">
                <a:solidFill>
                  <a:schemeClr val="tx1"/>
                </a:solidFill>
              </a:rPr>
              <a:t> across the  </a:t>
            </a:r>
            <a:r>
              <a:rPr lang="en-US" altLang="en-US" sz="2800" i="1">
                <a:solidFill>
                  <a:srgbClr val="FFFF00"/>
                </a:solidFill>
              </a:rPr>
              <a:t>R</a:t>
            </a:r>
            <a:r>
              <a:rPr lang="en-US" altLang="en-US" sz="2800">
                <a:solidFill>
                  <a:schemeClr val="tx1"/>
                </a:solidFill>
              </a:rPr>
              <a:t> is</a:t>
            </a:r>
          </a:p>
        </p:txBody>
      </p:sp>
      <p:sp>
        <p:nvSpPr>
          <p:cNvPr id="74761" name="AutoShape 9"/>
          <p:cNvSpPr>
            <a:spLocks noChangeArrowheads="1"/>
          </p:cNvSpPr>
          <p:nvPr/>
        </p:nvSpPr>
        <p:spPr bwMode="auto">
          <a:xfrm>
            <a:off x="3962400" y="4267200"/>
            <a:ext cx="7620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4762" name="Object 10"/>
          <p:cNvGraphicFramePr>
            <a:graphicFrameLocks noChangeAspect="1"/>
          </p:cNvGraphicFramePr>
          <p:nvPr/>
        </p:nvGraphicFramePr>
        <p:xfrm>
          <a:off x="3200400" y="4953000"/>
          <a:ext cx="2051050" cy="452438"/>
        </p:xfrm>
        <a:graphic>
          <a:graphicData uri="http://schemas.openxmlformats.org/presentationml/2006/ole">
            <mc:AlternateContent xmlns:mc="http://schemas.openxmlformats.org/markup-compatibility/2006">
              <mc:Choice xmlns:v="urn:schemas-microsoft-com:vml" Requires="v">
                <p:oleObj spid="_x0000_s74782" name="Equation" r:id="rId8" imgW="749160" imgH="164880" progId="Equation.3">
                  <p:embed/>
                </p:oleObj>
              </mc:Choice>
              <mc:Fallback>
                <p:oleObj name="Equation" r:id="rId8" imgW="749160" imgH="1648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953000"/>
                        <a:ext cx="20510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63" name="Object 11"/>
          <p:cNvGraphicFramePr>
            <a:graphicFrameLocks noChangeAspect="1"/>
          </p:cNvGraphicFramePr>
          <p:nvPr/>
        </p:nvGraphicFramePr>
        <p:xfrm>
          <a:off x="3352800" y="5562600"/>
          <a:ext cx="1808163" cy="1042988"/>
        </p:xfrm>
        <a:graphic>
          <a:graphicData uri="http://schemas.openxmlformats.org/presentationml/2006/ole">
            <mc:AlternateContent xmlns:mc="http://schemas.openxmlformats.org/markup-compatibility/2006">
              <mc:Choice xmlns:v="urn:schemas-microsoft-com:vml" Requires="v">
                <p:oleObj spid="_x0000_s74783" name="Equation" r:id="rId10" imgW="660240" imgH="380880" progId="Equation.3">
                  <p:embed/>
                </p:oleObj>
              </mc:Choice>
              <mc:Fallback>
                <p:oleObj name="Equation" r:id="rId10" imgW="660240" imgH="3808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5562600"/>
                        <a:ext cx="1808163"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990600"/>
          </a:xfrm>
        </p:spPr>
        <p:txBody>
          <a:bodyPr/>
          <a:lstStyle/>
          <a:p>
            <a:r>
              <a:rPr lang="en-US" altLang="en-US"/>
              <a:t>Ground Wire</a:t>
            </a:r>
          </a:p>
        </p:txBody>
      </p:sp>
      <p:sp>
        <p:nvSpPr>
          <p:cNvPr id="34820" name="Rectangle 4"/>
          <p:cNvSpPr>
            <a:spLocks noGrp="1" noChangeArrowheads="1"/>
          </p:cNvSpPr>
          <p:nvPr>
            <p:ph type="body" sz="half" idx="1"/>
          </p:nvPr>
        </p:nvSpPr>
        <p:spPr>
          <a:xfrm>
            <a:off x="0" y="2057400"/>
            <a:ext cx="3810000" cy="4114800"/>
          </a:xfrm>
        </p:spPr>
        <p:txBody>
          <a:bodyPr/>
          <a:lstStyle/>
          <a:p>
            <a:r>
              <a:rPr lang="en-US" altLang="en-US" sz="2800"/>
              <a:t>Electrical equipment manufacturers use electrical cords that have a third wire, called a </a:t>
            </a:r>
            <a:r>
              <a:rPr lang="en-US" altLang="en-US" sz="2800" b="1" i="1"/>
              <a:t>ground</a:t>
            </a:r>
          </a:p>
          <a:p>
            <a:r>
              <a:rPr lang="en-US" altLang="en-US" sz="2800"/>
              <a:t>Prevents shocks</a:t>
            </a:r>
          </a:p>
        </p:txBody>
      </p:sp>
      <p:pic>
        <p:nvPicPr>
          <p:cNvPr id="34822" name="Picture 6" descr="Fig 18-22"/>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886200" y="1219200"/>
            <a:ext cx="5081588"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5588" cy="4943475"/>
          </a:xfrm>
          <a:prstGeom prst="rect">
            <a:avLst/>
          </a:prstGeom>
          <a:noFill/>
          <a:extLst>
            <a:ext uri="{909E8E84-426E-40DD-AFC4-6F175D3DCCD1}">
              <a14:hiddenFill xmlns:a14="http://schemas.microsoft.com/office/drawing/2010/main">
                <a:solidFill>
                  <a:srgbClr val="FFFFFF"/>
                </a:solidFill>
              </a14:hiddenFill>
            </a:ext>
          </a:extLst>
        </p:spPr>
      </p:pic>
      <p:sp>
        <p:nvSpPr>
          <p:cNvPr id="60419" name="Rectangle 3"/>
          <p:cNvSpPr>
            <a:spLocks noChangeArrowheads="1"/>
          </p:cNvSpPr>
          <p:nvPr/>
        </p:nvSpPr>
        <p:spPr bwMode="auto">
          <a:xfrm>
            <a:off x="6096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Ground Wire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7772400" cy="1143000"/>
          </a:xfrm>
        </p:spPr>
        <p:txBody>
          <a:bodyPr/>
          <a:lstStyle/>
          <a:p>
            <a:r>
              <a:rPr lang="en-US" altLang="en-US" sz="4000"/>
              <a:t>Ground Fault Interrupters (GFI)</a:t>
            </a:r>
          </a:p>
        </p:txBody>
      </p:sp>
      <p:sp>
        <p:nvSpPr>
          <p:cNvPr id="36867" name="Rectangle 3"/>
          <p:cNvSpPr>
            <a:spLocks noGrp="1" noChangeArrowheads="1"/>
          </p:cNvSpPr>
          <p:nvPr>
            <p:ph type="body" idx="1"/>
          </p:nvPr>
        </p:nvSpPr>
        <p:spPr>
          <a:xfrm>
            <a:off x="0" y="1981200"/>
            <a:ext cx="7696200" cy="4114800"/>
          </a:xfrm>
        </p:spPr>
        <p:txBody>
          <a:bodyPr/>
          <a:lstStyle/>
          <a:p>
            <a:pPr>
              <a:lnSpc>
                <a:spcPct val="90000"/>
              </a:lnSpc>
            </a:pPr>
            <a:r>
              <a:rPr lang="en-US" altLang="en-US"/>
              <a:t>Special power outlets</a:t>
            </a:r>
          </a:p>
          <a:p>
            <a:pPr>
              <a:lnSpc>
                <a:spcPct val="90000"/>
              </a:lnSpc>
            </a:pPr>
            <a:r>
              <a:rPr lang="en-US" altLang="en-US"/>
              <a:t>Used in hazardous areas</a:t>
            </a:r>
          </a:p>
          <a:p>
            <a:pPr>
              <a:lnSpc>
                <a:spcPct val="90000"/>
              </a:lnSpc>
            </a:pPr>
            <a:r>
              <a:rPr lang="en-US" altLang="en-US"/>
              <a:t>Designed to protect people from electrical shock</a:t>
            </a:r>
          </a:p>
          <a:p>
            <a:pPr>
              <a:lnSpc>
                <a:spcPct val="90000"/>
              </a:lnSpc>
            </a:pPr>
            <a:r>
              <a:rPr lang="en-US" altLang="en-US"/>
              <a:t>Senses currents (of about 5 mA or greater) leaking to ground</a:t>
            </a:r>
          </a:p>
          <a:p>
            <a:pPr>
              <a:lnSpc>
                <a:spcPct val="90000"/>
              </a:lnSpc>
            </a:pPr>
            <a:r>
              <a:rPr lang="en-US" altLang="en-US"/>
              <a:t>Shuts off the current when above this level</a:t>
            </a:r>
          </a:p>
        </p:txBody>
      </p:sp>
      <p:pic>
        <p:nvPicPr>
          <p:cNvPr id="36869" name="Picture 5" descr="gf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713" y="1133475"/>
            <a:ext cx="16097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Electrical Signals in Neurons</a:t>
            </a:r>
          </a:p>
        </p:txBody>
      </p:sp>
      <p:sp>
        <p:nvSpPr>
          <p:cNvPr id="37891" name="Rectangle 3"/>
          <p:cNvSpPr>
            <a:spLocks noGrp="1" noChangeArrowheads="1"/>
          </p:cNvSpPr>
          <p:nvPr>
            <p:ph type="body" idx="1"/>
          </p:nvPr>
        </p:nvSpPr>
        <p:spPr/>
        <p:txBody>
          <a:bodyPr/>
          <a:lstStyle/>
          <a:p>
            <a:pPr>
              <a:lnSpc>
                <a:spcPct val="90000"/>
              </a:lnSpc>
            </a:pPr>
            <a:r>
              <a:rPr lang="en-US" altLang="en-US" sz="2800"/>
              <a:t>Specialized cells in the body, called </a:t>
            </a:r>
            <a:r>
              <a:rPr lang="en-US" altLang="en-US" sz="2800" i="1"/>
              <a:t>neurons</a:t>
            </a:r>
            <a:r>
              <a:rPr lang="en-US" altLang="en-US" sz="2800"/>
              <a:t>, form a complex network that receives, processes, and transmits information from one part of the body to another</a:t>
            </a:r>
          </a:p>
          <a:p>
            <a:pPr>
              <a:lnSpc>
                <a:spcPct val="90000"/>
              </a:lnSpc>
            </a:pPr>
            <a:r>
              <a:rPr lang="en-US" altLang="en-US" sz="2800"/>
              <a:t>Three classes of neurons</a:t>
            </a:r>
          </a:p>
          <a:p>
            <a:pPr lvl="1">
              <a:lnSpc>
                <a:spcPct val="90000"/>
              </a:lnSpc>
            </a:pPr>
            <a:r>
              <a:rPr lang="en-US" altLang="en-US" sz="2400"/>
              <a:t>Sensory neurons</a:t>
            </a:r>
          </a:p>
          <a:p>
            <a:pPr lvl="2">
              <a:lnSpc>
                <a:spcPct val="90000"/>
              </a:lnSpc>
            </a:pPr>
            <a:r>
              <a:rPr lang="en-US" altLang="en-US" sz="2000"/>
              <a:t>Receive stimuli from sensory organs that monitor the external and internal environment of the body</a:t>
            </a:r>
          </a:p>
          <a:p>
            <a:pPr lvl="1">
              <a:lnSpc>
                <a:spcPct val="90000"/>
              </a:lnSpc>
            </a:pPr>
            <a:r>
              <a:rPr lang="en-US" altLang="en-US" sz="2400"/>
              <a:t>Motor neurons</a:t>
            </a:r>
          </a:p>
          <a:p>
            <a:pPr lvl="2">
              <a:lnSpc>
                <a:spcPct val="90000"/>
              </a:lnSpc>
            </a:pPr>
            <a:r>
              <a:rPr lang="en-US" altLang="en-US" sz="2000"/>
              <a:t>Carry messages that control the muscle cells</a:t>
            </a:r>
          </a:p>
          <a:p>
            <a:pPr lvl="1">
              <a:lnSpc>
                <a:spcPct val="90000"/>
              </a:lnSpc>
            </a:pPr>
            <a:r>
              <a:rPr lang="en-US" altLang="en-US" sz="2400"/>
              <a:t>Interneurons</a:t>
            </a:r>
          </a:p>
          <a:p>
            <a:pPr lvl="2">
              <a:lnSpc>
                <a:spcPct val="90000"/>
              </a:lnSpc>
            </a:pPr>
            <a:r>
              <a:rPr lang="en-US" altLang="en-US" sz="2000"/>
              <a:t>Transmit information from one neuron to another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7772400" cy="1143000"/>
          </a:xfrm>
        </p:spPr>
        <p:txBody>
          <a:bodyPr/>
          <a:lstStyle/>
          <a:p>
            <a:r>
              <a:rPr lang="en-US" altLang="en-US"/>
              <a:t>Diagram of a Neurons</a:t>
            </a:r>
          </a:p>
        </p:txBody>
      </p:sp>
      <p:pic>
        <p:nvPicPr>
          <p:cNvPr id="38915" name="Picture 3" descr="Fig 18-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52550"/>
            <a:ext cx="6096000" cy="550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89075"/>
            <a:ext cx="6705600" cy="5368925"/>
          </a:xfrm>
          <a:prstGeom prst="rect">
            <a:avLst/>
          </a:prstGeom>
          <a:noFill/>
          <a:extLst>
            <a:ext uri="{909E8E84-426E-40DD-AFC4-6F175D3DCCD1}">
              <a14:hiddenFill xmlns:a14="http://schemas.microsoft.com/office/drawing/2010/main">
                <a:solidFill>
                  <a:srgbClr val="FFFFFF"/>
                </a:solidFill>
              </a14:hiddenFill>
            </a:ext>
          </a:extLst>
        </p:spPr>
      </p:pic>
      <p:sp>
        <p:nvSpPr>
          <p:cNvPr id="61444" name="Rectangle 4"/>
          <p:cNvSpPr>
            <a:spLocks noChangeArrowheads="1"/>
          </p:cNvSpPr>
          <p:nvPr/>
        </p:nvSpPr>
        <p:spPr bwMode="auto">
          <a:xfrm>
            <a:off x="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A simple neural circuit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a:t>Internal Resistance and </a:t>
            </a:r>
            <a:r>
              <a:rPr lang="en-US" altLang="en-US" dirty="0" err="1"/>
              <a:t>emf</a:t>
            </a:r>
            <a:endParaRPr lang="en-US" altLang="en-US" dirty="0"/>
          </a:p>
        </p:txBody>
      </p:sp>
      <p:sp>
        <p:nvSpPr>
          <p:cNvPr id="75779" name="Rectangle 3"/>
          <p:cNvSpPr>
            <a:spLocks noGrp="1" noChangeArrowheads="1"/>
          </p:cNvSpPr>
          <p:nvPr>
            <p:ph type="body" idx="1"/>
          </p:nvPr>
        </p:nvSpPr>
        <p:spPr>
          <a:xfrm>
            <a:off x="685800" y="1981200"/>
            <a:ext cx="7772400" cy="3048000"/>
          </a:xfrm>
        </p:spPr>
        <p:txBody>
          <a:bodyPr/>
          <a:lstStyle/>
          <a:p>
            <a:r>
              <a:rPr lang="en-US" altLang="en-US" sz="3600" i="1">
                <a:solidFill>
                  <a:srgbClr val="FFFF00"/>
                </a:solidFill>
              </a:rPr>
              <a:t>ε</a:t>
            </a:r>
            <a:r>
              <a:rPr lang="en-US" altLang="en-US" sz="2800"/>
              <a:t> is equal to the terminal voltage when the current is zero</a:t>
            </a:r>
          </a:p>
          <a:p>
            <a:pPr lvl="2"/>
            <a:r>
              <a:rPr lang="en-US" altLang="en-US"/>
              <a:t>Also called the </a:t>
            </a:r>
            <a:r>
              <a:rPr lang="en-US" altLang="en-US" b="1" i="1"/>
              <a:t>open-circuit voltage</a:t>
            </a:r>
            <a:endParaRPr lang="en-US" altLang="en-US" b="1"/>
          </a:p>
          <a:p>
            <a:r>
              <a:rPr lang="en-US" altLang="en-US" sz="2800" i="1">
                <a:solidFill>
                  <a:srgbClr val="FFFF00"/>
                </a:solidFill>
              </a:rPr>
              <a:t>R</a:t>
            </a:r>
            <a:r>
              <a:rPr lang="en-US" altLang="en-US" sz="2800">
                <a:solidFill>
                  <a:srgbClr val="FFFF00"/>
                </a:solidFill>
              </a:rPr>
              <a:t> </a:t>
            </a:r>
            <a:r>
              <a:rPr lang="en-US" altLang="en-US" sz="2800"/>
              <a:t>is called the </a:t>
            </a:r>
            <a:r>
              <a:rPr lang="en-US" altLang="en-US" sz="2800" b="1" i="1"/>
              <a:t>load resistance</a:t>
            </a:r>
            <a:endParaRPr lang="en-US" altLang="en-US" sz="2800" b="1"/>
          </a:p>
          <a:p>
            <a:r>
              <a:rPr lang="en-US" altLang="en-US" sz="2800"/>
              <a:t>The current depends on both the resistance external to the battery and the internal resistance</a:t>
            </a:r>
          </a:p>
        </p:txBody>
      </p:sp>
      <p:graphicFrame>
        <p:nvGraphicFramePr>
          <p:cNvPr id="75780" name="Object 4"/>
          <p:cNvGraphicFramePr>
            <a:graphicFrameLocks noChangeAspect="1"/>
          </p:cNvGraphicFramePr>
          <p:nvPr/>
        </p:nvGraphicFramePr>
        <p:xfrm>
          <a:off x="3200400" y="5105400"/>
          <a:ext cx="1981200" cy="1143000"/>
        </p:xfrm>
        <a:graphic>
          <a:graphicData uri="http://schemas.openxmlformats.org/presentationml/2006/ole">
            <mc:AlternateContent xmlns:mc="http://schemas.openxmlformats.org/markup-compatibility/2006">
              <mc:Choice xmlns:v="urn:schemas-microsoft-com:vml" Requires="v">
                <p:oleObj spid="_x0000_s75785" name="Equation" r:id="rId3" imgW="660240" imgH="380880" progId="Equation.3">
                  <p:embed/>
                </p:oleObj>
              </mc:Choice>
              <mc:Fallback>
                <p:oleObj name="Equation" r:id="rId3" imgW="660240" imgH="380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105400"/>
                        <a:ext cx="1981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840788" cy="3719513"/>
          </a:xfrm>
          <a:prstGeom prst="rect">
            <a:avLst/>
          </a:prstGeom>
          <a:noFill/>
          <a:extLst>
            <a:ext uri="{909E8E84-426E-40DD-AFC4-6F175D3DCCD1}">
              <a14:hiddenFill xmlns:a14="http://schemas.microsoft.com/office/drawing/2010/main">
                <a:solidFill>
                  <a:srgbClr val="FFFFFF"/>
                </a:solidFill>
              </a14:hiddenFill>
            </a:ext>
          </a:extLst>
        </p:spPr>
      </p:pic>
      <p:sp>
        <p:nvSpPr>
          <p:cNvPr id="64515" name="Rectangle 3"/>
          <p:cNvSpPr>
            <a:spLocks noChangeArrowheads="1"/>
          </p:cNvSpPr>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Resistors in Series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143000"/>
          </a:xfrm>
        </p:spPr>
        <p:txBody>
          <a:bodyPr/>
          <a:lstStyle/>
          <a:p>
            <a:r>
              <a:rPr lang="en-US" altLang="en-US"/>
              <a:t>Resistors in Series</a:t>
            </a:r>
          </a:p>
        </p:txBody>
      </p:sp>
      <p:sp>
        <p:nvSpPr>
          <p:cNvPr id="76803" name="Rectangle 3"/>
          <p:cNvSpPr>
            <a:spLocks noGrp="1" noChangeArrowheads="1"/>
          </p:cNvSpPr>
          <p:nvPr>
            <p:ph type="body" idx="1"/>
          </p:nvPr>
        </p:nvSpPr>
        <p:spPr>
          <a:xfrm>
            <a:off x="685800" y="1219200"/>
            <a:ext cx="7772400" cy="5638800"/>
          </a:xfrm>
        </p:spPr>
        <p:txBody>
          <a:bodyPr/>
          <a:lstStyle/>
          <a:p>
            <a:r>
              <a:rPr lang="en-US" altLang="en-US"/>
              <a:t>When two or more resistors are connected end-to-end, they are said to be in </a:t>
            </a:r>
            <a:r>
              <a:rPr lang="en-US" altLang="en-US" i="1"/>
              <a:t>series</a:t>
            </a:r>
          </a:p>
          <a:p>
            <a:pPr>
              <a:buFont typeface="Wingdings" panose="05000000000000000000" pitchFamily="2" charset="2"/>
              <a:buNone/>
            </a:pPr>
            <a:endParaRPr lang="en-US" altLang="en-US"/>
          </a:p>
          <a:p>
            <a:r>
              <a:rPr lang="en-US" altLang="en-US"/>
              <a:t>The </a:t>
            </a:r>
            <a:r>
              <a:rPr lang="en-US" altLang="en-US" b="1" i="1">
                <a:solidFill>
                  <a:schemeClr val="folHlink"/>
                </a:solidFill>
              </a:rPr>
              <a:t>current is the same in resistors</a:t>
            </a:r>
            <a:r>
              <a:rPr lang="en-US" altLang="en-US"/>
              <a:t> because any charge that flows through one resistor flows through the other</a:t>
            </a:r>
          </a:p>
          <a:p>
            <a:pPr>
              <a:buFont typeface="Wingdings" panose="05000000000000000000" pitchFamily="2" charset="2"/>
              <a:buNone/>
            </a:pPr>
            <a:endParaRPr lang="en-US" altLang="en-US"/>
          </a:p>
          <a:p>
            <a:r>
              <a:rPr lang="en-US" altLang="en-US"/>
              <a:t>The sum of the potential differences across the resistors is equal to the total potential difference across the combination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143000"/>
          </a:xfrm>
        </p:spPr>
        <p:txBody>
          <a:bodyPr/>
          <a:lstStyle/>
          <a:p>
            <a:r>
              <a:rPr lang="en-US" altLang="en-US"/>
              <a:t>Resistors in Series</a:t>
            </a:r>
          </a:p>
        </p:txBody>
      </p:sp>
      <p:sp>
        <p:nvSpPr>
          <p:cNvPr id="77827" name="Rectangle 3"/>
          <p:cNvSpPr>
            <a:spLocks noGrp="1" noChangeArrowheads="1"/>
          </p:cNvSpPr>
          <p:nvPr>
            <p:ph type="body" sz="half" idx="1"/>
          </p:nvPr>
        </p:nvSpPr>
        <p:spPr>
          <a:xfrm>
            <a:off x="228600" y="1371600"/>
            <a:ext cx="5257800" cy="5105400"/>
          </a:xfrm>
        </p:spPr>
        <p:txBody>
          <a:bodyPr/>
          <a:lstStyle/>
          <a:p>
            <a:pPr>
              <a:lnSpc>
                <a:spcPct val="90000"/>
              </a:lnSpc>
            </a:pPr>
            <a:r>
              <a:rPr lang="en-US" altLang="en-US"/>
              <a:t>Potentials add:</a:t>
            </a:r>
            <a:r>
              <a:rPr lang="en-US" altLang="en-US" sz="2800"/>
              <a:t>                                </a:t>
            </a:r>
          </a:p>
          <a:p>
            <a:pPr lvl="1">
              <a:lnSpc>
                <a:spcPct val="90000"/>
              </a:lnSpc>
              <a:buFontTx/>
              <a:buNone/>
            </a:pPr>
            <a:r>
              <a:rPr lang="en-US" altLang="en-US"/>
              <a:t>Δ</a:t>
            </a:r>
            <a:r>
              <a:rPr lang="en-US" altLang="en-US" i="1"/>
              <a:t>V</a:t>
            </a:r>
            <a:r>
              <a:rPr lang="en-US" altLang="en-US"/>
              <a:t> = </a:t>
            </a:r>
            <a:r>
              <a:rPr lang="en-US" altLang="en-US" i="1"/>
              <a:t>IR</a:t>
            </a:r>
            <a:r>
              <a:rPr lang="en-US" altLang="en-US" baseline="-25000"/>
              <a:t>1</a:t>
            </a:r>
            <a:r>
              <a:rPr lang="en-US" altLang="en-US"/>
              <a:t> +</a:t>
            </a:r>
            <a:r>
              <a:rPr lang="en-US" altLang="en-US" i="1"/>
              <a:t> IR</a:t>
            </a:r>
            <a:r>
              <a:rPr lang="en-US" altLang="en-US" baseline="-25000"/>
              <a:t>2</a:t>
            </a:r>
            <a:r>
              <a:rPr lang="en-US" altLang="en-US"/>
              <a:t> = </a:t>
            </a:r>
            <a:r>
              <a:rPr lang="en-US" altLang="en-US" i="1"/>
              <a:t>I</a:t>
            </a:r>
            <a:r>
              <a:rPr lang="en-US" altLang="en-US"/>
              <a:t> (</a:t>
            </a:r>
            <a:r>
              <a:rPr lang="en-US" altLang="en-US" i="1"/>
              <a:t>R</a:t>
            </a:r>
            <a:r>
              <a:rPr lang="en-US" altLang="en-US" baseline="-25000"/>
              <a:t>1</a:t>
            </a:r>
            <a:r>
              <a:rPr lang="en-US" altLang="en-US"/>
              <a:t>+</a:t>
            </a:r>
            <a:r>
              <a:rPr lang="en-US" altLang="en-US" i="1"/>
              <a:t>R</a:t>
            </a:r>
            <a:r>
              <a:rPr lang="en-US" altLang="en-US" baseline="-25000"/>
              <a:t>2</a:t>
            </a:r>
            <a:r>
              <a:rPr lang="en-US" altLang="en-US"/>
              <a:t>)</a:t>
            </a:r>
          </a:p>
          <a:p>
            <a:pPr lvl="1">
              <a:lnSpc>
                <a:spcPct val="90000"/>
              </a:lnSpc>
              <a:buFontTx/>
              <a:buNone/>
            </a:pPr>
            <a:r>
              <a:rPr lang="en-US" altLang="en-US"/>
              <a:t>Δ</a:t>
            </a:r>
            <a:r>
              <a:rPr lang="en-US" altLang="en-US" i="1"/>
              <a:t>V =</a:t>
            </a:r>
            <a:r>
              <a:rPr lang="en-US" altLang="en-US"/>
              <a:t> </a:t>
            </a:r>
            <a:r>
              <a:rPr lang="en-US" altLang="en-US" i="1"/>
              <a:t>IR</a:t>
            </a:r>
            <a:r>
              <a:rPr lang="en-US" altLang="en-US" baseline="-25000"/>
              <a:t>eq        </a:t>
            </a:r>
            <a:r>
              <a:rPr lang="en-US" altLang="en-US" i="1" baseline="-25000"/>
              <a:t>    </a:t>
            </a:r>
            <a:r>
              <a:rPr lang="en-US" altLang="en-US" sz="2400" i="1"/>
              <a:t>R</a:t>
            </a:r>
            <a:r>
              <a:rPr lang="en-US" altLang="en-US" sz="2400" baseline="-25000"/>
              <a:t>eq</a:t>
            </a:r>
            <a:r>
              <a:rPr lang="en-US" altLang="en-US" sz="2400"/>
              <a:t> = </a:t>
            </a:r>
            <a:r>
              <a:rPr lang="en-US" altLang="en-US" sz="2400" i="1"/>
              <a:t>R</a:t>
            </a:r>
            <a:r>
              <a:rPr lang="en-US" altLang="en-US" sz="2400" baseline="-25000"/>
              <a:t>1</a:t>
            </a:r>
            <a:r>
              <a:rPr lang="en-US" altLang="en-US" sz="2400"/>
              <a:t> +</a:t>
            </a:r>
            <a:r>
              <a:rPr lang="en-US" altLang="en-US" sz="2400" i="1"/>
              <a:t> R</a:t>
            </a:r>
            <a:r>
              <a:rPr lang="en-US" altLang="en-US" sz="2400" baseline="-25000"/>
              <a:t>2</a:t>
            </a:r>
            <a:r>
              <a:rPr lang="en-US" altLang="en-US" sz="2400"/>
              <a:t> </a:t>
            </a:r>
          </a:p>
          <a:p>
            <a:pPr lvl="1">
              <a:lnSpc>
                <a:spcPct val="90000"/>
              </a:lnSpc>
              <a:buFontTx/>
              <a:buNone/>
            </a:pPr>
            <a:endParaRPr lang="en-US" altLang="en-US"/>
          </a:p>
          <a:p>
            <a:pPr lvl="2">
              <a:lnSpc>
                <a:spcPct val="90000"/>
              </a:lnSpc>
            </a:pPr>
            <a:r>
              <a:rPr lang="en-US" altLang="en-US">
                <a:solidFill>
                  <a:schemeClr val="folHlink"/>
                </a:solidFill>
              </a:rPr>
              <a:t>Consequence of Conservation of Energy</a:t>
            </a:r>
          </a:p>
          <a:p>
            <a:pPr lvl="1">
              <a:lnSpc>
                <a:spcPct val="90000"/>
              </a:lnSpc>
              <a:buFontTx/>
              <a:buNone/>
            </a:pPr>
            <a:endParaRPr lang="en-US" altLang="en-US" sz="3200"/>
          </a:p>
          <a:p>
            <a:pPr>
              <a:lnSpc>
                <a:spcPct val="90000"/>
              </a:lnSpc>
            </a:pPr>
            <a:r>
              <a:rPr lang="en-US" altLang="en-US"/>
              <a:t>The equivalent resistance </a:t>
            </a:r>
            <a:r>
              <a:rPr lang="en-US" altLang="en-US" i="1">
                <a:solidFill>
                  <a:srgbClr val="FFFF00"/>
                </a:solidFill>
              </a:rPr>
              <a:t>R</a:t>
            </a:r>
            <a:r>
              <a:rPr lang="en-US" altLang="en-US" baseline="-25000">
                <a:solidFill>
                  <a:srgbClr val="FFFF00"/>
                </a:solidFill>
              </a:rPr>
              <a:t>eq</a:t>
            </a:r>
            <a:r>
              <a:rPr lang="en-US" altLang="en-US">
                <a:solidFill>
                  <a:srgbClr val="FFFF00"/>
                </a:solidFill>
              </a:rPr>
              <a:t> </a:t>
            </a:r>
            <a:r>
              <a:rPr lang="en-US" altLang="en-US"/>
              <a:t> has the effect on the circuit as the original combination of resistors</a:t>
            </a:r>
          </a:p>
        </p:txBody>
      </p:sp>
      <p:sp>
        <p:nvSpPr>
          <p:cNvPr id="77828" name="Rectangle 4" descr="28-04b"/>
          <p:cNvSpPr>
            <a:spLocks noGrp="1" noChangeAspect="1" noChangeArrowheads="1"/>
          </p:cNvSpPr>
          <p:nvPr/>
        </p:nvSpPr>
        <p:spPr bwMode="auto">
          <a:xfrm>
            <a:off x="5387975" y="2400300"/>
            <a:ext cx="3716338" cy="3429000"/>
          </a:xfrm>
          <a:prstGeom prst="rect">
            <a:avLst/>
          </a:prstGeom>
          <a:blipFill dpi="0" rotWithShape="1">
            <a:blip r:embed="rId2"/>
            <a:srcRect/>
            <a:stretch>
              <a:fillRect b="-3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2035</Words>
  <Application>Microsoft Office PowerPoint</Application>
  <PresentationFormat>On-screen Show (4:3)</PresentationFormat>
  <Paragraphs>200</Paragraphs>
  <Slides>55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6" baseType="lpstr">
      <vt:lpstr>Times New Roman</vt:lpstr>
      <vt:lpstr>Arial</vt:lpstr>
      <vt:lpstr>Wingdings</vt:lpstr>
      <vt:lpstr>Tahoma</vt:lpstr>
      <vt:lpstr>Symbol</vt:lpstr>
      <vt:lpstr>Palatino</vt:lpstr>
      <vt:lpstr>Palatino-Roman</vt:lpstr>
      <vt:lpstr>Palatino-Italic</vt:lpstr>
      <vt:lpstr>Soaring</vt:lpstr>
      <vt:lpstr>Microsoft Equation 3.0</vt:lpstr>
      <vt:lpstr>Microsoft Photo Editor 3.0 Photo</vt:lpstr>
      <vt:lpstr>Chapter 18</vt:lpstr>
      <vt:lpstr>PowerPoint Presentation</vt:lpstr>
      <vt:lpstr>Sources of emf</vt:lpstr>
      <vt:lpstr>Emf and Internal Resistance</vt:lpstr>
      <vt:lpstr>Emf and Internal Resistance</vt:lpstr>
      <vt:lpstr>Internal Resistance and emf</vt:lpstr>
      <vt:lpstr>PowerPoint Presentation</vt:lpstr>
      <vt:lpstr>Resistors in Series</vt:lpstr>
      <vt:lpstr>Resistors in Series</vt:lpstr>
      <vt:lpstr>Equivalent Resistance: Series</vt:lpstr>
      <vt:lpstr>Equivalent Resistance – Series An Example</vt:lpstr>
      <vt:lpstr>A piece of wire is used to connect points b and c .   The brightness of bulb R1  (a) increases,  (b) decreases,                              (c) stays the same?  The brightness of bulb R2     (a) increases, (b) decreases,   or (c) stays the same?</vt:lpstr>
      <vt:lpstr>R1 becomes brighter. Connecting a wire from b to c provides a nearly zero resistance path from b to c and decreases the total resistance of the circuit from R1 + R2 to just R1.   The current passing through bulb R1 increases, causing this bulb to glow brighter. Bulb R2 goes out because essentially all of the current now passes through the wire connecting b and c and bypasses the filament of bulb R2.</vt:lpstr>
      <vt:lpstr>With the switch in this circuit (figure a) closed, no current exists in R2 because the current has an alternate zero-resistance path through the switch. Current does exist in R1 and this current is measured with the ammeter at the right side of the circuit. If the switch is opened (figure b), current exists in R2.  After the switch is opened, the reading on the ammeter  (a) increases,  (b) decreases,  (c) does not change.</vt:lpstr>
      <vt:lpstr>(b). When the switch is opened, resistors R1 and R2 are in series, so that the total circuit resistance is larger than when the switch was closed. As a result, the current decreases.  </vt:lpstr>
      <vt:lpstr>PowerPoint Presentation</vt:lpstr>
      <vt:lpstr>Resistors in Parallel</vt:lpstr>
      <vt:lpstr>Resistors in Parallel, cont</vt:lpstr>
      <vt:lpstr>Equivalent Resistance – Parallel</vt:lpstr>
      <vt:lpstr>With the switch in this circuit (figure a) open, there is no current in R2.  There is current in R1 and this current is measured with the ammeter at the right side of the circuit.  If the switch is closed (figure b), there is current in R2. When the switch is closed, the reading on the ammeter (a) increases, (b) decreases, or (c) remains the same.</vt:lpstr>
      <vt:lpstr>(a). When the switch is closed, resistors R1 and R2 are in parallel, so that the total circuit resistance is smaller than when the switch was open. As a result, the total current increases.  </vt:lpstr>
      <vt:lpstr>Problem-Solving Strategy, 1</vt:lpstr>
      <vt:lpstr>Problem-Solving Strategy, 2</vt:lpstr>
      <vt:lpstr>Problem-Solving Strategy, 3</vt:lpstr>
      <vt:lpstr>Problem-Solving Strategy, 4</vt:lpstr>
      <vt:lpstr>You have a large supply of lightbulbs and a battery.  You start with one lightbulb connected to the battery and notice its brightness.  You then add one lightbulb at a time, each new bulb being added in parallel to the previous bulbs.  As the lightbulbs are added, what happens (a) to the brightness of the bulbs?  (b) to the current in the bulbs?  (c) to the power delivered by the battery? (d) to the lifetime of the battery? (e) to the terminal voltage of the battery? Hint: Do not ignore the internal resistance of the battery.</vt:lpstr>
      <vt:lpstr>(a) The brightness of the bulbs decreases  (b) The current in the bulbs decreases  (c) The power delivered by the battery increases  (d) The lifetime of the battery decreases  (e) The terminal voltage of the battery decreases  </vt:lpstr>
      <vt:lpstr>Equivalent  Resistance –  Complex Circuit</vt:lpstr>
      <vt:lpstr>Kirchhoff’s Rules</vt:lpstr>
      <vt:lpstr>Statement of Kirchhoff’s Rules</vt:lpstr>
      <vt:lpstr>More About the Junction Rule</vt:lpstr>
      <vt:lpstr>Setting Up Kirchhoff’s Rules</vt:lpstr>
      <vt:lpstr>More About the Loop Rule</vt:lpstr>
      <vt:lpstr>Loop Rule</vt:lpstr>
      <vt:lpstr>Junction Equations from Kirchhoff’s Rules</vt:lpstr>
      <vt:lpstr>Loop Equations from Kirchhoff’s Rules</vt:lpstr>
      <vt:lpstr>PowerPoint Presentation</vt:lpstr>
      <vt:lpstr>Problem-Solving Strategy – Kirchhoff’s Rules</vt:lpstr>
      <vt:lpstr>Example</vt:lpstr>
      <vt:lpstr>RC Circuits:Charging a Capacitor</vt:lpstr>
      <vt:lpstr>RC Circuits   </vt:lpstr>
      <vt:lpstr>PowerPoint Presentation</vt:lpstr>
      <vt:lpstr>RC Circuits:Charging a Capacitor</vt:lpstr>
      <vt:lpstr>Time Dependence of Charge </vt:lpstr>
      <vt:lpstr>PowerPoint Presentation</vt:lpstr>
      <vt:lpstr>Discharging Capacitor in an RC Circuit</vt:lpstr>
      <vt:lpstr>Household Wiring</vt:lpstr>
      <vt:lpstr>Electrical Safety</vt:lpstr>
      <vt:lpstr>Effects of Various Currents</vt:lpstr>
      <vt:lpstr>Ground Wire</vt:lpstr>
      <vt:lpstr>PowerPoint Presentation</vt:lpstr>
      <vt:lpstr>Ground Fault Interrupters (GFI)</vt:lpstr>
      <vt:lpstr>Electrical Signals in Neurons</vt:lpstr>
      <vt:lpstr>Diagram of a Neurons</vt:lpstr>
      <vt:lpstr>PowerPoint Presentation</vt:lpstr>
    </vt:vector>
  </TitlesOfParts>
  <Company>Next Step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Brooks/Cole</dc:creator>
  <cp:lastModifiedBy>adzyubenko</cp:lastModifiedBy>
  <cp:revision>49</cp:revision>
  <dcterms:created xsi:type="dcterms:W3CDTF">2002-09-16T23:14:01Z</dcterms:created>
  <dcterms:modified xsi:type="dcterms:W3CDTF">2017-02-19T20:22:24Z</dcterms:modified>
</cp:coreProperties>
</file>