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301" r:id="rId3"/>
    <p:sldId id="312" r:id="rId4"/>
    <p:sldId id="257" r:id="rId5"/>
    <p:sldId id="258" r:id="rId6"/>
    <p:sldId id="259" r:id="rId7"/>
    <p:sldId id="288" r:id="rId8"/>
    <p:sldId id="287" r:id="rId9"/>
    <p:sldId id="260" r:id="rId10"/>
    <p:sldId id="261" r:id="rId11"/>
    <p:sldId id="262" r:id="rId12"/>
    <p:sldId id="263" r:id="rId13"/>
    <p:sldId id="264" r:id="rId14"/>
    <p:sldId id="265" r:id="rId15"/>
    <p:sldId id="266" r:id="rId16"/>
    <p:sldId id="290" r:id="rId17"/>
    <p:sldId id="289" r:id="rId18"/>
    <p:sldId id="267" r:id="rId19"/>
    <p:sldId id="268" r:id="rId20"/>
    <p:sldId id="306" r:id="rId21"/>
    <p:sldId id="307" r:id="rId22"/>
    <p:sldId id="271" r:id="rId23"/>
    <p:sldId id="292" r:id="rId24"/>
    <p:sldId id="302" r:id="rId25"/>
    <p:sldId id="291" r:id="rId26"/>
    <p:sldId id="303" r:id="rId27"/>
    <p:sldId id="272" r:id="rId28"/>
    <p:sldId id="294" r:id="rId29"/>
    <p:sldId id="296" r:id="rId30"/>
    <p:sldId id="295" r:id="rId31"/>
    <p:sldId id="308" r:id="rId32"/>
    <p:sldId id="273" r:id="rId33"/>
    <p:sldId id="274" r:id="rId34"/>
    <p:sldId id="309" r:id="rId35"/>
    <p:sldId id="310" r:id="rId36"/>
    <p:sldId id="311" r:id="rId37"/>
    <p:sldId id="304" r:id="rId38"/>
    <p:sldId id="278" r:id="rId39"/>
    <p:sldId id="279" r:id="rId40"/>
    <p:sldId id="280" r:id="rId41"/>
    <p:sldId id="281" r:id="rId42"/>
    <p:sldId id="298" r:id="rId43"/>
    <p:sldId id="299" r:id="rId44"/>
    <p:sldId id="300" r:id="rId45"/>
    <p:sldId id="297" r:id="rId46"/>
    <p:sldId id="305" r:id="rId47"/>
    <p:sldId id="282" r:id="rId48"/>
    <p:sldId id="283" r:id="rId49"/>
    <p:sldId id="284" r:id="rId50"/>
    <p:sldId id="285" r:id="rId51"/>
    <p:sldId id="286" r:id="rId52"/>
  </p:sldIdLst>
  <p:sldSz cx="9144000" cy="6858000" type="screen4x3"/>
  <p:notesSz cx="6858000" cy="9144000"/>
  <p:defaultTextStyle>
    <a:defPPr>
      <a:defRPr lang="en-US"/>
    </a:defPPr>
    <a:lvl1pPr algn="l" rtl="0" fontAlgn="base">
      <a:spcBef>
        <a:spcPct val="0"/>
      </a:spcBef>
      <a:spcAft>
        <a:spcPct val="0"/>
      </a:spcAft>
      <a:defRPr sz="3600" kern="1200">
        <a:solidFill>
          <a:srgbClr val="000000"/>
        </a:solidFill>
        <a:latin typeface="Times New Roman" panose="02020603050405020304" pitchFamily="18" charset="0"/>
        <a:ea typeface="+mn-ea"/>
        <a:cs typeface="+mn-cs"/>
      </a:defRPr>
    </a:lvl1pPr>
    <a:lvl2pPr marL="457200" algn="l" rtl="0" fontAlgn="base">
      <a:spcBef>
        <a:spcPct val="0"/>
      </a:spcBef>
      <a:spcAft>
        <a:spcPct val="0"/>
      </a:spcAft>
      <a:defRPr sz="3600" kern="1200">
        <a:solidFill>
          <a:srgbClr val="000000"/>
        </a:solidFill>
        <a:latin typeface="Times New Roman" panose="02020603050405020304" pitchFamily="18" charset="0"/>
        <a:ea typeface="+mn-ea"/>
        <a:cs typeface="+mn-cs"/>
      </a:defRPr>
    </a:lvl2pPr>
    <a:lvl3pPr marL="914400" algn="l" rtl="0" fontAlgn="base">
      <a:spcBef>
        <a:spcPct val="0"/>
      </a:spcBef>
      <a:spcAft>
        <a:spcPct val="0"/>
      </a:spcAft>
      <a:defRPr sz="3600" kern="1200">
        <a:solidFill>
          <a:srgbClr val="000000"/>
        </a:solidFill>
        <a:latin typeface="Times New Roman" panose="02020603050405020304" pitchFamily="18" charset="0"/>
        <a:ea typeface="+mn-ea"/>
        <a:cs typeface="+mn-cs"/>
      </a:defRPr>
    </a:lvl3pPr>
    <a:lvl4pPr marL="1371600" algn="l" rtl="0" fontAlgn="base">
      <a:spcBef>
        <a:spcPct val="0"/>
      </a:spcBef>
      <a:spcAft>
        <a:spcPct val="0"/>
      </a:spcAft>
      <a:defRPr sz="3600" kern="1200">
        <a:solidFill>
          <a:srgbClr val="000000"/>
        </a:solidFill>
        <a:latin typeface="Times New Roman" panose="02020603050405020304" pitchFamily="18" charset="0"/>
        <a:ea typeface="+mn-ea"/>
        <a:cs typeface="+mn-cs"/>
      </a:defRPr>
    </a:lvl4pPr>
    <a:lvl5pPr marL="1828800" algn="l" rtl="0" fontAlgn="base">
      <a:spcBef>
        <a:spcPct val="0"/>
      </a:spcBef>
      <a:spcAft>
        <a:spcPct val="0"/>
      </a:spcAft>
      <a:defRPr sz="3600" kern="1200">
        <a:solidFill>
          <a:srgbClr val="000000"/>
        </a:solidFill>
        <a:latin typeface="Times New Roman" panose="02020603050405020304" pitchFamily="18" charset="0"/>
        <a:ea typeface="+mn-ea"/>
        <a:cs typeface="+mn-cs"/>
      </a:defRPr>
    </a:lvl5pPr>
    <a:lvl6pPr marL="2286000" algn="l" defTabSz="914400" rtl="0" eaLnBrk="1" latinLnBrk="0" hangingPunct="1">
      <a:defRPr sz="3600" kern="1200">
        <a:solidFill>
          <a:srgbClr val="000000"/>
        </a:solidFill>
        <a:latin typeface="Times New Roman" panose="02020603050405020304" pitchFamily="18" charset="0"/>
        <a:ea typeface="+mn-ea"/>
        <a:cs typeface="+mn-cs"/>
      </a:defRPr>
    </a:lvl6pPr>
    <a:lvl7pPr marL="2743200" algn="l" defTabSz="914400" rtl="0" eaLnBrk="1" latinLnBrk="0" hangingPunct="1">
      <a:defRPr sz="3600" kern="1200">
        <a:solidFill>
          <a:srgbClr val="000000"/>
        </a:solidFill>
        <a:latin typeface="Times New Roman" panose="02020603050405020304" pitchFamily="18" charset="0"/>
        <a:ea typeface="+mn-ea"/>
        <a:cs typeface="+mn-cs"/>
      </a:defRPr>
    </a:lvl7pPr>
    <a:lvl8pPr marL="3200400" algn="l" defTabSz="914400" rtl="0" eaLnBrk="1" latinLnBrk="0" hangingPunct="1">
      <a:defRPr sz="3600" kern="1200">
        <a:solidFill>
          <a:srgbClr val="000000"/>
        </a:solidFill>
        <a:latin typeface="Times New Roman" panose="02020603050405020304" pitchFamily="18" charset="0"/>
        <a:ea typeface="+mn-ea"/>
        <a:cs typeface="+mn-cs"/>
      </a:defRPr>
    </a:lvl8pPr>
    <a:lvl9pPr marL="3657600" algn="l" defTabSz="914400" rtl="0" eaLnBrk="1" latinLnBrk="0" hangingPunct="1">
      <a:defRPr sz="3600" kern="1200">
        <a:solidFill>
          <a:srgbClr val="0000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Levin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48"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46.xml"/><Relationship Id="rId5" Type="http://schemas.openxmlformats.org/officeDocument/2006/relationships/slide" Target="slides/slide37.xml"/><Relationship Id="rId4"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0658" name="Group 2"/>
          <p:cNvGrpSpPr>
            <a:grpSpLocks/>
          </p:cNvGrpSpPr>
          <p:nvPr/>
        </p:nvGrpSpPr>
        <p:grpSpPr bwMode="auto">
          <a:xfrm>
            <a:off x="-1035050" y="1552575"/>
            <a:ext cx="10179050" cy="5305425"/>
            <a:chOff x="-652" y="978"/>
            <a:chExt cx="6412" cy="3342"/>
          </a:xfrm>
        </p:grpSpPr>
        <p:sp>
          <p:nvSpPr>
            <p:cNvPr id="70659"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0"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0661"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n-US" altLang="en-US" noProof="0" smtClean="0"/>
              <a:t>Click to edit Master title style</a:t>
            </a:r>
          </a:p>
        </p:txBody>
      </p:sp>
      <p:sp>
        <p:nvSpPr>
          <p:cNvPr id="7066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70663" name="Rectangle 7"/>
          <p:cNvSpPr>
            <a:spLocks noGrp="1" noChangeArrowheads="1"/>
          </p:cNvSpPr>
          <p:nvPr>
            <p:ph type="dt" sz="quarter" idx="2"/>
          </p:nvPr>
        </p:nvSpPr>
        <p:spPr/>
        <p:txBody>
          <a:bodyPr/>
          <a:lstStyle>
            <a:lvl1pPr>
              <a:defRPr/>
            </a:lvl1pPr>
          </a:lstStyle>
          <a:p>
            <a:endParaRPr lang="en-US" altLang="en-US"/>
          </a:p>
        </p:txBody>
      </p:sp>
      <p:sp>
        <p:nvSpPr>
          <p:cNvPr id="70664" name="Rectangle 8"/>
          <p:cNvSpPr>
            <a:spLocks noGrp="1" noChangeArrowheads="1"/>
          </p:cNvSpPr>
          <p:nvPr>
            <p:ph type="ftr" sz="quarter" idx="3"/>
          </p:nvPr>
        </p:nvSpPr>
        <p:spPr/>
        <p:txBody>
          <a:bodyPr/>
          <a:lstStyle>
            <a:lvl1pPr>
              <a:defRPr/>
            </a:lvl1pPr>
          </a:lstStyle>
          <a:p>
            <a:endParaRPr lang="en-US" altLang="en-US"/>
          </a:p>
        </p:txBody>
      </p:sp>
      <p:sp>
        <p:nvSpPr>
          <p:cNvPr id="70665" name="Rectangle 9"/>
          <p:cNvSpPr>
            <a:spLocks noGrp="1" noChangeArrowheads="1"/>
          </p:cNvSpPr>
          <p:nvPr>
            <p:ph type="sldNum" sz="quarter" idx="4"/>
          </p:nvPr>
        </p:nvSpPr>
        <p:spPr/>
        <p:txBody>
          <a:bodyPr/>
          <a:lstStyle>
            <a:lvl1pPr>
              <a:defRPr/>
            </a:lvl1pPr>
          </a:lstStyle>
          <a:p>
            <a:fld id="{E43BBFF6-DE17-43CA-91F9-4C216E2BEC9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C415295-8436-4BEB-89F3-45845A62C335}" type="slidenum">
              <a:rPr lang="en-US" altLang="en-US"/>
              <a:pPr/>
              <a:t>‹#›</a:t>
            </a:fld>
            <a:endParaRPr lang="en-US" altLang="en-US"/>
          </a:p>
        </p:txBody>
      </p:sp>
    </p:spTree>
    <p:extLst>
      <p:ext uri="{BB962C8B-B14F-4D97-AF65-F5344CB8AC3E}">
        <p14:creationId xmlns:p14="http://schemas.microsoft.com/office/powerpoint/2010/main" val="272929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86EC80-7786-4465-95E4-1C9596D34396}" type="slidenum">
              <a:rPr lang="en-US" altLang="en-US"/>
              <a:pPr/>
              <a:t>‹#›</a:t>
            </a:fld>
            <a:endParaRPr lang="en-US" altLang="en-US"/>
          </a:p>
        </p:txBody>
      </p:sp>
    </p:spTree>
    <p:extLst>
      <p:ext uri="{BB962C8B-B14F-4D97-AF65-F5344CB8AC3E}">
        <p14:creationId xmlns:p14="http://schemas.microsoft.com/office/powerpoint/2010/main" val="247725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3B7EADC-C459-4214-B44F-91624C3C2546}" type="slidenum">
              <a:rPr lang="en-US" altLang="en-US"/>
              <a:pPr/>
              <a:t>‹#›</a:t>
            </a:fld>
            <a:endParaRPr lang="en-US" altLang="en-US"/>
          </a:p>
        </p:txBody>
      </p:sp>
    </p:spTree>
    <p:extLst>
      <p:ext uri="{BB962C8B-B14F-4D97-AF65-F5344CB8AC3E}">
        <p14:creationId xmlns:p14="http://schemas.microsoft.com/office/powerpoint/2010/main" val="3922585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0A71397-262D-49DA-B316-816129BD2282}" type="slidenum">
              <a:rPr lang="en-US" altLang="en-US"/>
              <a:pPr/>
              <a:t>‹#›</a:t>
            </a:fld>
            <a:endParaRPr lang="en-US" altLang="en-US"/>
          </a:p>
        </p:txBody>
      </p:sp>
    </p:spTree>
    <p:extLst>
      <p:ext uri="{BB962C8B-B14F-4D97-AF65-F5344CB8AC3E}">
        <p14:creationId xmlns:p14="http://schemas.microsoft.com/office/powerpoint/2010/main" val="159628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0BB3DD-4034-4024-917D-1D97BF8F6BE6}" type="slidenum">
              <a:rPr lang="en-US" altLang="en-US"/>
              <a:pPr/>
              <a:t>‹#›</a:t>
            </a:fld>
            <a:endParaRPr lang="en-US" altLang="en-US"/>
          </a:p>
        </p:txBody>
      </p:sp>
    </p:spTree>
    <p:extLst>
      <p:ext uri="{BB962C8B-B14F-4D97-AF65-F5344CB8AC3E}">
        <p14:creationId xmlns:p14="http://schemas.microsoft.com/office/powerpoint/2010/main" val="29709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C84692-A97E-47B8-A3C2-3F9B1864FBA5}" type="slidenum">
              <a:rPr lang="en-US" altLang="en-US"/>
              <a:pPr/>
              <a:t>‹#›</a:t>
            </a:fld>
            <a:endParaRPr lang="en-US" altLang="en-US"/>
          </a:p>
        </p:txBody>
      </p:sp>
    </p:spTree>
    <p:extLst>
      <p:ext uri="{BB962C8B-B14F-4D97-AF65-F5344CB8AC3E}">
        <p14:creationId xmlns:p14="http://schemas.microsoft.com/office/powerpoint/2010/main" val="335943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8457F75-9715-46C9-A343-E3DF950BC624}" type="slidenum">
              <a:rPr lang="en-US" altLang="en-US"/>
              <a:pPr/>
              <a:t>‹#›</a:t>
            </a:fld>
            <a:endParaRPr lang="en-US" altLang="en-US"/>
          </a:p>
        </p:txBody>
      </p:sp>
    </p:spTree>
    <p:extLst>
      <p:ext uri="{BB962C8B-B14F-4D97-AF65-F5344CB8AC3E}">
        <p14:creationId xmlns:p14="http://schemas.microsoft.com/office/powerpoint/2010/main" val="129332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99F4A5E-2B9D-45B2-BDEF-F4AE87E83669}" type="slidenum">
              <a:rPr lang="en-US" altLang="en-US"/>
              <a:pPr/>
              <a:t>‹#›</a:t>
            </a:fld>
            <a:endParaRPr lang="en-US" altLang="en-US"/>
          </a:p>
        </p:txBody>
      </p:sp>
    </p:spTree>
    <p:extLst>
      <p:ext uri="{BB962C8B-B14F-4D97-AF65-F5344CB8AC3E}">
        <p14:creationId xmlns:p14="http://schemas.microsoft.com/office/powerpoint/2010/main" val="382902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F6BDD61-B80D-461A-B7F5-F0ED1C3639D9}" type="slidenum">
              <a:rPr lang="en-US" altLang="en-US"/>
              <a:pPr/>
              <a:t>‹#›</a:t>
            </a:fld>
            <a:endParaRPr lang="en-US" altLang="en-US"/>
          </a:p>
        </p:txBody>
      </p:sp>
    </p:spTree>
    <p:extLst>
      <p:ext uri="{BB962C8B-B14F-4D97-AF65-F5344CB8AC3E}">
        <p14:creationId xmlns:p14="http://schemas.microsoft.com/office/powerpoint/2010/main" val="180945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53990B1-050B-4E0F-BF40-F445D57AA930}" type="slidenum">
              <a:rPr lang="en-US" altLang="en-US"/>
              <a:pPr/>
              <a:t>‹#›</a:t>
            </a:fld>
            <a:endParaRPr lang="en-US" altLang="en-US"/>
          </a:p>
        </p:txBody>
      </p:sp>
    </p:spTree>
    <p:extLst>
      <p:ext uri="{BB962C8B-B14F-4D97-AF65-F5344CB8AC3E}">
        <p14:creationId xmlns:p14="http://schemas.microsoft.com/office/powerpoint/2010/main" val="428376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6D737C6-8A9D-4EFB-A5B8-0F65A0158781}" type="slidenum">
              <a:rPr lang="en-US" altLang="en-US"/>
              <a:pPr/>
              <a:t>‹#›</a:t>
            </a:fld>
            <a:endParaRPr lang="en-US" altLang="en-US"/>
          </a:p>
        </p:txBody>
      </p:sp>
    </p:spTree>
    <p:extLst>
      <p:ext uri="{BB962C8B-B14F-4D97-AF65-F5344CB8AC3E}">
        <p14:creationId xmlns:p14="http://schemas.microsoft.com/office/powerpoint/2010/main" val="103622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F7C8CC-8926-4FC1-BA06-37707B2D1045}" type="slidenum">
              <a:rPr lang="en-US" altLang="en-US"/>
              <a:pPr/>
              <a:t>‹#›</a:t>
            </a:fld>
            <a:endParaRPr lang="en-US" altLang="en-US"/>
          </a:p>
        </p:txBody>
      </p:sp>
    </p:spTree>
    <p:extLst>
      <p:ext uri="{BB962C8B-B14F-4D97-AF65-F5344CB8AC3E}">
        <p14:creationId xmlns:p14="http://schemas.microsoft.com/office/powerpoint/2010/main" val="108536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0" y="1588"/>
            <a:ext cx="9132888" cy="6845300"/>
            <a:chOff x="0" y="1"/>
            <a:chExt cx="5753" cy="4312"/>
          </a:xfrm>
        </p:grpSpPr>
        <p:sp>
          <p:nvSpPr>
            <p:cNvPr id="69635"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9637"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69638"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solidFill>
                  <a:schemeClr val="tx1"/>
                </a:solidFill>
              </a:defRPr>
            </a:lvl1pPr>
          </a:lstStyle>
          <a:p>
            <a:endParaRPr lang="en-US" altLang="en-US"/>
          </a:p>
        </p:txBody>
      </p:sp>
      <p:sp>
        <p:nvSpPr>
          <p:cNvPr id="69639"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chemeClr val="tx1"/>
                </a:solidFill>
              </a:defRPr>
            </a:lvl1pPr>
          </a:lstStyle>
          <a:p>
            <a:endParaRPr lang="en-US" altLang="en-US"/>
          </a:p>
        </p:txBody>
      </p:sp>
      <p:sp>
        <p:nvSpPr>
          <p:cNvPr id="69640"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solidFill>
                  <a:schemeClr val="tx1"/>
                </a:solidFill>
              </a:defRPr>
            </a:lvl1pPr>
          </a:lstStyle>
          <a:p>
            <a:fld id="{D7246F33-51B4-4D77-B502-6CC0E1714EC2}" type="slidenum">
              <a:rPr lang="en-US" altLang="en-US"/>
              <a:pPr/>
              <a:t>‹#›</a:t>
            </a:fld>
            <a:endParaRPr lang="en-US" altLang="en-US"/>
          </a:p>
        </p:txBody>
      </p:sp>
      <p:sp>
        <p:nvSpPr>
          <p:cNvPr id="69641"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emf"/><Relationship Id="rId5" Type="http://schemas.openxmlformats.org/officeDocument/2006/relationships/oleObject" Target="../embeddings/oleObject8.bin"/><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75664" y="1571354"/>
            <a:ext cx="6173788" cy="990600"/>
          </a:xfrm>
        </p:spPr>
        <p:txBody>
          <a:bodyPr/>
          <a:lstStyle/>
          <a:p>
            <a:r>
              <a:rPr lang="en-US" altLang="en-US" sz="4800" dirty="0"/>
              <a:t>Chapter 17</a:t>
            </a:r>
          </a:p>
        </p:txBody>
      </p:sp>
      <p:sp>
        <p:nvSpPr>
          <p:cNvPr id="2051" name="Rectangle 3"/>
          <p:cNvSpPr>
            <a:spLocks noGrp="1" noChangeArrowheads="1"/>
          </p:cNvSpPr>
          <p:nvPr>
            <p:ph type="subTitle" idx="1"/>
          </p:nvPr>
        </p:nvSpPr>
        <p:spPr>
          <a:xfrm>
            <a:off x="2259874" y="2749603"/>
            <a:ext cx="6400800" cy="1752600"/>
          </a:xfrm>
        </p:spPr>
        <p:txBody>
          <a:bodyPr/>
          <a:lstStyle/>
          <a:p>
            <a:r>
              <a:rPr lang="en-US" altLang="en-US" sz="3600" dirty="0">
                <a:solidFill>
                  <a:schemeClr val="folHlink"/>
                </a:solidFill>
              </a:rPr>
              <a:t>Current and Resistance</a:t>
            </a:r>
          </a:p>
        </p:txBody>
      </p:sp>
      <p:sp>
        <p:nvSpPr>
          <p:cNvPr id="2052" name="Rectangle 4"/>
          <p:cNvSpPr>
            <a:spLocks noChangeArrowheads="1"/>
          </p:cNvSpPr>
          <p:nvPr/>
        </p:nvSpPr>
        <p:spPr bwMode="auto">
          <a:xfrm>
            <a:off x="5715000" y="5943600"/>
            <a:ext cx="3208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a:solidFill>
                  <a:schemeClr val="tx1"/>
                </a:solidFill>
                <a:effectLst>
                  <a:outerShdw blurRad="38100" dist="38100" dir="2700000" algn="tl">
                    <a:srgbClr val="000000"/>
                  </a:outerShdw>
                </a:effectLst>
                <a:latin typeface="Tahoma" panose="020B0604030504040204" pitchFamily="34" charset="0"/>
              </a:rPr>
              <a:t>© 2003 Thomson – Brooks/Cole</a:t>
            </a:r>
            <a:r>
              <a:rPr lang="en-US" altLang="en-US" sz="3200" dirty="0">
                <a:solidFill>
                  <a:schemeClr val="tx1"/>
                </a:solidFill>
                <a:effectLst>
                  <a:outerShdw blurRad="38100" dist="38100" dir="2700000" algn="tl">
                    <a:srgbClr val="000000"/>
                  </a:outerShdw>
                </a:effectLst>
                <a:latin typeface="Tahoma" panose="020B0604030504040204" pitchFamily="34" charset="0"/>
              </a:rPr>
              <a:t> </a:t>
            </a:r>
          </a:p>
        </p:txBody>
      </p:sp>
      <p:sp>
        <p:nvSpPr>
          <p:cNvPr id="2054" name="Rectangle 6"/>
          <p:cNvSpPr>
            <a:spLocks noChangeArrowheads="1"/>
          </p:cNvSpPr>
          <p:nvPr/>
        </p:nvSpPr>
        <p:spPr bwMode="auto">
          <a:xfrm>
            <a:off x="1066800" y="304800"/>
            <a:ext cx="22699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dirty="0" smtClean="0">
                <a:solidFill>
                  <a:schemeClr val="tx1"/>
                </a:solidFill>
                <a:effectLst>
                  <a:outerShdw blurRad="38100" dist="38100" dir="2700000" algn="tl">
                    <a:srgbClr val="000000"/>
                  </a:outerShdw>
                </a:effectLst>
                <a:latin typeface="Tahoma" panose="020B0604030504040204" pitchFamily="34" charset="0"/>
              </a:rPr>
              <a:t>Phys2120 </a:t>
            </a:r>
            <a:r>
              <a:rPr lang="en-US" altLang="en-US" sz="1600" dirty="0">
                <a:solidFill>
                  <a:schemeClr val="tx1"/>
                </a:solidFill>
                <a:effectLst>
                  <a:outerShdw blurRad="38100" dist="38100" dir="2700000" algn="tl">
                    <a:srgbClr val="000000"/>
                  </a:outerShdw>
                </a:effectLst>
                <a:latin typeface="Tahoma" panose="020B0604030504040204" pitchFamily="34" charset="0"/>
              </a:rPr>
              <a:t>Spring </a:t>
            </a:r>
            <a:r>
              <a:rPr lang="en-US" altLang="en-US" sz="1600" dirty="0" smtClean="0">
                <a:solidFill>
                  <a:schemeClr val="tx1"/>
                </a:solidFill>
                <a:effectLst>
                  <a:outerShdw blurRad="38100" dist="38100" dir="2700000" algn="tl">
                    <a:srgbClr val="000000"/>
                  </a:outerShdw>
                </a:effectLst>
                <a:latin typeface="Tahoma" panose="020B0604030504040204" pitchFamily="34" charset="0"/>
              </a:rPr>
              <a:t>2017 </a:t>
            </a:r>
            <a:endParaRPr lang="en-US" altLang="en-US" sz="1600" dirty="0">
              <a:solidFill>
                <a:schemeClr val="tx1"/>
              </a:solidFill>
              <a:effectLst>
                <a:outerShdw blurRad="38100" dist="38100" dir="2700000" algn="tl">
                  <a:srgbClr val="000000"/>
                </a:outerShdw>
              </a:effectLst>
              <a:latin typeface="Tahoma" panose="020B0604030504040204" pitchFamily="34" charset="0"/>
            </a:endParaRPr>
          </a:p>
          <a:p>
            <a:pPr eaLnBrk="0" hangingPunct="0"/>
            <a:r>
              <a:rPr lang="en-US" altLang="en-US" sz="1600" dirty="0" smtClean="0">
                <a:solidFill>
                  <a:schemeClr val="tx1"/>
                </a:solidFill>
                <a:effectLst>
                  <a:outerShdw blurRad="38100" dist="38100" dir="2700000" algn="tl">
                    <a:srgbClr val="000000"/>
                  </a:outerShdw>
                </a:effectLst>
                <a:latin typeface="Tahoma" panose="020B0604030504040204" pitchFamily="34" charset="0"/>
              </a:rPr>
              <a:t>A. </a:t>
            </a:r>
            <a:r>
              <a:rPr lang="en-US" altLang="en-US" sz="1600" dirty="0">
                <a:solidFill>
                  <a:schemeClr val="tx1"/>
                </a:solidFill>
                <a:effectLst>
                  <a:outerShdw blurRad="38100" dist="38100" dir="2700000" algn="tl">
                    <a:srgbClr val="000000"/>
                  </a:outerShdw>
                </a:effectLst>
                <a:latin typeface="Tahoma" panose="020B0604030504040204" pitchFamily="34" charset="0"/>
              </a:rPr>
              <a:t>Dzyubenko</a:t>
            </a:r>
            <a:r>
              <a:rPr lang="en-US" altLang="en-US" sz="3200" dirty="0">
                <a:solidFill>
                  <a:schemeClr val="tx1"/>
                </a:solidFill>
                <a:effectLst>
                  <a:outerShdw blurRad="38100" dist="38100" dir="2700000" algn="tl">
                    <a:srgbClr val="000000"/>
                  </a:outerShdw>
                </a:effectLst>
                <a:latin typeface="Tahoma" panose="020B0604030504040204" pitchFamily="34" charset="0"/>
              </a:rPr>
              <a:t> </a:t>
            </a:r>
          </a:p>
        </p:txBody>
      </p:sp>
      <p:pic>
        <p:nvPicPr>
          <p:cNvPr id="8" name="Picture 7" descr="17CO"/>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64" y="3426819"/>
            <a:ext cx="2189304" cy="220980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pic>
      <p:sp>
        <p:nvSpPr>
          <p:cNvPr id="2" name="Rectangle 1"/>
          <p:cNvSpPr/>
          <p:nvPr/>
        </p:nvSpPr>
        <p:spPr>
          <a:xfrm>
            <a:off x="0" y="5581471"/>
            <a:ext cx="4572000" cy="1200329"/>
          </a:xfrm>
          <a:prstGeom prst="rect">
            <a:avLst/>
          </a:prstGeom>
        </p:spPr>
        <p:txBody>
          <a:bodyPr>
            <a:spAutoFit/>
          </a:bodyPr>
          <a:lstStyle/>
          <a:p>
            <a:r>
              <a:rPr lang="en-US" altLang="en-US" noProof="1">
                <a:solidFill>
                  <a:schemeClr val="tx1"/>
                </a:solidFill>
                <a:latin typeface="Arial" panose="020B0604020202020204" pitchFamily="34" charset="0"/>
              </a:rPr>
              <a:t>an ion engine prototype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Current and Drift Speed</a:t>
            </a:r>
          </a:p>
        </p:txBody>
      </p:sp>
      <p:sp>
        <p:nvSpPr>
          <p:cNvPr id="8195" name="Rectangle 3"/>
          <p:cNvSpPr>
            <a:spLocks noGrp="1" noChangeArrowheads="1"/>
          </p:cNvSpPr>
          <p:nvPr>
            <p:ph type="body" idx="1"/>
          </p:nvPr>
        </p:nvSpPr>
        <p:spPr/>
        <p:txBody>
          <a:bodyPr/>
          <a:lstStyle/>
          <a:p>
            <a:r>
              <a:rPr lang="en-US" altLang="en-US"/>
              <a:t>If the conductor is isolated, the electrons undergo random motion</a:t>
            </a:r>
          </a:p>
          <a:p>
            <a:r>
              <a:rPr lang="en-US" altLang="en-US"/>
              <a:t>When an electric field is set up in the conductor, it creates an electric force on the electrons and hence a current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76200"/>
            <a:ext cx="8991600" cy="1143000"/>
          </a:xfrm>
        </p:spPr>
        <p:txBody>
          <a:bodyPr/>
          <a:lstStyle/>
          <a:p>
            <a:r>
              <a:rPr lang="en-US" altLang="en-US"/>
              <a:t>Charge Carrier Motion in a Conductor</a:t>
            </a:r>
          </a:p>
        </p:txBody>
      </p:sp>
      <p:sp>
        <p:nvSpPr>
          <p:cNvPr id="10243" name="Rectangle 3"/>
          <p:cNvSpPr>
            <a:spLocks noGrp="1" noChangeArrowheads="1"/>
          </p:cNvSpPr>
          <p:nvPr>
            <p:ph type="body" sz="half" idx="1"/>
          </p:nvPr>
        </p:nvSpPr>
        <p:spPr>
          <a:xfrm>
            <a:off x="152400" y="1600200"/>
            <a:ext cx="5334000" cy="4419600"/>
          </a:xfrm>
        </p:spPr>
        <p:txBody>
          <a:bodyPr/>
          <a:lstStyle/>
          <a:p>
            <a:r>
              <a:rPr lang="en-US" altLang="en-US" sz="2800"/>
              <a:t>The zig-zag black line represents the motion of charge carrier in a conductor</a:t>
            </a:r>
          </a:p>
          <a:p>
            <a:pPr lvl="2"/>
            <a:r>
              <a:rPr lang="en-US" altLang="en-US" sz="2800"/>
              <a:t>The net drift speed is small</a:t>
            </a:r>
          </a:p>
          <a:p>
            <a:r>
              <a:rPr lang="en-US" altLang="en-US" sz="2800"/>
              <a:t>The sharp changes in direction are due to collisions</a:t>
            </a:r>
          </a:p>
          <a:p>
            <a:r>
              <a:rPr lang="en-US" altLang="en-US" sz="2800"/>
              <a:t>The net motion of electrons is </a:t>
            </a:r>
            <a:r>
              <a:rPr lang="en-US" altLang="en-US" sz="2800" b="1" i="1"/>
              <a:t>opposite </a:t>
            </a:r>
            <a:r>
              <a:rPr lang="en-US" altLang="en-US" sz="2800"/>
              <a:t>the direction of the electric field</a:t>
            </a:r>
          </a:p>
        </p:txBody>
      </p:sp>
      <p:pic>
        <p:nvPicPr>
          <p:cNvPr id="10245" name="Picture 5" descr="Fig 17-04"/>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5410200" y="2209800"/>
            <a:ext cx="3733800" cy="2598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1143000"/>
          </a:xfrm>
        </p:spPr>
        <p:txBody>
          <a:bodyPr/>
          <a:lstStyle/>
          <a:p>
            <a:r>
              <a:rPr lang="en-US" altLang="en-US"/>
              <a:t>Electrons in a Circuit</a:t>
            </a:r>
          </a:p>
        </p:txBody>
      </p:sp>
      <p:sp>
        <p:nvSpPr>
          <p:cNvPr id="11267" name="Rectangle 3"/>
          <p:cNvSpPr>
            <a:spLocks noGrp="1" noChangeArrowheads="1"/>
          </p:cNvSpPr>
          <p:nvPr>
            <p:ph type="body" idx="1"/>
          </p:nvPr>
        </p:nvSpPr>
        <p:spPr>
          <a:xfrm>
            <a:off x="685800" y="1447800"/>
            <a:ext cx="7772400" cy="4648200"/>
          </a:xfrm>
        </p:spPr>
        <p:txBody>
          <a:bodyPr/>
          <a:lstStyle/>
          <a:p>
            <a:r>
              <a:rPr lang="en-US" altLang="en-US"/>
              <a:t>The </a:t>
            </a:r>
            <a:r>
              <a:rPr lang="en-US" altLang="en-US" i="1">
                <a:solidFill>
                  <a:schemeClr val="folHlink"/>
                </a:solidFill>
              </a:rPr>
              <a:t>drift speed</a:t>
            </a:r>
            <a:r>
              <a:rPr lang="en-US" altLang="en-US"/>
              <a:t> is much smaller than the average speed between collisions</a:t>
            </a:r>
          </a:p>
          <a:p>
            <a:r>
              <a:rPr lang="en-US" altLang="en-US"/>
              <a:t>When a circuit is completed, the electric field travels with a speed close to the </a:t>
            </a:r>
            <a:r>
              <a:rPr lang="en-US" altLang="en-US" i="1"/>
              <a:t>speed</a:t>
            </a:r>
            <a:r>
              <a:rPr lang="en-US" altLang="en-US"/>
              <a:t> </a:t>
            </a:r>
            <a:r>
              <a:rPr lang="en-US" altLang="en-US" i="1"/>
              <a:t>of light</a:t>
            </a:r>
          </a:p>
          <a:p>
            <a:r>
              <a:rPr lang="en-US" altLang="en-US"/>
              <a:t>Although the drift speed is on the order of 10</a:t>
            </a:r>
            <a:r>
              <a:rPr lang="en-US" altLang="en-US" baseline="30000"/>
              <a:t>-4</a:t>
            </a:r>
            <a:r>
              <a:rPr lang="en-US" altLang="en-US"/>
              <a:t> m/s the effect of the electric field is felt on the order of </a:t>
            </a:r>
            <a:r>
              <a:rPr lang="en-US" altLang="en-US">
                <a:solidFill>
                  <a:schemeClr val="folHlink"/>
                </a:solidFill>
              </a:rPr>
              <a:t>10</a:t>
            </a:r>
            <a:r>
              <a:rPr lang="en-US" altLang="en-US" baseline="30000">
                <a:solidFill>
                  <a:schemeClr val="folHlink"/>
                </a:solidFill>
              </a:rPr>
              <a:t>8</a:t>
            </a:r>
            <a:r>
              <a:rPr lang="en-US" altLang="en-US">
                <a:solidFill>
                  <a:schemeClr val="folHlink"/>
                </a:solidFill>
              </a:rPr>
              <a:t> 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76200"/>
            <a:ext cx="8077200" cy="1143000"/>
          </a:xfrm>
        </p:spPr>
        <p:txBody>
          <a:bodyPr/>
          <a:lstStyle/>
          <a:p>
            <a:r>
              <a:rPr lang="en-US" altLang="en-US"/>
              <a:t>Meters in a Circuit -- Ammeter</a:t>
            </a:r>
          </a:p>
        </p:txBody>
      </p:sp>
      <p:sp>
        <p:nvSpPr>
          <p:cNvPr id="12291" name="Rectangle 3"/>
          <p:cNvSpPr>
            <a:spLocks noGrp="1" noChangeArrowheads="1"/>
          </p:cNvSpPr>
          <p:nvPr>
            <p:ph type="body" sz="half" idx="2"/>
          </p:nvPr>
        </p:nvSpPr>
        <p:spPr>
          <a:xfrm>
            <a:off x="304800" y="5029200"/>
            <a:ext cx="8458200" cy="1600200"/>
          </a:xfrm>
        </p:spPr>
        <p:txBody>
          <a:bodyPr/>
          <a:lstStyle/>
          <a:p>
            <a:r>
              <a:rPr lang="en-US" altLang="en-US" sz="2800"/>
              <a:t>An </a:t>
            </a:r>
            <a:r>
              <a:rPr lang="en-US" altLang="en-US" sz="2800" b="1" i="1">
                <a:solidFill>
                  <a:schemeClr val="folHlink"/>
                </a:solidFill>
              </a:rPr>
              <a:t>ammeter</a:t>
            </a:r>
            <a:r>
              <a:rPr lang="en-US" altLang="en-US" sz="2800"/>
              <a:t> is used to measure current</a:t>
            </a:r>
          </a:p>
          <a:p>
            <a:pPr lvl="2"/>
            <a:r>
              <a:rPr lang="en-US" altLang="en-US" sz="2800"/>
              <a:t>In line with the bulb, all the charge passing through the bulb also must pass through the meter</a:t>
            </a:r>
          </a:p>
        </p:txBody>
      </p:sp>
      <p:pic>
        <p:nvPicPr>
          <p:cNvPr id="7" name="Picture 6" descr="17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05800" cy="353847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pic>
      <p:sp>
        <p:nvSpPr>
          <p:cNvPr id="2" name="Content Placeholder 1"/>
          <p:cNvSpPr>
            <a:spLocks noGrp="1"/>
          </p:cNvSpPr>
          <p:nvPr>
            <p:ph sz="half" idx="1"/>
          </p:nvPr>
        </p:nvSpPr>
        <p:spPr/>
        <p:txBody>
          <a:bodyPr/>
          <a:lstStyle/>
          <a:p>
            <a:endParaRPr lang="en-US" dirty="0"/>
          </a:p>
        </p:txBody>
      </p:sp>
      <p:sp>
        <p:nvSpPr>
          <p:cNvPr id="3" name="Rectangle 2"/>
          <p:cNvSpPr/>
          <p:nvPr/>
        </p:nvSpPr>
        <p:spPr>
          <a:xfrm>
            <a:off x="6400800" y="4952970"/>
            <a:ext cx="569387" cy="646331"/>
          </a:xfrm>
          <a:prstGeom prst="rect">
            <a:avLst/>
          </a:prstGeom>
        </p:spPr>
        <p:txBody>
          <a:bodyPr wrap="none">
            <a:spAutoFit/>
          </a:bodyPr>
          <a:lstStyle/>
          <a:p>
            <a:r>
              <a:rPr lang="en-US" altLang="en-US" dirty="0">
                <a:solidFill>
                  <a:schemeClr val="folHlink"/>
                </a:solidFill>
                <a:cs typeface="Times New Roman" panose="02020603050405020304" pitchFamily="18" charset="0"/>
              </a:rPr>
              <a:t> </a:t>
            </a:r>
            <a:r>
              <a:rPr lang="en-US" altLang="en-US" i="1" dirty="0" smtClean="0">
                <a:solidFill>
                  <a:schemeClr val="folHlink"/>
                </a:solidFill>
                <a:cs typeface="Tahoma" panose="020B0604030504040204" pitchFamily="34" charset="0"/>
              </a:rPr>
              <a:t>I</a:t>
            </a:r>
            <a:r>
              <a:rPr lang="en-US" altLang="en-US" dirty="0" smtClean="0">
                <a:solidFill>
                  <a:schemeClr val="folHlink"/>
                </a:solidFill>
                <a:cs typeface="Tahoma" panose="020B0604030504040204" pitchFamily="34" charset="0"/>
              </a:rPr>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924800" cy="1143000"/>
          </a:xfrm>
        </p:spPr>
        <p:txBody>
          <a:bodyPr/>
          <a:lstStyle/>
          <a:p>
            <a:r>
              <a:rPr lang="en-US" altLang="en-US"/>
              <a:t>Meters in a Circuit -- Voltmeter</a:t>
            </a:r>
          </a:p>
        </p:txBody>
      </p:sp>
      <p:sp>
        <p:nvSpPr>
          <p:cNvPr id="14340" name="Rectangle 4"/>
          <p:cNvSpPr>
            <a:spLocks noGrp="1" noChangeArrowheads="1"/>
          </p:cNvSpPr>
          <p:nvPr>
            <p:ph type="body" sz="half" idx="2"/>
          </p:nvPr>
        </p:nvSpPr>
        <p:spPr>
          <a:xfrm>
            <a:off x="685800" y="5029200"/>
            <a:ext cx="7772400" cy="1981200"/>
          </a:xfrm>
        </p:spPr>
        <p:txBody>
          <a:bodyPr/>
          <a:lstStyle/>
          <a:p>
            <a:r>
              <a:rPr lang="en-US" altLang="en-US" sz="2800" dirty="0"/>
              <a:t>A </a:t>
            </a:r>
            <a:r>
              <a:rPr lang="en-US" altLang="en-US" sz="2800" b="1" i="1" dirty="0">
                <a:solidFill>
                  <a:schemeClr val="folHlink"/>
                </a:solidFill>
              </a:rPr>
              <a:t>voltmeter</a:t>
            </a:r>
            <a:r>
              <a:rPr lang="en-US" altLang="en-US" sz="2800" dirty="0"/>
              <a:t> is used to measure voltage </a:t>
            </a:r>
            <a:r>
              <a:rPr lang="en-US" altLang="en-US" sz="2800" dirty="0" smtClean="0"/>
              <a:t/>
            </a:r>
            <a:br>
              <a:rPr lang="en-US" altLang="en-US" sz="2800" dirty="0" smtClean="0"/>
            </a:br>
            <a:r>
              <a:rPr lang="en-US" altLang="en-US" sz="2800" dirty="0" smtClean="0"/>
              <a:t> 				 = potential difference</a:t>
            </a:r>
            <a:endParaRPr lang="en-US" altLang="en-US" sz="2800" dirty="0"/>
          </a:p>
          <a:p>
            <a:pPr lvl="2"/>
            <a:r>
              <a:rPr lang="en-US" altLang="en-US" sz="2800" dirty="0"/>
              <a:t>Connects to the two ends of the </a:t>
            </a:r>
            <a:r>
              <a:rPr lang="en-US" altLang="en-US" sz="2800" dirty="0" smtClean="0"/>
              <a:t>bulb, </a:t>
            </a:r>
            <a:br>
              <a:rPr lang="en-US" altLang="en-US" sz="2800" dirty="0" smtClean="0"/>
            </a:br>
            <a:r>
              <a:rPr lang="en-US" altLang="en-US" sz="2800" dirty="0" smtClean="0"/>
              <a:t>					in parallel</a:t>
            </a:r>
            <a:endParaRPr lang="en-US" altLang="en-US" sz="2800" dirty="0"/>
          </a:p>
        </p:txBody>
      </p:sp>
      <p:sp>
        <p:nvSpPr>
          <p:cNvPr id="2" name="Content Placeholder 1"/>
          <p:cNvSpPr>
            <a:spLocks noGrp="1"/>
          </p:cNvSpPr>
          <p:nvPr>
            <p:ph sz="half" idx="1"/>
          </p:nvPr>
        </p:nvSpPr>
        <p:spPr/>
        <p:txBody>
          <a:bodyPr/>
          <a:lstStyle/>
          <a:p>
            <a:endParaRPr lang="en-US"/>
          </a:p>
        </p:txBody>
      </p:sp>
      <p:pic>
        <p:nvPicPr>
          <p:cNvPr id="8" name="Picture 7" descr="17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34400" cy="3635859"/>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pic>
      <p:sp>
        <p:nvSpPr>
          <p:cNvPr id="3" name="Rectangle 2"/>
          <p:cNvSpPr/>
          <p:nvPr/>
        </p:nvSpPr>
        <p:spPr>
          <a:xfrm>
            <a:off x="7489473" y="5373469"/>
            <a:ext cx="968727" cy="646331"/>
          </a:xfrm>
          <a:prstGeom prst="rect">
            <a:avLst/>
          </a:prstGeom>
        </p:spPr>
        <p:txBody>
          <a:bodyPr wrap="none">
            <a:spAutoFit/>
          </a:bodyPr>
          <a:lstStyle/>
          <a:p>
            <a:r>
              <a:rPr lang="en-US" altLang="en-US" dirty="0">
                <a:solidFill>
                  <a:schemeClr val="folHlink"/>
                </a:solidFill>
                <a:cs typeface="Times New Roman" panose="02020603050405020304" pitchFamily="18" charset="0"/>
              </a:rPr>
              <a:t> </a:t>
            </a:r>
            <a:r>
              <a:rPr lang="el-GR" altLang="en-US" dirty="0">
                <a:solidFill>
                  <a:schemeClr val="folHlink"/>
                </a:solidFill>
                <a:cs typeface="Times New Roman" panose="02020603050405020304" pitchFamily="18" charset="0"/>
              </a:rPr>
              <a:t>Δ</a:t>
            </a:r>
            <a:r>
              <a:rPr lang="en-US" altLang="en-US" i="1" dirty="0">
                <a:solidFill>
                  <a:schemeClr val="folHlink"/>
                </a:solidFill>
                <a:cs typeface="Tahoma" panose="020B0604030504040204" pitchFamily="34" charset="0"/>
              </a:rPr>
              <a:t>V</a:t>
            </a:r>
            <a:r>
              <a:rPr lang="en-US" altLang="en-US" dirty="0">
                <a:solidFill>
                  <a:schemeClr val="folHlink"/>
                </a:solidFill>
                <a:cs typeface="Tahoma" panose="020B0604030504040204" pitchFamily="34" charset="0"/>
              </a:rPr>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7" name="Rectangle 7"/>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17.2</a:t>
            </a:r>
          </a:p>
        </p:txBody>
      </p:sp>
      <p:sp>
        <p:nvSpPr>
          <p:cNvPr id="15368" name="Rectangle 8"/>
          <p:cNvSpPr>
            <a:spLocks noGrp="1" noChangeArrowheads="1"/>
          </p:cNvSpPr>
          <p:nvPr>
            <p:ph type="title"/>
          </p:nvPr>
        </p:nvSpPr>
        <p:spPr>
          <a:xfrm>
            <a:off x="228600" y="2133600"/>
            <a:ext cx="7772400" cy="1143000"/>
          </a:xfrm>
          <a:noFill/>
          <a:ln/>
        </p:spPr>
        <p:txBody>
          <a:bodyPr anchor="b"/>
          <a:lstStyle/>
          <a:p>
            <a:r>
              <a:rPr lang="en-US" altLang="en-US" sz="3000">
                <a:solidFill>
                  <a:srgbClr val="000000"/>
                </a:solidFill>
                <a:effectLst/>
                <a:latin typeface="Palatino" pitchFamily="18" charset="0"/>
              </a:rPr>
              <a:t>Look at the four “circuits” shown below and select those that will light the bulb.</a:t>
            </a:r>
          </a:p>
        </p:txBody>
      </p:sp>
      <p:pic>
        <p:nvPicPr>
          <p:cNvPr id="15369"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3886200"/>
            <a:ext cx="8686800" cy="2074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4034" name="Rectangle 102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17.2 ANSWER</a:t>
            </a:r>
          </a:p>
        </p:txBody>
      </p:sp>
      <p:sp>
        <p:nvSpPr>
          <p:cNvPr id="44035" name="Rectangle 1027"/>
          <p:cNvSpPr>
            <a:spLocks noGrp="1" noChangeArrowheads="1"/>
          </p:cNvSpPr>
          <p:nvPr>
            <p:ph type="title"/>
          </p:nvPr>
        </p:nvSpPr>
        <p:spPr>
          <a:xfrm>
            <a:off x="304800" y="2590800"/>
            <a:ext cx="8305800" cy="3962400"/>
          </a:xfrm>
          <a:noFill/>
          <a:ln/>
        </p:spPr>
        <p:txBody>
          <a:bodyPr anchor="b"/>
          <a:lstStyle/>
          <a:p>
            <a:r>
              <a:rPr lang="en-US" altLang="en-US" sz="3200" dirty="0" smtClean="0">
                <a:solidFill>
                  <a:srgbClr val="000000"/>
                </a:solidFill>
                <a:effectLst/>
                <a:latin typeface="Palatino-Roman" charset="0"/>
              </a:rPr>
              <a:t>Neither </a:t>
            </a:r>
            <a:r>
              <a:rPr lang="en-US" altLang="en-US" sz="3200" dirty="0">
                <a:solidFill>
                  <a:srgbClr val="000000"/>
                </a:solidFill>
                <a:effectLst/>
                <a:latin typeface="Palatino-Roman" charset="0"/>
              </a:rPr>
              <a:t>circuit (a) nor circuit (b) applies a difference in potential across the bulb. Circuit (a) has both lead wires connected to the same battery terminal. Circuit (b) has a low resistance path (a “short”) between the two battery terminals as well as between the bulb terminals.</a:t>
            </a:r>
          </a:p>
        </p:txBody>
      </p:sp>
      <p:sp>
        <p:nvSpPr>
          <p:cNvPr id="2" name="Rectangle 1"/>
          <p:cNvSpPr/>
          <p:nvPr/>
        </p:nvSpPr>
        <p:spPr>
          <a:xfrm>
            <a:off x="2971800" y="1600200"/>
            <a:ext cx="4572000" cy="1200329"/>
          </a:xfrm>
          <a:prstGeom prst="rect">
            <a:avLst/>
          </a:prstGeom>
        </p:spPr>
        <p:txBody>
          <a:bodyPr>
            <a:spAutoFit/>
          </a:bodyPr>
          <a:lstStyle/>
          <a:p>
            <a:r>
              <a:rPr lang="en-US" altLang="en-US" b="1" dirty="0">
                <a:latin typeface="Palatino-Roman" charset="0"/>
              </a:rPr>
              <a:t>(c) and (d) </a:t>
            </a:r>
            <a:br>
              <a:rPr lang="en-US" altLang="en-US" b="1" dirty="0">
                <a:latin typeface="Palatino-Roman" charset="0"/>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38200" y="304800"/>
            <a:ext cx="7772400" cy="1143000"/>
          </a:xfrm>
        </p:spPr>
        <p:txBody>
          <a:bodyPr/>
          <a:lstStyle/>
          <a:p>
            <a:r>
              <a:rPr lang="en-US" altLang="en-US"/>
              <a:t>Resistance</a:t>
            </a:r>
          </a:p>
        </p:txBody>
      </p:sp>
      <p:sp>
        <p:nvSpPr>
          <p:cNvPr id="41987" name="Rectangle 3"/>
          <p:cNvSpPr>
            <a:spLocks noGrp="1" noChangeArrowheads="1"/>
          </p:cNvSpPr>
          <p:nvPr>
            <p:ph type="body" idx="1"/>
          </p:nvPr>
        </p:nvSpPr>
        <p:spPr>
          <a:xfrm>
            <a:off x="685800" y="1981200"/>
            <a:ext cx="7772400" cy="2819400"/>
          </a:xfrm>
        </p:spPr>
        <p:txBody>
          <a:bodyPr/>
          <a:lstStyle/>
          <a:p>
            <a:r>
              <a:rPr lang="en-US" altLang="en-US" i="1"/>
              <a:t>In a conductor</a:t>
            </a:r>
            <a:r>
              <a:rPr lang="en-US" altLang="en-US"/>
              <a:t>, the voltage applied across the ends of the conductor is proportional to the current through the conductor</a:t>
            </a:r>
          </a:p>
          <a:p>
            <a:r>
              <a:rPr lang="en-US" altLang="en-US"/>
              <a:t>The constant of proportionality is the </a:t>
            </a:r>
            <a:r>
              <a:rPr lang="en-US" altLang="en-US" b="1" i="1">
                <a:solidFill>
                  <a:schemeClr val="folHlink"/>
                </a:solidFill>
              </a:rPr>
              <a:t>resistance</a:t>
            </a:r>
            <a:r>
              <a:rPr lang="en-US" altLang="en-US"/>
              <a:t> of the conductor</a:t>
            </a:r>
          </a:p>
          <a:p>
            <a:pPr lvl="1"/>
            <a:endParaRPr lang="en-US" altLang="en-US"/>
          </a:p>
        </p:txBody>
      </p:sp>
      <p:graphicFrame>
        <p:nvGraphicFramePr>
          <p:cNvPr id="41988" name="Object 4"/>
          <p:cNvGraphicFramePr>
            <a:graphicFrameLocks noChangeAspect="1"/>
          </p:cNvGraphicFramePr>
          <p:nvPr/>
        </p:nvGraphicFramePr>
        <p:xfrm>
          <a:off x="3581400" y="4953000"/>
          <a:ext cx="1770063" cy="1274763"/>
        </p:xfrm>
        <a:graphic>
          <a:graphicData uri="http://schemas.openxmlformats.org/presentationml/2006/ole">
            <mc:AlternateContent xmlns:mc="http://schemas.openxmlformats.org/markup-compatibility/2006">
              <mc:Choice xmlns:v="urn:schemas-microsoft-com:vml" Requires="v">
                <p:oleObj spid="_x0000_s41998" name="Equation" r:id="rId3" imgW="545760" imgH="393480" progId="Equation.3">
                  <p:embed/>
                </p:oleObj>
              </mc:Choice>
              <mc:Fallback>
                <p:oleObj name="Equation" r:id="rId3" imgW="5457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953000"/>
                        <a:ext cx="1770063" cy="1274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Resistance</a:t>
            </a:r>
          </a:p>
        </p:txBody>
      </p:sp>
      <p:sp>
        <p:nvSpPr>
          <p:cNvPr id="16387" name="Rectangle 3"/>
          <p:cNvSpPr>
            <a:spLocks noGrp="1" noChangeArrowheads="1"/>
          </p:cNvSpPr>
          <p:nvPr>
            <p:ph type="body" idx="1"/>
          </p:nvPr>
        </p:nvSpPr>
        <p:spPr/>
        <p:txBody>
          <a:bodyPr/>
          <a:lstStyle/>
          <a:p>
            <a:r>
              <a:rPr lang="en-US" altLang="en-US" dirty="0"/>
              <a:t>Units of resistance are </a:t>
            </a:r>
            <a:r>
              <a:rPr lang="en-US" altLang="en-US" i="1" dirty="0"/>
              <a:t>Ohms</a:t>
            </a:r>
            <a:r>
              <a:rPr lang="en-US" altLang="en-US" dirty="0"/>
              <a:t> (</a:t>
            </a:r>
            <a:r>
              <a:rPr lang="en-US" altLang="en-US" dirty="0">
                <a:cs typeface="Tahoma" panose="020B0604030504040204" pitchFamily="34" charset="0"/>
              </a:rPr>
              <a:t>Ω)</a:t>
            </a:r>
          </a:p>
          <a:p>
            <a:pPr lvl="2"/>
            <a:r>
              <a:rPr lang="en-US" altLang="en-US" sz="2800" dirty="0"/>
              <a:t>1 </a:t>
            </a:r>
            <a:r>
              <a:rPr lang="en-US" altLang="en-US" sz="2800" dirty="0">
                <a:cs typeface="Tahoma" panose="020B0604030504040204" pitchFamily="34" charset="0"/>
              </a:rPr>
              <a:t>Ω = 1 V / A</a:t>
            </a:r>
          </a:p>
          <a:p>
            <a:r>
              <a:rPr lang="en-US" altLang="en-US" dirty="0">
                <a:cs typeface="Tahoma" panose="020B0604030504040204" pitchFamily="34" charset="0"/>
              </a:rPr>
              <a:t>Resistance in a circuit arises due to collisions between the electrons carrying </a:t>
            </a:r>
            <a:r>
              <a:rPr lang="en-US" altLang="en-US" dirty="0" smtClean="0">
                <a:cs typeface="Tahoma" panose="020B0604030504040204" pitchFamily="34" charset="0"/>
              </a:rPr>
              <a:t/>
            </a:r>
            <a:br>
              <a:rPr lang="en-US" altLang="en-US" dirty="0" smtClean="0">
                <a:cs typeface="Tahoma" panose="020B0604030504040204" pitchFamily="34" charset="0"/>
              </a:rPr>
            </a:br>
            <a:r>
              <a:rPr lang="en-US" altLang="en-US" dirty="0" smtClean="0">
                <a:cs typeface="Tahoma" panose="020B0604030504040204" pitchFamily="34" charset="0"/>
              </a:rPr>
              <a:t>the </a:t>
            </a:r>
            <a:r>
              <a:rPr lang="en-US" altLang="en-US" dirty="0">
                <a:cs typeface="Tahoma" panose="020B0604030504040204" pitchFamily="34" charset="0"/>
              </a:rPr>
              <a:t>current with the fixed atoms inside </a:t>
            </a:r>
            <a:r>
              <a:rPr lang="en-US" altLang="en-US" dirty="0" smtClean="0">
                <a:cs typeface="Tahoma" panose="020B0604030504040204" pitchFamily="34" charset="0"/>
              </a:rPr>
              <a:t/>
            </a:r>
            <a:br>
              <a:rPr lang="en-US" altLang="en-US" dirty="0" smtClean="0">
                <a:cs typeface="Tahoma" panose="020B0604030504040204" pitchFamily="34" charset="0"/>
              </a:rPr>
            </a:br>
            <a:r>
              <a:rPr lang="en-US" altLang="en-US" dirty="0" smtClean="0">
                <a:cs typeface="Tahoma" panose="020B0604030504040204" pitchFamily="34" charset="0"/>
              </a:rPr>
              <a:t>the </a:t>
            </a:r>
            <a:r>
              <a:rPr lang="en-US" altLang="en-US" dirty="0">
                <a:cs typeface="Tahoma" panose="020B0604030504040204" pitchFamily="34" charset="0"/>
              </a:rPr>
              <a:t>conductor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28600"/>
            <a:ext cx="6019800" cy="1143000"/>
          </a:xfrm>
        </p:spPr>
        <p:txBody>
          <a:bodyPr/>
          <a:lstStyle/>
          <a:p>
            <a:r>
              <a:rPr lang="en-US" altLang="en-US"/>
              <a:t>Ohm’s Law</a:t>
            </a:r>
          </a:p>
        </p:txBody>
      </p:sp>
      <p:sp>
        <p:nvSpPr>
          <p:cNvPr id="17411" name="Rectangle 3"/>
          <p:cNvSpPr>
            <a:spLocks noGrp="1" noChangeArrowheads="1"/>
          </p:cNvSpPr>
          <p:nvPr>
            <p:ph type="body" idx="1"/>
          </p:nvPr>
        </p:nvSpPr>
        <p:spPr>
          <a:xfrm>
            <a:off x="0" y="1600200"/>
            <a:ext cx="7315200" cy="5105400"/>
          </a:xfrm>
        </p:spPr>
        <p:txBody>
          <a:bodyPr/>
          <a:lstStyle/>
          <a:p>
            <a:pPr>
              <a:lnSpc>
                <a:spcPct val="90000"/>
              </a:lnSpc>
            </a:pPr>
            <a:r>
              <a:rPr lang="en-US" altLang="en-US" sz="2800" dirty="0"/>
              <a:t>Experiments show that for many materials, including most </a:t>
            </a:r>
            <a:r>
              <a:rPr lang="en-US" altLang="en-US" sz="2800" b="1" i="1" dirty="0"/>
              <a:t>metals</a:t>
            </a:r>
            <a:r>
              <a:rPr lang="en-US" altLang="en-US" sz="2800" dirty="0"/>
              <a:t>, the resistance remains constant over a wide range of applied voltages or currents</a:t>
            </a:r>
          </a:p>
          <a:p>
            <a:pPr>
              <a:lnSpc>
                <a:spcPct val="90000"/>
              </a:lnSpc>
            </a:pPr>
            <a:r>
              <a:rPr lang="en-US" altLang="en-US" sz="2800" dirty="0"/>
              <a:t>This statement has become known as </a:t>
            </a:r>
            <a:r>
              <a:rPr lang="en-US" altLang="en-US" sz="2800" dirty="0" smtClean="0"/>
              <a:t/>
            </a:r>
            <a:br>
              <a:rPr lang="en-US" altLang="en-US" sz="2800" dirty="0" smtClean="0"/>
            </a:br>
            <a:r>
              <a:rPr lang="en-US" altLang="en-US" sz="2800" i="1" dirty="0" smtClean="0"/>
              <a:t>Ohm’s </a:t>
            </a:r>
            <a:r>
              <a:rPr lang="en-US" altLang="en-US" sz="2800" i="1" dirty="0"/>
              <a:t>Law</a:t>
            </a:r>
            <a:endParaRPr lang="en-US" altLang="en-US" sz="2800" dirty="0"/>
          </a:p>
          <a:p>
            <a:pPr lvl="2">
              <a:lnSpc>
                <a:spcPct val="90000"/>
              </a:lnSpc>
            </a:pPr>
            <a:r>
              <a:rPr lang="en-US" altLang="en-US" sz="3600" dirty="0">
                <a:solidFill>
                  <a:schemeClr val="folHlink"/>
                </a:solidFill>
                <a:cs typeface="Times New Roman" panose="02020603050405020304" pitchFamily="18" charset="0"/>
              </a:rPr>
              <a:t>     </a:t>
            </a:r>
            <a:r>
              <a:rPr lang="el-GR" altLang="en-US" sz="3600" dirty="0">
                <a:solidFill>
                  <a:schemeClr val="folHlink"/>
                </a:solidFill>
                <a:cs typeface="Times New Roman" panose="02020603050405020304" pitchFamily="18" charset="0"/>
              </a:rPr>
              <a:t>Δ</a:t>
            </a:r>
            <a:r>
              <a:rPr lang="en-US" altLang="en-US" sz="3600" i="1" dirty="0">
                <a:solidFill>
                  <a:schemeClr val="folHlink"/>
                </a:solidFill>
                <a:cs typeface="Tahoma" panose="020B0604030504040204" pitchFamily="34" charset="0"/>
              </a:rPr>
              <a:t>V</a:t>
            </a:r>
            <a:r>
              <a:rPr lang="en-US" altLang="en-US" sz="3600" dirty="0">
                <a:solidFill>
                  <a:schemeClr val="folHlink"/>
                </a:solidFill>
                <a:cs typeface="Tahoma" panose="020B0604030504040204" pitchFamily="34" charset="0"/>
              </a:rPr>
              <a:t> = </a:t>
            </a:r>
            <a:r>
              <a:rPr lang="en-US" altLang="en-US" sz="3600" i="1" dirty="0">
                <a:solidFill>
                  <a:schemeClr val="folHlink"/>
                </a:solidFill>
                <a:cs typeface="Tahoma" panose="020B0604030504040204" pitchFamily="34" charset="0"/>
              </a:rPr>
              <a:t>I R</a:t>
            </a:r>
          </a:p>
          <a:p>
            <a:pPr>
              <a:lnSpc>
                <a:spcPct val="90000"/>
              </a:lnSpc>
            </a:pPr>
            <a:r>
              <a:rPr lang="en-US" altLang="en-US" sz="2800" dirty="0"/>
              <a:t>Ohm’s Law is an empirical relationship that is valid only for certain materials</a:t>
            </a:r>
          </a:p>
          <a:p>
            <a:pPr lvl="2">
              <a:lnSpc>
                <a:spcPct val="90000"/>
              </a:lnSpc>
            </a:pPr>
            <a:r>
              <a:rPr lang="en-US" altLang="en-US" dirty="0"/>
              <a:t>Materials that obey Ohm’s Law are said to be </a:t>
            </a:r>
            <a:r>
              <a:rPr lang="en-US" altLang="en-US" i="1" dirty="0" err="1"/>
              <a:t>ohmic</a:t>
            </a:r>
            <a:endParaRPr lang="en-US" altLang="en-US" i="1" dirty="0"/>
          </a:p>
        </p:txBody>
      </p:sp>
      <p:sp>
        <p:nvSpPr>
          <p:cNvPr id="17412" name="Rectangle 4" descr="bio27-01"/>
          <p:cNvSpPr>
            <a:spLocks noGrp="1" noChangeAspect="1" noChangeArrowheads="1"/>
          </p:cNvSpPr>
          <p:nvPr/>
        </p:nvSpPr>
        <p:spPr bwMode="auto">
          <a:xfrm>
            <a:off x="7079302" y="136525"/>
            <a:ext cx="2028186" cy="2454275"/>
          </a:xfrm>
          <a:prstGeom prst="rect">
            <a:avLst/>
          </a:prstGeom>
          <a:blipFill dpi="0" rotWithShape="1">
            <a:blip r:embed="rId2"/>
            <a:srcRect/>
            <a:stretch>
              <a:fillRect r="-12"/>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48509"/>
            <a:ext cx="7620000" cy="4851400"/>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ChangeArrowheads="1"/>
          </p:cNvSpPr>
          <p:nvPr/>
        </p:nvSpPr>
        <p:spPr bwMode="auto">
          <a:xfrm>
            <a:off x="762000" y="-228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dirty="0"/>
              <a:t>Electric Current</a:t>
            </a:r>
          </a:p>
        </p:txBody>
      </p:sp>
      <p:sp>
        <p:nvSpPr>
          <p:cNvPr id="6" name="Rectangle 5"/>
          <p:cNvSpPr/>
          <p:nvPr/>
        </p:nvSpPr>
        <p:spPr bwMode="auto">
          <a:xfrm>
            <a:off x="304800" y="5638800"/>
            <a:ext cx="8001000" cy="914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Times New Roman" panose="02020603050405020304" pitchFamily="18" charset="0"/>
            </a:endParaRPr>
          </a:p>
        </p:txBody>
      </p:sp>
      <p:sp>
        <p:nvSpPr>
          <p:cNvPr id="7" name="Rectangle 6"/>
          <p:cNvSpPr/>
          <p:nvPr/>
        </p:nvSpPr>
        <p:spPr>
          <a:xfrm>
            <a:off x="457200" y="5754469"/>
            <a:ext cx="8001001" cy="646331"/>
          </a:xfrm>
          <a:prstGeom prst="rect">
            <a:avLst/>
          </a:prstGeom>
        </p:spPr>
        <p:txBody>
          <a:bodyPr wrap="square">
            <a:spAutoFit/>
          </a:bodyPr>
          <a:lstStyle/>
          <a:p>
            <a:r>
              <a:rPr lang="en-US" altLang="en-US" noProof="1" smtClean="0">
                <a:solidFill>
                  <a:schemeClr val="bg2"/>
                </a:solidFill>
                <a:latin typeface="Arial" panose="020B0604020202020204" pitchFamily="34" charset="0"/>
              </a:rPr>
              <a:t>Positive </a:t>
            </a:r>
            <a:r>
              <a:rPr lang="en-US" altLang="en-US" noProof="1" smtClean="0">
                <a:solidFill>
                  <a:schemeClr val="bg2"/>
                </a:solidFill>
                <a:latin typeface="Arial" panose="020B0604020202020204" pitchFamily="34" charset="0"/>
              </a:rPr>
              <a:t>charges as current carriers</a:t>
            </a:r>
            <a:endParaRPr lang="en-US" dirty="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762000" y="304800"/>
            <a:ext cx="7772400" cy="1143000"/>
          </a:xfrm>
        </p:spPr>
        <p:txBody>
          <a:bodyPr/>
          <a:lstStyle/>
          <a:p>
            <a:r>
              <a:rPr lang="en-US" altLang="en-US"/>
              <a:t>Ohmic Material</a:t>
            </a:r>
          </a:p>
        </p:txBody>
      </p:sp>
      <p:sp>
        <p:nvSpPr>
          <p:cNvPr id="73731" name="Rectangle 3"/>
          <p:cNvSpPr>
            <a:spLocks noGrp="1" noChangeArrowheads="1"/>
          </p:cNvSpPr>
          <p:nvPr>
            <p:ph type="body" sz="half" idx="1"/>
          </p:nvPr>
        </p:nvSpPr>
        <p:spPr>
          <a:xfrm>
            <a:off x="304800" y="1981200"/>
            <a:ext cx="4572000" cy="4724400"/>
          </a:xfrm>
        </p:spPr>
        <p:txBody>
          <a:bodyPr/>
          <a:lstStyle/>
          <a:p>
            <a:r>
              <a:rPr lang="en-US" altLang="en-US" sz="2800"/>
              <a:t>The resistance is constant over a wide range of voltages</a:t>
            </a:r>
          </a:p>
          <a:p>
            <a:pPr>
              <a:buFont typeface="Wingdings" panose="05000000000000000000" pitchFamily="2" charset="2"/>
              <a:buNone/>
            </a:pPr>
            <a:endParaRPr lang="en-US" altLang="en-US" sz="2800"/>
          </a:p>
          <a:p>
            <a:r>
              <a:rPr lang="en-US" altLang="en-US" sz="2800">
                <a:solidFill>
                  <a:schemeClr val="folHlink"/>
                </a:solidFill>
              </a:rPr>
              <a:t>The relationship between current and voltage is </a:t>
            </a:r>
            <a:r>
              <a:rPr lang="en-US" altLang="en-US" sz="2800" b="1" i="1">
                <a:solidFill>
                  <a:schemeClr val="folHlink"/>
                </a:solidFill>
              </a:rPr>
              <a:t>linear</a:t>
            </a:r>
          </a:p>
          <a:p>
            <a:pPr>
              <a:buFont typeface="Wingdings" panose="05000000000000000000" pitchFamily="2" charset="2"/>
              <a:buNone/>
            </a:pPr>
            <a:endParaRPr lang="en-US" altLang="en-US" sz="2800"/>
          </a:p>
          <a:p>
            <a:r>
              <a:rPr lang="en-US" altLang="en-US" sz="2800"/>
              <a:t>The slope is related to the resistance</a:t>
            </a:r>
          </a:p>
        </p:txBody>
      </p:sp>
      <p:graphicFrame>
        <p:nvGraphicFramePr>
          <p:cNvPr id="73732" name="Object 4"/>
          <p:cNvGraphicFramePr>
            <a:graphicFrameLocks noGrp="1" noChangeAspect="1"/>
          </p:cNvGraphicFramePr>
          <p:nvPr>
            <p:ph type="clipArt" sz="half" idx="2"/>
          </p:nvPr>
        </p:nvGraphicFramePr>
        <p:xfrm>
          <a:off x="5029200" y="2362200"/>
          <a:ext cx="3810000" cy="2754313"/>
        </p:xfrm>
        <a:graphic>
          <a:graphicData uri="http://schemas.openxmlformats.org/presentationml/2006/ole">
            <mc:AlternateContent xmlns:mc="http://schemas.openxmlformats.org/markup-compatibility/2006">
              <mc:Choice xmlns:v="urn:schemas-microsoft-com:vml" Requires="v">
                <p:oleObj spid="_x0000_s73742" name="Photo Editor Photo" r:id="rId3" imgW="4505954" imgH="3258005" progId="MSPhotoEd.3">
                  <p:embed/>
                </p:oleObj>
              </mc:Choice>
              <mc:Fallback>
                <p:oleObj name="Photo Editor Photo" r:id="rId3" imgW="4505954" imgH="3258005"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362200"/>
                        <a:ext cx="3810000" cy="275431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5800" y="0"/>
            <a:ext cx="7772400" cy="1143000"/>
          </a:xfrm>
        </p:spPr>
        <p:txBody>
          <a:bodyPr/>
          <a:lstStyle/>
          <a:p>
            <a:r>
              <a:rPr lang="en-US" altLang="en-US"/>
              <a:t>Non-Ohmic Material</a:t>
            </a:r>
          </a:p>
        </p:txBody>
      </p:sp>
      <p:sp>
        <p:nvSpPr>
          <p:cNvPr id="74755" name="Rectangle 3"/>
          <p:cNvSpPr>
            <a:spLocks noGrp="1" noChangeArrowheads="1"/>
          </p:cNvSpPr>
          <p:nvPr>
            <p:ph type="body" sz="half" idx="1"/>
          </p:nvPr>
        </p:nvSpPr>
        <p:spPr>
          <a:xfrm>
            <a:off x="457200" y="1066800"/>
            <a:ext cx="4267200" cy="5410200"/>
          </a:xfrm>
        </p:spPr>
        <p:txBody>
          <a:bodyPr/>
          <a:lstStyle/>
          <a:p>
            <a:r>
              <a:rPr lang="en-US" altLang="en-US" sz="2800"/>
              <a:t>Non-ohmic materials are those whose resistance changes with voltage or current</a:t>
            </a:r>
          </a:p>
          <a:p>
            <a:pPr>
              <a:buFont typeface="Wingdings" panose="05000000000000000000" pitchFamily="2" charset="2"/>
              <a:buNone/>
            </a:pPr>
            <a:endParaRPr lang="en-US" altLang="en-US" sz="2800"/>
          </a:p>
          <a:p>
            <a:r>
              <a:rPr lang="en-US" altLang="en-US" sz="2800">
                <a:solidFill>
                  <a:schemeClr val="folHlink"/>
                </a:solidFill>
              </a:rPr>
              <a:t>The current-voltage relationship is </a:t>
            </a:r>
            <a:r>
              <a:rPr lang="en-US" altLang="en-US" sz="2800" b="1" i="1">
                <a:solidFill>
                  <a:schemeClr val="folHlink"/>
                </a:solidFill>
              </a:rPr>
              <a:t>nonlinear</a:t>
            </a:r>
          </a:p>
          <a:p>
            <a:pPr>
              <a:buFont typeface="Wingdings" panose="05000000000000000000" pitchFamily="2" charset="2"/>
              <a:buNone/>
            </a:pPr>
            <a:endParaRPr lang="en-US" altLang="en-US" sz="2800"/>
          </a:p>
          <a:p>
            <a:r>
              <a:rPr lang="en-US" altLang="en-US" sz="2800"/>
              <a:t>A diode is a common example of a non-ohmic device</a:t>
            </a:r>
          </a:p>
        </p:txBody>
      </p:sp>
      <p:graphicFrame>
        <p:nvGraphicFramePr>
          <p:cNvPr id="74756" name="Object 4"/>
          <p:cNvGraphicFramePr>
            <a:graphicFrameLocks noGrp="1" noChangeAspect="1"/>
          </p:cNvGraphicFramePr>
          <p:nvPr>
            <p:ph type="clipArt" sz="half" idx="2"/>
          </p:nvPr>
        </p:nvGraphicFramePr>
        <p:xfrm>
          <a:off x="4953000" y="2590800"/>
          <a:ext cx="3810000" cy="2716213"/>
        </p:xfrm>
        <a:graphic>
          <a:graphicData uri="http://schemas.openxmlformats.org/presentationml/2006/ole">
            <mc:AlternateContent xmlns:mc="http://schemas.openxmlformats.org/markup-compatibility/2006">
              <mc:Choice xmlns:v="urn:schemas-microsoft-com:vml" Requires="v">
                <p:oleObj spid="_x0000_s74766" name="Photo Editor Photo" r:id="rId3" imgW="4514286" imgH="3219899" progId="MSPhotoEd.3">
                  <p:embed/>
                </p:oleObj>
              </mc:Choice>
              <mc:Fallback>
                <p:oleObj name="Photo Editor Photo" r:id="rId3" imgW="4514286" imgH="321989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90800"/>
                        <a:ext cx="3810000" cy="271621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7" name="Rectangle 7"/>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17.3</a:t>
            </a:r>
          </a:p>
        </p:txBody>
      </p:sp>
      <p:sp>
        <p:nvSpPr>
          <p:cNvPr id="20488" name="Rectangle 8"/>
          <p:cNvSpPr>
            <a:spLocks noGrp="1" noChangeArrowheads="1"/>
          </p:cNvSpPr>
          <p:nvPr>
            <p:ph type="title"/>
          </p:nvPr>
        </p:nvSpPr>
        <p:spPr>
          <a:xfrm>
            <a:off x="228600" y="2286000"/>
            <a:ext cx="7772400" cy="1143000"/>
          </a:xfrm>
          <a:noFill/>
          <a:ln/>
        </p:spPr>
        <p:txBody>
          <a:bodyPr anchor="b"/>
          <a:lstStyle/>
          <a:p>
            <a:r>
              <a:rPr lang="en-US" altLang="en-US" sz="3200">
                <a:solidFill>
                  <a:srgbClr val="000000"/>
                </a:solidFill>
                <a:effectLst/>
                <a:latin typeface="Palatino" pitchFamily="18" charset="0"/>
              </a:rPr>
              <a:t>In the figure below, does the resistance of the diode (a) increase or (b) decrease as the positive voltage ∆</a:t>
            </a:r>
            <a:r>
              <a:rPr lang="en-US" altLang="en-US" sz="3200" i="1">
                <a:solidFill>
                  <a:srgbClr val="000000"/>
                </a:solidFill>
                <a:effectLst/>
                <a:latin typeface="Palatino" pitchFamily="18" charset="0"/>
              </a:rPr>
              <a:t>V</a:t>
            </a:r>
            <a:r>
              <a:rPr lang="en-US" altLang="en-US" sz="3200">
                <a:solidFill>
                  <a:srgbClr val="000000"/>
                </a:solidFill>
                <a:effectLst/>
                <a:latin typeface="Palatino" pitchFamily="18" charset="0"/>
              </a:rPr>
              <a:t> increases?</a:t>
            </a:r>
          </a:p>
        </p:txBody>
      </p:sp>
      <p:pic>
        <p:nvPicPr>
          <p:cNvPr id="20489"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679" b="12560"/>
          <a:stretch>
            <a:fillRect/>
          </a:stretch>
        </p:blipFill>
        <p:spPr>
          <a:xfrm>
            <a:off x="2466975" y="3598863"/>
            <a:ext cx="4238625" cy="31829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7106" name="Rectangle 1026"/>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dirty="0">
                <a:solidFill>
                  <a:srgbClr val="000000"/>
                </a:solidFill>
                <a:effectLst/>
              </a:rPr>
              <a:t>QUICK QUIZ 17.3 ANSWER</a:t>
            </a:r>
          </a:p>
        </p:txBody>
      </p:sp>
      <p:sp>
        <p:nvSpPr>
          <p:cNvPr id="47107" name="Rectangle 1027"/>
          <p:cNvSpPr>
            <a:spLocks noGrp="1" noChangeArrowheads="1"/>
          </p:cNvSpPr>
          <p:nvPr>
            <p:ph type="title"/>
          </p:nvPr>
        </p:nvSpPr>
        <p:spPr>
          <a:xfrm>
            <a:off x="304800" y="2133600"/>
            <a:ext cx="8305800" cy="3962400"/>
          </a:xfrm>
          <a:noFill/>
          <a:ln/>
        </p:spPr>
        <p:txBody>
          <a:bodyPr anchor="b"/>
          <a:lstStyle/>
          <a:p>
            <a:r>
              <a:rPr lang="en-US" altLang="en-US" sz="3600" b="1" dirty="0" smtClean="0">
                <a:solidFill>
                  <a:srgbClr val="000000"/>
                </a:solidFill>
                <a:effectLst/>
                <a:latin typeface="Palatino-Roman" charset="0"/>
              </a:rPr>
              <a:t/>
            </a:r>
            <a:br>
              <a:rPr lang="en-US" altLang="en-US" sz="3600" b="1" dirty="0" smtClean="0">
                <a:solidFill>
                  <a:srgbClr val="000000"/>
                </a:solidFill>
                <a:effectLst/>
                <a:latin typeface="Palatino-Roman" charset="0"/>
              </a:rPr>
            </a:br>
            <a:r>
              <a:rPr lang="en-US" altLang="en-US" sz="3600" b="1" dirty="0">
                <a:solidFill>
                  <a:srgbClr val="000000"/>
                </a:solidFill>
                <a:effectLst/>
                <a:latin typeface="Palatino-Roman" charset="0"/>
              </a:rPr>
              <a:t/>
            </a:r>
            <a:br>
              <a:rPr lang="en-US" altLang="en-US" sz="3600" b="1" dirty="0">
                <a:solidFill>
                  <a:srgbClr val="000000"/>
                </a:solidFill>
                <a:effectLst/>
                <a:latin typeface="Palatino-Roman" charset="0"/>
              </a:rPr>
            </a:br>
            <a:r>
              <a:rPr lang="en-US" altLang="en-US" sz="3600" b="1" dirty="0" smtClean="0">
                <a:solidFill>
                  <a:srgbClr val="000000"/>
                </a:solidFill>
                <a:effectLst/>
                <a:latin typeface="Palatino-Roman" charset="0"/>
              </a:rPr>
              <a:t/>
            </a:r>
            <a:br>
              <a:rPr lang="en-US" altLang="en-US" sz="3600" b="1" dirty="0" smtClean="0">
                <a:solidFill>
                  <a:srgbClr val="000000"/>
                </a:solidFill>
                <a:effectLst/>
                <a:latin typeface="Palatino-Roman" charset="0"/>
              </a:rPr>
            </a:br>
            <a:r>
              <a:rPr lang="en-US" altLang="en-US" sz="3600" dirty="0">
                <a:solidFill>
                  <a:srgbClr val="000000"/>
                </a:solidFill>
                <a:effectLst/>
                <a:latin typeface="Palatino-Roman" charset="0"/>
              </a:rPr>
              <a:t/>
            </a:r>
            <a:br>
              <a:rPr lang="en-US" altLang="en-US" sz="3600" dirty="0">
                <a:solidFill>
                  <a:srgbClr val="000000"/>
                </a:solidFill>
                <a:effectLst/>
                <a:latin typeface="Palatino-Roman" charset="0"/>
              </a:rPr>
            </a:br>
            <a:r>
              <a:rPr lang="en-US" altLang="en-US" sz="3600" dirty="0" smtClean="0">
                <a:solidFill>
                  <a:srgbClr val="000000"/>
                </a:solidFill>
                <a:effectLst/>
                <a:latin typeface="Palatino-Roman" charset="0"/>
              </a:rPr>
              <a:t>The </a:t>
            </a:r>
            <a:r>
              <a:rPr lang="en-US" altLang="en-US" sz="3600" dirty="0">
                <a:solidFill>
                  <a:srgbClr val="000000"/>
                </a:solidFill>
                <a:effectLst/>
                <a:latin typeface="Palatino-Roman" charset="0"/>
              </a:rPr>
              <a:t>slope of the line tangent to the curve at a point is the reciprocal of the resistance at that point. </a:t>
            </a:r>
            <a:r>
              <a:rPr lang="en-US" altLang="en-US" sz="3600" dirty="0" smtClean="0">
                <a:solidFill>
                  <a:srgbClr val="000000"/>
                </a:solidFill>
                <a:effectLst/>
                <a:latin typeface="Palatino-Roman" charset="0"/>
              </a:rPr>
              <a:t/>
            </a:r>
            <a:br>
              <a:rPr lang="en-US" altLang="en-US" sz="3600" dirty="0" smtClean="0">
                <a:solidFill>
                  <a:srgbClr val="000000"/>
                </a:solidFill>
                <a:effectLst/>
                <a:latin typeface="Palatino-Roman" charset="0"/>
              </a:rPr>
            </a:br>
            <a:r>
              <a:rPr lang="en-US" altLang="en-US" sz="3600" dirty="0" smtClean="0">
                <a:solidFill>
                  <a:srgbClr val="000000"/>
                </a:solidFill>
                <a:effectLst/>
                <a:latin typeface="Palatino-Roman" charset="0"/>
              </a:rPr>
              <a:t>Note </a:t>
            </a:r>
            <a:r>
              <a:rPr lang="en-US" altLang="en-US" sz="3600" dirty="0">
                <a:solidFill>
                  <a:srgbClr val="000000"/>
                </a:solidFill>
                <a:effectLst/>
                <a:latin typeface="Palatino-Roman" charset="0"/>
              </a:rPr>
              <a:t>that as </a:t>
            </a:r>
            <a:r>
              <a:rPr lang="en-US" altLang="en-US" sz="3600" dirty="0">
                <a:solidFill>
                  <a:srgbClr val="000000"/>
                </a:solidFill>
                <a:effectLst/>
                <a:latin typeface="Palatino-Roman" charset="0"/>
                <a:cs typeface="Times New Roman" panose="02020603050405020304" pitchFamily="18" charset="0"/>
              </a:rPr>
              <a:t>Δ</a:t>
            </a:r>
            <a:r>
              <a:rPr lang="en-US" altLang="en-US" sz="3600" i="1" dirty="0">
                <a:solidFill>
                  <a:srgbClr val="000000"/>
                </a:solidFill>
                <a:effectLst/>
                <a:latin typeface="Palatino-Roman" charset="0"/>
                <a:cs typeface="Times New Roman" panose="02020603050405020304" pitchFamily="18" charset="0"/>
              </a:rPr>
              <a:t>V</a:t>
            </a:r>
            <a:r>
              <a:rPr lang="en-US" altLang="en-US" sz="3600" dirty="0">
                <a:solidFill>
                  <a:srgbClr val="000000"/>
                </a:solidFill>
                <a:effectLst/>
                <a:latin typeface="Palatino-Roman" charset="0"/>
                <a:cs typeface="Times New Roman" panose="02020603050405020304" pitchFamily="18" charset="0"/>
              </a:rPr>
              <a:t> </a:t>
            </a:r>
            <a:r>
              <a:rPr lang="en-US" altLang="en-US" sz="3600" dirty="0">
                <a:solidFill>
                  <a:srgbClr val="000000"/>
                </a:solidFill>
                <a:effectLst/>
                <a:latin typeface="Palatino-Roman" charset="0"/>
              </a:rPr>
              <a:t>increases, the slope (and hence </a:t>
            </a:r>
            <a:r>
              <a:rPr lang="en-US" altLang="en-US" sz="3600" i="1" dirty="0">
                <a:solidFill>
                  <a:srgbClr val="000000"/>
                </a:solidFill>
                <a:effectLst/>
                <a:latin typeface="Palatino-Italic" charset="0"/>
              </a:rPr>
              <a:t>1/R</a:t>
            </a:r>
            <a:r>
              <a:rPr lang="en-US" altLang="en-US" sz="3600" dirty="0">
                <a:solidFill>
                  <a:srgbClr val="000000"/>
                </a:solidFill>
                <a:effectLst/>
                <a:latin typeface="Palatino-Roman" charset="0"/>
              </a:rPr>
              <a:t>) increases. </a:t>
            </a:r>
            <a:r>
              <a:rPr lang="en-US" altLang="en-US" sz="3600" dirty="0" smtClean="0">
                <a:solidFill>
                  <a:srgbClr val="000000"/>
                </a:solidFill>
                <a:effectLst/>
                <a:latin typeface="Palatino-Roman" charset="0"/>
              </a:rPr>
              <a:t/>
            </a:r>
            <a:br>
              <a:rPr lang="en-US" altLang="en-US" sz="3600" dirty="0" smtClean="0">
                <a:solidFill>
                  <a:srgbClr val="000000"/>
                </a:solidFill>
                <a:effectLst/>
                <a:latin typeface="Palatino-Roman" charset="0"/>
              </a:rPr>
            </a:br>
            <a:r>
              <a:rPr lang="en-US" altLang="en-US" sz="3600" dirty="0" smtClean="0">
                <a:solidFill>
                  <a:srgbClr val="000000"/>
                </a:solidFill>
                <a:effectLst/>
                <a:latin typeface="Palatino-Roman" charset="0"/>
              </a:rPr>
              <a:t>Thus</a:t>
            </a:r>
            <a:r>
              <a:rPr lang="en-US" altLang="en-US" sz="3600" dirty="0">
                <a:solidFill>
                  <a:srgbClr val="000000"/>
                </a:solidFill>
                <a:effectLst/>
                <a:latin typeface="Palatino-Roman" charset="0"/>
              </a:rPr>
              <a:t>, the resistance decreases.</a:t>
            </a:r>
            <a:r>
              <a:rPr lang="en-US" altLang="en-US" sz="3200" dirty="0">
                <a:solidFill>
                  <a:srgbClr val="000000"/>
                </a:solidFill>
                <a:effectLst/>
                <a:latin typeface="Palatino-Roman" charset="0"/>
              </a:rPr>
              <a:t> </a:t>
            </a:r>
            <a:br>
              <a:rPr lang="en-US" altLang="en-US" sz="3200" dirty="0">
                <a:solidFill>
                  <a:srgbClr val="000000"/>
                </a:solidFill>
                <a:effectLst/>
                <a:latin typeface="Palatino-Roman" charset="0"/>
              </a:rPr>
            </a:br>
            <a:endParaRPr lang="en-US" altLang="en-US" sz="3200" dirty="0">
              <a:solidFill>
                <a:srgbClr val="000000"/>
              </a:solidFill>
              <a:effectLst/>
              <a:latin typeface="Palatino-Roman" charset="0"/>
            </a:endParaRPr>
          </a:p>
        </p:txBody>
      </p:sp>
      <p:sp>
        <p:nvSpPr>
          <p:cNvPr id="2" name="Rectangle 1"/>
          <p:cNvSpPr/>
          <p:nvPr/>
        </p:nvSpPr>
        <p:spPr>
          <a:xfrm>
            <a:off x="2902312" y="1391334"/>
            <a:ext cx="3339376" cy="646331"/>
          </a:xfrm>
          <a:prstGeom prst="rect">
            <a:avLst/>
          </a:prstGeom>
        </p:spPr>
        <p:txBody>
          <a:bodyPr wrap="none">
            <a:spAutoFit/>
          </a:bodyPr>
          <a:lstStyle/>
          <a:p>
            <a:r>
              <a:rPr lang="en-US" altLang="en-US" b="1" dirty="0">
                <a:latin typeface="Palatino-Roman" charset="0"/>
              </a:rPr>
              <a:t>(b)   Decrease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1524000"/>
            <a:ext cx="8991600" cy="5056188"/>
          </a:xfrm>
          <a:prstGeom prst="rect">
            <a:avLst/>
          </a:prstGeom>
          <a:noFill/>
          <a:extLst>
            <a:ext uri="{909E8E84-426E-40DD-AFC4-6F175D3DCCD1}">
              <a14:hiddenFill xmlns:a14="http://schemas.microsoft.com/office/drawing/2010/main">
                <a:solidFill>
                  <a:srgbClr val="FFFFFF"/>
                </a:solidFill>
              </a14:hiddenFill>
            </a:ext>
          </a:extLst>
        </p:spPr>
      </p:pic>
      <p:sp>
        <p:nvSpPr>
          <p:cNvPr id="59395" name="Rectangle 3"/>
          <p:cNvSpPr>
            <a:spLocks noChangeArrowheads="1"/>
          </p:cNvSpPr>
          <p:nvPr/>
        </p:nvSpPr>
        <p:spPr bwMode="auto">
          <a:xfrm>
            <a:off x="609600" y="228600"/>
            <a:ext cx="77724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Resistors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r>
              <a:rPr lang="en-US" altLang="en-US"/>
              <a:t>Resistivity</a:t>
            </a:r>
          </a:p>
        </p:txBody>
      </p:sp>
      <p:sp>
        <p:nvSpPr>
          <p:cNvPr id="45059" name="Rectangle 1027"/>
          <p:cNvSpPr>
            <a:spLocks noGrp="1" noChangeArrowheads="1"/>
          </p:cNvSpPr>
          <p:nvPr>
            <p:ph type="body" idx="1"/>
          </p:nvPr>
        </p:nvSpPr>
        <p:spPr/>
        <p:txBody>
          <a:bodyPr/>
          <a:lstStyle/>
          <a:p>
            <a:pPr>
              <a:lnSpc>
                <a:spcPct val="90000"/>
              </a:lnSpc>
            </a:pPr>
            <a:r>
              <a:rPr lang="en-US" altLang="en-US"/>
              <a:t>The resistance of an ohmic conductor is proportional to its length, </a:t>
            </a:r>
            <a:r>
              <a:rPr lang="en-US" altLang="en-US" i="1">
                <a:solidFill>
                  <a:schemeClr val="folHlink"/>
                </a:solidFill>
              </a:rPr>
              <a:t>L</a:t>
            </a:r>
            <a:r>
              <a:rPr lang="en-US" altLang="en-US"/>
              <a:t>, and inversely proportional to its cross-sectional area, </a:t>
            </a:r>
            <a:r>
              <a:rPr lang="en-US" altLang="en-US" i="1">
                <a:solidFill>
                  <a:schemeClr val="folHlink"/>
                </a:solidFill>
              </a:rPr>
              <a:t>A</a:t>
            </a:r>
          </a:p>
          <a:p>
            <a:pPr lvl="1">
              <a:lnSpc>
                <a:spcPct val="90000"/>
              </a:lnSpc>
            </a:pPr>
            <a:endParaRPr lang="en-US" altLang="en-US"/>
          </a:p>
          <a:p>
            <a:pPr lvl="1">
              <a:lnSpc>
                <a:spcPct val="90000"/>
              </a:lnSpc>
            </a:pPr>
            <a:endParaRPr lang="en-US" altLang="en-US"/>
          </a:p>
          <a:p>
            <a:pPr lvl="2">
              <a:lnSpc>
                <a:spcPct val="90000"/>
              </a:lnSpc>
            </a:pPr>
            <a:r>
              <a:rPr lang="en-US" altLang="en-US" sz="2800" i="1">
                <a:solidFill>
                  <a:schemeClr val="folHlink"/>
                </a:solidFill>
                <a:cs typeface="Tahoma" panose="020B0604030504040204" pitchFamily="34" charset="0"/>
              </a:rPr>
              <a:t>ρ</a:t>
            </a:r>
            <a:r>
              <a:rPr lang="en-US" altLang="en-US" sz="2800" i="1">
                <a:cs typeface="Tahoma" panose="020B0604030504040204" pitchFamily="34" charset="0"/>
              </a:rPr>
              <a:t> </a:t>
            </a:r>
            <a:r>
              <a:rPr lang="en-US" altLang="en-US" sz="2800">
                <a:cs typeface="Tahoma" panose="020B0604030504040204" pitchFamily="34" charset="0"/>
              </a:rPr>
              <a:t>is the constant of proportionality and is called the </a:t>
            </a:r>
            <a:r>
              <a:rPr lang="en-US" altLang="en-US" sz="2800" i="1">
                <a:cs typeface="Tahoma" panose="020B0604030504040204" pitchFamily="34" charset="0"/>
              </a:rPr>
              <a:t>resistivity</a:t>
            </a:r>
            <a:r>
              <a:rPr lang="en-US" altLang="en-US" sz="2800">
                <a:cs typeface="Tahoma" panose="020B0604030504040204" pitchFamily="34" charset="0"/>
              </a:rPr>
              <a:t> of the material</a:t>
            </a:r>
          </a:p>
          <a:p>
            <a:pPr lvl="2">
              <a:lnSpc>
                <a:spcPct val="90000"/>
              </a:lnSpc>
            </a:pPr>
            <a:r>
              <a:rPr lang="en-US" altLang="en-US" sz="2800">
                <a:cs typeface="Tahoma" panose="020B0604030504040204" pitchFamily="34" charset="0"/>
              </a:rPr>
              <a:t>See table 17.1</a:t>
            </a:r>
            <a:endParaRPr lang="en-US" altLang="en-US" sz="2800"/>
          </a:p>
        </p:txBody>
      </p:sp>
      <p:graphicFrame>
        <p:nvGraphicFramePr>
          <p:cNvPr id="45060" name="Object 1028"/>
          <p:cNvGraphicFramePr>
            <a:graphicFrameLocks noChangeAspect="1"/>
          </p:cNvGraphicFramePr>
          <p:nvPr/>
        </p:nvGraphicFramePr>
        <p:xfrm>
          <a:off x="2346325" y="3352800"/>
          <a:ext cx="1481138" cy="1042988"/>
        </p:xfrm>
        <a:graphic>
          <a:graphicData uri="http://schemas.openxmlformats.org/presentationml/2006/ole">
            <mc:AlternateContent xmlns:mc="http://schemas.openxmlformats.org/markup-compatibility/2006">
              <mc:Choice xmlns:v="urn:schemas-microsoft-com:vml" Requires="v">
                <p:oleObj spid="_x0000_s45070" name="Equation" r:id="rId3" imgW="558720" imgH="393480" progId="Equation.3">
                  <p:embed/>
                </p:oleObj>
              </mc:Choice>
              <mc:Fallback>
                <p:oleObj name="Equation" r:id="rId3" imgW="558720" imgH="393480" progId="Equation.3">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325" y="3352800"/>
                        <a:ext cx="1481138"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0638"/>
            <a:ext cx="5857875" cy="6837362"/>
          </a:xfrm>
          <a:prstGeom prst="rect">
            <a:avLst/>
          </a:prstGeom>
          <a:noFill/>
          <a:extLst>
            <a:ext uri="{909E8E84-426E-40DD-AFC4-6F175D3DCCD1}">
              <a14:hiddenFill xmlns:a14="http://schemas.microsoft.com/office/drawing/2010/main">
                <a:solidFill>
                  <a:srgbClr val="FFFFFF"/>
                </a:solidFill>
              </a14:hiddenFill>
            </a:ext>
          </a:extLst>
        </p:spPr>
      </p:pic>
      <p:sp>
        <p:nvSpPr>
          <p:cNvPr id="60419" name="Rectangle 3"/>
          <p:cNvSpPr>
            <a:spLocks noChangeArrowheads="1"/>
          </p:cNvSpPr>
          <p:nvPr/>
        </p:nvSpPr>
        <p:spPr bwMode="auto">
          <a:xfrm>
            <a:off x="228600" y="457200"/>
            <a:ext cx="3429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Resistivity</a:t>
            </a:r>
          </a:p>
        </p:txBody>
      </p:sp>
      <p:sp>
        <p:nvSpPr>
          <p:cNvPr id="60420" name="Line 4"/>
          <p:cNvSpPr>
            <a:spLocks noChangeShapeType="1"/>
          </p:cNvSpPr>
          <p:nvPr/>
        </p:nvSpPr>
        <p:spPr bwMode="auto">
          <a:xfrm flipV="1">
            <a:off x="1219200" y="762000"/>
            <a:ext cx="3733800" cy="1981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1" name="Rectangle 5"/>
          <p:cNvSpPr>
            <a:spLocks noChangeArrowheads="1"/>
          </p:cNvSpPr>
          <p:nvPr/>
        </p:nvSpPr>
        <p:spPr bwMode="auto">
          <a:xfrm>
            <a:off x="685800" y="2514600"/>
            <a:ext cx="457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a:t>
            </a:r>
          </a:p>
        </p:txBody>
      </p:sp>
      <p:sp>
        <p:nvSpPr>
          <p:cNvPr id="60423" name="Line 7"/>
          <p:cNvSpPr>
            <a:spLocks noChangeShapeType="1"/>
          </p:cNvSpPr>
          <p:nvPr/>
        </p:nvSpPr>
        <p:spPr bwMode="auto">
          <a:xfrm flipH="1" flipV="1">
            <a:off x="1066800" y="3200400"/>
            <a:ext cx="2362200" cy="1600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0424" name="Rectangle 8"/>
          <p:cNvSpPr>
            <a:spLocks noChangeArrowheads="1"/>
          </p:cNvSpPr>
          <p:nvPr/>
        </p:nvSpPr>
        <p:spPr bwMode="auto">
          <a:xfrm>
            <a:off x="533400" y="4343400"/>
            <a:ext cx="2624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effectLst>
                  <a:outerShdw blurRad="38100" dist="38100" dir="2700000" algn="tl">
                    <a:srgbClr val="000000"/>
                  </a:outerShdw>
                </a:effectLst>
                <a:latin typeface="Tahoma" panose="020B0604030504040204" pitchFamily="34" charset="0"/>
              </a:rPr>
              <a:t>semiconductors</a:t>
            </a:r>
          </a:p>
        </p:txBody>
      </p:sp>
      <p:sp>
        <p:nvSpPr>
          <p:cNvPr id="60425" name="Rectangle 9"/>
          <p:cNvSpPr>
            <a:spLocks noChangeArrowheads="1"/>
          </p:cNvSpPr>
          <p:nvPr/>
        </p:nvSpPr>
        <p:spPr bwMode="auto">
          <a:xfrm>
            <a:off x="1981200" y="2667000"/>
            <a:ext cx="1216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effectLst>
                  <a:outerShdw blurRad="38100" dist="38100" dir="2700000" algn="tl">
                    <a:srgbClr val="000000"/>
                  </a:outerShdw>
                </a:effectLst>
                <a:latin typeface="Tahoma" panose="020B0604030504040204" pitchFamily="34" charset="0"/>
              </a:rPr>
              <a:t>metals</a:t>
            </a:r>
          </a:p>
        </p:txBody>
      </p:sp>
      <p:sp>
        <p:nvSpPr>
          <p:cNvPr id="60426" name="Rectangle 10"/>
          <p:cNvSpPr>
            <a:spLocks noChangeArrowheads="1"/>
          </p:cNvSpPr>
          <p:nvPr/>
        </p:nvSpPr>
        <p:spPr bwMode="auto">
          <a:xfrm>
            <a:off x="1752600" y="5334000"/>
            <a:ext cx="1485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effectLst>
                  <a:outerShdw blurRad="38100" dist="38100" dir="2700000" algn="tl">
                    <a:srgbClr val="000000"/>
                  </a:outerShdw>
                </a:effectLst>
                <a:latin typeface="Tahoma" panose="020B0604030504040204" pitchFamily="34" charset="0"/>
              </a:rPr>
              <a:t>isolators</a:t>
            </a:r>
          </a:p>
        </p:txBody>
      </p:sp>
      <p:sp>
        <p:nvSpPr>
          <p:cNvPr id="60427" name="AutoShape 11"/>
          <p:cNvSpPr>
            <a:spLocks noChangeArrowheads="1"/>
          </p:cNvSpPr>
          <p:nvPr/>
        </p:nvSpPr>
        <p:spPr bwMode="auto">
          <a:xfrm>
            <a:off x="6172200" y="4572000"/>
            <a:ext cx="838200" cy="304800"/>
          </a:xfrm>
          <a:prstGeom prst="leftRightArrow">
            <a:avLst>
              <a:gd name="adj1" fmla="val 50000"/>
              <a:gd name="adj2" fmla="val 5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10" name="Rectangle 6"/>
          <p:cNvSpPr>
            <a:spLocks noChangeArrowheads="1"/>
          </p:cNvSpPr>
          <p:nvPr/>
        </p:nvSpPr>
        <p:spPr bwMode="auto">
          <a:xfrm>
            <a:off x="685800" y="152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dirty="0">
                <a:solidFill>
                  <a:srgbClr val="000000"/>
                </a:solidFill>
                <a:effectLst/>
              </a:rPr>
              <a:t>QUICK QUIZ 17.4</a:t>
            </a:r>
          </a:p>
        </p:txBody>
      </p:sp>
      <p:sp>
        <p:nvSpPr>
          <p:cNvPr id="21511" name="Rectangle 7"/>
          <p:cNvSpPr>
            <a:spLocks noGrp="1" noChangeArrowheads="1"/>
          </p:cNvSpPr>
          <p:nvPr>
            <p:ph type="title"/>
          </p:nvPr>
        </p:nvSpPr>
        <p:spPr>
          <a:xfrm>
            <a:off x="685800" y="1143000"/>
            <a:ext cx="7924800" cy="5334000"/>
          </a:xfrm>
          <a:noFill/>
          <a:ln/>
        </p:spPr>
        <p:txBody>
          <a:bodyPr anchor="b"/>
          <a:lstStyle/>
          <a:p>
            <a:r>
              <a:rPr lang="en-US" altLang="en-US" sz="2900" dirty="0">
                <a:solidFill>
                  <a:srgbClr val="000000"/>
                </a:solidFill>
                <a:effectLst/>
                <a:latin typeface="Palatino" pitchFamily="18" charset="0"/>
              </a:rPr>
              <a:t>Aliens with strange powers visit Earth and double every linear dimension of every object on the surface of the Earth.  Does the electrical cord from the wall socket to your floor lamp now have </a:t>
            </a:r>
            <a:r>
              <a:rPr lang="en-US" altLang="en-US" sz="2900" dirty="0" smtClean="0">
                <a:solidFill>
                  <a:srgbClr val="000000"/>
                </a:solidFill>
                <a:effectLst/>
                <a:latin typeface="Palatino" pitchFamily="18" charset="0"/>
              </a:rPr>
              <a:t/>
            </a:r>
            <a:br>
              <a:rPr lang="en-US" altLang="en-US" sz="2900" dirty="0" smtClean="0">
                <a:solidFill>
                  <a:srgbClr val="000000"/>
                </a:solidFill>
                <a:effectLst/>
                <a:latin typeface="Palatino" pitchFamily="18" charset="0"/>
              </a:rPr>
            </a:br>
            <a:r>
              <a:rPr lang="en-US" altLang="en-US" sz="2900" dirty="0" smtClean="0">
                <a:solidFill>
                  <a:srgbClr val="000000"/>
                </a:solidFill>
                <a:effectLst/>
                <a:latin typeface="Palatino" pitchFamily="18" charset="0"/>
              </a:rPr>
              <a:t>(</a:t>
            </a:r>
            <a:r>
              <a:rPr lang="en-US" altLang="en-US" sz="2900" dirty="0">
                <a:solidFill>
                  <a:srgbClr val="000000"/>
                </a:solidFill>
                <a:effectLst/>
                <a:latin typeface="Palatino" pitchFamily="18" charset="0"/>
              </a:rPr>
              <a:t>a) more resistance than before, (b) less resistance, or (c) the same resistance?  </a:t>
            </a:r>
            <a:r>
              <a:rPr lang="en-US" altLang="en-US" sz="2900" dirty="0" smtClean="0">
                <a:solidFill>
                  <a:srgbClr val="000000"/>
                </a:solidFill>
                <a:effectLst/>
                <a:latin typeface="Palatino" pitchFamily="18" charset="0"/>
              </a:rPr>
              <a:t/>
            </a:r>
            <a:br>
              <a:rPr lang="en-US" altLang="en-US" sz="2900" dirty="0" smtClean="0">
                <a:solidFill>
                  <a:srgbClr val="000000"/>
                </a:solidFill>
                <a:effectLst/>
                <a:latin typeface="Palatino" pitchFamily="18" charset="0"/>
              </a:rPr>
            </a:br>
            <a:r>
              <a:rPr lang="en-US" altLang="en-US" sz="2900" dirty="0" smtClean="0">
                <a:solidFill>
                  <a:srgbClr val="000000"/>
                </a:solidFill>
                <a:effectLst/>
                <a:latin typeface="Palatino" pitchFamily="18" charset="0"/>
              </a:rPr>
              <a:t>Does </a:t>
            </a:r>
            <a:r>
              <a:rPr lang="en-US" altLang="en-US" sz="2900" dirty="0">
                <a:solidFill>
                  <a:srgbClr val="000000"/>
                </a:solidFill>
                <a:effectLst/>
                <a:latin typeface="Palatino" pitchFamily="18" charset="0"/>
              </a:rPr>
              <a:t>the light bulb filament glow (d) more brightly than before, </a:t>
            </a:r>
            <a:r>
              <a:rPr lang="en-US" altLang="en-US" sz="2900" dirty="0" smtClean="0">
                <a:solidFill>
                  <a:srgbClr val="000000"/>
                </a:solidFill>
                <a:effectLst/>
                <a:latin typeface="Palatino" pitchFamily="18" charset="0"/>
              </a:rPr>
              <a:t/>
            </a:r>
            <a:br>
              <a:rPr lang="en-US" altLang="en-US" sz="2900" dirty="0" smtClean="0">
                <a:solidFill>
                  <a:srgbClr val="000000"/>
                </a:solidFill>
                <a:effectLst/>
                <a:latin typeface="Palatino" pitchFamily="18" charset="0"/>
              </a:rPr>
            </a:br>
            <a:r>
              <a:rPr lang="en-US" altLang="en-US" sz="2900" dirty="0" smtClean="0">
                <a:solidFill>
                  <a:srgbClr val="000000"/>
                </a:solidFill>
                <a:effectLst/>
                <a:latin typeface="Palatino" pitchFamily="18" charset="0"/>
              </a:rPr>
              <a:t>(</a:t>
            </a:r>
            <a:r>
              <a:rPr lang="en-US" altLang="en-US" sz="2900" dirty="0">
                <a:solidFill>
                  <a:srgbClr val="000000"/>
                </a:solidFill>
                <a:effectLst/>
                <a:latin typeface="Palatino" pitchFamily="18" charset="0"/>
              </a:rPr>
              <a:t>e) less brightly, or (f) the same</a:t>
            </a:r>
            <a:r>
              <a:rPr lang="en-US" altLang="en-US" sz="2900" dirty="0" smtClean="0">
                <a:solidFill>
                  <a:srgbClr val="000000"/>
                </a:solidFill>
                <a:effectLst/>
                <a:latin typeface="Palatino" pitchFamily="18" charset="0"/>
              </a:rPr>
              <a:t>?</a:t>
            </a:r>
            <a:br>
              <a:rPr lang="en-US" altLang="en-US" sz="2900" dirty="0" smtClean="0">
                <a:solidFill>
                  <a:srgbClr val="000000"/>
                </a:solidFill>
                <a:effectLst/>
                <a:latin typeface="Palatino" pitchFamily="18" charset="0"/>
              </a:rPr>
            </a:br>
            <a:r>
              <a:rPr lang="en-US" altLang="en-US" sz="2900" dirty="0" smtClean="0">
                <a:solidFill>
                  <a:srgbClr val="000000"/>
                </a:solidFill>
                <a:effectLst/>
                <a:latin typeface="Palatino" pitchFamily="18" charset="0"/>
              </a:rPr>
              <a:t>  </a:t>
            </a:r>
            <a:br>
              <a:rPr lang="en-US" altLang="en-US" sz="2900" dirty="0" smtClean="0">
                <a:solidFill>
                  <a:srgbClr val="000000"/>
                </a:solidFill>
                <a:effectLst/>
                <a:latin typeface="Palatino" pitchFamily="18" charset="0"/>
              </a:rPr>
            </a:br>
            <a:r>
              <a:rPr lang="en-US" altLang="en-US" sz="2900" dirty="0" smtClean="0">
                <a:solidFill>
                  <a:srgbClr val="000000"/>
                </a:solidFill>
                <a:effectLst/>
                <a:latin typeface="Palatino" pitchFamily="18" charset="0"/>
              </a:rPr>
              <a:t>(</a:t>
            </a:r>
            <a:r>
              <a:rPr lang="en-US" altLang="en-US" sz="2900" dirty="0">
                <a:solidFill>
                  <a:srgbClr val="000000"/>
                </a:solidFill>
                <a:effectLst/>
                <a:latin typeface="Palatino" pitchFamily="18" charset="0"/>
              </a:rPr>
              <a:t>Assume the </a:t>
            </a:r>
            <a:r>
              <a:rPr lang="en-US" altLang="en-US" sz="2900" dirty="0" err="1">
                <a:solidFill>
                  <a:srgbClr val="000000"/>
                </a:solidFill>
                <a:effectLst/>
                <a:latin typeface="Palatino" pitchFamily="18" charset="0"/>
              </a:rPr>
              <a:t>resistivities</a:t>
            </a:r>
            <a:r>
              <a:rPr lang="en-US" altLang="en-US" sz="2900" dirty="0">
                <a:solidFill>
                  <a:srgbClr val="000000"/>
                </a:solidFill>
                <a:effectLst/>
                <a:latin typeface="Palatino" pitchFamily="18" charset="0"/>
              </a:rPr>
              <a:t> of materials remain the same before and after the doubling.)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17.4 ANSWER</a:t>
            </a:r>
          </a:p>
        </p:txBody>
      </p:sp>
      <p:sp>
        <p:nvSpPr>
          <p:cNvPr id="49155" name="Rectangle 3"/>
          <p:cNvSpPr>
            <a:spLocks noGrp="1" noChangeArrowheads="1"/>
          </p:cNvSpPr>
          <p:nvPr>
            <p:ph type="title"/>
          </p:nvPr>
        </p:nvSpPr>
        <p:spPr>
          <a:xfrm>
            <a:off x="304800" y="2667000"/>
            <a:ext cx="8305800" cy="3962400"/>
          </a:xfrm>
          <a:noFill/>
          <a:ln/>
        </p:spPr>
        <p:txBody>
          <a:bodyPr anchor="b"/>
          <a:lstStyle/>
          <a:p>
            <a:r>
              <a:rPr lang="en-US" altLang="en-US" sz="2800">
                <a:solidFill>
                  <a:srgbClr val="000000"/>
                </a:solidFill>
                <a:effectLst/>
                <a:latin typeface="Palatino-Roman" charset="0"/>
              </a:rPr>
              <a:t>(b), (d). The length of the line cord will double in this event. This would tend to increase the resistance of the line cord. But the doubling of the radius of the line cord results in the increase of the cross-sectional area by a factor of 4. This would reduce the resistance more than the doubling of length increases it. The net result is a decrease in resistance. The same effect would occur for the lightbulb filament. The lowered resistance would result in a larger current in the filament, causing it to glow more brightly.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17.5</a:t>
            </a:r>
          </a:p>
        </p:txBody>
      </p:sp>
      <p:sp>
        <p:nvSpPr>
          <p:cNvPr id="51203" name="Rectangle 3"/>
          <p:cNvSpPr>
            <a:spLocks noGrp="1" noChangeArrowheads="1"/>
          </p:cNvSpPr>
          <p:nvPr>
            <p:ph type="title"/>
          </p:nvPr>
        </p:nvSpPr>
        <p:spPr>
          <a:xfrm>
            <a:off x="685800" y="1447800"/>
            <a:ext cx="7924800" cy="5029200"/>
          </a:xfrm>
          <a:noFill/>
          <a:ln/>
        </p:spPr>
        <p:txBody>
          <a:bodyPr anchor="b"/>
          <a:lstStyle/>
          <a:p>
            <a:r>
              <a:rPr lang="en-US" altLang="en-US" sz="3200" dirty="0">
                <a:solidFill>
                  <a:srgbClr val="000000"/>
                </a:solidFill>
                <a:effectLst/>
                <a:latin typeface="Palatino" pitchFamily="18" charset="0"/>
              </a:rPr>
              <a:t>A voltage </a:t>
            </a:r>
            <a:r>
              <a:rPr lang="en-US" altLang="en-US" sz="3200" dirty="0">
                <a:solidFill>
                  <a:srgbClr val="000000"/>
                </a:solidFill>
                <a:effectLst/>
                <a:latin typeface="Palatino" pitchFamily="18" charset="0"/>
                <a:sym typeface="Symbol" panose="05050102010706020507" pitchFamily="18" charset="2"/>
              </a:rPr>
              <a:t></a:t>
            </a:r>
            <a:r>
              <a:rPr lang="en-US" altLang="en-US" sz="3200" i="1" dirty="0">
                <a:solidFill>
                  <a:srgbClr val="000000"/>
                </a:solidFill>
                <a:effectLst/>
                <a:latin typeface="Palatino" pitchFamily="18" charset="0"/>
              </a:rPr>
              <a:t>V </a:t>
            </a:r>
            <a:r>
              <a:rPr lang="en-US" altLang="en-US" sz="3200" dirty="0">
                <a:solidFill>
                  <a:srgbClr val="000000"/>
                </a:solidFill>
                <a:effectLst/>
                <a:latin typeface="Palatino" pitchFamily="18" charset="0"/>
              </a:rPr>
              <a:t>is applied across the ends of a </a:t>
            </a:r>
            <a:r>
              <a:rPr lang="en-US" altLang="en-US" sz="3200" dirty="0" err="1">
                <a:solidFill>
                  <a:srgbClr val="000000"/>
                </a:solidFill>
                <a:effectLst/>
                <a:latin typeface="Palatino" pitchFamily="18" charset="0"/>
              </a:rPr>
              <a:t>nichrome</a:t>
            </a:r>
            <a:r>
              <a:rPr lang="en-US" altLang="en-US" sz="3200" dirty="0">
                <a:solidFill>
                  <a:srgbClr val="000000"/>
                </a:solidFill>
                <a:effectLst/>
                <a:latin typeface="Palatino" pitchFamily="18" charset="0"/>
              </a:rPr>
              <a:t> heater wire having a cross-sectional area </a:t>
            </a:r>
            <a:r>
              <a:rPr lang="en-US" altLang="en-US" sz="3200" i="1" dirty="0">
                <a:solidFill>
                  <a:srgbClr val="000000"/>
                </a:solidFill>
                <a:effectLst/>
                <a:latin typeface="Palatino" pitchFamily="18" charset="0"/>
              </a:rPr>
              <a:t>A </a:t>
            </a:r>
            <a:r>
              <a:rPr lang="en-US" altLang="en-US" sz="3200" dirty="0">
                <a:solidFill>
                  <a:srgbClr val="000000"/>
                </a:solidFill>
                <a:effectLst/>
                <a:latin typeface="Palatino" pitchFamily="18" charset="0"/>
              </a:rPr>
              <a:t>and length </a:t>
            </a:r>
            <a:r>
              <a:rPr lang="en-US" altLang="en-US" sz="3200" i="1" dirty="0">
                <a:solidFill>
                  <a:srgbClr val="000000"/>
                </a:solidFill>
                <a:effectLst/>
                <a:latin typeface="Palatino" pitchFamily="18" charset="0"/>
              </a:rPr>
              <a:t>L. </a:t>
            </a:r>
            <a:r>
              <a:rPr lang="en-US" altLang="en-US" sz="3200" dirty="0">
                <a:solidFill>
                  <a:srgbClr val="000000"/>
                </a:solidFill>
                <a:effectLst/>
                <a:latin typeface="Palatino" pitchFamily="18" charset="0"/>
              </a:rPr>
              <a:t>The same voltage is applied across the ends of a second heater wire having a cross-sectional area </a:t>
            </a:r>
            <a:r>
              <a:rPr lang="en-US" altLang="en-US" sz="3200" i="1" dirty="0">
                <a:solidFill>
                  <a:srgbClr val="000000"/>
                </a:solidFill>
                <a:effectLst/>
                <a:latin typeface="Palatino" pitchFamily="18" charset="0"/>
              </a:rPr>
              <a:t>A</a:t>
            </a:r>
            <a:r>
              <a:rPr lang="en-US" altLang="en-US" sz="3200" dirty="0">
                <a:solidFill>
                  <a:srgbClr val="000000"/>
                </a:solidFill>
                <a:effectLst/>
                <a:latin typeface="Palatino" pitchFamily="18" charset="0"/>
              </a:rPr>
              <a:t> and length 2</a:t>
            </a:r>
            <a:r>
              <a:rPr lang="en-US" altLang="en-US" sz="3200" i="1" dirty="0">
                <a:solidFill>
                  <a:srgbClr val="000000"/>
                </a:solidFill>
                <a:effectLst/>
                <a:latin typeface="Palatino" pitchFamily="18" charset="0"/>
              </a:rPr>
              <a:t>L. </a:t>
            </a:r>
            <a:r>
              <a:rPr lang="en-US" altLang="en-US" sz="3200" dirty="0">
                <a:solidFill>
                  <a:srgbClr val="000000"/>
                </a:solidFill>
                <a:effectLst/>
                <a:latin typeface="Palatino" pitchFamily="18" charset="0"/>
              </a:rPr>
              <a:t>Which wire gets hotter? (a) the shorter wire, (b) the longer wire, or (c) not enough information to say.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761999"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dirty="0"/>
              <a:t>Electric Current</a:t>
            </a:r>
          </a:p>
        </p:txBody>
      </p:sp>
      <p:pic>
        <p:nvPicPr>
          <p:cNvPr id="4" name="Picture 3" descr="17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3" y="1397015"/>
            <a:ext cx="7199811" cy="4784620"/>
          </a:xfrm>
          <a:prstGeom prst="rect">
            <a:avLst/>
          </a:prstGeom>
          <a:noFill/>
          <a:ln>
            <a:noFill/>
          </a:ln>
          <a:effectLst/>
          <a:extLst>
            <a:ext uri="{909E8E84-426E-40dd-AFC4-6F175D3DCCD1}">
              <a14:hiddenFill xmlns:lc="http://schemas.openxmlformats.org/drawingml/2006/lockedCanvas" xmlns:a14="http://schemas.microsoft.com/office/drawing/2010/main" xmlns="">
                <a:solidFill>
                  <a:schemeClr val="accent1"/>
                </a:solidFill>
              </a14:hiddenFill>
            </a:ext>
            <a:ext uri="{91240B29-F687-4f45-9708-019B960494DF}">
              <a14:hiddenLine xmlns:lc="http://schemas.openxmlformats.org/drawingml/2006/lockedCanvas" xmlns:a14="http://schemas.microsoft.com/office/drawing/2010/main" xmlns="" w="9525">
                <a:solidFill>
                  <a:schemeClr val="tx1"/>
                </a:solidFill>
                <a:miter lim="800000"/>
                <a:headEnd/>
                <a:tailEnd/>
              </a14:hiddenLine>
            </a:ext>
            <a:ext uri="{AF507438-7753-43e0-B8FC-AC1667EBCBE1}">
              <a14:hiddenEffects xmlns:lc="http://schemas.openxmlformats.org/drawingml/2006/lockedCanvas" xmlns:a14="http://schemas.microsoft.com/office/drawing/2010/main" xmlns="">
                <a:effectLst>
                  <a:outerShdw blurRad="63500" dist="38099" dir="2700000" algn="ctr" rotWithShape="0">
                    <a:schemeClr val="bg2">
                      <a:alpha val="74998"/>
                    </a:schemeClr>
                  </a:outerShdw>
                </a:effectLst>
              </a14:hiddenEffects>
            </a:ext>
          </a:extLst>
        </p:spPr>
      </p:pic>
      <p:sp>
        <p:nvSpPr>
          <p:cNvPr id="2" name="Rectangle 1"/>
          <p:cNvSpPr/>
          <p:nvPr/>
        </p:nvSpPr>
        <p:spPr bwMode="auto">
          <a:xfrm>
            <a:off x="304800" y="5638800"/>
            <a:ext cx="8001000" cy="914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smtClean="0">
              <a:ln>
                <a:noFill/>
              </a:ln>
              <a:solidFill>
                <a:srgbClr val="000000"/>
              </a:solidFill>
              <a:effectLst/>
              <a:latin typeface="Times New Roman" panose="02020603050405020304" pitchFamily="18" charset="0"/>
            </a:endParaRPr>
          </a:p>
        </p:txBody>
      </p:sp>
      <p:sp>
        <p:nvSpPr>
          <p:cNvPr id="7" name="Rectangle 6"/>
          <p:cNvSpPr/>
          <p:nvPr/>
        </p:nvSpPr>
        <p:spPr>
          <a:xfrm>
            <a:off x="457200" y="5754469"/>
            <a:ext cx="8001001" cy="646331"/>
          </a:xfrm>
          <a:prstGeom prst="rect">
            <a:avLst/>
          </a:prstGeom>
        </p:spPr>
        <p:txBody>
          <a:bodyPr wrap="square">
            <a:spAutoFit/>
          </a:bodyPr>
          <a:lstStyle/>
          <a:p>
            <a:r>
              <a:rPr lang="en-US" altLang="en-US" noProof="1" smtClean="0">
                <a:solidFill>
                  <a:schemeClr val="bg2"/>
                </a:solidFill>
                <a:latin typeface="Arial" panose="020B0604020202020204" pitchFamily="34" charset="0"/>
              </a:rPr>
              <a:t>Negative charges as current carriers</a:t>
            </a:r>
            <a:endParaRPr lang="en-US" dirty="0">
              <a:solidFill>
                <a:schemeClr val="bg2"/>
              </a:solidFill>
            </a:endParaRPr>
          </a:p>
        </p:txBody>
      </p:sp>
    </p:spTree>
    <p:extLst>
      <p:ext uri="{BB962C8B-B14F-4D97-AF65-F5344CB8AC3E}">
        <p14:creationId xmlns:p14="http://schemas.microsoft.com/office/powerpoint/2010/main" val="41251244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17.5 ANSWER</a:t>
            </a:r>
          </a:p>
        </p:txBody>
      </p:sp>
      <p:sp>
        <p:nvSpPr>
          <p:cNvPr id="50179" name="Rectangle 3"/>
          <p:cNvSpPr>
            <a:spLocks noGrp="1" noChangeArrowheads="1"/>
          </p:cNvSpPr>
          <p:nvPr>
            <p:ph type="title"/>
          </p:nvPr>
        </p:nvSpPr>
        <p:spPr>
          <a:xfrm>
            <a:off x="304800" y="2514600"/>
            <a:ext cx="8305800" cy="3962400"/>
          </a:xfrm>
          <a:noFill/>
          <a:ln/>
        </p:spPr>
        <p:txBody>
          <a:bodyPr anchor="b"/>
          <a:lstStyle/>
          <a:p>
            <a:r>
              <a:rPr lang="en-US" altLang="en-US" sz="3200">
                <a:solidFill>
                  <a:srgbClr val="000000"/>
                </a:solidFill>
                <a:effectLst/>
                <a:latin typeface="Palatino-Roman" charset="0"/>
              </a:rPr>
              <a:t>(a). The resistance of the shorter wire is half that of the longer wire. The power dissipated, </a:t>
            </a:r>
            <a:r>
              <a:rPr lang="en-US" altLang="en-US" sz="3200" i="1">
                <a:solidFill>
                  <a:srgbClr val="000000"/>
                </a:solidFill>
                <a:effectLst/>
                <a:latin typeface="Palatino-Roman" charset="0"/>
              </a:rPr>
              <a:t>P</a:t>
            </a:r>
            <a:r>
              <a:rPr lang="en-US" altLang="en-US" sz="3200">
                <a:solidFill>
                  <a:srgbClr val="000000"/>
                </a:solidFill>
                <a:effectLst/>
                <a:latin typeface="Palatino-Roman" charset="0"/>
              </a:rPr>
              <a:t> = (</a:t>
            </a:r>
            <a:r>
              <a:rPr lang="en-US" altLang="en-US" sz="3200">
                <a:solidFill>
                  <a:srgbClr val="000000"/>
                </a:solidFill>
                <a:effectLst/>
                <a:latin typeface="Palatino-Roman" charset="0"/>
                <a:cs typeface="Times New Roman" panose="02020603050405020304" pitchFamily="18" charset="0"/>
              </a:rPr>
              <a:t>Δ</a:t>
            </a:r>
            <a:r>
              <a:rPr lang="en-US" altLang="en-US" sz="3200" i="1">
                <a:solidFill>
                  <a:srgbClr val="000000"/>
                </a:solidFill>
                <a:effectLst/>
                <a:latin typeface="Palatino-Italic" charset="0"/>
              </a:rPr>
              <a:t>V)</a:t>
            </a:r>
            <a:r>
              <a:rPr lang="en-US" altLang="en-US" sz="3200" baseline="30000">
                <a:solidFill>
                  <a:srgbClr val="000000"/>
                </a:solidFill>
                <a:effectLst/>
                <a:latin typeface="Palatino-Italic" charset="0"/>
              </a:rPr>
              <a:t>2</a:t>
            </a:r>
            <a:r>
              <a:rPr lang="en-US" altLang="en-US" sz="3200" i="1">
                <a:solidFill>
                  <a:srgbClr val="000000"/>
                </a:solidFill>
                <a:effectLst/>
                <a:latin typeface="Palatino-Italic" charset="0"/>
              </a:rPr>
              <a:t>/R</a:t>
            </a:r>
            <a:r>
              <a:rPr lang="en-US" altLang="en-US" sz="3200">
                <a:solidFill>
                  <a:srgbClr val="000000"/>
                </a:solidFill>
                <a:effectLst/>
                <a:latin typeface="Palatino-Roman" charset="0"/>
              </a:rPr>
              <a:t>, (and hence the rate of heating) will be greater for the shorter wire. Consideration of the expression </a:t>
            </a:r>
            <a:r>
              <a:rPr lang="en-US" altLang="en-US" sz="3200" i="1">
                <a:solidFill>
                  <a:srgbClr val="000000"/>
                </a:solidFill>
                <a:effectLst/>
                <a:latin typeface="SymbolMT" charset="0"/>
              </a:rPr>
              <a:t>P</a:t>
            </a:r>
            <a:r>
              <a:rPr lang="en-US" altLang="en-US" sz="3200">
                <a:solidFill>
                  <a:srgbClr val="000000"/>
                </a:solidFill>
                <a:effectLst/>
                <a:latin typeface="SymbolMT" charset="0"/>
              </a:rPr>
              <a:t> = </a:t>
            </a:r>
            <a:r>
              <a:rPr lang="en-US" altLang="en-US" sz="3200" i="1">
                <a:solidFill>
                  <a:srgbClr val="000000"/>
                </a:solidFill>
                <a:effectLst/>
                <a:latin typeface="SymbolMT" charset="0"/>
              </a:rPr>
              <a:t>I</a:t>
            </a:r>
            <a:r>
              <a:rPr lang="en-US" altLang="en-US" sz="3200" baseline="30000">
                <a:solidFill>
                  <a:srgbClr val="000000"/>
                </a:solidFill>
                <a:effectLst/>
                <a:latin typeface="SymbolMT" charset="0"/>
              </a:rPr>
              <a:t>2</a:t>
            </a:r>
            <a:r>
              <a:rPr lang="en-US" altLang="en-US" sz="3200" i="1">
                <a:solidFill>
                  <a:srgbClr val="000000"/>
                </a:solidFill>
                <a:effectLst/>
                <a:latin typeface="SymbolMT" charset="0"/>
              </a:rPr>
              <a:t>R</a:t>
            </a:r>
            <a:r>
              <a:rPr lang="en-US" altLang="en-US" sz="3200">
                <a:solidFill>
                  <a:srgbClr val="000000"/>
                </a:solidFill>
                <a:effectLst/>
                <a:latin typeface="SymbolMT" charset="0"/>
              </a:rPr>
              <a:t> </a:t>
            </a:r>
            <a:r>
              <a:rPr lang="en-US" altLang="en-US" sz="3200">
                <a:solidFill>
                  <a:srgbClr val="000000"/>
                </a:solidFill>
                <a:effectLst/>
                <a:latin typeface="Palatino-Roman" charset="0"/>
              </a:rPr>
              <a:t>might initially lead one to think that the reverse would be true. However, one must realize that the currents will not be the same in the two wires.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62000" y="228600"/>
            <a:ext cx="7772400" cy="1143000"/>
          </a:xfrm>
        </p:spPr>
        <p:txBody>
          <a:bodyPr/>
          <a:lstStyle/>
          <a:p>
            <a:r>
              <a:rPr lang="en-US" altLang="en-US"/>
              <a:t>Temperature Variation of Resistivity</a:t>
            </a:r>
          </a:p>
        </p:txBody>
      </p:sp>
      <p:sp>
        <p:nvSpPr>
          <p:cNvPr id="75779" name="Rectangle 3"/>
          <p:cNvSpPr>
            <a:spLocks noGrp="1" noChangeArrowheads="1"/>
          </p:cNvSpPr>
          <p:nvPr>
            <p:ph type="body" idx="1"/>
          </p:nvPr>
        </p:nvSpPr>
        <p:spPr>
          <a:xfrm>
            <a:off x="685800" y="1752600"/>
            <a:ext cx="7772400" cy="4114800"/>
          </a:xfrm>
        </p:spPr>
        <p:txBody>
          <a:bodyPr/>
          <a:lstStyle/>
          <a:p>
            <a:pPr>
              <a:lnSpc>
                <a:spcPct val="90000"/>
              </a:lnSpc>
            </a:pPr>
            <a:r>
              <a:rPr lang="en-US" altLang="en-US" b="1">
                <a:solidFill>
                  <a:schemeClr val="folHlink"/>
                </a:solidFill>
              </a:rPr>
              <a:t>For most metals, resistivity increases with increasing temperature</a:t>
            </a:r>
          </a:p>
          <a:p>
            <a:pPr>
              <a:lnSpc>
                <a:spcPct val="90000"/>
              </a:lnSpc>
              <a:buFont typeface="Wingdings" panose="05000000000000000000" pitchFamily="2" charset="2"/>
              <a:buNone/>
            </a:pPr>
            <a:endParaRPr lang="en-US" altLang="en-US"/>
          </a:p>
          <a:p>
            <a:pPr lvl="2">
              <a:lnSpc>
                <a:spcPct val="90000"/>
              </a:lnSpc>
            </a:pPr>
            <a:r>
              <a:rPr lang="en-US" altLang="en-US" sz="2800"/>
              <a:t>At a higher temperature, the metal’s constituent atoms vibrate with increasing amplitude</a:t>
            </a:r>
          </a:p>
          <a:p>
            <a:pPr lvl="1">
              <a:lnSpc>
                <a:spcPct val="90000"/>
              </a:lnSpc>
            </a:pPr>
            <a:endParaRPr lang="en-US" altLang="en-US"/>
          </a:p>
          <a:p>
            <a:pPr lvl="2">
              <a:lnSpc>
                <a:spcPct val="90000"/>
              </a:lnSpc>
            </a:pPr>
            <a:r>
              <a:rPr lang="en-US" altLang="en-US" sz="2800"/>
              <a:t>The electrons find it more difficult to pass the atoms = experience more collisions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Temperature Variation of Resistivity</a:t>
            </a:r>
          </a:p>
        </p:txBody>
      </p:sp>
      <p:sp>
        <p:nvSpPr>
          <p:cNvPr id="22531" name="Rectangle 3"/>
          <p:cNvSpPr>
            <a:spLocks noGrp="1" noChangeArrowheads="1"/>
          </p:cNvSpPr>
          <p:nvPr>
            <p:ph type="body" idx="1"/>
          </p:nvPr>
        </p:nvSpPr>
        <p:spPr/>
        <p:txBody>
          <a:bodyPr/>
          <a:lstStyle/>
          <a:p>
            <a:r>
              <a:rPr lang="en-US" altLang="en-US"/>
              <a:t>For most metals, resistivity increases approximately linearly with temperature over a limited temperature range</a:t>
            </a:r>
          </a:p>
          <a:p>
            <a:endParaRPr lang="en-US" altLang="en-US"/>
          </a:p>
          <a:p>
            <a:pPr lvl="1"/>
            <a:r>
              <a:rPr lang="en-US" altLang="en-US" i="1">
                <a:solidFill>
                  <a:schemeClr val="folHlink"/>
                </a:solidFill>
                <a:cs typeface="Tahoma" panose="020B0604030504040204" pitchFamily="34" charset="0"/>
              </a:rPr>
              <a:t>ρ</a:t>
            </a:r>
            <a:r>
              <a:rPr lang="en-US" altLang="en-US" i="1" baseline="-25000">
                <a:solidFill>
                  <a:schemeClr val="folHlink"/>
                </a:solidFill>
                <a:cs typeface="Tahoma" panose="020B0604030504040204" pitchFamily="34" charset="0"/>
              </a:rPr>
              <a:t>o</a:t>
            </a:r>
            <a:r>
              <a:rPr lang="en-US" altLang="en-US">
                <a:cs typeface="Tahoma" panose="020B0604030504040204" pitchFamily="34" charset="0"/>
              </a:rPr>
              <a:t> is the resistivity at some reference temperature </a:t>
            </a:r>
            <a:r>
              <a:rPr lang="en-US" altLang="en-US" i="1">
                <a:cs typeface="Tahoma" panose="020B0604030504040204" pitchFamily="34" charset="0"/>
              </a:rPr>
              <a:t>T</a:t>
            </a:r>
            <a:r>
              <a:rPr lang="en-US" altLang="en-US" baseline="-25000">
                <a:cs typeface="Tahoma" panose="020B0604030504040204" pitchFamily="34" charset="0"/>
              </a:rPr>
              <a:t>o</a:t>
            </a:r>
            <a:r>
              <a:rPr lang="en-US" altLang="en-US">
                <a:cs typeface="Tahoma" panose="020B0604030504040204" pitchFamily="34" charset="0"/>
              </a:rPr>
              <a:t> </a:t>
            </a:r>
          </a:p>
          <a:p>
            <a:pPr lvl="2"/>
            <a:r>
              <a:rPr lang="en-US" altLang="en-US"/>
              <a:t>T</a:t>
            </a:r>
            <a:r>
              <a:rPr lang="en-US" altLang="en-US" baseline="-25000"/>
              <a:t>o</a:t>
            </a:r>
            <a:r>
              <a:rPr lang="en-US" altLang="en-US"/>
              <a:t> is usually taken to be 20° C</a:t>
            </a:r>
          </a:p>
          <a:p>
            <a:pPr lvl="2"/>
            <a:r>
              <a:rPr lang="en-US" altLang="en-US" i="1">
                <a:solidFill>
                  <a:schemeClr val="folHlink"/>
                </a:solidFill>
                <a:sym typeface="Symbol" panose="05050102010706020507" pitchFamily="18" charset="2"/>
              </a:rPr>
              <a:t></a:t>
            </a:r>
            <a:r>
              <a:rPr lang="en-US" altLang="en-US">
                <a:sym typeface="Symbol" panose="05050102010706020507" pitchFamily="18" charset="2"/>
              </a:rPr>
              <a:t> is the </a:t>
            </a:r>
            <a:r>
              <a:rPr lang="en-US" altLang="en-US" i="1">
                <a:sym typeface="Symbol" panose="05050102010706020507" pitchFamily="18" charset="2"/>
              </a:rPr>
              <a:t>temperature coefficient of resistivity</a:t>
            </a:r>
            <a:endParaRPr lang="en-US" altLang="en-US"/>
          </a:p>
          <a:p>
            <a:pPr lvl="1"/>
            <a:endParaRPr lang="en-US" altLang="en-US"/>
          </a:p>
        </p:txBody>
      </p:sp>
      <p:graphicFrame>
        <p:nvGraphicFramePr>
          <p:cNvPr id="22532" name="Object 4"/>
          <p:cNvGraphicFramePr>
            <a:graphicFrameLocks noChangeAspect="1"/>
          </p:cNvGraphicFramePr>
          <p:nvPr/>
        </p:nvGraphicFramePr>
        <p:xfrm>
          <a:off x="1200150" y="3505200"/>
          <a:ext cx="3848100" cy="665163"/>
        </p:xfrm>
        <a:graphic>
          <a:graphicData uri="http://schemas.openxmlformats.org/presentationml/2006/ole">
            <mc:AlternateContent xmlns:mc="http://schemas.openxmlformats.org/markup-compatibility/2006">
              <mc:Choice xmlns:v="urn:schemas-microsoft-com:vml" Requires="v">
                <p:oleObj spid="_x0000_s22542" name="Equation" r:id="rId3" imgW="1320480" imgH="228600" progId="Equation.3">
                  <p:embed/>
                </p:oleObj>
              </mc:Choice>
              <mc:Fallback>
                <p:oleObj name="Equation" r:id="rId3" imgW="132048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505200"/>
                        <a:ext cx="3848100"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Temperature Variation of Resistance</a:t>
            </a:r>
          </a:p>
        </p:txBody>
      </p:sp>
      <p:sp>
        <p:nvSpPr>
          <p:cNvPr id="23555" name="Rectangle 3"/>
          <p:cNvSpPr>
            <a:spLocks noGrp="1" noChangeArrowheads="1"/>
          </p:cNvSpPr>
          <p:nvPr>
            <p:ph type="body" idx="1"/>
          </p:nvPr>
        </p:nvSpPr>
        <p:spPr/>
        <p:txBody>
          <a:bodyPr/>
          <a:lstStyle/>
          <a:p>
            <a:r>
              <a:rPr lang="en-US" altLang="en-US"/>
              <a:t>Since the resistance of a conductor with uniform cross sectional area is proportional to the resistivity, you can find the effect of temperature on </a:t>
            </a:r>
            <a:r>
              <a:rPr lang="en-US" altLang="en-US" b="1" i="1">
                <a:solidFill>
                  <a:schemeClr val="folHlink"/>
                </a:solidFill>
              </a:rPr>
              <a:t>resistance</a:t>
            </a:r>
          </a:p>
          <a:p>
            <a:endParaRPr lang="en-US" altLang="en-US"/>
          </a:p>
        </p:txBody>
      </p:sp>
      <p:graphicFrame>
        <p:nvGraphicFramePr>
          <p:cNvPr id="23556" name="Object 4"/>
          <p:cNvGraphicFramePr>
            <a:graphicFrameLocks noChangeAspect="1"/>
          </p:cNvGraphicFramePr>
          <p:nvPr/>
        </p:nvGraphicFramePr>
        <p:xfrm>
          <a:off x="2057400" y="4572000"/>
          <a:ext cx="4819650" cy="833438"/>
        </p:xfrm>
        <a:graphic>
          <a:graphicData uri="http://schemas.openxmlformats.org/presentationml/2006/ole">
            <mc:AlternateContent xmlns:mc="http://schemas.openxmlformats.org/markup-compatibility/2006">
              <mc:Choice xmlns:v="urn:schemas-microsoft-com:vml" Requires="v">
                <p:oleObj spid="_x0000_s23566" name="Equation" r:id="rId3" imgW="1320480" imgH="228600" progId="Equation.3">
                  <p:embed/>
                </p:oleObj>
              </mc:Choice>
              <mc:Fallback>
                <p:oleObj name="Equation" r:id="rId3" imgW="132048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572000"/>
                        <a:ext cx="481965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52400"/>
            <a:ext cx="7772400" cy="1143000"/>
          </a:xfrm>
        </p:spPr>
        <p:txBody>
          <a:bodyPr/>
          <a:lstStyle/>
          <a:p>
            <a:r>
              <a:rPr lang="en-US" altLang="en-US"/>
              <a:t>Superconductors</a:t>
            </a:r>
          </a:p>
        </p:txBody>
      </p:sp>
      <p:sp>
        <p:nvSpPr>
          <p:cNvPr id="76803" name="Rectangle 3"/>
          <p:cNvSpPr>
            <a:spLocks noGrp="1" noChangeArrowheads="1"/>
          </p:cNvSpPr>
          <p:nvPr>
            <p:ph type="body" sz="half" idx="1"/>
          </p:nvPr>
        </p:nvSpPr>
        <p:spPr>
          <a:xfrm>
            <a:off x="228600" y="1981200"/>
            <a:ext cx="5334000" cy="4724400"/>
          </a:xfrm>
        </p:spPr>
        <p:txBody>
          <a:bodyPr/>
          <a:lstStyle/>
          <a:p>
            <a:r>
              <a:rPr lang="en-US" altLang="en-US" sz="2800"/>
              <a:t>A class of materials and compounds whose resistances fall to virtually zero below a certain temperature, </a:t>
            </a:r>
            <a:r>
              <a:rPr lang="en-US" altLang="en-US" sz="2800" i="1">
                <a:solidFill>
                  <a:schemeClr val="folHlink"/>
                </a:solidFill>
              </a:rPr>
              <a:t>T</a:t>
            </a:r>
            <a:r>
              <a:rPr lang="en-US" altLang="en-US" sz="2800" baseline="-25000">
                <a:solidFill>
                  <a:schemeClr val="folHlink"/>
                </a:solidFill>
              </a:rPr>
              <a:t>C</a:t>
            </a:r>
          </a:p>
          <a:p>
            <a:pPr>
              <a:buFont typeface="Wingdings" panose="05000000000000000000" pitchFamily="2" charset="2"/>
              <a:buNone/>
            </a:pPr>
            <a:endParaRPr lang="en-US" altLang="en-US" sz="2800">
              <a:solidFill>
                <a:schemeClr val="folHlink"/>
              </a:solidFill>
            </a:endParaRPr>
          </a:p>
          <a:p>
            <a:r>
              <a:rPr lang="en-US" altLang="en-US" sz="2800"/>
              <a:t>Resistance </a:t>
            </a:r>
            <a:r>
              <a:rPr lang="en-US" altLang="en-US" sz="2800" b="1" i="1"/>
              <a:t>suddenly</a:t>
            </a:r>
            <a:r>
              <a:rPr lang="en-US" altLang="en-US" sz="2800"/>
              <a:t> drops to  zero at T</a:t>
            </a:r>
            <a:r>
              <a:rPr lang="en-US" altLang="en-US" sz="2800" baseline="-25000"/>
              <a:t>C</a:t>
            </a:r>
          </a:p>
          <a:p>
            <a:r>
              <a:rPr lang="en-US" altLang="en-US" sz="2800" i="1">
                <a:solidFill>
                  <a:schemeClr val="folHlink"/>
                </a:solidFill>
              </a:rPr>
              <a:t>T</a:t>
            </a:r>
            <a:r>
              <a:rPr lang="en-US" altLang="en-US" sz="2800" baseline="-25000">
                <a:solidFill>
                  <a:schemeClr val="folHlink"/>
                </a:solidFill>
              </a:rPr>
              <a:t>C</a:t>
            </a:r>
            <a:r>
              <a:rPr lang="en-US" altLang="en-US" sz="2800">
                <a:solidFill>
                  <a:schemeClr val="folHlink"/>
                </a:solidFill>
              </a:rPr>
              <a:t> </a:t>
            </a:r>
            <a:r>
              <a:rPr lang="en-US" altLang="en-US" sz="2800"/>
              <a:t>is called the </a:t>
            </a:r>
            <a:r>
              <a:rPr lang="en-US" altLang="en-US" sz="2800" i="1">
                <a:solidFill>
                  <a:schemeClr val="folHlink"/>
                </a:solidFill>
              </a:rPr>
              <a:t>critical 		            temperature</a:t>
            </a:r>
            <a:endParaRPr lang="en-US" altLang="en-US" sz="2800">
              <a:solidFill>
                <a:schemeClr val="folHlink"/>
              </a:solidFill>
            </a:endParaRPr>
          </a:p>
        </p:txBody>
      </p:sp>
      <p:pic>
        <p:nvPicPr>
          <p:cNvPr id="76804" name="Picture 4" descr="Fig 17-09"/>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715000" y="1295400"/>
            <a:ext cx="3119438"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838200" y="228600"/>
            <a:ext cx="7772400" cy="1143000"/>
          </a:xfrm>
        </p:spPr>
        <p:txBody>
          <a:bodyPr/>
          <a:lstStyle/>
          <a:p>
            <a:r>
              <a:rPr lang="en-US" altLang="en-US"/>
              <a:t>Superconductors</a:t>
            </a:r>
          </a:p>
        </p:txBody>
      </p:sp>
      <p:sp>
        <p:nvSpPr>
          <p:cNvPr id="77827" name="Rectangle 3"/>
          <p:cNvSpPr>
            <a:spLocks noGrp="1" noChangeArrowheads="1"/>
          </p:cNvSpPr>
          <p:nvPr>
            <p:ph type="body" idx="1"/>
          </p:nvPr>
        </p:nvSpPr>
        <p:spPr>
          <a:xfrm>
            <a:off x="685800" y="1371600"/>
            <a:ext cx="7772400" cy="4419600"/>
          </a:xfrm>
        </p:spPr>
        <p:txBody>
          <a:bodyPr/>
          <a:lstStyle/>
          <a:p>
            <a:r>
              <a:rPr lang="en-US" altLang="en-US"/>
              <a:t>The value of  </a:t>
            </a:r>
            <a:r>
              <a:rPr lang="en-US" altLang="en-US" i="1"/>
              <a:t>T</a:t>
            </a:r>
            <a:r>
              <a:rPr lang="en-US" altLang="en-US" baseline="-25000"/>
              <a:t>C</a:t>
            </a:r>
            <a:r>
              <a:rPr lang="en-US" altLang="en-US"/>
              <a:t> is sensitive to </a:t>
            </a:r>
          </a:p>
          <a:p>
            <a:pPr lvl="2"/>
            <a:r>
              <a:rPr lang="en-US" altLang="en-US" sz="2800"/>
              <a:t>Chemical composition</a:t>
            </a:r>
          </a:p>
          <a:p>
            <a:pPr lvl="2"/>
            <a:r>
              <a:rPr lang="en-US" altLang="en-US" sz="2800"/>
              <a:t>Pressure</a:t>
            </a:r>
          </a:p>
          <a:p>
            <a:pPr lvl="2"/>
            <a:r>
              <a:rPr lang="en-US" altLang="en-US" sz="2800"/>
              <a:t>Crystalline structure</a:t>
            </a:r>
          </a:p>
          <a:p>
            <a:pPr lvl="2"/>
            <a:endParaRPr lang="en-US" altLang="en-US" sz="2800"/>
          </a:p>
          <a:p>
            <a:r>
              <a:rPr lang="en-US" altLang="en-US">
                <a:solidFill>
                  <a:schemeClr val="folHlink"/>
                </a:solidFill>
              </a:rPr>
              <a:t>Once a current is set up in a superconductor, it persists without any applied voltage.</a:t>
            </a:r>
          </a:p>
          <a:p>
            <a:pPr lvl="1">
              <a:buFontTx/>
              <a:buNone/>
            </a:pPr>
            <a:r>
              <a:rPr lang="en-US" altLang="en-US" sz="3600"/>
              <a:t>Because </a:t>
            </a:r>
            <a:r>
              <a:rPr lang="en-US" altLang="en-US" sz="3600" i="1"/>
              <a:t>R </a:t>
            </a:r>
            <a:r>
              <a:rPr lang="en-US" altLang="en-US" sz="3600"/>
              <a:t>= 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762000" y="152400"/>
            <a:ext cx="7772400" cy="1143000"/>
          </a:xfrm>
        </p:spPr>
        <p:txBody>
          <a:bodyPr/>
          <a:lstStyle/>
          <a:p>
            <a:r>
              <a:rPr lang="en-US" altLang="en-US"/>
              <a:t>Superconductor Timeline</a:t>
            </a:r>
          </a:p>
        </p:txBody>
      </p:sp>
      <p:sp>
        <p:nvSpPr>
          <p:cNvPr id="78851" name="Rectangle 3"/>
          <p:cNvSpPr>
            <a:spLocks noGrp="1" noChangeArrowheads="1"/>
          </p:cNvSpPr>
          <p:nvPr>
            <p:ph type="body" idx="1"/>
          </p:nvPr>
        </p:nvSpPr>
        <p:spPr>
          <a:xfrm>
            <a:off x="685800" y="1371600"/>
            <a:ext cx="7848600" cy="4648200"/>
          </a:xfrm>
        </p:spPr>
        <p:txBody>
          <a:bodyPr/>
          <a:lstStyle/>
          <a:p>
            <a:pPr>
              <a:lnSpc>
                <a:spcPct val="80000"/>
              </a:lnSpc>
            </a:pPr>
            <a:r>
              <a:rPr lang="en-US" altLang="en-US" b="1">
                <a:solidFill>
                  <a:schemeClr val="folHlink"/>
                </a:solidFill>
              </a:rPr>
              <a:t>1911</a:t>
            </a:r>
          </a:p>
          <a:p>
            <a:pPr lvl="2">
              <a:lnSpc>
                <a:spcPct val="80000"/>
              </a:lnSpc>
            </a:pPr>
            <a:r>
              <a:rPr lang="en-US" altLang="en-US"/>
              <a:t>Superconductivity discovered by H. Kamerlingh Onnes</a:t>
            </a:r>
          </a:p>
          <a:p>
            <a:pPr>
              <a:lnSpc>
                <a:spcPct val="80000"/>
              </a:lnSpc>
            </a:pPr>
            <a:r>
              <a:rPr lang="en-US" altLang="en-US" b="1">
                <a:solidFill>
                  <a:schemeClr val="folHlink"/>
                </a:solidFill>
              </a:rPr>
              <a:t>1986</a:t>
            </a:r>
          </a:p>
          <a:p>
            <a:pPr lvl="2">
              <a:lnSpc>
                <a:spcPct val="80000"/>
              </a:lnSpc>
            </a:pPr>
            <a:r>
              <a:rPr lang="en-US" altLang="en-US"/>
              <a:t>High temperature superconductivity discovered by Bednorz and M</a:t>
            </a:r>
            <a:r>
              <a:rPr lang="en-US" altLang="en-US">
                <a:cs typeface="Tahoma" panose="020B0604030504040204" pitchFamily="34" charset="0"/>
              </a:rPr>
              <a:t>üller</a:t>
            </a:r>
          </a:p>
          <a:p>
            <a:pPr lvl="2">
              <a:lnSpc>
                <a:spcPct val="80000"/>
              </a:lnSpc>
            </a:pPr>
            <a:r>
              <a:rPr lang="en-US" altLang="en-US">
                <a:cs typeface="Tahoma" panose="020B0604030504040204" pitchFamily="34" charset="0"/>
              </a:rPr>
              <a:t>Superconductivity near 30 K</a:t>
            </a:r>
          </a:p>
          <a:p>
            <a:pPr>
              <a:lnSpc>
                <a:spcPct val="80000"/>
              </a:lnSpc>
            </a:pPr>
            <a:r>
              <a:rPr lang="en-US" altLang="en-US" b="1">
                <a:solidFill>
                  <a:schemeClr val="folHlink"/>
                </a:solidFill>
              </a:rPr>
              <a:t>1987</a:t>
            </a:r>
          </a:p>
          <a:p>
            <a:pPr lvl="2">
              <a:lnSpc>
                <a:spcPct val="80000"/>
              </a:lnSpc>
            </a:pPr>
            <a:r>
              <a:rPr lang="en-US" altLang="en-US"/>
              <a:t>Superconductivity at 96 K and 105 K</a:t>
            </a:r>
          </a:p>
          <a:p>
            <a:pPr>
              <a:lnSpc>
                <a:spcPct val="80000"/>
              </a:lnSpc>
            </a:pPr>
            <a:r>
              <a:rPr lang="en-US" altLang="en-US">
                <a:solidFill>
                  <a:schemeClr val="folHlink"/>
                </a:solidFill>
              </a:rPr>
              <a:t>Current</a:t>
            </a:r>
          </a:p>
          <a:p>
            <a:pPr lvl="2">
              <a:lnSpc>
                <a:spcPct val="80000"/>
              </a:lnSpc>
            </a:pPr>
            <a:r>
              <a:rPr lang="en-US" altLang="en-US"/>
              <a:t>More materials and, hopefully, more applications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0"/>
            <a:ext cx="3757612" cy="6837363"/>
          </a:xfrm>
          <a:prstGeom prst="rect">
            <a:avLst/>
          </a:prstGeom>
          <a:noFill/>
          <a:extLst>
            <a:ext uri="{909E8E84-426E-40DD-AFC4-6F175D3DCCD1}">
              <a14:hiddenFill xmlns:a14="http://schemas.microsoft.com/office/drawing/2010/main">
                <a:solidFill>
                  <a:srgbClr val="FFFFFF"/>
                </a:solidFill>
              </a14:hiddenFill>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389438" cy="4789488"/>
          </a:xfrm>
          <a:prstGeom prst="rect">
            <a:avLst/>
          </a:prstGeom>
          <a:noFill/>
          <a:extLst>
            <a:ext uri="{909E8E84-426E-40DD-AFC4-6F175D3DCCD1}">
              <a14:hiddenFill xmlns:a14="http://schemas.microsoft.com/office/drawing/2010/main">
                <a:solidFill>
                  <a:srgbClr val="FFFFFF"/>
                </a:solidFill>
              </a14:hiddenFill>
            </a:ext>
          </a:extLst>
        </p:spPr>
      </p:pic>
      <p:sp>
        <p:nvSpPr>
          <p:cNvPr id="61445" name="Rectangle 5"/>
          <p:cNvSpPr>
            <a:spLocks noChangeArrowheads="1"/>
          </p:cNvSpPr>
          <p:nvPr/>
        </p:nvSpPr>
        <p:spPr bwMode="auto">
          <a:xfrm>
            <a:off x="152400" y="0"/>
            <a:ext cx="6096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Superconductor</a:t>
            </a:r>
          </a:p>
        </p:txBody>
      </p:sp>
      <p:sp>
        <p:nvSpPr>
          <p:cNvPr id="61446" name="Rectangle 6"/>
          <p:cNvSpPr>
            <a:spLocks noChangeArrowheads="1"/>
          </p:cNvSpPr>
          <p:nvPr/>
        </p:nvSpPr>
        <p:spPr bwMode="auto">
          <a:xfrm>
            <a:off x="2971800" y="3352800"/>
            <a:ext cx="18161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1"/>
                </a:solidFill>
                <a:effectLst>
                  <a:outerShdw blurRad="38100" dist="38100" dir="2700000" algn="tl">
                    <a:srgbClr val="000000"/>
                  </a:outerShdw>
                </a:effectLst>
                <a:latin typeface="Tahoma" panose="020B0604030504040204" pitchFamily="34" charset="0"/>
              </a:rPr>
              <a:t>Magnetic</a:t>
            </a:r>
          </a:p>
          <a:p>
            <a:r>
              <a:rPr lang="en-US" altLang="en-US" sz="3200">
                <a:solidFill>
                  <a:schemeClr val="tx1"/>
                </a:solidFill>
                <a:effectLst>
                  <a:outerShdw blurRad="38100" dist="38100" dir="2700000" algn="tl">
                    <a:srgbClr val="000000"/>
                  </a:outerShdw>
                </a:effectLst>
                <a:latin typeface="Tahoma" panose="020B0604030504040204" pitchFamily="34" charset="0"/>
              </a:rPr>
              <a:t>levitation</a:t>
            </a:r>
          </a:p>
        </p:txBody>
      </p:sp>
      <p:sp>
        <p:nvSpPr>
          <p:cNvPr id="61448" name="Line 8"/>
          <p:cNvSpPr>
            <a:spLocks noChangeShapeType="1"/>
          </p:cNvSpPr>
          <p:nvPr/>
        </p:nvSpPr>
        <p:spPr bwMode="auto">
          <a:xfrm flipH="1">
            <a:off x="3657600" y="5181600"/>
            <a:ext cx="1905000" cy="152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1449" name="Rectangle 9"/>
          <p:cNvSpPr>
            <a:spLocks noChangeArrowheads="1"/>
          </p:cNvSpPr>
          <p:nvPr/>
        </p:nvSpPr>
        <p:spPr bwMode="auto">
          <a:xfrm>
            <a:off x="2286000" y="2286000"/>
            <a:ext cx="15128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1"/>
                </a:solidFill>
                <a:effectLst>
                  <a:outerShdw blurRad="38100" dist="38100" dir="2700000" algn="tl">
                    <a:srgbClr val="000000"/>
                  </a:outerShdw>
                </a:effectLst>
                <a:latin typeface="Tahoma" panose="020B0604030504040204" pitchFamily="34" charset="0"/>
              </a:rPr>
              <a:t>Magnet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t>Electrical Energy and Power</a:t>
            </a:r>
          </a:p>
        </p:txBody>
      </p:sp>
      <p:sp>
        <p:nvSpPr>
          <p:cNvPr id="28675" name="Rectangle 3"/>
          <p:cNvSpPr>
            <a:spLocks noGrp="1" noChangeArrowheads="1"/>
          </p:cNvSpPr>
          <p:nvPr>
            <p:ph type="body" idx="1"/>
          </p:nvPr>
        </p:nvSpPr>
        <p:spPr/>
        <p:txBody>
          <a:bodyPr/>
          <a:lstStyle/>
          <a:p>
            <a:r>
              <a:rPr lang="en-US" altLang="en-US" sz="2800"/>
              <a:t>In a circuit, as a charge moves through the battery, the electrical potential energy of the system is increased by </a:t>
            </a:r>
            <a:r>
              <a:rPr lang="en-US" altLang="en-US" sz="2800">
                <a:solidFill>
                  <a:schemeClr val="folHlink"/>
                </a:solidFill>
                <a:cs typeface="Tahoma" panose="020B0604030504040204" pitchFamily="34" charset="0"/>
              </a:rPr>
              <a:t>Δ</a:t>
            </a:r>
            <a:r>
              <a:rPr lang="en-US" altLang="en-US" i="1">
                <a:solidFill>
                  <a:schemeClr val="folHlink"/>
                </a:solidFill>
                <a:cs typeface="Tahoma" panose="020B0604030504040204" pitchFamily="34" charset="0"/>
              </a:rPr>
              <a:t>Q</a:t>
            </a:r>
            <a:r>
              <a:rPr lang="en-US" altLang="en-US" sz="2800">
                <a:solidFill>
                  <a:schemeClr val="folHlink"/>
                </a:solidFill>
                <a:cs typeface="Tahoma" panose="020B0604030504040204" pitchFamily="34" charset="0"/>
              </a:rPr>
              <a:t>Δ</a:t>
            </a:r>
            <a:r>
              <a:rPr lang="en-US" altLang="en-US" i="1">
                <a:solidFill>
                  <a:schemeClr val="folHlink"/>
                </a:solidFill>
                <a:cs typeface="Tahoma" panose="020B0604030504040204" pitchFamily="34" charset="0"/>
              </a:rPr>
              <a:t>V</a:t>
            </a:r>
          </a:p>
          <a:p>
            <a:pPr lvl="2"/>
            <a:r>
              <a:rPr lang="en-US" altLang="en-US"/>
              <a:t>The chemical potential energy of the battery decreases by the same amount</a:t>
            </a:r>
          </a:p>
          <a:p>
            <a:r>
              <a:rPr lang="en-US" altLang="en-US" sz="2800"/>
              <a:t>As the charge moves through a resistor, it loses this potential energy during collisions with atoms in the resistor</a:t>
            </a:r>
          </a:p>
          <a:p>
            <a:pPr lvl="2"/>
            <a:r>
              <a:rPr lang="en-US" altLang="en-US"/>
              <a:t>The temperature of the resistor will increase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Electrical Energy and Power</a:t>
            </a:r>
          </a:p>
        </p:txBody>
      </p:sp>
      <p:sp>
        <p:nvSpPr>
          <p:cNvPr id="29699" name="Rectangle 3"/>
          <p:cNvSpPr>
            <a:spLocks noGrp="1" noChangeArrowheads="1"/>
          </p:cNvSpPr>
          <p:nvPr>
            <p:ph type="body" idx="1"/>
          </p:nvPr>
        </p:nvSpPr>
        <p:spPr>
          <a:xfrm>
            <a:off x="76200" y="1981200"/>
            <a:ext cx="7772400" cy="4114800"/>
          </a:xfrm>
        </p:spPr>
        <p:txBody>
          <a:bodyPr/>
          <a:lstStyle/>
          <a:p>
            <a:r>
              <a:rPr lang="en-US" altLang="en-US"/>
              <a:t>The rate at which the energy is lost is the power</a:t>
            </a:r>
          </a:p>
          <a:p>
            <a:endParaRPr lang="en-US" altLang="en-US"/>
          </a:p>
          <a:p>
            <a:endParaRPr lang="en-US" altLang="en-US"/>
          </a:p>
          <a:p>
            <a:r>
              <a:rPr lang="en-US" altLang="en-US"/>
              <a:t>From Ohm’s Law,</a:t>
            </a:r>
          </a:p>
          <a:p>
            <a:pPr>
              <a:buFont typeface="Wingdings" panose="05000000000000000000" pitchFamily="2" charset="2"/>
              <a:buNone/>
            </a:pPr>
            <a:r>
              <a:rPr lang="en-US" altLang="en-US"/>
              <a:t>alternate forms of power are</a:t>
            </a:r>
          </a:p>
          <a:p>
            <a:endParaRPr lang="en-US" altLang="en-US"/>
          </a:p>
          <a:p>
            <a:endParaRPr lang="en-US" altLang="en-US"/>
          </a:p>
        </p:txBody>
      </p:sp>
      <p:graphicFrame>
        <p:nvGraphicFramePr>
          <p:cNvPr id="29700" name="Object 4"/>
          <p:cNvGraphicFramePr>
            <a:graphicFrameLocks noChangeAspect="1"/>
          </p:cNvGraphicFramePr>
          <p:nvPr/>
        </p:nvGraphicFramePr>
        <p:xfrm>
          <a:off x="1090613" y="3124200"/>
          <a:ext cx="3305175" cy="1090613"/>
        </p:xfrm>
        <a:graphic>
          <a:graphicData uri="http://schemas.openxmlformats.org/presentationml/2006/ole">
            <mc:AlternateContent xmlns:mc="http://schemas.openxmlformats.org/markup-compatibility/2006">
              <mc:Choice xmlns:v="urn:schemas-microsoft-com:vml" Requires="v">
                <p:oleObj spid="_x0000_s29721" name="Equation" r:id="rId3" imgW="1193760" imgH="393480" progId="Equation.3">
                  <p:embed/>
                </p:oleObj>
              </mc:Choice>
              <mc:Fallback>
                <p:oleObj name="Equation" r:id="rId3" imgW="119376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13" y="3124200"/>
                        <a:ext cx="3305175" cy="1090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993775" y="5334000"/>
          <a:ext cx="3195638" cy="1211263"/>
        </p:xfrm>
        <a:graphic>
          <a:graphicData uri="http://schemas.openxmlformats.org/presentationml/2006/ole">
            <mc:AlternateContent xmlns:mc="http://schemas.openxmlformats.org/markup-compatibility/2006">
              <mc:Choice xmlns:v="urn:schemas-microsoft-com:vml" Requires="v">
                <p:oleObj spid="_x0000_s29722" name="Equation" r:id="rId5" imgW="1104840" imgH="419040" progId="Equation.3">
                  <p:embed/>
                </p:oleObj>
              </mc:Choice>
              <mc:Fallback>
                <p:oleObj name="Equation" r:id="rId5" imgW="1104840" imgH="4190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775" y="5334000"/>
                        <a:ext cx="3195638"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895600"/>
            <a:ext cx="2982913" cy="3722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62000" y="381000"/>
            <a:ext cx="7772400" cy="1143000"/>
          </a:xfrm>
        </p:spPr>
        <p:txBody>
          <a:bodyPr/>
          <a:lstStyle/>
          <a:p>
            <a:r>
              <a:rPr lang="en-US" altLang="en-US"/>
              <a:t>Electric Current</a:t>
            </a:r>
          </a:p>
        </p:txBody>
      </p:sp>
      <p:sp>
        <p:nvSpPr>
          <p:cNvPr id="5123" name="Rectangle 3"/>
          <p:cNvSpPr>
            <a:spLocks noGrp="1" noChangeArrowheads="1"/>
          </p:cNvSpPr>
          <p:nvPr>
            <p:ph type="body" idx="1"/>
          </p:nvPr>
        </p:nvSpPr>
        <p:spPr>
          <a:xfrm>
            <a:off x="685800" y="1600200"/>
            <a:ext cx="7772400" cy="4572000"/>
          </a:xfrm>
        </p:spPr>
        <p:txBody>
          <a:bodyPr/>
          <a:lstStyle/>
          <a:p>
            <a:r>
              <a:rPr lang="en-US" altLang="en-US"/>
              <a:t>Whenever electric charges of like signs move, an </a:t>
            </a:r>
            <a:r>
              <a:rPr lang="en-US" altLang="en-US" b="1" i="1">
                <a:solidFill>
                  <a:schemeClr val="folHlink"/>
                </a:solidFill>
              </a:rPr>
              <a:t>electric current</a:t>
            </a:r>
            <a:r>
              <a:rPr lang="en-US" altLang="en-US"/>
              <a:t> is said to exist</a:t>
            </a:r>
          </a:p>
          <a:p>
            <a:r>
              <a:rPr lang="en-US" altLang="en-US"/>
              <a:t>The current is the </a:t>
            </a:r>
            <a:r>
              <a:rPr lang="en-US" altLang="en-US" i="1"/>
              <a:t>rate at which the charge flows through this surface</a:t>
            </a:r>
            <a:endParaRPr lang="en-US" altLang="en-US"/>
          </a:p>
          <a:p>
            <a:pPr lvl="2"/>
            <a:r>
              <a:rPr lang="en-US" altLang="en-US" sz="2800"/>
              <a:t>Look at the charges flowing </a:t>
            </a:r>
            <a:r>
              <a:rPr lang="en-US" altLang="en-US" sz="2800" b="1"/>
              <a:t>perpendicularly </a:t>
            </a:r>
            <a:r>
              <a:rPr lang="en-US" altLang="en-US" sz="2800"/>
              <a:t>to a surface of area A</a:t>
            </a:r>
          </a:p>
          <a:p>
            <a:r>
              <a:rPr lang="en-US" altLang="en-US"/>
              <a:t>The SI unit of current is Ampere (A)</a:t>
            </a:r>
          </a:p>
          <a:p>
            <a:pPr lvl="2"/>
            <a:r>
              <a:rPr lang="en-US" altLang="en-US" sz="3200"/>
              <a:t>1 A = 1 C/s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Electrical Energy and Power</a:t>
            </a:r>
          </a:p>
        </p:txBody>
      </p:sp>
      <p:sp>
        <p:nvSpPr>
          <p:cNvPr id="30723" name="Rectangle 3"/>
          <p:cNvSpPr>
            <a:spLocks noGrp="1" noChangeArrowheads="1"/>
          </p:cNvSpPr>
          <p:nvPr>
            <p:ph type="body" idx="1"/>
          </p:nvPr>
        </p:nvSpPr>
        <p:spPr/>
        <p:txBody>
          <a:bodyPr/>
          <a:lstStyle/>
          <a:p>
            <a:pPr>
              <a:lnSpc>
                <a:spcPct val="90000"/>
              </a:lnSpc>
            </a:pPr>
            <a:r>
              <a:rPr lang="en-US" altLang="en-US"/>
              <a:t>The SI unit of power is Watt (W)</a:t>
            </a:r>
          </a:p>
          <a:p>
            <a:pPr lvl="2">
              <a:lnSpc>
                <a:spcPct val="90000"/>
              </a:lnSpc>
            </a:pPr>
            <a:r>
              <a:rPr lang="en-US" altLang="en-US" sz="2800" i="1"/>
              <a:t>I</a:t>
            </a:r>
            <a:r>
              <a:rPr lang="en-US" altLang="en-US" sz="2800"/>
              <a:t> must be in Amperes, </a:t>
            </a:r>
            <a:r>
              <a:rPr lang="en-US" altLang="en-US" sz="2800" i="1"/>
              <a:t>R</a:t>
            </a:r>
            <a:r>
              <a:rPr lang="en-US" altLang="en-US" sz="2800"/>
              <a:t> in Ohms</a:t>
            </a:r>
            <a:r>
              <a:rPr lang="en-US" altLang="en-US" sz="2800">
                <a:cs typeface="Tahoma" panose="020B0604030504040204" pitchFamily="34" charset="0"/>
              </a:rPr>
              <a:t> and           </a:t>
            </a:r>
            <a:r>
              <a:rPr lang="en-US" altLang="en-US" sz="2800" i="1">
                <a:cs typeface="Tahoma" panose="020B0604030504040204" pitchFamily="34" charset="0"/>
              </a:rPr>
              <a:t>V</a:t>
            </a:r>
            <a:r>
              <a:rPr lang="en-US" altLang="en-US" sz="2800">
                <a:cs typeface="Tahoma" panose="020B0604030504040204" pitchFamily="34" charset="0"/>
              </a:rPr>
              <a:t> in Volts</a:t>
            </a:r>
          </a:p>
          <a:p>
            <a:pPr>
              <a:lnSpc>
                <a:spcPct val="90000"/>
              </a:lnSpc>
            </a:pPr>
            <a:r>
              <a:rPr lang="en-US" altLang="en-US"/>
              <a:t>The unit of energy used by electric companies is the </a:t>
            </a:r>
            <a:r>
              <a:rPr lang="en-US" altLang="en-US" i="1"/>
              <a:t>kilowatt-hour</a:t>
            </a:r>
            <a:endParaRPr lang="en-US" altLang="en-US"/>
          </a:p>
          <a:p>
            <a:pPr lvl="2">
              <a:lnSpc>
                <a:spcPct val="90000"/>
              </a:lnSpc>
            </a:pPr>
            <a:r>
              <a:rPr lang="en-US" altLang="en-US" sz="2800"/>
              <a:t>This is defined in terms of the unit of power and the amount of time it is supplied</a:t>
            </a:r>
          </a:p>
          <a:p>
            <a:pPr lvl="2">
              <a:lnSpc>
                <a:spcPct val="90000"/>
              </a:lnSpc>
            </a:pPr>
            <a:r>
              <a:rPr lang="en-US" altLang="en-US" sz="2800"/>
              <a:t>1 kWh = 3.60 x 10</a:t>
            </a:r>
            <a:r>
              <a:rPr lang="en-US" altLang="en-US" sz="2800" baseline="30000"/>
              <a:t>6</a:t>
            </a:r>
            <a:r>
              <a:rPr lang="en-US" altLang="en-US" sz="2800"/>
              <a:t> J</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54" name="Rectangle 10"/>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17.6</a:t>
            </a:r>
          </a:p>
        </p:txBody>
      </p:sp>
      <p:sp>
        <p:nvSpPr>
          <p:cNvPr id="31755" name="Rectangle 11"/>
          <p:cNvSpPr>
            <a:spLocks noGrp="1" noChangeArrowheads="1"/>
          </p:cNvSpPr>
          <p:nvPr>
            <p:ph type="title"/>
          </p:nvPr>
        </p:nvSpPr>
        <p:spPr>
          <a:xfrm>
            <a:off x="228600" y="4343400"/>
            <a:ext cx="5562600" cy="1143000"/>
          </a:xfrm>
          <a:noFill/>
          <a:ln/>
        </p:spPr>
        <p:txBody>
          <a:bodyPr anchor="b"/>
          <a:lstStyle/>
          <a:p>
            <a:r>
              <a:rPr lang="en-US" altLang="en-US" sz="4000">
                <a:solidFill>
                  <a:srgbClr val="000000"/>
                </a:solidFill>
                <a:effectLst/>
                <a:latin typeface="Palatino" pitchFamily="18" charset="0"/>
              </a:rPr>
              <a:t>For the two resistors shown here, rank the currents at points </a:t>
            </a:r>
            <a:r>
              <a:rPr lang="en-US" altLang="en-US" sz="4000" i="1">
                <a:solidFill>
                  <a:srgbClr val="000000"/>
                </a:solidFill>
                <a:effectLst/>
                <a:latin typeface="Palatino" pitchFamily="18" charset="0"/>
              </a:rPr>
              <a:t>a </a:t>
            </a:r>
            <a:r>
              <a:rPr lang="en-US" altLang="en-US" sz="4000">
                <a:solidFill>
                  <a:srgbClr val="000000"/>
                </a:solidFill>
                <a:effectLst/>
                <a:latin typeface="Palatino" pitchFamily="18" charset="0"/>
              </a:rPr>
              <a:t>through </a:t>
            </a:r>
            <a:r>
              <a:rPr lang="en-US" altLang="en-US" sz="4000" i="1">
                <a:solidFill>
                  <a:srgbClr val="000000"/>
                </a:solidFill>
                <a:effectLst/>
                <a:latin typeface="Palatino" pitchFamily="18" charset="0"/>
              </a:rPr>
              <a:t>f, </a:t>
            </a:r>
            <a:r>
              <a:rPr lang="en-US" altLang="en-US" sz="4000">
                <a:solidFill>
                  <a:srgbClr val="000000"/>
                </a:solidFill>
                <a:effectLst/>
                <a:latin typeface="Palatino" pitchFamily="18" charset="0"/>
              </a:rPr>
              <a:t>from largest to smallest.</a:t>
            </a:r>
          </a:p>
        </p:txBody>
      </p:sp>
      <p:pic>
        <p:nvPicPr>
          <p:cNvPr id="31756"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9800" y="1600200"/>
            <a:ext cx="27051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17.6 ANSWER</a:t>
            </a:r>
          </a:p>
        </p:txBody>
      </p:sp>
      <p:sp>
        <p:nvSpPr>
          <p:cNvPr id="54275" name="Rectangle 3"/>
          <p:cNvSpPr>
            <a:spLocks noGrp="1" noChangeArrowheads="1"/>
          </p:cNvSpPr>
          <p:nvPr>
            <p:ph type="title"/>
          </p:nvPr>
        </p:nvSpPr>
        <p:spPr>
          <a:xfrm>
            <a:off x="304800" y="2743200"/>
            <a:ext cx="8305800" cy="3962400"/>
          </a:xfrm>
          <a:noFill/>
          <a:ln/>
        </p:spPr>
        <p:txBody>
          <a:bodyPr anchor="b"/>
          <a:lstStyle/>
          <a:p>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a</a:t>
            </a:r>
            <a:r>
              <a:rPr lang="en-US" altLang="en-US" sz="2600">
                <a:solidFill>
                  <a:srgbClr val="000000"/>
                </a:solidFill>
                <a:effectLst/>
                <a:latin typeface="Palatino-Roman" charset="0"/>
              </a:rPr>
              <a:t> =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b</a:t>
            </a:r>
            <a:r>
              <a:rPr lang="en-US" altLang="en-US" sz="2600">
                <a:solidFill>
                  <a:srgbClr val="000000"/>
                </a:solidFill>
                <a:effectLst/>
                <a:latin typeface="Palatino-Roman" charset="0"/>
              </a:rPr>
              <a:t> &gt;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c</a:t>
            </a:r>
            <a:r>
              <a:rPr lang="en-US" altLang="en-US" sz="2600">
                <a:solidFill>
                  <a:srgbClr val="000000"/>
                </a:solidFill>
                <a:effectLst/>
                <a:latin typeface="Palatino-Roman" charset="0"/>
              </a:rPr>
              <a:t> =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d</a:t>
            </a:r>
            <a:r>
              <a:rPr lang="en-US" altLang="en-US" sz="2600">
                <a:solidFill>
                  <a:srgbClr val="000000"/>
                </a:solidFill>
                <a:effectLst/>
                <a:latin typeface="Palatino-Roman" charset="0"/>
              </a:rPr>
              <a:t> &gt;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e</a:t>
            </a:r>
            <a:r>
              <a:rPr lang="en-US" altLang="en-US" sz="2600">
                <a:solidFill>
                  <a:srgbClr val="000000"/>
                </a:solidFill>
                <a:effectLst/>
                <a:latin typeface="Palatino-Roman" charset="0"/>
              </a:rPr>
              <a:t> =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f </a:t>
            </a:r>
            <a:r>
              <a:rPr lang="en-US" altLang="en-US" sz="2600">
                <a:solidFill>
                  <a:srgbClr val="000000"/>
                </a:solidFill>
                <a:effectLst/>
                <a:latin typeface="Palatino-Roman" charset="0"/>
              </a:rPr>
              <a:t>. Charges constituting the current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a</a:t>
            </a:r>
            <a:r>
              <a:rPr lang="en-US" altLang="en-US" sz="2600" i="1">
                <a:solidFill>
                  <a:srgbClr val="000000"/>
                </a:solidFill>
                <a:effectLst/>
                <a:latin typeface="Palatino-Roman" charset="0"/>
              </a:rPr>
              <a:t> </a:t>
            </a:r>
            <a:r>
              <a:rPr lang="en-US" altLang="en-US" sz="2600">
                <a:solidFill>
                  <a:srgbClr val="000000"/>
                </a:solidFill>
                <a:effectLst/>
                <a:latin typeface="Palatino-Roman" charset="0"/>
              </a:rPr>
              <a:t>leave the positive terminal of the battery and then split to flow through the two bulbs; thus,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a</a:t>
            </a:r>
            <a:r>
              <a:rPr lang="en-US" altLang="en-US" sz="2600" i="1">
                <a:solidFill>
                  <a:srgbClr val="000000"/>
                </a:solidFill>
                <a:effectLst/>
                <a:latin typeface="Palatino-Roman" charset="0"/>
              </a:rPr>
              <a:t> </a:t>
            </a:r>
            <a:r>
              <a:rPr lang="en-US" altLang="en-US" sz="2600">
                <a:solidFill>
                  <a:srgbClr val="000000"/>
                </a:solidFill>
                <a:effectLst/>
                <a:latin typeface="Palatino-Roman" charset="0"/>
              </a:rPr>
              <a: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c</a:t>
            </a:r>
            <a:r>
              <a:rPr lang="en-US" altLang="en-US" sz="2600" i="1">
                <a:solidFill>
                  <a:srgbClr val="000000"/>
                </a:solidFill>
                <a:effectLst/>
                <a:latin typeface="Palatino-Roman" charset="0"/>
              </a:rPr>
              <a:t> </a:t>
            </a:r>
            <a:r>
              <a:rPr lang="en-US" altLang="en-US" sz="2600">
                <a:solidFill>
                  <a:srgbClr val="000000"/>
                </a:solidFill>
                <a:effectLst/>
                <a:latin typeface="Palatino-Roman" charset="0"/>
              </a:rPr>
              <a: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e</a:t>
            </a:r>
            <a:r>
              <a:rPr lang="en-US" altLang="en-US" sz="2600">
                <a:solidFill>
                  <a:srgbClr val="000000"/>
                </a:solidFill>
                <a:effectLst/>
                <a:latin typeface="Palatino-Roman" charset="0"/>
              </a:rPr>
              <a:t>. Because the potential difference </a:t>
            </a:r>
            <a:r>
              <a:rPr lang="en-US" altLang="en-US" sz="2600">
                <a:solidFill>
                  <a:srgbClr val="000000"/>
                </a:solidFill>
                <a:effectLst/>
                <a:latin typeface="Palatino-Roman" charset="0"/>
                <a:cs typeface="Times New Roman" panose="02020603050405020304" pitchFamily="18" charset="0"/>
              </a:rPr>
              <a:t>Δ</a:t>
            </a:r>
            <a:r>
              <a:rPr lang="en-US" altLang="en-US" sz="2600" i="1">
                <a:solidFill>
                  <a:srgbClr val="000000"/>
                </a:solidFill>
                <a:effectLst/>
                <a:latin typeface="Palatino-Roman" charset="0"/>
              </a:rPr>
              <a:t>V </a:t>
            </a:r>
            <a:r>
              <a:rPr lang="en-US" altLang="en-US" sz="2600">
                <a:solidFill>
                  <a:srgbClr val="000000"/>
                </a:solidFill>
                <a:effectLst/>
                <a:latin typeface="Palatino-Roman" charset="0"/>
              </a:rPr>
              <a:t>is the same across the two bulbs and because the power delivered to a device is </a:t>
            </a:r>
            <a:r>
              <a:rPr lang="en-US" altLang="en-US" sz="2600" i="1">
                <a:solidFill>
                  <a:srgbClr val="000000"/>
                </a:solidFill>
                <a:effectLst/>
                <a:latin typeface="Palatino-Roman" charset="0"/>
              </a:rPr>
              <a:t>P</a:t>
            </a:r>
            <a:r>
              <a:rPr lang="en-US" altLang="en-US" sz="2600">
                <a:solidFill>
                  <a:srgbClr val="000000"/>
                </a:solidFill>
                <a:effectLst/>
                <a:latin typeface="Palatino-Roman" charset="0"/>
              </a:rPr>
              <a:t> = </a:t>
            </a:r>
            <a:r>
              <a:rPr lang="en-US" altLang="en-US" sz="2600" i="1">
                <a:solidFill>
                  <a:srgbClr val="000000"/>
                </a:solidFill>
                <a:effectLst/>
                <a:latin typeface="Palatino-Roman" charset="0"/>
              </a:rPr>
              <a:t>I(</a:t>
            </a:r>
            <a:r>
              <a:rPr lang="en-US" altLang="en-US" sz="2600">
                <a:solidFill>
                  <a:srgbClr val="000000"/>
                </a:solidFill>
                <a:effectLst/>
                <a:latin typeface="Palatino-Roman" charset="0"/>
                <a:cs typeface="Times New Roman" panose="02020603050405020304" pitchFamily="18" charset="0"/>
              </a:rPr>
              <a:t>Δ</a:t>
            </a:r>
            <a:r>
              <a:rPr lang="en-US" altLang="en-US" sz="2600" i="1">
                <a:solidFill>
                  <a:srgbClr val="000000"/>
                </a:solidFill>
                <a:effectLst/>
                <a:latin typeface="Palatino-Roman" charset="0"/>
              </a:rPr>
              <a:t>V)</a:t>
            </a:r>
            <a:r>
              <a:rPr lang="en-US" altLang="en-US" sz="2600">
                <a:solidFill>
                  <a:srgbClr val="000000"/>
                </a:solidFill>
                <a:effectLst/>
                <a:latin typeface="Palatino-Roman" charset="0"/>
              </a:rPr>
              <a:t>, the 60–W bulb with the higher power rating must carry the greater current. Because charge does not accumulate in the bulbs, all the charge flowing into a bulb from the left has to flow out on the right; consequently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c</a:t>
            </a:r>
            <a:r>
              <a:rPr lang="en-US" altLang="en-US" sz="2600" i="1">
                <a:solidFill>
                  <a:srgbClr val="000000"/>
                </a:solidFill>
                <a:effectLst/>
                <a:latin typeface="Palatino-Roman" charset="0"/>
              </a:rPr>
              <a:t> </a:t>
            </a:r>
            <a:r>
              <a:rPr lang="en-US" altLang="en-US" sz="2600">
                <a:solidFill>
                  <a:srgbClr val="000000"/>
                </a:solidFill>
                <a:effectLst/>
                <a:latin typeface="Palatino-Roman" charset="0"/>
              </a:rPr>
              <a: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d</a:t>
            </a:r>
            <a:r>
              <a:rPr lang="en-US" altLang="en-US" sz="2600" i="1">
                <a:solidFill>
                  <a:srgbClr val="000000"/>
                </a:solidFill>
                <a:effectLst/>
                <a:latin typeface="Palatino-Roman" charset="0"/>
              </a:rPr>
              <a:t> </a:t>
            </a:r>
            <a:r>
              <a:rPr lang="en-US" altLang="en-US" sz="2600">
                <a:solidFill>
                  <a:srgbClr val="000000"/>
                </a:solidFill>
                <a:effectLst/>
                <a:latin typeface="Palatino-Roman" charset="0"/>
              </a:rPr>
              <a:t>and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e</a:t>
            </a:r>
            <a:r>
              <a:rPr lang="en-US" altLang="en-US" sz="2600" i="1">
                <a:solidFill>
                  <a:srgbClr val="000000"/>
                </a:solidFill>
                <a:effectLst/>
                <a:latin typeface="Palatino-Roman" charset="0"/>
              </a:rPr>
              <a:t> </a:t>
            </a:r>
            <a:r>
              <a:rPr lang="en-US" altLang="en-US" sz="2600">
                <a:solidFill>
                  <a:srgbClr val="000000"/>
                </a:solidFill>
                <a:effectLst/>
                <a:latin typeface="Palatino-Roman" charset="0"/>
              </a:rPr>
              <a: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f</a:t>
            </a:r>
            <a:r>
              <a:rPr lang="en-US" altLang="en-US" sz="2600">
                <a:solidFill>
                  <a:srgbClr val="000000"/>
                </a:solidFill>
                <a:effectLst/>
                <a:latin typeface="Palatino-Roman" charset="0"/>
              </a:rPr>
              <a:t>. The two currents leaving the bulbs recombine to form the current back into the battery,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f  </a:t>
            </a:r>
            <a:r>
              <a:rPr lang="en-US" altLang="en-US" sz="2600">
                <a:solidFill>
                  <a:srgbClr val="000000"/>
                </a:solidFill>
                <a:effectLst/>
                <a:latin typeface="Palatino-Roman" charset="0"/>
              </a:rPr>
              <a: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d</a:t>
            </a:r>
            <a:r>
              <a:rPr lang="en-US" altLang="en-US" sz="2600" i="1">
                <a:solidFill>
                  <a:srgbClr val="000000"/>
                </a:solidFill>
                <a:effectLst/>
                <a:latin typeface="Palatino-Roman" charset="0"/>
              </a:rPr>
              <a:t> </a:t>
            </a:r>
            <a:r>
              <a:rPr lang="en-US" altLang="en-US" sz="2600">
                <a:solidFill>
                  <a:srgbClr val="000000"/>
                </a:solidFill>
                <a:effectLst/>
                <a:latin typeface="Palatino-Roman" charset="0"/>
              </a:rPr>
              <a:t>= </a:t>
            </a:r>
            <a:r>
              <a:rPr lang="en-US" altLang="en-US" sz="2600" i="1">
                <a:solidFill>
                  <a:srgbClr val="000000"/>
                </a:solidFill>
                <a:effectLst/>
                <a:latin typeface="Palatino-Roman" charset="0"/>
              </a:rPr>
              <a:t>I</a:t>
            </a:r>
            <a:r>
              <a:rPr lang="en-US" altLang="en-US" sz="2600" i="1" baseline="-25000">
                <a:solidFill>
                  <a:srgbClr val="000000"/>
                </a:solidFill>
                <a:effectLst/>
                <a:latin typeface="Palatino-Roman" charset="0"/>
              </a:rPr>
              <a:t>b</a:t>
            </a:r>
            <a:r>
              <a:rPr lang="en-US" altLang="en-US" sz="2600">
                <a:solidFill>
                  <a:srgbClr val="000000"/>
                </a:solidFill>
                <a:effectLst/>
                <a:latin typeface="Palatino-Roman" charset="0"/>
              </a:rPr>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17.7</a:t>
            </a:r>
          </a:p>
        </p:txBody>
      </p:sp>
      <p:sp>
        <p:nvSpPr>
          <p:cNvPr id="55303" name="Rectangle 7"/>
          <p:cNvSpPr>
            <a:spLocks noGrp="1" noChangeArrowheads="1"/>
          </p:cNvSpPr>
          <p:nvPr>
            <p:ph type="title"/>
          </p:nvPr>
        </p:nvSpPr>
        <p:spPr>
          <a:xfrm>
            <a:off x="685800" y="533400"/>
            <a:ext cx="7924800" cy="5029200"/>
          </a:xfrm>
          <a:noFill/>
          <a:ln/>
        </p:spPr>
        <p:txBody>
          <a:bodyPr anchor="b"/>
          <a:lstStyle/>
          <a:p>
            <a:r>
              <a:rPr lang="en-US" altLang="en-US" sz="3600">
                <a:solidFill>
                  <a:srgbClr val="000000"/>
                </a:solidFill>
                <a:effectLst/>
                <a:latin typeface="Palatino" pitchFamily="18" charset="0"/>
              </a:rPr>
              <a:t>Two resistors, A and B, are connected across the same potential difference.  The resistance of A is twice that of B. (a) Which resistor dissipates more power?  (b) Which carries the greater current?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17.7 ANSWER</a:t>
            </a:r>
          </a:p>
        </p:txBody>
      </p:sp>
      <p:sp>
        <p:nvSpPr>
          <p:cNvPr id="56323" name="Rectangle 3"/>
          <p:cNvSpPr>
            <a:spLocks noGrp="1" noChangeArrowheads="1"/>
          </p:cNvSpPr>
          <p:nvPr>
            <p:ph type="title"/>
          </p:nvPr>
        </p:nvSpPr>
        <p:spPr>
          <a:xfrm>
            <a:off x="304800" y="2438400"/>
            <a:ext cx="8305800" cy="3962400"/>
          </a:xfrm>
          <a:noFill/>
          <a:ln/>
        </p:spPr>
        <p:txBody>
          <a:bodyPr anchor="b"/>
          <a:lstStyle/>
          <a:p>
            <a:r>
              <a:rPr lang="en-US" altLang="en-US" sz="3200">
                <a:solidFill>
                  <a:srgbClr val="000000"/>
                </a:solidFill>
                <a:effectLst/>
                <a:latin typeface="Palatino-Roman" charset="0"/>
              </a:rPr>
              <a:t>B, B. Because the voltage across each resistor is the same, and the rate of energy delivered to a resistor is </a:t>
            </a:r>
            <a:r>
              <a:rPr lang="en-US" altLang="en-US" sz="3200" i="1">
                <a:solidFill>
                  <a:srgbClr val="000000"/>
                </a:solidFill>
                <a:effectLst/>
                <a:latin typeface="Palatino-Roman" charset="0"/>
              </a:rPr>
              <a:t>P</a:t>
            </a:r>
            <a:r>
              <a:rPr lang="en-US" altLang="en-US" sz="3200">
                <a:solidFill>
                  <a:srgbClr val="000000"/>
                </a:solidFill>
                <a:effectLst/>
                <a:latin typeface="Palatino-Roman" charset="0"/>
              </a:rPr>
              <a:t> = (</a:t>
            </a:r>
            <a:r>
              <a:rPr lang="en-US" altLang="en-US" sz="3200">
                <a:solidFill>
                  <a:srgbClr val="000000"/>
                </a:solidFill>
                <a:effectLst/>
                <a:latin typeface="Palatino-Roman" charset="0"/>
                <a:cs typeface="Times New Roman" panose="02020603050405020304" pitchFamily="18" charset="0"/>
              </a:rPr>
              <a:t>Δ</a:t>
            </a:r>
            <a:r>
              <a:rPr lang="en-US" altLang="en-US" sz="3200" i="1">
                <a:solidFill>
                  <a:srgbClr val="000000"/>
                </a:solidFill>
                <a:effectLst/>
                <a:latin typeface="Palatino-Roman" charset="0"/>
              </a:rPr>
              <a:t>V)</a:t>
            </a:r>
            <a:r>
              <a:rPr lang="en-US" altLang="en-US" sz="3200" baseline="30000">
                <a:solidFill>
                  <a:srgbClr val="000000"/>
                </a:solidFill>
                <a:effectLst/>
                <a:latin typeface="Palatino-Roman" charset="0"/>
              </a:rPr>
              <a:t>2</a:t>
            </a:r>
            <a:r>
              <a:rPr lang="en-US" altLang="en-US" sz="3200" i="1">
                <a:solidFill>
                  <a:srgbClr val="000000"/>
                </a:solidFill>
                <a:effectLst/>
                <a:latin typeface="Palatino-Roman" charset="0"/>
              </a:rPr>
              <a:t>/R</a:t>
            </a:r>
            <a:r>
              <a:rPr lang="en-US" altLang="en-US" sz="3200">
                <a:solidFill>
                  <a:srgbClr val="000000"/>
                </a:solidFill>
                <a:effectLst/>
                <a:latin typeface="Palatino-Roman" charset="0"/>
              </a:rPr>
              <a:t>, the resistor with the lower resistance exhibits the higher rate of energy transfer. In this case, the resistance of B is smaller than that for A and thus B dissipates more power. Furthermore, because </a:t>
            </a:r>
            <a:r>
              <a:rPr lang="en-US" altLang="en-US" sz="3200" i="1">
                <a:solidFill>
                  <a:srgbClr val="000000"/>
                </a:solidFill>
                <a:effectLst/>
                <a:latin typeface="Palatino-Roman" charset="0"/>
              </a:rPr>
              <a:t>P</a:t>
            </a:r>
            <a:r>
              <a:rPr lang="en-US" altLang="en-US" sz="3200">
                <a:solidFill>
                  <a:srgbClr val="000000"/>
                </a:solidFill>
                <a:effectLst/>
                <a:latin typeface="Palatino-Roman" charset="0"/>
              </a:rPr>
              <a:t> = </a:t>
            </a:r>
            <a:r>
              <a:rPr lang="en-US" altLang="en-US" sz="3200" i="1">
                <a:solidFill>
                  <a:srgbClr val="000000"/>
                </a:solidFill>
                <a:effectLst/>
                <a:latin typeface="Palatino-Roman" charset="0"/>
              </a:rPr>
              <a:t>I</a:t>
            </a:r>
            <a:r>
              <a:rPr lang="en-US" altLang="en-US" sz="3200">
                <a:solidFill>
                  <a:srgbClr val="000000"/>
                </a:solidFill>
                <a:effectLst/>
                <a:latin typeface="Palatino-Roman" charset="0"/>
              </a:rPr>
              <a:t>(</a:t>
            </a:r>
            <a:r>
              <a:rPr lang="en-US" altLang="en-US" sz="3200">
                <a:solidFill>
                  <a:srgbClr val="000000"/>
                </a:solidFill>
                <a:effectLst/>
                <a:latin typeface="Palatino-Roman" charset="0"/>
                <a:cs typeface="Times New Roman" panose="02020603050405020304" pitchFamily="18" charset="0"/>
              </a:rPr>
              <a:t>Δ</a:t>
            </a:r>
            <a:r>
              <a:rPr lang="en-US" altLang="en-US" sz="3200" i="1">
                <a:solidFill>
                  <a:srgbClr val="000000"/>
                </a:solidFill>
                <a:effectLst/>
                <a:latin typeface="Palatino-Roman" charset="0"/>
              </a:rPr>
              <a:t>V)</a:t>
            </a:r>
            <a:r>
              <a:rPr lang="en-US" altLang="en-US" sz="3200">
                <a:solidFill>
                  <a:srgbClr val="000000"/>
                </a:solidFill>
                <a:effectLst/>
                <a:latin typeface="Palatino-Roman" charset="0"/>
              </a:rPr>
              <a:t>, the current carried by B is larger than that of 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04800"/>
            <a:ext cx="7772400" cy="1143000"/>
          </a:xfrm>
        </p:spPr>
        <p:txBody>
          <a:bodyPr/>
          <a:lstStyle/>
          <a:p>
            <a:r>
              <a:rPr lang="en-US" altLang="en-US"/>
              <a:t>Electrical Activity in the Heart</a:t>
            </a:r>
          </a:p>
        </p:txBody>
      </p:sp>
      <p:sp>
        <p:nvSpPr>
          <p:cNvPr id="52227" name="Rectangle 3"/>
          <p:cNvSpPr>
            <a:spLocks noGrp="1" noChangeArrowheads="1"/>
          </p:cNvSpPr>
          <p:nvPr>
            <p:ph type="body" sz="half" idx="1"/>
          </p:nvPr>
        </p:nvSpPr>
        <p:spPr>
          <a:xfrm>
            <a:off x="228600" y="1905000"/>
            <a:ext cx="4876800" cy="4114800"/>
          </a:xfrm>
        </p:spPr>
        <p:txBody>
          <a:bodyPr/>
          <a:lstStyle/>
          <a:p>
            <a:r>
              <a:rPr lang="en-US" altLang="en-US" sz="2800"/>
              <a:t>Every action involving the body’s muscles is initiated by electrical activity</a:t>
            </a:r>
          </a:p>
          <a:p>
            <a:r>
              <a:rPr lang="en-US" altLang="en-US" sz="2800"/>
              <a:t>Voltage pulses cause the heart to beat</a:t>
            </a:r>
          </a:p>
          <a:p>
            <a:r>
              <a:rPr lang="en-US" altLang="en-US" sz="2800"/>
              <a:t>These voltage pulses are large enough to be detected by equipment attached to the skin</a:t>
            </a:r>
          </a:p>
        </p:txBody>
      </p:sp>
      <p:pic>
        <p:nvPicPr>
          <p:cNvPr id="52228" name="Picture 4" descr="Fig 17-1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486400" y="1676400"/>
            <a:ext cx="3236913" cy="4876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8534400" cy="3887788"/>
          </a:xfrm>
          <a:prstGeom prst="rect">
            <a:avLst/>
          </a:prstGeom>
          <a:noFill/>
          <a:extLst>
            <a:ext uri="{909E8E84-426E-40DD-AFC4-6F175D3DCCD1}">
              <a14:hiddenFill xmlns:a14="http://schemas.microsoft.com/office/drawing/2010/main">
                <a:solidFill>
                  <a:srgbClr val="FFFFFF"/>
                </a:solidFill>
              </a14:hiddenFill>
            </a:ext>
          </a:extLst>
        </p:spPr>
      </p:pic>
      <p:sp>
        <p:nvSpPr>
          <p:cNvPr id="62467" name="Rectangle 3"/>
          <p:cNvSpPr>
            <a:spLocks noChangeArrowheads="1"/>
          </p:cNvSpPr>
          <p:nvPr/>
        </p:nvSpPr>
        <p:spPr bwMode="auto">
          <a:xfrm>
            <a:off x="2286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a:t>Electrical Activity in the Heart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304800"/>
            <a:ext cx="7772400" cy="1143000"/>
          </a:xfrm>
        </p:spPr>
        <p:txBody>
          <a:bodyPr/>
          <a:lstStyle/>
          <a:p>
            <a:r>
              <a:rPr lang="en-US" altLang="en-US"/>
              <a:t>Electrocardiogram (EKG)</a:t>
            </a:r>
          </a:p>
        </p:txBody>
      </p:sp>
      <p:sp>
        <p:nvSpPr>
          <p:cNvPr id="32771" name="Rectangle 3"/>
          <p:cNvSpPr>
            <a:spLocks noGrp="1" noChangeArrowheads="1"/>
          </p:cNvSpPr>
          <p:nvPr>
            <p:ph type="body" sz="half" idx="1"/>
          </p:nvPr>
        </p:nvSpPr>
        <p:spPr>
          <a:xfrm>
            <a:off x="152400" y="1981200"/>
            <a:ext cx="4343400" cy="4114800"/>
          </a:xfrm>
        </p:spPr>
        <p:txBody>
          <a:bodyPr/>
          <a:lstStyle/>
          <a:p>
            <a:pPr>
              <a:lnSpc>
                <a:spcPct val="90000"/>
              </a:lnSpc>
            </a:pPr>
            <a:r>
              <a:rPr lang="en-US" altLang="en-US" sz="2800"/>
              <a:t>A normal EKG</a:t>
            </a:r>
          </a:p>
          <a:p>
            <a:pPr>
              <a:lnSpc>
                <a:spcPct val="90000"/>
              </a:lnSpc>
            </a:pPr>
            <a:r>
              <a:rPr lang="en-US" altLang="en-US" sz="2800"/>
              <a:t>P occurs just before the atria begin to contract</a:t>
            </a:r>
          </a:p>
          <a:p>
            <a:pPr>
              <a:lnSpc>
                <a:spcPct val="90000"/>
              </a:lnSpc>
            </a:pPr>
            <a:r>
              <a:rPr lang="en-US" altLang="en-US" sz="2800"/>
              <a:t>The QRS pulse occurs in the ventricles just before they contract</a:t>
            </a:r>
          </a:p>
          <a:p>
            <a:pPr>
              <a:lnSpc>
                <a:spcPct val="90000"/>
              </a:lnSpc>
            </a:pPr>
            <a:r>
              <a:rPr lang="en-US" altLang="en-US" sz="2800"/>
              <a:t>The T pulse occurs when the cells in the ventricles begin to recover</a:t>
            </a:r>
          </a:p>
        </p:txBody>
      </p:sp>
      <p:pic>
        <p:nvPicPr>
          <p:cNvPr id="32774" name="Picture 6" descr="Fig 17-15"/>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208213"/>
            <a:ext cx="3810000" cy="3659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Abnormal EKG, 1</a:t>
            </a:r>
          </a:p>
        </p:txBody>
      </p:sp>
      <p:sp>
        <p:nvSpPr>
          <p:cNvPr id="33795" name="Rectangle 3"/>
          <p:cNvSpPr>
            <a:spLocks noGrp="1" noChangeArrowheads="1"/>
          </p:cNvSpPr>
          <p:nvPr>
            <p:ph type="body" sz="half" idx="1"/>
          </p:nvPr>
        </p:nvSpPr>
        <p:spPr/>
        <p:txBody>
          <a:bodyPr/>
          <a:lstStyle/>
          <a:p>
            <a:r>
              <a:rPr lang="en-US" altLang="en-US" sz="2800"/>
              <a:t>The QRS portion is wider than normal</a:t>
            </a:r>
          </a:p>
          <a:p>
            <a:r>
              <a:rPr lang="en-US" altLang="en-US" sz="2800"/>
              <a:t>This indicates the possibility of an enlarged heart</a:t>
            </a:r>
          </a:p>
        </p:txBody>
      </p:sp>
      <p:pic>
        <p:nvPicPr>
          <p:cNvPr id="33798" name="Picture 6" descr="Fig 17-16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702175" y="1981200"/>
            <a:ext cx="37004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Abnormal EKG, 2</a:t>
            </a:r>
          </a:p>
        </p:txBody>
      </p:sp>
      <p:sp>
        <p:nvSpPr>
          <p:cNvPr id="34819" name="Rectangle 3"/>
          <p:cNvSpPr>
            <a:spLocks noGrp="1" noChangeArrowheads="1"/>
          </p:cNvSpPr>
          <p:nvPr>
            <p:ph type="body" sz="half" idx="2"/>
          </p:nvPr>
        </p:nvSpPr>
        <p:spPr>
          <a:xfrm>
            <a:off x="533400" y="4495800"/>
            <a:ext cx="7924800" cy="1905000"/>
          </a:xfrm>
        </p:spPr>
        <p:txBody>
          <a:bodyPr/>
          <a:lstStyle/>
          <a:p>
            <a:r>
              <a:rPr lang="en-US" altLang="en-US" sz="2400"/>
              <a:t>There is no constant relationship between P and QRS pulse</a:t>
            </a:r>
          </a:p>
          <a:p>
            <a:r>
              <a:rPr lang="en-US" altLang="en-US" sz="2400"/>
              <a:t>This suggests a blockage in the electrical conduction path between the SA and the AV nodes</a:t>
            </a:r>
          </a:p>
          <a:p>
            <a:r>
              <a:rPr lang="en-US" altLang="en-US" sz="2400"/>
              <a:t>This leads to inefficient heart pumping</a:t>
            </a:r>
          </a:p>
        </p:txBody>
      </p:sp>
      <p:graphicFrame>
        <p:nvGraphicFramePr>
          <p:cNvPr id="34823" name="Object 7"/>
          <p:cNvGraphicFramePr>
            <a:graphicFrameLocks noGrp="1" noChangeAspect="1"/>
          </p:cNvGraphicFramePr>
          <p:nvPr>
            <p:ph sz="half" idx="1"/>
          </p:nvPr>
        </p:nvGraphicFramePr>
        <p:xfrm>
          <a:off x="1752600" y="1905000"/>
          <a:ext cx="5416550" cy="2265363"/>
        </p:xfrm>
        <a:graphic>
          <a:graphicData uri="http://schemas.openxmlformats.org/presentationml/2006/ole">
            <mc:AlternateContent xmlns:mc="http://schemas.openxmlformats.org/markup-compatibility/2006">
              <mc:Choice xmlns:v="urn:schemas-microsoft-com:vml" Requires="v">
                <p:oleObj spid="_x0000_s79881" name="Photo Editor Photo" r:id="rId3" imgW="9431066" imgH="3943901" progId="MSPhotoEd.3">
                  <p:embed/>
                </p:oleObj>
              </mc:Choice>
              <mc:Fallback>
                <p:oleObj name="Photo Editor Photo" r:id="rId3" imgW="9431066" imgH="3943901" progId="MSPhotoEd.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905000"/>
                        <a:ext cx="5416550" cy="22653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228600"/>
            <a:ext cx="7772400" cy="1143000"/>
          </a:xfrm>
        </p:spPr>
        <p:txBody>
          <a:bodyPr/>
          <a:lstStyle/>
          <a:p>
            <a:r>
              <a:rPr lang="en-US" altLang="en-US"/>
              <a:t>Electric Current</a:t>
            </a:r>
          </a:p>
        </p:txBody>
      </p:sp>
      <p:sp>
        <p:nvSpPr>
          <p:cNvPr id="1027" name="Rectangle 3"/>
          <p:cNvSpPr>
            <a:spLocks noGrp="1" noChangeArrowheads="1"/>
          </p:cNvSpPr>
          <p:nvPr>
            <p:ph type="body" idx="1"/>
          </p:nvPr>
        </p:nvSpPr>
        <p:spPr>
          <a:xfrm>
            <a:off x="685800" y="1524000"/>
            <a:ext cx="7772400" cy="4572000"/>
          </a:xfrm>
        </p:spPr>
        <p:txBody>
          <a:bodyPr/>
          <a:lstStyle/>
          <a:p>
            <a:pPr>
              <a:lnSpc>
                <a:spcPct val="90000"/>
              </a:lnSpc>
            </a:pPr>
            <a:r>
              <a:rPr lang="en-US" altLang="en-US"/>
              <a:t>The </a:t>
            </a:r>
            <a:r>
              <a:rPr lang="en-US" altLang="en-US" i="1"/>
              <a:t>direction</a:t>
            </a:r>
            <a:r>
              <a:rPr lang="en-US" altLang="en-US"/>
              <a:t> of current flow is the direction </a:t>
            </a:r>
            <a:r>
              <a:rPr lang="en-US" altLang="en-US" b="1" i="1">
                <a:solidFill>
                  <a:schemeClr val="folHlink"/>
                </a:solidFill>
              </a:rPr>
              <a:t>positive charge</a:t>
            </a:r>
            <a:r>
              <a:rPr lang="en-US" altLang="en-US" i="1"/>
              <a:t> would flow</a:t>
            </a:r>
          </a:p>
          <a:p>
            <a:pPr lvl="1">
              <a:lnSpc>
                <a:spcPct val="90000"/>
              </a:lnSpc>
            </a:pPr>
            <a:r>
              <a:rPr lang="en-US" altLang="en-US"/>
              <a:t>This is known as </a:t>
            </a:r>
            <a:r>
              <a:rPr lang="en-US" altLang="en-US" i="1"/>
              <a:t>conventional current flow</a:t>
            </a:r>
            <a:endParaRPr lang="en-US" altLang="en-US"/>
          </a:p>
          <a:p>
            <a:pPr lvl="2">
              <a:lnSpc>
                <a:spcPct val="90000"/>
              </a:lnSpc>
            </a:pPr>
            <a:r>
              <a:rPr lang="en-US" altLang="en-US"/>
              <a:t>In a common conductor, such as copper, the current is due to the motion of the negatively charged electrons</a:t>
            </a:r>
          </a:p>
          <a:p>
            <a:pPr>
              <a:lnSpc>
                <a:spcPct val="90000"/>
              </a:lnSpc>
            </a:pPr>
            <a:r>
              <a:rPr lang="en-US" altLang="en-US"/>
              <a:t>It is common to refer to a moving charge as a mobile </a:t>
            </a:r>
            <a:r>
              <a:rPr lang="en-US" altLang="en-US" i="1">
                <a:solidFill>
                  <a:schemeClr val="folHlink"/>
                </a:solidFill>
              </a:rPr>
              <a:t>charge carrier</a:t>
            </a:r>
            <a:endParaRPr lang="en-US" altLang="en-US">
              <a:solidFill>
                <a:schemeClr val="folHlink"/>
              </a:solidFill>
            </a:endParaRPr>
          </a:p>
          <a:p>
            <a:pPr lvl="2">
              <a:lnSpc>
                <a:spcPct val="90000"/>
              </a:lnSpc>
            </a:pPr>
            <a:r>
              <a:rPr lang="en-US" altLang="en-US" sz="2800"/>
              <a:t>A charge carriers can be positive or negative or both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Abnormal EKG, 3</a:t>
            </a:r>
          </a:p>
        </p:txBody>
      </p:sp>
      <p:graphicFrame>
        <p:nvGraphicFramePr>
          <p:cNvPr id="36867" name="Object 3"/>
          <p:cNvGraphicFramePr>
            <a:graphicFrameLocks noGrp="1" noChangeAspect="1"/>
          </p:cNvGraphicFramePr>
          <p:nvPr>
            <p:ph sz="half" idx="1"/>
          </p:nvPr>
        </p:nvGraphicFramePr>
        <p:xfrm>
          <a:off x="685800" y="2043113"/>
          <a:ext cx="7772400" cy="1857375"/>
        </p:xfrm>
        <a:graphic>
          <a:graphicData uri="http://schemas.openxmlformats.org/presentationml/2006/ole">
            <mc:AlternateContent xmlns:mc="http://schemas.openxmlformats.org/markup-compatibility/2006">
              <mc:Choice xmlns:v="urn:schemas-microsoft-com:vml" Requires="v">
                <p:oleObj spid="_x0000_s80905" name="Photo Editor Photo" r:id="rId3" imgW="9285714" imgH="2219635" progId="MSPhotoEd.3">
                  <p:embed/>
                </p:oleObj>
              </mc:Choice>
              <mc:Fallback>
                <p:oleObj name="Photo Editor Photo" r:id="rId3" imgW="9285714" imgH="2219635"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43113"/>
                        <a:ext cx="7772400" cy="1857375"/>
                      </a:xfrm>
                      <a:prstGeom prst="rect">
                        <a:avLst/>
                      </a:prstGeom>
                    </p:spPr>
                  </p:pic>
                </p:oleObj>
              </mc:Fallback>
            </mc:AlternateContent>
          </a:graphicData>
        </a:graphic>
      </p:graphicFrame>
      <p:sp>
        <p:nvSpPr>
          <p:cNvPr id="36868" name="Rectangle 4"/>
          <p:cNvSpPr>
            <a:spLocks noGrp="1" noChangeArrowheads="1"/>
          </p:cNvSpPr>
          <p:nvPr>
            <p:ph type="body" sz="half" idx="2"/>
          </p:nvPr>
        </p:nvSpPr>
        <p:spPr/>
        <p:txBody>
          <a:bodyPr/>
          <a:lstStyle/>
          <a:p>
            <a:pPr>
              <a:lnSpc>
                <a:spcPct val="90000"/>
              </a:lnSpc>
            </a:pPr>
            <a:r>
              <a:rPr lang="en-US" altLang="en-US" sz="2400"/>
              <a:t>No P pulse and an irregular spacing between the QRS pulses</a:t>
            </a:r>
          </a:p>
          <a:p>
            <a:pPr>
              <a:lnSpc>
                <a:spcPct val="90000"/>
              </a:lnSpc>
            </a:pPr>
            <a:r>
              <a:rPr lang="en-US" altLang="en-US" sz="2400"/>
              <a:t>Symptomatic of irregular atrial contraction, called </a:t>
            </a:r>
            <a:r>
              <a:rPr lang="en-US" altLang="en-US" sz="2400" i="1"/>
              <a:t>fibrillation</a:t>
            </a:r>
            <a:endParaRPr lang="en-US" altLang="en-US" sz="2400"/>
          </a:p>
          <a:p>
            <a:pPr>
              <a:lnSpc>
                <a:spcPct val="90000"/>
              </a:lnSpc>
            </a:pPr>
            <a:r>
              <a:rPr lang="en-US" altLang="en-US" sz="2400"/>
              <a:t>The atrial and ventricular contraction are irregular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Implanted Cardioverter Defibrillator (ICD)</a:t>
            </a:r>
          </a:p>
        </p:txBody>
      </p:sp>
      <p:sp>
        <p:nvSpPr>
          <p:cNvPr id="37891" name="Rectangle 3"/>
          <p:cNvSpPr>
            <a:spLocks noGrp="1" noChangeArrowheads="1"/>
          </p:cNvSpPr>
          <p:nvPr>
            <p:ph type="body" sz="half" idx="1"/>
          </p:nvPr>
        </p:nvSpPr>
        <p:spPr/>
        <p:txBody>
          <a:bodyPr/>
          <a:lstStyle/>
          <a:p>
            <a:r>
              <a:rPr lang="en-US" altLang="en-US" sz="2800"/>
              <a:t>Devices that can monitor, record and logically process heart signals</a:t>
            </a:r>
          </a:p>
          <a:p>
            <a:r>
              <a:rPr lang="en-US" altLang="en-US" sz="2800"/>
              <a:t>Then supply different corrective signals to hearts that are not beating correctly</a:t>
            </a:r>
          </a:p>
        </p:txBody>
      </p:sp>
      <p:pic>
        <p:nvPicPr>
          <p:cNvPr id="37894" name="Picture 6" descr="Fig 17-17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081588" y="1981200"/>
            <a:ext cx="29432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54" name="Rectangle 10"/>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C0C0C0"/>
                  </a:outerShdw>
                </a:effectLst>
                <a:latin typeface="Arial" panose="020B0604020202020204" pitchFamily="34" charset="0"/>
              </a:defRPr>
            </a:lvl1pPr>
            <a:lvl2pPr algn="ctr">
              <a:defRPr sz="4400">
                <a:solidFill>
                  <a:schemeClr val="tx2"/>
                </a:solidFill>
                <a:effectLst>
                  <a:outerShdw blurRad="38100" dist="38100" dir="2700000" algn="tl">
                    <a:srgbClr val="C0C0C0"/>
                  </a:outerShdw>
                </a:effectLst>
                <a:latin typeface="Arial" panose="020B0604020202020204" pitchFamily="34" charset="0"/>
              </a:defRPr>
            </a:lvl2pPr>
            <a:lvl3pPr algn="ctr">
              <a:defRPr sz="4400">
                <a:solidFill>
                  <a:schemeClr val="tx2"/>
                </a:solidFill>
                <a:effectLst>
                  <a:outerShdw blurRad="38100" dist="38100" dir="2700000" algn="tl">
                    <a:srgbClr val="C0C0C0"/>
                  </a:outerShdw>
                </a:effectLst>
                <a:latin typeface="Arial" panose="020B0604020202020204" pitchFamily="34" charset="0"/>
              </a:defRPr>
            </a:lvl3pPr>
            <a:lvl4pPr algn="ctr">
              <a:defRPr sz="4400">
                <a:solidFill>
                  <a:schemeClr val="tx2"/>
                </a:solidFill>
                <a:effectLst>
                  <a:outerShdw blurRad="38100" dist="38100" dir="2700000" algn="tl">
                    <a:srgbClr val="C0C0C0"/>
                  </a:outerShdw>
                </a:effectLst>
                <a:latin typeface="Arial" panose="020B0604020202020204" pitchFamily="34" charset="0"/>
              </a:defRPr>
            </a:lvl4pPr>
            <a:lvl5pPr algn="ctr">
              <a:defRPr sz="4400">
                <a:solidFill>
                  <a:schemeClr val="tx2"/>
                </a:solidFill>
                <a:effectLst>
                  <a:outerShdw blurRad="38100" dist="38100" dir="2700000" algn="tl">
                    <a:srgbClr val="C0C0C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Arial" panose="020B0604020202020204" pitchFamily="34" charset="0"/>
              </a:defRPr>
            </a:lvl9pPr>
          </a:lstStyle>
          <a:p>
            <a:r>
              <a:rPr lang="en-US" altLang="en-US" b="1">
                <a:solidFill>
                  <a:srgbClr val="000000"/>
                </a:solidFill>
                <a:effectLst/>
              </a:rPr>
              <a:t>QUICK QUIZ 17.1</a:t>
            </a:r>
          </a:p>
        </p:txBody>
      </p:sp>
      <p:sp>
        <p:nvSpPr>
          <p:cNvPr id="6155" name="Rectangle 11"/>
          <p:cNvSpPr>
            <a:spLocks noGrp="1" noChangeArrowheads="1"/>
          </p:cNvSpPr>
          <p:nvPr>
            <p:ph type="title"/>
          </p:nvPr>
        </p:nvSpPr>
        <p:spPr>
          <a:xfrm>
            <a:off x="228600" y="2590800"/>
            <a:ext cx="7772400" cy="1143000"/>
          </a:xfrm>
          <a:noFill/>
          <a:ln/>
        </p:spPr>
        <p:txBody>
          <a:bodyPr anchor="b"/>
          <a:lstStyle/>
          <a:p>
            <a:r>
              <a:rPr lang="en-US" altLang="en-US" sz="2800">
                <a:solidFill>
                  <a:srgbClr val="000000"/>
                </a:solidFill>
                <a:effectLst/>
                <a:latin typeface="Palatino" pitchFamily="18" charset="0"/>
              </a:rPr>
              <a:t>Consider positive and negative charges moving horizontally through the four regions in Figure 17.2. Rank the currents in these four regions, from lowest to highest.</a:t>
            </a:r>
          </a:p>
        </p:txBody>
      </p:sp>
      <p:pic>
        <p:nvPicPr>
          <p:cNvPr id="6156" name="Picture 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4257675"/>
            <a:ext cx="7772400" cy="244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5334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b="1">
                <a:solidFill>
                  <a:srgbClr val="000000"/>
                </a:solidFill>
                <a:effectLst/>
              </a:rPr>
              <a:t>QUICK QUIZ 17.1 ANSWER</a:t>
            </a:r>
          </a:p>
        </p:txBody>
      </p:sp>
      <p:sp>
        <p:nvSpPr>
          <p:cNvPr id="40968" name="Rectangle 8"/>
          <p:cNvSpPr>
            <a:spLocks noChangeArrowheads="1"/>
          </p:cNvSpPr>
          <p:nvPr/>
        </p:nvSpPr>
        <p:spPr bwMode="auto">
          <a:xfrm>
            <a:off x="457200" y="2667000"/>
            <a:ext cx="8305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sz="3400">
                <a:solidFill>
                  <a:srgbClr val="000000"/>
                </a:solidFill>
                <a:effectLst/>
                <a:latin typeface="Palatino-Roman" charset="0"/>
              </a:rPr>
              <a:t>d, b = c, a. The current in (d) is equivalent to two positive charges moving to the left. Parts (b) and (c) each represent four charges moving in the same direction because negative charges moving to the left are equivalent to positive charges moving to the right. The current in (a) is equivalent to five positive charges moving to the right.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p:spPr>
        <p:txBody>
          <a:bodyPr/>
          <a:lstStyle/>
          <a:p>
            <a:r>
              <a:rPr lang="en-US" altLang="en-US"/>
              <a:t>Current and Drift Speed</a:t>
            </a:r>
          </a:p>
        </p:txBody>
      </p:sp>
      <p:sp>
        <p:nvSpPr>
          <p:cNvPr id="38915" name="Rectangle 3"/>
          <p:cNvSpPr>
            <a:spLocks noGrp="1" noChangeArrowheads="1"/>
          </p:cNvSpPr>
          <p:nvPr>
            <p:ph type="body" sz="half" idx="1"/>
          </p:nvPr>
        </p:nvSpPr>
        <p:spPr>
          <a:xfrm>
            <a:off x="152400" y="1600200"/>
            <a:ext cx="4343400" cy="4495800"/>
          </a:xfrm>
        </p:spPr>
        <p:txBody>
          <a:bodyPr/>
          <a:lstStyle/>
          <a:p>
            <a:r>
              <a:rPr lang="en-US" altLang="en-US" sz="2800"/>
              <a:t>Charged particles move through a conductor of cross-sectional area </a:t>
            </a:r>
            <a:r>
              <a:rPr lang="en-US" altLang="en-US" sz="2800">
                <a:solidFill>
                  <a:schemeClr val="folHlink"/>
                </a:solidFill>
              </a:rPr>
              <a:t>A</a:t>
            </a:r>
          </a:p>
          <a:p>
            <a:r>
              <a:rPr lang="en-US" altLang="en-US" sz="2800" i="1">
                <a:solidFill>
                  <a:schemeClr val="folHlink"/>
                </a:solidFill>
              </a:rPr>
              <a:t>n</a:t>
            </a:r>
            <a:r>
              <a:rPr lang="en-US" altLang="en-US" sz="2800" i="1"/>
              <a:t> </a:t>
            </a:r>
            <a:r>
              <a:rPr lang="en-US" altLang="en-US" sz="2800"/>
              <a:t>is the number of charge carriers per unit volume</a:t>
            </a:r>
          </a:p>
          <a:p>
            <a:r>
              <a:rPr lang="en-US" altLang="en-US" sz="2800" i="1">
                <a:solidFill>
                  <a:schemeClr val="folHlink"/>
                </a:solidFill>
              </a:rPr>
              <a:t>nA</a:t>
            </a:r>
            <a:r>
              <a:rPr lang="en-US" altLang="en-US" sz="2800">
                <a:solidFill>
                  <a:schemeClr val="folHlink"/>
                </a:solidFill>
                <a:cs typeface="Tahoma" panose="020B0604030504040204" pitchFamily="34" charset="0"/>
              </a:rPr>
              <a:t>Δ</a:t>
            </a:r>
            <a:r>
              <a:rPr lang="en-US" altLang="en-US" sz="2800" i="1">
                <a:solidFill>
                  <a:schemeClr val="folHlink"/>
                </a:solidFill>
                <a:cs typeface="Tahoma" panose="020B0604030504040204" pitchFamily="34" charset="0"/>
              </a:rPr>
              <a:t>x</a:t>
            </a:r>
            <a:r>
              <a:rPr lang="en-US" altLang="en-US" sz="2800">
                <a:solidFill>
                  <a:schemeClr val="folHlink"/>
                </a:solidFill>
                <a:cs typeface="Tahoma" panose="020B0604030504040204" pitchFamily="34" charset="0"/>
              </a:rPr>
              <a:t> </a:t>
            </a:r>
            <a:r>
              <a:rPr lang="en-US" altLang="en-US" sz="2800">
                <a:cs typeface="Tahoma" panose="020B0604030504040204" pitchFamily="34" charset="0"/>
              </a:rPr>
              <a:t>is the total number of charge carriers</a:t>
            </a:r>
            <a:endParaRPr lang="en-US" altLang="en-US" sz="2800"/>
          </a:p>
        </p:txBody>
      </p:sp>
      <p:pic>
        <p:nvPicPr>
          <p:cNvPr id="38916" name="Picture 4" descr="Fig 17-03"/>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419600" y="2168525"/>
            <a:ext cx="4343400" cy="3330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0" y="304800"/>
            <a:ext cx="7772400" cy="1143000"/>
          </a:xfrm>
        </p:spPr>
        <p:txBody>
          <a:bodyPr/>
          <a:lstStyle/>
          <a:p>
            <a:r>
              <a:rPr lang="en-US" altLang="en-US"/>
              <a:t>Current and Drift Speed</a:t>
            </a:r>
          </a:p>
        </p:txBody>
      </p:sp>
      <p:sp>
        <p:nvSpPr>
          <p:cNvPr id="7171" name="Rectangle 3"/>
          <p:cNvSpPr>
            <a:spLocks noGrp="1" noChangeArrowheads="1"/>
          </p:cNvSpPr>
          <p:nvPr>
            <p:ph type="body" idx="1"/>
          </p:nvPr>
        </p:nvSpPr>
        <p:spPr/>
        <p:txBody>
          <a:bodyPr/>
          <a:lstStyle/>
          <a:p>
            <a:pPr>
              <a:lnSpc>
                <a:spcPct val="90000"/>
              </a:lnSpc>
            </a:pPr>
            <a:r>
              <a:rPr lang="en-US" altLang="en-US"/>
              <a:t>The total charge is the number of carriers times the charge per carrier, </a:t>
            </a:r>
            <a:r>
              <a:rPr lang="en-US" altLang="en-US" i="1"/>
              <a:t>q</a:t>
            </a:r>
          </a:p>
          <a:p>
            <a:pPr lvl="2">
              <a:lnSpc>
                <a:spcPct val="90000"/>
              </a:lnSpc>
            </a:pPr>
            <a:r>
              <a:rPr lang="en-US" altLang="en-US" sz="2800">
                <a:solidFill>
                  <a:schemeClr val="folHlink"/>
                </a:solidFill>
                <a:cs typeface="Tahoma" panose="020B0604030504040204" pitchFamily="34" charset="0"/>
              </a:rPr>
              <a:t> </a:t>
            </a:r>
            <a:r>
              <a:rPr lang="el-GR" altLang="en-US" sz="2800">
                <a:solidFill>
                  <a:schemeClr val="folHlink"/>
                </a:solidFill>
                <a:cs typeface="Times New Roman" panose="02020603050405020304" pitchFamily="18" charset="0"/>
              </a:rPr>
              <a:t>Δ</a:t>
            </a:r>
            <a:r>
              <a:rPr lang="en-US" altLang="en-US" sz="2800">
                <a:solidFill>
                  <a:schemeClr val="folHlink"/>
                </a:solidFill>
                <a:cs typeface="Tahoma" panose="020B0604030504040204" pitchFamily="34" charset="0"/>
              </a:rPr>
              <a:t> </a:t>
            </a:r>
            <a:r>
              <a:rPr lang="en-US" altLang="en-US" sz="2800" i="1">
                <a:solidFill>
                  <a:schemeClr val="folHlink"/>
                </a:solidFill>
              </a:rPr>
              <a:t>Q</a:t>
            </a:r>
            <a:r>
              <a:rPr lang="en-US" altLang="en-US" sz="2800">
                <a:solidFill>
                  <a:schemeClr val="folHlink"/>
                </a:solidFill>
              </a:rPr>
              <a:t> = (</a:t>
            </a:r>
            <a:r>
              <a:rPr lang="en-US" altLang="en-US" sz="2800" i="1">
                <a:solidFill>
                  <a:schemeClr val="folHlink"/>
                </a:solidFill>
              </a:rPr>
              <a:t>n</a:t>
            </a:r>
            <a:r>
              <a:rPr lang="en-US" altLang="en-US" sz="2800">
                <a:solidFill>
                  <a:schemeClr val="folHlink"/>
                </a:solidFill>
              </a:rPr>
              <a:t> </a:t>
            </a:r>
            <a:r>
              <a:rPr lang="en-US" altLang="en-US" sz="2800" i="1">
                <a:solidFill>
                  <a:schemeClr val="folHlink"/>
                </a:solidFill>
              </a:rPr>
              <a:t>A</a:t>
            </a:r>
            <a:r>
              <a:rPr lang="en-US" altLang="en-US" sz="2800">
                <a:solidFill>
                  <a:schemeClr val="folHlink"/>
                </a:solidFill>
              </a:rPr>
              <a:t> </a:t>
            </a:r>
            <a:r>
              <a:rPr lang="el-GR" altLang="en-US" sz="2800">
                <a:solidFill>
                  <a:schemeClr val="folHlink"/>
                </a:solidFill>
                <a:cs typeface="Times New Roman" panose="02020603050405020304" pitchFamily="18" charset="0"/>
              </a:rPr>
              <a:t>Δ</a:t>
            </a:r>
            <a:r>
              <a:rPr lang="en-US" altLang="en-US" sz="2800" i="1">
                <a:solidFill>
                  <a:schemeClr val="folHlink"/>
                </a:solidFill>
                <a:cs typeface="Tahoma" panose="020B0604030504040204" pitchFamily="34" charset="0"/>
              </a:rPr>
              <a:t>x</a:t>
            </a:r>
            <a:r>
              <a:rPr lang="en-US" altLang="en-US" sz="2800">
                <a:solidFill>
                  <a:schemeClr val="folHlink"/>
                </a:solidFill>
                <a:cs typeface="Tahoma" panose="020B0604030504040204" pitchFamily="34" charset="0"/>
              </a:rPr>
              <a:t>) </a:t>
            </a:r>
            <a:r>
              <a:rPr lang="en-US" altLang="en-US" sz="2800" i="1">
                <a:solidFill>
                  <a:schemeClr val="folHlink"/>
                </a:solidFill>
                <a:cs typeface="Tahoma" panose="020B0604030504040204" pitchFamily="34" charset="0"/>
              </a:rPr>
              <a:t>q</a:t>
            </a:r>
          </a:p>
          <a:p>
            <a:pPr>
              <a:lnSpc>
                <a:spcPct val="90000"/>
              </a:lnSpc>
            </a:pPr>
            <a:r>
              <a:rPr lang="en-US" altLang="en-US"/>
              <a:t>The drift speed, </a:t>
            </a:r>
            <a:r>
              <a:rPr lang="en-US" altLang="en-US" i="1"/>
              <a:t>v</a:t>
            </a:r>
            <a:r>
              <a:rPr lang="en-US" altLang="en-US" baseline="-25000"/>
              <a:t>d</a:t>
            </a:r>
            <a:r>
              <a:rPr lang="en-US" altLang="en-US"/>
              <a:t>, is the speed at which the carriers move</a:t>
            </a:r>
          </a:p>
          <a:p>
            <a:pPr lvl="2">
              <a:lnSpc>
                <a:spcPct val="90000"/>
              </a:lnSpc>
            </a:pPr>
            <a:r>
              <a:rPr lang="en-US" altLang="en-US" sz="2800" i="1">
                <a:solidFill>
                  <a:schemeClr val="folHlink"/>
                </a:solidFill>
              </a:rPr>
              <a:t>v</a:t>
            </a:r>
            <a:r>
              <a:rPr lang="en-US" altLang="en-US" sz="2800" baseline="-25000">
                <a:solidFill>
                  <a:schemeClr val="folHlink"/>
                </a:solidFill>
              </a:rPr>
              <a:t>d</a:t>
            </a:r>
            <a:r>
              <a:rPr lang="en-US" altLang="en-US" sz="2800">
                <a:solidFill>
                  <a:schemeClr val="folHlink"/>
                </a:solidFill>
              </a:rPr>
              <a:t> = </a:t>
            </a:r>
            <a:r>
              <a:rPr lang="en-US" altLang="en-US" sz="2800">
                <a:solidFill>
                  <a:schemeClr val="folHlink"/>
                </a:solidFill>
                <a:cs typeface="Tahoma" panose="020B0604030504040204" pitchFamily="34" charset="0"/>
              </a:rPr>
              <a:t> </a:t>
            </a:r>
            <a:r>
              <a:rPr lang="el-GR" altLang="en-US" sz="2800">
                <a:solidFill>
                  <a:schemeClr val="folHlink"/>
                </a:solidFill>
                <a:cs typeface="Times New Roman" panose="02020603050405020304" pitchFamily="18" charset="0"/>
              </a:rPr>
              <a:t>Δ</a:t>
            </a:r>
            <a:r>
              <a:rPr lang="en-US" altLang="en-US" sz="2800">
                <a:solidFill>
                  <a:schemeClr val="folHlink"/>
                </a:solidFill>
                <a:cs typeface="Tahoma" panose="020B0604030504040204" pitchFamily="34" charset="0"/>
              </a:rPr>
              <a:t> </a:t>
            </a:r>
            <a:r>
              <a:rPr lang="en-US" altLang="en-US" sz="2800" i="1">
                <a:solidFill>
                  <a:schemeClr val="folHlink"/>
                </a:solidFill>
                <a:cs typeface="Tahoma" panose="020B0604030504040204" pitchFamily="34" charset="0"/>
              </a:rPr>
              <a:t>x</a:t>
            </a:r>
            <a:r>
              <a:rPr lang="en-US" altLang="en-US" sz="2800">
                <a:solidFill>
                  <a:schemeClr val="folHlink"/>
                </a:solidFill>
                <a:cs typeface="Tahoma" panose="020B0604030504040204" pitchFamily="34" charset="0"/>
              </a:rPr>
              <a:t>/</a:t>
            </a:r>
            <a:r>
              <a:rPr lang="el-GR" altLang="en-US" sz="2800">
                <a:solidFill>
                  <a:schemeClr val="folHlink"/>
                </a:solidFill>
                <a:cs typeface="Times New Roman" panose="02020603050405020304" pitchFamily="18" charset="0"/>
              </a:rPr>
              <a:t>Δ</a:t>
            </a:r>
            <a:r>
              <a:rPr lang="en-US" altLang="en-US" sz="2800">
                <a:solidFill>
                  <a:schemeClr val="folHlink"/>
                </a:solidFill>
                <a:cs typeface="Tahoma" panose="020B0604030504040204" pitchFamily="34" charset="0"/>
              </a:rPr>
              <a:t> </a:t>
            </a:r>
            <a:r>
              <a:rPr lang="en-US" altLang="en-US" sz="2800" i="1">
                <a:solidFill>
                  <a:schemeClr val="folHlink"/>
                </a:solidFill>
                <a:cs typeface="Tahoma" panose="020B0604030504040204" pitchFamily="34" charset="0"/>
              </a:rPr>
              <a:t>t</a:t>
            </a:r>
            <a:endParaRPr lang="en-US" altLang="en-US" sz="2800" i="1">
              <a:solidFill>
                <a:schemeClr val="folHlink"/>
              </a:solidFill>
            </a:endParaRPr>
          </a:p>
          <a:p>
            <a:pPr>
              <a:lnSpc>
                <a:spcPct val="90000"/>
              </a:lnSpc>
            </a:pPr>
            <a:r>
              <a:rPr lang="en-US" altLang="en-US"/>
              <a:t>Rewritten: </a:t>
            </a:r>
            <a:r>
              <a:rPr lang="el-GR" altLang="en-US" sz="3600">
                <a:solidFill>
                  <a:schemeClr val="folHlink"/>
                </a:solidFill>
                <a:cs typeface="Times New Roman" panose="02020603050405020304" pitchFamily="18" charset="0"/>
              </a:rPr>
              <a:t>Δ</a:t>
            </a:r>
            <a:r>
              <a:rPr lang="en-US" altLang="en-US" i="1">
                <a:solidFill>
                  <a:schemeClr val="folHlink"/>
                </a:solidFill>
              </a:rPr>
              <a:t>Q</a:t>
            </a:r>
            <a:r>
              <a:rPr lang="en-US" altLang="en-US">
                <a:solidFill>
                  <a:schemeClr val="folHlink"/>
                </a:solidFill>
              </a:rPr>
              <a:t> = (</a:t>
            </a:r>
            <a:r>
              <a:rPr lang="en-US" altLang="en-US" i="1">
                <a:solidFill>
                  <a:schemeClr val="folHlink"/>
                </a:solidFill>
              </a:rPr>
              <a:t>n A</a:t>
            </a:r>
            <a:r>
              <a:rPr lang="en-US" altLang="en-US">
                <a:solidFill>
                  <a:schemeClr val="folHlink"/>
                </a:solidFill>
              </a:rPr>
              <a:t> </a:t>
            </a:r>
            <a:r>
              <a:rPr lang="en-US" altLang="en-US" i="1">
                <a:solidFill>
                  <a:schemeClr val="folHlink"/>
                </a:solidFill>
                <a:cs typeface="Tahoma" panose="020B0604030504040204" pitchFamily="34" charset="0"/>
              </a:rPr>
              <a:t>v</a:t>
            </a:r>
            <a:r>
              <a:rPr lang="en-US" altLang="en-US" baseline="-25000">
                <a:solidFill>
                  <a:schemeClr val="folHlink"/>
                </a:solidFill>
                <a:cs typeface="Tahoma" panose="020B0604030504040204" pitchFamily="34" charset="0"/>
              </a:rPr>
              <a:t>d</a:t>
            </a:r>
            <a:r>
              <a:rPr lang="en-US" altLang="en-US">
                <a:solidFill>
                  <a:schemeClr val="folHlink"/>
                </a:solidFill>
                <a:cs typeface="Tahoma" panose="020B0604030504040204" pitchFamily="34" charset="0"/>
              </a:rPr>
              <a:t> </a:t>
            </a:r>
            <a:r>
              <a:rPr lang="el-GR" altLang="en-US" sz="3600">
                <a:solidFill>
                  <a:schemeClr val="folHlink"/>
                </a:solidFill>
                <a:cs typeface="Times New Roman" panose="02020603050405020304" pitchFamily="18" charset="0"/>
              </a:rPr>
              <a:t>Δ</a:t>
            </a:r>
            <a:r>
              <a:rPr lang="en-US" altLang="en-US">
                <a:solidFill>
                  <a:schemeClr val="folHlink"/>
                </a:solidFill>
                <a:cs typeface="Tahoma" panose="020B0604030504040204" pitchFamily="34" charset="0"/>
              </a:rPr>
              <a:t> </a:t>
            </a:r>
            <a:r>
              <a:rPr lang="en-US" altLang="en-US" i="1">
                <a:solidFill>
                  <a:schemeClr val="folHlink"/>
                </a:solidFill>
                <a:cs typeface="Tahoma" panose="020B0604030504040204" pitchFamily="34" charset="0"/>
              </a:rPr>
              <a:t>t</a:t>
            </a:r>
            <a:r>
              <a:rPr lang="en-US" altLang="en-US">
                <a:solidFill>
                  <a:schemeClr val="folHlink"/>
                </a:solidFill>
                <a:cs typeface="Tahoma" panose="020B0604030504040204" pitchFamily="34" charset="0"/>
              </a:rPr>
              <a:t>) </a:t>
            </a:r>
            <a:r>
              <a:rPr lang="en-US" altLang="en-US" i="1">
                <a:solidFill>
                  <a:schemeClr val="folHlink"/>
                </a:solidFill>
                <a:cs typeface="Tahoma" panose="020B0604030504040204" pitchFamily="34" charset="0"/>
              </a:rPr>
              <a:t>q</a:t>
            </a:r>
          </a:p>
          <a:p>
            <a:pPr>
              <a:lnSpc>
                <a:spcPct val="90000"/>
              </a:lnSpc>
            </a:pPr>
            <a:r>
              <a:rPr lang="en-US" altLang="en-US"/>
              <a:t>Finally, </a:t>
            </a:r>
            <a:r>
              <a:rPr lang="en-US" altLang="en-US" b="1" i="1"/>
              <a:t>current</a:t>
            </a:r>
            <a:r>
              <a:rPr lang="en-US" altLang="en-US"/>
              <a:t>    </a:t>
            </a:r>
            <a:r>
              <a:rPr lang="en-US" altLang="en-US" i="1">
                <a:solidFill>
                  <a:schemeClr val="folHlink"/>
                </a:solidFill>
              </a:rPr>
              <a:t>I</a:t>
            </a:r>
            <a:r>
              <a:rPr lang="en-US" altLang="en-US">
                <a:solidFill>
                  <a:schemeClr val="folHlink"/>
                </a:solidFill>
              </a:rPr>
              <a:t> = </a:t>
            </a:r>
            <a:r>
              <a:rPr lang="el-GR" altLang="en-US" sz="3600">
                <a:solidFill>
                  <a:schemeClr val="folHlink"/>
                </a:solidFill>
                <a:cs typeface="Times New Roman" panose="02020603050405020304" pitchFamily="18" charset="0"/>
              </a:rPr>
              <a:t>Δ</a:t>
            </a:r>
            <a:r>
              <a:rPr lang="en-US" altLang="en-US">
                <a:solidFill>
                  <a:schemeClr val="folHlink"/>
                </a:solidFill>
                <a:cs typeface="Tahoma" panose="020B0604030504040204" pitchFamily="34" charset="0"/>
              </a:rPr>
              <a:t> </a:t>
            </a:r>
            <a:r>
              <a:rPr lang="en-US" altLang="en-US" i="1">
                <a:solidFill>
                  <a:schemeClr val="folHlink"/>
                </a:solidFill>
                <a:cs typeface="Tahoma" panose="020B0604030504040204" pitchFamily="34" charset="0"/>
              </a:rPr>
              <a:t>Q</a:t>
            </a:r>
            <a:r>
              <a:rPr lang="en-US" altLang="en-US">
                <a:solidFill>
                  <a:schemeClr val="folHlink"/>
                </a:solidFill>
                <a:cs typeface="Tahoma" panose="020B0604030504040204" pitchFamily="34" charset="0"/>
              </a:rPr>
              <a:t>/</a:t>
            </a:r>
            <a:r>
              <a:rPr lang="el-GR" altLang="en-US" sz="3600">
                <a:solidFill>
                  <a:schemeClr val="folHlink"/>
                </a:solidFill>
                <a:cs typeface="Times New Roman" panose="02020603050405020304" pitchFamily="18" charset="0"/>
              </a:rPr>
              <a:t>Δ</a:t>
            </a:r>
            <a:r>
              <a:rPr lang="en-US" altLang="en-US" i="1">
                <a:solidFill>
                  <a:schemeClr val="folHlink"/>
                </a:solidFill>
                <a:cs typeface="Tahoma" panose="020B0604030504040204" pitchFamily="34" charset="0"/>
              </a:rPr>
              <a:t>t</a:t>
            </a:r>
            <a:r>
              <a:rPr lang="en-US" altLang="en-US">
                <a:solidFill>
                  <a:schemeClr val="folHlink"/>
                </a:solidFill>
                <a:cs typeface="Tahoma" panose="020B0604030504040204" pitchFamily="34" charset="0"/>
              </a:rPr>
              <a:t> = </a:t>
            </a:r>
            <a:r>
              <a:rPr lang="en-US" altLang="en-US" i="1">
                <a:solidFill>
                  <a:schemeClr val="folHlink"/>
                </a:solidFill>
                <a:cs typeface="Tahoma" panose="020B0604030504040204" pitchFamily="34" charset="0"/>
              </a:rPr>
              <a:t>nqv</a:t>
            </a:r>
            <a:r>
              <a:rPr lang="en-US" altLang="en-US" baseline="-25000">
                <a:solidFill>
                  <a:schemeClr val="folHlink"/>
                </a:solidFill>
                <a:cs typeface="Tahoma" panose="020B0604030504040204" pitchFamily="34" charset="0"/>
              </a:rPr>
              <a:t>d</a:t>
            </a:r>
            <a:r>
              <a:rPr lang="en-US" altLang="en-US" i="1">
                <a:solidFill>
                  <a:schemeClr val="folHlink"/>
                </a:solidFill>
                <a:cs typeface="Tahoma" panose="020B0604030504040204" pitchFamily="34" charset="0"/>
              </a:rPr>
              <a:t>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rgbClr val="000000"/>
            </a:solidFill>
            <a:effectLst/>
            <a:latin typeface="Times New Roman" panose="02020603050405020304" pitchFamily="1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TotalTime>
  <Words>2079</Words>
  <Application>Microsoft Office PowerPoint</Application>
  <PresentationFormat>On-screen Show (4:3)</PresentationFormat>
  <Paragraphs>202</Paragraphs>
  <Slides>51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3" baseType="lpstr">
      <vt:lpstr>Arial</vt:lpstr>
      <vt:lpstr>Palatino</vt:lpstr>
      <vt:lpstr>Palatino-Italic</vt:lpstr>
      <vt:lpstr>Palatino-Roman</vt:lpstr>
      <vt:lpstr>Symbol</vt:lpstr>
      <vt:lpstr>SymbolMT</vt:lpstr>
      <vt:lpstr>Tahoma</vt:lpstr>
      <vt:lpstr>Times New Roman</vt:lpstr>
      <vt:lpstr>Wingdings</vt:lpstr>
      <vt:lpstr>Soaring</vt:lpstr>
      <vt:lpstr>Equation</vt:lpstr>
      <vt:lpstr>Photo Editor Photo</vt:lpstr>
      <vt:lpstr>Chapter 17</vt:lpstr>
      <vt:lpstr>PowerPoint Presentation</vt:lpstr>
      <vt:lpstr>PowerPoint Presentation</vt:lpstr>
      <vt:lpstr>Electric Current</vt:lpstr>
      <vt:lpstr>Electric Current</vt:lpstr>
      <vt:lpstr>Consider positive and negative charges moving horizontally through the four regions in Figure 17.2. Rank the currents in these four regions, from lowest to highest.</vt:lpstr>
      <vt:lpstr>PowerPoint Presentation</vt:lpstr>
      <vt:lpstr>Current and Drift Speed</vt:lpstr>
      <vt:lpstr>Current and Drift Speed</vt:lpstr>
      <vt:lpstr>Current and Drift Speed</vt:lpstr>
      <vt:lpstr>Charge Carrier Motion in a Conductor</vt:lpstr>
      <vt:lpstr>Electrons in a Circuit</vt:lpstr>
      <vt:lpstr>Meters in a Circuit -- Ammeter</vt:lpstr>
      <vt:lpstr>Meters in a Circuit -- Voltmeter</vt:lpstr>
      <vt:lpstr>Look at the four “circuits” shown below and select those that will light the bulb.</vt:lpstr>
      <vt:lpstr>Neither circuit (a) nor circuit (b) applies a difference in potential across the bulb. Circuit (a) has both lead wires connected to the same battery terminal. Circuit (b) has a low resistance path (a “short”) between the two battery terminals as well as between the bulb terminals.</vt:lpstr>
      <vt:lpstr>Resistance</vt:lpstr>
      <vt:lpstr>Resistance</vt:lpstr>
      <vt:lpstr>Ohm’s Law</vt:lpstr>
      <vt:lpstr>Ohmic Material</vt:lpstr>
      <vt:lpstr>Non-Ohmic Material</vt:lpstr>
      <vt:lpstr>In the figure below, does the resistance of the diode (a) increase or (b) decrease as the positive voltage ∆V increases?</vt:lpstr>
      <vt:lpstr>    The slope of the line tangent to the curve at a point is the reciprocal of the resistance at that point.  Note that as ΔV increases, the slope (and hence 1/R) increases.  Thus, the resistance decreases.  </vt:lpstr>
      <vt:lpstr>PowerPoint Presentation</vt:lpstr>
      <vt:lpstr>Resistivity</vt:lpstr>
      <vt:lpstr>PowerPoint Presentation</vt:lpstr>
      <vt:lpstr>Aliens with strange powers visit Earth and double every linear dimension of every object on the surface of the Earth.  Does the electrical cord from the wall socket to your floor lamp now have  (a) more resistance than before, (b) less resistance, or (c) the same resistance?   Does the light bulb filament glow (d) more brightly than before,  (e) less brightly, or (f) the same?    (Assume the resistivities of materials remain the same before and after the doubling.)</vt:lpstr>
      <vt:lpstr>(b), (d). The length of the line cord will double in this event. This would tend to increase the resistance of the line cord. But the doubling of the radius of the line cord results in the increase of the cross-sectional area by a factor of 4. This would reduce the resistance more than the doubling of length increases it. The net result is a decrease in resistance. The same effect would occur for the lightbulb filament. The lowered resistance would result in a larger current in the filament, causing it to glow more brightly.</vt:lpstr>
      <vt:lpstr>A voltage V is applied across the ends of a nichrome heater wire having a cross-sectional area A and length L. The same voltage is applied across the ends of a second heater wire having a cross-sectional area A and length 2L. Which wire gets hotter? (a) the shorter wire, (b) the longer wire, or (c) not enough information to say.</vt:lpstr>
      <vt:lpstr>(a). The resistance of the shorter wire is half that of the longer wire. The power dissipated, P = (ΔV)2/R, (and hence the rate of heating) will be greater for the shorter wire. Consideration of the expression P = I2R might initially lead one to think that the reverse would be true. However, one must realize that the currents will not be the same in the two wires.</vt:lpstr>
      <vt:lpstr>Temperature Variation of Resistivity</vt:lpstr>
      <vt:lpstr>Temperature Variation of Resistivity</vt:lpstr>
      <vt:lpstr>Temperature Variation of Resistance</vt:lpstr>
      <vt:lpstr>Superconductors</vt:lpstr>
      <vt:lpstr>Superconductors</vt:lpstr>
      <vt:lpstr>Superconductor Timeline</vt:lpstr>
      <vt:lpstr>PowerPoint Presentation</vt:lpstr>
      <vt:lpstr>Electrical Energy and Power</vt:lpstr>
      <vt:lpstr>Electrical Energy and Power</vt:lpstr>
      <vt:lpstr>Electrical Energy and Power</vt:lpstr>
      <vt:lpstr>For the two resistors shown here, rank the currents at points a through f, from largest to smallest.</vt:lpstr>
      <vt:lpstr>Ia = Ib &gt; Ic = Id &gt; Ie = If . Charges constituting the current Ia leave the positive terminal of the battery and then split to flow through the two bulbs; thus, Ia = Ic + Ie. Because the potential difference ΔV is the same across the two bulbs and because the power delivered to a device is P = I(ΔV), the 60–W bulb with the higher power rating must carry the greater current. Because charge does not accumulate in the bulbs, all the charge flowing into a bulb from the left has to flow out on the right; consequently Ic = Id and Ie = If. The two currents leaving the bulbs recombine to form the current back into the battery, If  + Id = Ib.</vt:lpstr>
      <vt:lpstr>Two resistors, A and B, are connected across the same potential difference.  The resistance of A is twice that of B. (a) Which resistor dissipates more power?  (b) Which carries the greater current?</vt:lpstr>
      <vt:lpstr>B, B. Because the voltage across each resistor is the same, and the rate of energy delivered to a resistor is P = (ΔV)2/R, the resistor with the lower resistance exhibits the higher rate of energy transfer. In this case, the resistance of B is smaller than that for A and thus B dissipates more power. Furthermore, because P = I(ΔV), the current carried by B is larger than that of A.</vt:lpstr>
      <vt:lpstr>Electrical Activity in the Heart</vt:lpstr>
      <vt:lpstr>PowerPoint Presentation</vt:lpstr>
      <vt:lpstr>Electrocardiogram (EKG)</vt:lpstr>
      <vt:lpstr>Abnormal EKG, 1</vt:lpstr>
      <vt:lpstr>Abnormal EKG, 2</vt:lpstr>
      <vt:lpstr>Abnormal EKG, 3</vt:lpstr>
      <vt:lpstr>Implanted Cardioverter Defibrillator (ICD)</vt:lpstr>
    </vt:vector>
  </TitlesOfParts>
  <Company>Next Step Program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17</dc:title>
  <dc:creator>Brooks/Cole</dc:creator>
  <cp:lastModifiedBy>adzyubenko</cp:lastModifiedBy>
  <cp:revision>50</cp:revision>
  <dcterms:created xsi:type="dcterms:W3CDTF">2002-09-15T21:18:31Z</dcterms:created>
  <dcterms:modified xsi:type="dcterms:W3CDTF">2017-02-13T05:39:07Z</dcterms:modified>
</cp:coreProperties>
</file>