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0"/>
  </p:notesMasterIdLst>
  <p:sldIdLst>
    <p:sldId id="256" r:id="rId2"/>
    <p:sldId id="257" r:id="rId3"/>
    <p:sldId id="258" r:id="rId4"/>
    <p:sldId id="322" r:id="rId5"/>
    <p:sldId id="323" r:id="rId6"/>
    <p:sldId id="324" r:id="rId7"/>
    <p:sldId id="325" r:id="rId8"/>
    <p:sldId id="259" r:id="rId9"/>
    <p:sldId id="260" r:id="rId10"/>
    <p:sldId id="326" r:id="rId11"/>
    <p:sldId id="327" r:id="rId12"/>
    <p:sldId id="328" r:id="rId13"/>
    <p:sldId id="265" r:id="rId14"/>
    <p:sldId id="305" r:id="rId15"/>
    <p:sldId id="304" r:id="rId16"/>
    <p:sldId id="317" r:id="rId17"/>
    <p:sldId id="266" r:id="rId18"/>
    <p:sldId id="267" r:id="rId19"/>
    <p:sldId id="318" r:id="rId20"/>
    <p:sldId id="329" r:id="rId21"/>
    <p:sldId id="330" r:id="rId22"/>
    <p:sldId id="270" r:id="rId23"/>
    <p:sldId id="307" r:id="rId24"/>
    <p:sldId id="308" r:id="rId25"/>
    <p:sldId id="309" r:id="rId26"/>
    <p:sldId id="306" r:id="rId27"/>
    <p:sldId id="271" r:id="rId28"/>
    <p:sldId id="272" r:id="rId29"/>
    <p:sldId id="273" r:id="rId30"/>
    <p:sldId id="274" r:id="rId31"/>
    <p:sldId id="275" r:id="rId32"/>
    <p:sldId id="276" r:id="rId33"/>
    <p:sldId id="277" r:id="rId34"/>
    <p:sldId id="278" r:id="rId35"/>
    <p:sldId id="279" r:id="rId36"/>
    <p:sldId id="280" r:id="rId37"/>
    <p:sldId id="331" r:id="rId38"/>
    <p:sldId id="357" r:id="rId39"/>
    <p:sldId id="332" r:id="rId40"/>
    <p:sldId id="333" r:id="rId41"/>
    <p:sldId id="334" r:id="rId42"/>
    <p:sldId id="337" r:id="rId43"/>
    <p:sldId id="358" r:id="rId44"/>
    <p:sldId id="359" r:id="rId45"/>
    <p:sldId id="335" r:id="rId46"/>
    <p:sldId id="336" r:id="rId47"/>
    <p:sldId id="284" r:id="rId48"/>
    <p:sldId id="285" r:id="rId49"/>
    <p:sldId id="338" r:id="rId50"/>
    <p:sldId id="339" r:id="rId51"/>
    <p:sldId id="340" r:id="rId52"/>
    <p:sldId id="341" r:id="rId53"/>
    <p:sldId id="342" r:id="rId54"/>
    <p:sldId id="343" r:id="rId55"/>
    <p:sldId id="344" r:id="rId56"/>
    <p:sldId id="345" r:id="rId57"/>
    <p:sldId id="292" r:id="rId58"/>
    <p:sldId id="346" r:id="rId59"/>
    <p:sldId id="347" r:id="rId60"/>
    <p:sldId id="294" r:id="rId61"/>
    <p:sldId id="295" r:id="rId62"/>
    <p:sldId id="296" r:id="rId63"/>
    <p:sldId id="356" r:id="rId64"/>
    <p:sldId id="320" r:id="rId65"/>
    <p:sldId id="321" r:id="rId66"/>
    <p:sldId id="298" r:id="rId67"/>
    <p:sldId id="299" r:id="rId68"/>
    <p:sldId id="313" r:id="rId69"/>
    <p:sldId id="348" r:id="rId70"/>
    <p:sldId id="349" r:id="rId71"/>
    <p:sldId id="350" r:id="rId72"/>
    <p:sldId id="351" r:id="rId73"/>
    <p:sldId id="352" r:id="rId74"/>
    <p:sldId id="353" r:id="rId75"/>
    <p:sldId id="354" r:id="rId76"/>
    <p:sldId id="355" r:id="rId77"/>
    <p:sldId id="302" r:id="rId78"/>
    <p:sldId id="315"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816" autoAdjust="0"/>
    <p:restoredTop sz="94660"/>
  </p:normalViewPr>
  <p:slideViewPr>
    <p:cSldViewPr>
      <p:cViewPr varScale="1">
        <p:scale>
          <a:sx n="134" d="100"/>
          <a:sy n="134" d="100"/>
        </p:scale>
        <p:origin x="-1824"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8" Type="http://schemas.openxmlformats.org/officeDocument/2006/relationships/slide" Target="slides/slide45.xml"/><Relationship Id="rId13" Type="http://schemas.openxmlformats.org/officeDocument/2006/relationships/slide" Target="slides/slide64.xml"/><Relationship Id="rId18" Type="http://schemas.openxmlformats.org/officeDocument/2006/relationships/slide" Target="slides/slide75.xml"/><Relationship Id="rId3" Type="http://schemas.openxmlformats.org/officeDocument/2006/relationships/slide" Target="slides/slide38.xml"/><Relationship Id="rId7" Type="http://schemas.openxmlformats.org/officeDocument/2006/relationships/slide" Target="slides/slide42.xml"/><Relationship Id="rId12" Type="http://schemas.openxmlformats.org/officeDocument/2006/relationships/slide" Target="slides/slide58.xml"/><Relationship Id="rId17" Type="http://schemas.openxmlformats.org/officeDocument/2006/relationships/slide" Target="slides/slide74.xml"/><Relationship Id="rId2" Type="http://schemas.openxmlformats.org/officeDocument/2006/relationships/slide" Target="slides/slide37.xml"/><Relationship Id="rId16" Type="http://schemas.openxmlformats.org/officeDocument/2006/relationships/slide" Target="slides/slide73.xml"/><Relationship Id="rId1" Type="http://schemas.openxmlformats.org/officeDocument/2006/relationships/slide" Target="slides/slide20.xml"/><Relationship Id="rId6" Type="http://schemas.openxmlformats.org/officeDocument/2006/relationships/slide" Target="slides/slide41.xml"/><Relationship Id="rId11" Type="http://schemas.openxmlformats.org/officeDocument/2006/relationships/slide" Target="slides/slide52.xml"/><Relationship Id="rId5" Type="http://schemas.openxmlformats.org/officeDocument/2006/relationships/slide" Target="slides/slide40.xml"/><Relationship Id="rId15" Type="http://schemas.openxmlformats.org/officeDocument/2006/relationships/slide" Target="slides/slide70.xml"/><Relationship Id="rId10" Type="http://schemas.openxmlformats.org/officeDocument/2006/relationships/slide" Target="slides/slide50.xml"/><Relationship Id="rId4" Type="http://schemas.openxmlformats.org/officeDocument/2006/relationships/slide" Target="slides/slide39.xml"/><Relationship Id="rId9" Type="http://schemas.openxmlformats.org/officeDocument/2006/relationships/slide" Target="slides/slide49.xml"/><Relationship Id="rId14" Type="http://schemas.openxmlformats.org/officeDocument/2006/relationships/slide" Target="slides/slide6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177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77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77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177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B0B2FF7-0D0E-43E1-80F1-E91A363FBCF8}" type="slidenum">
              <a:rPr lang="en-US" altLang="en-US"/>
              <a:pPr/>
              <a:t>‹#›</a:t>
            </a:fld>
            <a:endParaRPr lang="en-US" altLang="en-US"/>
          </a:p>
        </p:txBody>
      </p:sp>
    </p:spTree>
    <p:extLst>
      <p:ext uri="{BB962C8B-B14F-4D97-AF65-F5344CB8AC3E}">
        <p14:creationId xmlns:p14="http://schemas.microsoft.com/office/powerpoint/2010/main" val="1903471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9F8EB-7CBB-489B-9517-32459D4B42CA}" type="slidenum">
              <a:rPr lang="en-US" altLang="en-US"/>
              <a:pPr/>
              <a:t>72</a:t>
            </a:fld>
            <a:endParaRPr lang="en-US" alt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22" name="Group 2"/>
          <p:cNvGrpSpPr>
            <a:grpSpLocks/>
          </p:cNvGrpSpPr>
          <p:nvPr/>
        </p:nvGrpSpPr>
        <p:grpSpPr bwMode="auto">
          <a:xfrm>
            <a:off x="-1035050" y="1552575"/>
            <a:ext cx="10179050" cy="5305425"/>
            <a:chOff x="-652" y="978"/>
            <a:chExt cx="6412" cy="3342"/>
          </a:xfrm>
        </p:grpSpPr>
        <p:sp>
          <p:nvSpPr>
            <p:cNvPr id="81923"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4"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2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altLang="en-US" noProof="0" smtClean="0"/>
              <a:t>Click to edit Master title style</a:t>
            </a:r>
          </a:p>
        </p:txBody>
      </p:sp>
      <p:sp>
        <p:nvSpPr>
          <p:cNvPr id="8192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altLang="en-US" noProof="0" smtClean="0"/>
              <a:t>Click to edit Master subtitle style</a:t>
            </a:r>
          </a:p>
        </p:txBody>
      </p:sp>
      <p:sp>
        <p:nvSpPr>
          <p:cNvPr id="81927" name="Rectangle 7"/>
          <p:cNvSpPr>
            <a:spLocks noGrp="1" noChangeArrowheads="1"/>
          </p:cNvSpPr>
          <p:nvPr>
            <p:ph type="dt" sz="quarter" idx="2"/>
          </p:nvPr>
        </p:nvSpPr>
        <p:spPr/>
        <p:txBody>
          <a:bodyPr/>
          <a:lstStyle>
            <a:lvl1pPr>
              <a:defRPr/>
            </a:lvl1pPr>
          </a:lstStyle>
          <a:p>
            <a:endParaRPr lang="en-US" altLang="en-US"/>
          </a:p>
        </p:txBody>
      </p:sp>
      <p:sp>
        <p:nvSpPr>
          <p:cNvPr id="81928" name="Rectangle 8"/>
          <p:cNvSpPr>
            <a:spLocks noGrp="1" noChangeArrowheads="1"/>
          </p:cNvSpPr>
          <p:nvPr>
            <p:ph type="ftr" sz="quarter" idx="3"/>
          </p:nvPr>
        </p:nvSpPr>
        <p:spPr/>
        <p:txBody>
          <a:bodyPr/>
          <a:lstStyle>
            <a:lvl1pPr>
              <a:defRPr/>
            </a:lvl1pPr>
          </a:lstStyle>
          <a:p>
            <a:endParaRPr lang="en-US" altLang="en-US"/>
          </a:p>
        </p:txBody>
      </p:sp>
      <p:sp>
        <p:nvSpPr>
          <p:cNvPr id="81929" name="Rectangle 9"/>
          <p:cNvSpPr>
            <a:spLocks noGrp="1" noChangeArrowheads="1"/>
          </p:cNvSpPr>
          <p:nvPr>
            <p:ph type="sldNum" sz="quarter" idx="4"/>
          </p:nvPr>
        </p:nvSpPr>
        <p:spPr/>
        <p:txBody>
          <a:bodyPr/>
          <a:lstStyle>
            <a:lvl1pPr>
              <a:defRPr/>
            </a:lvl1pPr>
          </a:lstStyle>
          <a:p>
            <a:fld id="{B332191F-CBDB-478D-9804-8D979032C35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DE7ADB-D885-463B-87A6-756759F45596}" type="slidenum">
              <a:rPr lang="en-US" altLang="en-US"/>
              <a:pPr/>
              <a:t>‹#›</a:t>
            </a:fld>
            <a:endParaRPr lang="en-US" altLang="en-US"/>
          </a:p>
        </p:txBody>
      </p:sp>
    </p:spTree>
    <p:extLst>
      <p:ext uri="{BB962C8B-B14F-4D97-AF65-F5344CB8AC3E}">
        <p14:creationId xmlns:p14="http://schemas.microsoft.com/office/powerpoint/2010/main" val="423756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68BB19-4B2E-4A20-8078-20624F63BCF9}" type="slidenum">
              <a:rPr lang="en-US" altLang="en-US"/>
              <a:pPr/>
              <a:t>‹#›</a:t>
            </a:fld>
            <a:endParaRPr lang="en-US" altLang="en-US"/>
          </a:p>
        </p:txBody>
      </p:sp>
    </p:spTree>
    <p:extLst>
      <p:ext uri="{BB962C8B-B14F-4D97-AF65-F5344CB8AC3E}">
        <p14:creationId xmlns:p14="http://schemas.microsoft.com/office/powerpoint/2010/main" val="231249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1C38371-60EC-4E71-A6D2-6C00B7D84FE4}" type="slidenum">
              <a:rPr lang="en-US" altLang="en-US"/>
              <a:pPr/>
              <a:t>‹#›</a:t>
            </a:fld>
            <a:endParaRPr lang="en-US" altLang="en-US"/>
          </a:p>
        </p:txBody>
      </p:sp>
    </p:spTree>
    <p:extLst>
      <p:ext uri="{BB962C8B-B14F-4D97-AF65-F5344CB8AC3E}">
        <p14:creationId xmlns:p14="http://schemas.microsoft.com/office/powerpoint/2010/main" val="66591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540564D-55CC-41F9-B201-C955E10E17F1}" type="slidenum">
              <a:rPr lang="en-US" altLang="en-US"/>
              <a:pPr/>
              <a:t>‹#›</a:t>
            </a:fld>
            <a:endParaRPr lang="en-US" altLang="en-US"/>
          </a:p>
        </p:txBody>
      </p:sp>
    </p:spTree>
    <p:extLst>
      <p:ext uri="{BB962C8B-B14F-4D97-AF65-F5344CB8AC3E}">
        <p14:creationId xmlns:p14="http://schemas.microsoft.com/office/powerpoint/2010/main" val="354631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FF34AD-9B1F-4514-BC7F-076062718DBB}" type="slidenum">
              <a:rPr lang="en-US" altLang="en-US"/>
              <a:pPr/>
              <a:t>‹#›</a:t>
            </a:fld>
            <a:endParaRPr lang="en-US" altLang="en-US"/>
          </a:p>
        </p:txBody>
      </p:sp>
    </p:spTree>
    <p:extLst>
      <p:ext uri="{BB962C8B-B14F-4D97-AF65-F5344CB8AC3E}">
        <p14:creationId xmlns:p14="http://schemas.microsoft.com/office/powerpoint/2010/main" val="404319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D6B694-4444-4942-8002-2FD6514D2A6C}" type="slidenum">
              <a:rPr lang="en-US" altLang="en-US"/>
              <a:pPr/>
              <a:t>‹#›</a:t>
            </a:fld>
            <a:endParaRPr lang="en-US" altLang="en-US"/>
          </a:p>
        </p:txBody>
      </p:sp>
    </p:spTree>
    <p:extLst>
      <p:ext uri="{BB962C8B-B14F-4D97-AF65-F5344CB8AC3E}">
        <p14:creationId xmlns:p14="http://schemas.microsoft.com/office/powerpoint/2010/main" val="226334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9AE1745-00AF-4CE6-A244-0CF1BC721C82}" type="slidenum">
              <a:rPr lang="en-US" altLang="en-US"/>
              <a:pPr/>
              <a:t>‹#›</a:t>
            </a:fld>
            <a:endParaRPr lang="en-US" altLang="en-US"/>
          </a:p>
        </p:txBody>
      </p:sp>
    </p:spTree>
    <p:extLst>
      <p:ext uri="{BB962C8B-B14F-4D97-AF65-F5344CB8AC3E}">
        <p14:creationId xmlns:p14="http://schemas.microsoft.com/office/powerpoint/2010/main" val="160959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0533246-3B19-4478-8139-2E22AF402616}" type="slidenum">
              <a:rPr lang="en-US" altLang="en-US"/>
              <a:pPr/>
              <a:t>‹#›</a:t>
            </a:fld>
            <a:endParaRPr lang="en-US" altLang="en-US"/>
          </a:p>
        </p:txBody>
      </p:sp>
    </p:spTree>
    <p:extLst>
      <p:ext uri="{BB962C8B-B14F-4D97-AF65-F5344CB8AC3E}">
        <p14:creationId xmlns:p14="http://schemas.microsoft.com/office/powerpoint/2010/main" val="221601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EE40CAC-7487-4414-AF18-82723BC7C1FB}" type="slidenum">
              <a:rPr lang="en-US" altLang="en-US"/>
              <a:pPr/>
              <a:t>‹#›</a:t>
            </a:fld>
            <a:endParaRPr lang="en-US" altLang="en-US"/>
          </a:p>
        </p:txBody>
      </p:sp>
    </p:spTree>
    <p:extLst>
      <p:ext uri="{BB962C8B-B14F-4D97-AF65-F5344CB8AC3E}">
        <p14:creationId xmlns:p14="http://schemas.microsoft.com/office/powerpoint/2010/main" val="86123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63F61EE-D9BB-474D-99A7-EAD0E5DFC85C}" type="slidenum">
              <a:rPr lang="en-US" altLang="en-US"/>
              <a:pPr/>
              <a:t>‹#›</a:t>
            </a:fld>
            <a:endParaRPr lang="en-US" altLang="en-US"/>
          </a:p>
        </p:txBody>
      </p:sp>
    </p:spTree>
    <p:extLst>
      <p:ext uri="{BB962C8B-B14F-4D97-AF65-F5344CB8AC3E}">
        <p14:creationId xmlns:p14="http://schemas.microsoft.com/office/powerpoint/2010/main" val="313949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54DC82-EE0D-43CA-9B0C-FF57F965BC2F}" type="slidenum">
              <a:rPr lang="en-US" altLang="en-US"/>
              <a:pPr/>
              <a:t>‹#›</a:t>
            </a:fld>
            <a:endParaRPr lang="en-US" altLang="en-US"/>
          </a:p>
        </p:txBody>
      </p:sp>
    </p:spTree>
    <p:extLst>
      <p:ext uri="{BB962C8B-B14F-4D97-AF65-F5344CB8AC3E}">
        <p14:creationId xmlns:p14="http://schemas.microsoft.com/office/powerpoint/2010/main" val="202074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80898" name="Group 1026"/>
          <p:cNvGrpSpPr>
            <a:grpSpLocks/>
          </p:cNvGrpSpPr>
          <p:nvPr/>
        </p:nvGrpSpPr>
        <p:grpSpPr bwMode="auto">
          <a:xfrm>
            <a:off x="0" y="1588"/>
            <a:ext cx="9132888" cy="6845300"/>
            <a:chOff x="0" y="1"/>
            <a:chExt cx="5753" cy="4312"/>
          </a:xfrm>
        </p:grpSpPr>
        <p:sp>
          <p:nvSpPr>
            <p:cNvPr id="80899" name="Freeform 1027"/>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0" name="Arc 1028"/>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0901" name="Rectangle 102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80902" name="Rectangle 1030"/>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en-US" altLang="en-US"/>
          </a:p>
        </p:txBody>
      </p:sp>
      <p:sp>
        <p:nvSpPr>
          <p:cNvPr id="80903" name="Rectangle 103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endParaRPr lang="en-US" altLang="en-US"/>
          </a:p>
        </p:txBody>
      </p:sp>
      <p:sp>
        <p:nvSpPr>
          <p:cNvPr id="80904" name="Rectangle 103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8BA87E84-044A-4047-AE79-9F71F0A9D772}" type="slidenum">
              <a:rPr lang="en-US" altLang="en-US"/>
              <a:pPr/>
              <a:t>‹#›</a:t>
            </a:fld>
            <a:endParaRPr lang="en-US" altLang="en-US"/>
          </a:p>
        </p:txBody>
      </p:sp>
      <p:sp>
        <p:nvSpPr>
          <p:cNvPr id="80905" name="Rectangle 103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jpe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17.jpeg"/><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5.jpeg"/><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32.emf"/><Relationship Id="rId4" Type="http://schemas.openxmlformats.org/officeDocument/2006/relationships/oleObject" Target="../embeddings/oleObject21.bin"/><Relationship Id="rId9" Type="http://schemas.openxmlformats.org/officeDocument/2006/relationships/image" Target="../media/image3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40.emf"/><Relationship Id="rId5" Type="http://schemas.openxmlformats.org/officeDocument/2006/relationships/oleObject" Target="../embeddings/oleObject28.bin"/><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43.emf"/><Relationship Id="rId5" Type="http://schemas.openxmlformats.org/officeDocument/2006/relationships/oleObject" Target="../embeddings/oleObject31.bin"/><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46.emf"/><Relationship Id="rId4" Type="http://schemas.openxmlformats.org/officeDocument/2006/relationships/oleObject" Target="../embeddings/oleObject32.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4.bin"/><Relationship Id="rId5" Type="http://schemas.openxmlformats.org/officeDocument/2006/relationships/image" Target="../media/image50.jpeg"/><Relationship Id="rId4" Type="http://schemas.openxmlformats.org/officeDocument/2006/relationships/image" Target="../media/image48.e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1.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54.emf"/><Relationship Id="rId4" Type="http://schemas.openxmlformats.org/officeDocument/2006/relationships/oleObject" Target="../embeddings/oleObject37.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6.emf"/></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59.jpeg"/><Relationship Id="rId4" Type="http://schemas.openxmlformats.org/officeDocument/2006/relationships/image" Target="../media/image58.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emf"/></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5.emf"/><Relationship Id="rId5" Type="http://schemas.openxmlformats.org/officeDocument/2006/relationships/oleObject" Target="../embeddings/oleObject41.bin"/><Relationship Id="rId4" Type="http://schemas.openxmlformats.org/officeDocument/2006/relationships/image" Target="../media/image6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05000"/>
            <a:ext cx="7924800" cy="901700"/>
          </a:xfrm>
        </p:spPr>
        <p:txBody>
          <a:bodyPr/>
          <a:lstStyle/>
          <a:p>
            <a:r>
              <a:rPr lang="en-US" altLang="en-US" sz="4800"/>
              <a:t>Chapter 16</a:t>
            </a:r>
          </a:p>
        </p:txBody>
      </p:sp>
      <p:sp>
        <p:nvSpPr>
          <p:cNvPr id="2051" name="Rectangle 3"/>
          <p:cNvSpPr>
            <a:spLocks noGrp="1" noChangeArrowheads="1"/>
          </p:cNvSpPr>
          <p:nvPr>
            <p:ph type="subTitle" idx="1"/>
          </p:nvPr>
        </p:nvSpPr>
        <p:spPr>
          <a:xfrm>
            <a:off x="1219200" y="3124200"/>
            <a:ext cx="6400800" cy="1752600"/>
          </a:xfrm>
        </p:spPr>
        <p:txBody>
          <a:bodyPr/>
          <a:lstStyle/>
          <a:p>
            <a:r>
              <a:rPr lang="en-US" altLang="en-US">
                <a:solidFill>
                  <a:srgbClr val="FFFF00"/>
                </a:solidFill>
              </a:rPr>
              <a:t>Electric Energy</a:t>
            </a:r>
          </a:p>
          <a:p>
            <a:r>
              <a:rPr lang="en-US" altLang="en-US">
                <a:solidFill>
                  <a:srgbClr val="FFFF00"/>
                </a:solidFill>
              </a:rPr>
              <a:t>and</a:t>
            </a:r>
          </a:p>
          <a:p>
            <a:r>
              <a:rPr lang="en-US" altLang="en-US">
                <a:solidFill>
                  <a:srgbClr val="FFFF00"/>
                </a:solidFill>
              </a:rPr>
              <a:t>Capacitance</a:t>
            </a:r>
          </a:p>
        </p:txBody>
      </p:sp>
      <p:sp>
        <p:nvSpPr>
          <p:cNvPr id="2053" name="Rectangle 5"/>
          <p:cNvSpPr>
            <a:spLocks noChangeArrowheads="1"/>
          </p:cNvSpPr>
          <p:nvPr/>
        </p:nvSpPr>
        <p:spPr bwMode="auto">
          <a:xfrm>
            <a:off x="5715000" y="5943600"/>
            <a:ext cx="3208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effectLst>
                  <a:outerShdw blurRad="38100" dist="38100" dir="2700000" algn="tl">
                    <a:srgbClr val="000000"/>
                  </a:outerShdw>
                </a:effectLst>
                <a:latin typeface="Tahoma" pitchFamily="34" charset="0"/>
              </a:rPr>
              <a:t>© 2003 Thomson – Brooks/Cole</a:t>
            </a:r>
            <a:r>
              <a:rPr lang="en-US" altLang="en-US" sz="3200" dirty="0">
                <a:effectLst>
                  <a:outerShdw blurRad="38100" dist="38100" dir="2700000" algn="tl">
                    <a:srgbClr val="000000"/>
                  </a:outerShdw>
                </a:effectLst>
                <a:latin typeface="Tahoma" pitchFamily="34" charset="0"/>
              </a:rPr>
              <a:t> </a:t>
            </a:r>
          </a:p>
        </p:txBody>
      </p:sp>
      <p:sp>
        <p:nvSpPr>
          <p:cNvPr id="2054" name="Rectangle 6"/>
          <p:cNvSpPr>
            <a:spLocks noChangeArrowheads="1"/>
          </p:cNvSpPr>
          <p:nvPr/>
        </p:nvSpPr>
        <p:spPr bwMode="auto">
          <a:xfrm>
            <a:off x="1066800" y="304800"/>
            <a:ext cx="22699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dirty="0" smtClean="0">
                <a:effectLst>
                  <a:outerShdw blurRad="38100" dist="38100" dir="2700000" algn="tl">
                    <a:srgbClr val="000000"/>
                  </a:outerShdw>
                </a:effectLst>
                <a:latin typeface="Tahoma" pitchFamily="34" charset="0"/>
              </a:rPr>
              <a:t>Phys2120 </a:t>
            </a:r>
            <a:r>
              <a:rPr lang="en-US" altLang="en-US" sz="1600" dirty="0">
                <a:effectLst>
                  <a:outerShdw blurRad="38100" dist="38100" dir="2700000" algn="tl">
                    <a:srgbClr val="000000"/>
                  </a:outerShdw>
                </a:effectLst>
                <a:latin typeface="Tahoma" pitchFamily="34" charset="0"/>
              </a:rPr>
              <a:t>Spring </a:t>
            </a:r>
            <a:r>
              <a:rPr lang="en-US" altLang="en-US" sz="1600" dirty="0" smtClean="0">
                <a:effectLst>
                  <a:outerShdw blurRad="38100" dist="38100" dir="2700000" algn="tl">
                    <a:srgbClr val="000000"/>
                  </a:outerShdw>
                </a:effectLst>
                <a:latin typeface="Tahoma" pitchFamily="34" charset="0"/>
              </a:rPr>
              <a:t>2017 </a:t>
            </a:r>
            <a:endParaRPr lang="en-US" altLang="en-US" sz="1600" dirty="0">
              <a:effectLst>
                <a:outerShdw blurRad="38100" dist="38100" dir="2700000" algn="tl">
                  <a:srgbClr val="000000"/>
                </a:outerShdw>
              </a:effectLst>
              <a:latin typeface="Tahoma" pitchFamily="34" charset="0"/>
            </a:endParaRPr>
          </a:p>
          <a:p>
            <a:pPr eaLnBrk="0" hangingPunct="0"/>
            <a:r>
              <a:rPr lang="en-US" altLang="en-US" sz="1800" dirty="0">
                <a:effectLst>
                  <a:outerShdw blurRad="38100" dist="38100" dir="2700000" algn="tl">
                    <a:srgbClr val="000000"/>
                  </a:outerShdw>
                </a:effectLst>
              </a:rPr>
              <a:t>©</a:t>
            </a:r>
            <a:r>
              <a:rPr lang="en-US" altLang="en-US" dirty="0"/>
              <a:t> </a:t>
            </a:r>
            <a:r>
              <a:rPr lang="en-US" altLang="en-US" sz="1600" dirty="0" smtClean="0">
                <a:effectLst>
                  <a:outerShdw blurRad="38100" dist="38100" dir="2700000" algn="tl">
                    <a:srgbClr val="000000"/>
                  </a:outerShdw>
                </a:effectLst>
                <a:latin typeface="Tahoma" pitchFamily="34" charset="0"/>
              </a:rPr>
              <a:t>A. </a:t>
            </a:r>
            <a:r>
              <a:rPr lang="en-US" altLang="en-US" sz="1600" dirty="0">
                <a:effectLst>
                  <a:outerShdw blurRad="38100" dist="38100" dir="2700000" algn="tl">
                    <a:srgbClr val="000000"/>
                  </a:outerShdw>
                </a:effectLst>
                <a:latin typeface="Tahoma" pitchFamily="34" charset="0"/>
              </a:rPr>
              <a:t>Dzyubenko</a:t>
            </a:r>
            <a:r>
              <a:rPr lang="en-US" altLang="en-US" sz="3200" dirty="0">
                <a:effectLst>
                  <a:outerShdw blurRad="38100" dist="38100" dir="2700000" algn="tl">
                    <a:srgbClr val="000000"/>
                  </a:outerShdw>
                </a:effectLst>
                <a:latin typeface="Tahoma"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228600" y="1600200"/>
            <a:ext cx="7772400" cy="1143000"/>
          </a:xfrm>
        </p:spPr>
        <p:txBody>
          <a:bodyPr/>
          <a:lstStyle/>
          <a:p>
            <a:r>
              <a:rPr lang="en-US" altLang="en-US" sz="2800"/>
              <a:t>For the special case of a </a:t>
            </a:r>
            <a:r>
              <a:rPr lang="en-US" altLang="en-US" sz="2800" b="1" i="1"/>
              <a:t>uniform</a:t>
            </a:r>
            <a:r>
              <a:rPr lang="en-US" altLang="en-US" sz="2800"/>
              <a:t> electric field</a:t>
            </a:r>
          </a:p>
        </p:txBody>
      </p:sp>
      <p:sp>
        <p:nvSpPr>
          <p:cNvPr id="91140" name="Rectangle 4"/>
          <p:cNvSpPr>
            <a:spLocks noGrp="1" noChangeArrowheads="1"/>
          </p:cNvSpPr>
          <p:nvPr>
            <p:ph type="title"/>
          </p:nvPr>
        </p:nvSpPr>
        <p:spPr>
          <a:xfrm>
            <a:off x="533400" y="76200"/>
            <a:ext cx="7772400" cy="1143000"/>
          </a:xfrm>
          <a:noFill/>
          <a:ln/>
        </p:spPr>
        <p:txBody>
          <a:bodyPr/>
          <a:lstStyle/>
          <a:p>
            <a:r>
              <a:rPr lang="en-US" altLang="en-US" sz="4000"/>
              <a:t>Potential Difference: a Uniform Electric Field</a:t>
            </a:r>
          </a:p>
        </p:txBody>
      </p:sp>
      <p:sp>
        <p:nvSpPr>
          <p:cNvPr id="91141" name="Rectangle 5"/>
          <p:cNvSpPr>
            <a:spLocks noChangeArrowheads="1"/>
          </p:cNvSpPr>
          <p:nvPr/>
        </p:nvSpPr>
        <p:spPr bwMode="auto">
          <a:xfrm>
            <a:off x="381000" y="54864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lvl="2"/>
            <a:r>
              <a:rPr lang="en-US" altLang="en-US">
                <a:cs typeface="Tahoma" pitchFamily="34" charset="0"/>
              </a:rPr>
              <a:t>Gives more information about units: </a:t>
            </a:r>
          </a:p>
          <a:p>
            <a:pPr lvl="2">
              <a:buFont typeface="Wingdings" pitchFamily="2" charset="2"/>
              <a:buNone/>
            </a:pPr>
            <a:r>
              <a:rPr lang="en-US" altLang="en-US" sz="2800">
                <a:solidFill>
                  <a:schemeClr val="folHlink"/>
                </a:solidFill>
                <a:cs typeface="Tahoma" pitchFamily="34" charset="0"/>
              </a:rPr>
              <a:t>	1 N/C = 1V/m</a:t>
            </a:r>
            <a:endParaRPr lang="en-US" altLang="en-US" sz="2800">
              <a:solidFill>
                <a:schemeClr val="folHlink"/>
              </a:solidFill>
            </a:endParaRPr>
          </a:p>
        </p:txBody>
      </p:sp>
      <p:graphicFrame>
        <p:nvGraphicFramePr>
          <p:cNvPr id="91142" name="Object 6"/>
          <p:cNvGraphicFramePr>
            <a:graphicFrameLocks noChangeAspect="1"/>
          </p:cNvGraphicFramePr>
          <p:nvPr/>
        </p:nvGraphicFramePr>
        <p:xfrm>
          <a:off x="3505200" y="2286000"/>
          <a:ext cx="2266950" cy="1031875"/>
        </p:xfrm>
        <a:graphic>
          <a:graphicData uri="http://schemas.openxmlformats.org/presentationml/2006/ole">
            <mc:AlternateContent xmlns:mc="http://schemas.openxmlformats.org/markup-compatibility/2006">
              <mc:Choice xmlns:v="urn:schemas-microsoft-com:vml" Requires="v">
                <p:oleObj spid="_x0000_s91150" name="Equation" r:id="rId3" imgW="927000" imgH="419040" progId="Equation.3">
                  <p:embed/>
                </p:oleObj>
              </mc:Choice>
              <mc:Fallback>
                <p:oleObj name="Equation" r:id="rId3" imgW="927000" imgH="4190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86000"/>
                        <a:ext cx="2266950"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43" name="Object 7"/>
          <p:cNvGraphicFramePr>
            <a:graphicFrameLocks noChangeAspect="1"/>
          </p:cNvGraphicFramePr>
          <p:nvPr/>
        </p:nvGraphicFramePr>
        <p:xfrm>
          <a:off x="3200400" y="3429000"/>
          <a:ext cx="2476500" cy="690563"/>
        </p:xfrm>
        <a:graphic>
          <a:graphicData uri="http://schemas.openxmlformats.org/presentationml/2006/ole">
            <mc:AlternateContent xmlns:mc="http://schemas.openxmlformats.org/markup-compatibility/2006">
              <mc:Choice xmlns:v="urn:schemas-microsoft-com:vml" Requires="v">
                <p:oleObj spid="_x0000_s91151" name="Equation" r:id="rId5" imgW="825480" imgH="228600" progId="Equation.3">
                  <p:embed/>
                </p:oleObj>
              </mc:Choice>
              <mc:Fallback>
                <p:oleObj name="Equation" r:id="rId5" imgW="82548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429000"/>
                        <a:ext cx="2476500" cy="690563"/>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5" name="Rectangle 9"/>
          <p:cNvSpPr>
            <a:spLocks noChangeArrowheads="1"/>
          </p:cNvSpPr>
          <p:nvPr/>
        </p:nvSpPr>
        <p:spPr bwMode="auto">
          <a:xfrm>
            <a:off x="304800" y="44196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i="1" dirty="0" smtClean="0"/>
              <a:t>V</a:t>
            </a:r>
            <a:r>
              <a:rPr lang="en-US" altLang="en-US" sz="2800" baseline="-25000" dirty="0" smtClean="0"/>
              <a:t>B </a:t>
            </a:r>
            <a:r>
              <a:rPr lang="en-US" altLang="en-US" sz="2800" dirty="0" smtClean="0"/>
              <a:t>&lt; </a:t>
            </a:r>
            <a:r>
              <a:rPr lang="en-US" altLang="en-US" sz="2800" i="1" dirty="0" smtClean="0"/>
              <a:t>V</a:t>
            </a:r>
            <a:r>
              <a:rPr lang="en-US" altLang="en-US" sz="2800" baseline="-25000" dirty="0" smtClean="0"/>
              <a:t>A</a:t>
            </a:r>
            <a:r>
              <a:rPr lang="en-US" altLang="en-US" sz="2800" dirty="0" smtClean="0"/>
              <a:t> </a:t>
            </a:r>
            <a:r>
              <a:rPr lang="en-US" altLang="en-US" sz="2800" dirty="0"/>
              <a:t>:  Electric field lines always point in the </a:t>
            </a:r>
            <a:r>
              <a:rPr lang="en-US" altLang="en-US" sz="2800" dirty="0" smtClean="0"/>
              <a:t>  			direction </a:t>
            </a:r>
            <a:r>
              <a:rPr lang="en-US" altLang="en-US" sz="2800" dirty="0"/>
              <a:t>of </a:t>
            </a:r>
            <a:r>
              <a:rPr lang="en-US" altLang="en-US" sz="2800" i="1" dirty="0">
                <a:solidFill>
                  <a:schemeClr val="folHlink"/>
                </a:solidFill>
              </a:rPr>
              <a:t>decreasing</a:t>
            </a:r>
            <a:r>
              <a:rPr lang="en-US" altLang="en-US" sz="2800" dirty="0"/>
              <a:t> electric potential </a:t>
            </a:r>
          </a:p>
        </p:txBody>
      </p:sp>
      <p:graphicFrame>
        <p:nvGraphicFramePr>
          <p:cNvPr id="91146" name="Object 10"/>
          <p:cNvGraphicFramePr>
            <a:graphicFrameLocks noChangeAspect="1"/>
          </p:cNvGraphicFramePr>
          <p:nvPr/>
        </p:nvGraphicFramePr>
        <p:xfrm>
          <a:off x="7467600" y="838200"/>
          <a:ext cx="1560513" cy="2743200"/>
        </p:xfrm>
        <a:graphic>
          <a:graphicData uri="http://schemas.openxmlformats.org/presentationml/2006/ole">
            <mc:AlternateContent xmlns:mc="http://schemas.openxmlformats.org/markup-compatibility/2006">
              <mc:Choice xmlns:v="urn:schemas-microsoft-com:vml" Requires="v">
                <p:oleObj spid="_x0000_s91152" name="Photo Editor Photo" r:id="rId7" imgW="3648584" imgH="6409524" progId="MSPhotoEd.3">
                  <p:embed/>
                </p:oleObj>
              </mc:Choice>
              <mc:Fallback>
                <p:oleObj name="Photo Editor Photo" r:id="rId7" imgW="3648584" imgH="6409524" progId="MSPhotoEd.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838200"/>
                        <a:ext cx="15605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152400"/>
            <a:ext cx="7772400" cy="1143000"/>
          </a:xfrm>
        </p:spPr>
        <p:txBody>
          <a:bodyPr/>
          <a:lstStyle/>
          <a:p>
            <a:r>
              <a:rPr lang="en-US" altLang="en-US" dirty="0"/>
              <a:t>Summary of </a:t>
            </a:r>
            <a:r>
              <a:rPr lang="en-US" altLang="en-US" u="sng" dirty="0"/>
              <a:t>Positive</a:t>
            </a:r>
            <a:r>
              <a:rPr lang="en-US" altLang="en-US" dirty="0"/>
              <a:t> Charge Movements and Energy</a:t>
            </a:r>
          </a:p>
        </p:txBody>
      </p:sp>
      <p:sp>
        <p:nvSpPr>
          <p:cNvPr id="92163" name="Rectangle 3"/>
          <p:cNvSpPr>
            <a:spLocks noGrp="1" noChangeArrowheads="1"/>
          </p:cNvSpPr>
          <p:nvPr>
            <p:ph type="body" idx="1"/>
          </p:nvPr>
        </p:nvSpPr>
        <p:spPr>
          <a:xfrm>
            <a:off x="0" y="1981200"/>
            <a:ext cx="8077200" cy="4114800"/>
          </a:xfrm>
        </p:spPr>
        <p:txBody>
          <a:bodyPr/>
          <a:lstStyle/>
          <a:p>
            <a:pPr>
              <a:lnSpc>
                <a:spcPct val="90000"/>
              </a:lnSpc>
            </a:pPr>
            <a:r>
              <a:rPr lang="en-US" altLang="en-US" dirty="0"/>
              <a:t>When a </a:t>
            </a:r>
            <a:r>
              <a:rPr lang="en-US" altLang="en-US" b="1" i="1" dirty="0"/>
              <a:t>positive</a:t>
            </a:r>
            <a:r>
              <a:rPr lang="en-US" altLang="en-US" dirty="0"/>
              <a:t> charge is placed in </a:t>
            </a:r>
            <a:r>
              <a:rPr lang="en-US" altLang="en-US" dirty="0" smtClean="0"/>
              <a:t/>
            </a:r>
            <a:br>
              <a:rPr lang="en-US" altLang="en-US" dirty="0" smtClean="0"/>
            </a:br>
            <a:r>
              <a:rPr lang="en-US" altLang="en-US" dirty="0" smtClean="0"/>
              <a:t>an </a:t>
            </a:r>
            <a:r>
              <a:rPr lang="en-US" altLang="en-US" dirty="0"/>
              <a:t>electric field</a:t>
            </a:r>
          </a:p>
          <a:p>
            <a:pPr lvl="2">
              <a:lnSpc>
                <a:spcPct val="90000"/>
              </a:lnSpc>
            </a:pPr>
            <a:r>
              <a:rPr lang="en-US" altLang="en-US" sz="3200" dirty="0"/>
              <a:t>It moves in the direction of the field</a:t>
            </a:r>
          </a:p>
          <a:p>
            <a:pPr lvl="2">
              <a:lnSpc>
                <a:spcPct val="90000"/>
              </a:lnSpc>
            </a:pPr>
            <a:r>
              <a:rPr lang="en-US" altLang="en-US" sz="3200" dirty="0"/>
              <a:t>It moves from a point of higher potential to a point of lower potential</a:t>
            </a:r>
          </a:p>
          <a:p>
            <a:pPr lvl="2">
              <a:lnSpc>
                <a:spcPct val="90000"/>
              </a:lnSpc>
            </a:pPr>
            <a:r>
              <a:rPr lang="en-US" altLang="en-US" sz="3200" dirty="0"/>
              <a:t>Its kinetic energy increases</a:t>
            </a:r>
          </a:p>
          <a:p>
            <a:pPr lvl="2">
              <a:lnSpc>
                <a:spcPct val="90000"/>
              </a:lnSpc>
            </a:pPr>
            <a:r>
              <a:rPr lang="en-US" altLang="en-US" sz="3200" dirty="0"/>
              <a:t> The charge-field system loses an equal amount of electric potential energy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152400"/>
            <a:ext cx="7772400" cy="1143000"/>
          </a:xfrm>
        </p:spPr>
        <p:txBody>
          <a:bodyPr/>
          <a:lstStyle/>
          <a:p>
            <a:r>
              <a:rPr lang="en-US" altLang="en-US" dirty="0"/>
              <a:t>Summary of </a:t>
            </a:r>
            <a:r>
              <a:rPr lang="en-US" altLang="en-US" u="sng" dirty="0"/>
              <a:t>Negative</a:t>
            </a:r>
            <a:r>
              <a:rPr lang="en-US" altLang="en-US" dirty="0"/>
              <a:t> Charge Movements and Energy</a:t>
            </a:r>
          </a:p>
        </p:txBody>
      </p:sp>
      <p:sp>
        <p:nvSpPr>
          <p:cNvPr id="93187" name="Rectangle 3"/>
          <p:cNvSpPr>
            <a:spLocks noGrp="1" noChangeArrowheads="1"/>
          </p:cNvSpPr>
          <p:nvPr>
            <p:ph type="body" idx="1"/>
          </p:nvPr>
        </p:nvSpPr>
        <p:spPr>
          <a:xfrm>
            <a:off x="76200" y="1981200"/>
            <a:ext cx="7772400" cy="4114800"/>
          </a:xfrm>
        </p:spPr>
        <p:txBody>
          <a:bodyPr/>
          <a:lstStyle/>
          <a:p>
            <a:r>
              <a:rPr lang="en-US" altLang="en-US" dirty="0"/>
              <a:t>When a </a:t>
            </a:r>
            <a:r>
              <a:rPr lang="en-US" altLang="en-US" b="1" i="1" dirty="0"/>
              <a:t>negative</a:t>
            </a:r>
            <a:r>
              <a:rPr lang="en-US" altLang="en-US" dirty="0"/>
              <a:t> charge is placed in </a:t>
            </a:r>
            <a:r>
              <a:rPr lang="en-US" altLang="en-US" dirty="0" smtClean="0"/>
              <a:t/>
            </a:r>
            <a:br>
              <a:rPr lang="en-US" altLang="en-US" dirty="0" smtClean="0"/>
            </a:br>
            <a:r>
              <a:rPr lang="en-US" altLang="en-US" dirty="0" smtClean="0"/>
              <a:t>an </a:t>
            </a:r>
            <a:r>
              <a:rPr lang="en-US" altLang="en-US" dirty="0"/>
              <a:t>electric field</a:t>
            </a:r>
          </a:p>
          <a:p>
            <a:pPr lvl="2"/>
            <a:r>
              <a:rPr lang="en-US" altLang="en-US" sz="3200" dirty="0"/>
              <a:t>It moves opposite to the direction </a:t>
            </a:r>
            <a:r>
              <a:rPr lang="en-US" altLang="en-US" sz="3200" dirty="0" smtClean="0"/>
              <a:t/>
            </a:r>
            <a:br>
              <a:rPr lang="en-US" altLang="en-US" sz="3200" dirty="0" smtClean="0"/>
            </a:br>
            <a:r>
              <a:rPr lang="en-US" altLang="en-US" sz="3200" dirty="0" smtClean="0"/>
              <a:t>of </a:t>
            </a:r>
            <a:r>
              <a:rPr lang="en-US" altLang="en-US" sz="3200" dirty="0"/>
              <a:t>the field</a:t>
            </a:r>
          </a:p>
          <a:p>
            <a:pPr lvl="2"/>
            <a:r>
              <a:rPr lang="en-US" altLang="en-US" sz="3200" dirty="0"/>
              <a:t>It moves from a point of lower potential to a point of higher potential</a:t>
            </a:r>
          </a:p>
          <a:p>
            <a:pPr lvl="2"/>
            <a:r>
              <a:rPr lang="en-US" altLang="en-US" sz="3200" dirty="0"/>
              <a:t>Its kinetic energy increases </a:t>
            </a:r>
          </a:p>
          <a:p>
            <a:pPr lvl="2"/>
            <a:r>
              <a:rPr lang="en-US" altLang="en-US" sz="3200" dirty="0"/>
              <a:t>Its electric potential energy decreases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49" name="Rectangle 13"/>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16.1</a:t>
            </a:r>
          </a:p>
        </p:txBody>
      </p:sp>
      <p:sp>
        <p:nvSpPr>
          <p:cNvPr id="14350" name="Rectangle 14"/>
          <p:cNvSpPr>
            <a:spLocks noGrp="1" noChangeArrowheads="1"/>
          </p:cNvSpPr>
          <p:nvPr>
            <p:ph type="title"/>
          </p:nvPr>
        </p:nvSpPr>
        <p:spPr>
          <a:xfrm>
            <a:off x="685800" y="1828800"/>
            <a:ext cx="7924800" cy="3962400"/>
          </a:xfrm>
          <a:noFill/>
          <a:ln/>
        </p:spPr>
        <p:txBody>
          <a:bodyPr anchor="b"/>
          <a:lstStyle/>
          <a:p>
            <a:r>
              <a:rPr lang="en-US" altLang="en-US" sz="4000">
                <a:solidFill>
                  <a:srgbClr val="000000"/>
                </a:solidFill>
                <a:effectLst/>
                <a:latin typeface="Palatino" pitchFamily="18" charset="0"/>
              </a:rPr>
              <a:t>If an electron is released from rest in a uniform electric field, the electric potential energy of the charge-field system (a) increases, (b) decreases, or (c) remains the same.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1449" name="Rectangle 9"/>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16.1 ANSWER</a:t>
            </a:r>
          </a:p>
        </p:txBody>
      </p:sp>
      <p:sp>
        <p:nvSpPr>
          <p:cNvPr id="61453" name="Rectangle 13"/>
          <p:cNvSpPr>
            <a:spLocks noChangeArrowheads="1"/>
          </p:cNvSpPr>
          <p:nvPr/>
        </p:nvSpPr>
        <p:spPr bwMode="auto">
          <a:xfrm>
            <a:off x="533400" y="20574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sz="3200">
                <a:solidFill>
                  <a:srgbClr val="000000"/>
                </a:solidFill>
                <a:effectLst/>
                <a:latin typeface="Palatino-Roman" charset="0"/>
              </a:rPr>
              <a:t>(b). The field exerts a force on the electron, causing it to accelerate in the direction opposite to that of the field. In this process, electrical potential energy is converted into kinetic energy of the electron. Note that the electron moves to a region of higher potential, but because the electron has negative charge this corresponds to a decrease in the potential energy of the electron.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152400"/>
            <a:ext cx="7772400" cy="1143000"/>
          </a:xfrm>
        </p:spPr>
        <p:txBody>
          <a:bodyPr/>
          <a:lstStyle/>
          <a:p>
            <a:r>
              <a:rPr lang="en-US" altLang="en-US"/>
              <a:t>Electric Potential of a Point Charge</a:t>
            </a:r>
          </a:p>
        </p:txBody>
      </p:sp>
      <p:sp>
        <p:nvSpPr>
          <p:cNvPr id="60419" name="Rectangle 3"/>
          <p:cNvSpPr>
            <a:spLocks noGrp="1" noChangeArrowheads="1"/>
          </p:cNvSpPr>
          <p:nvPr>
            <p:ph type="body" idx="1"/>
          </p:nvPr>
        </p:nvSpPr>
        <p:spPr>
          <a:xfrm>
            <a:off x="381000" y="1600200"/>
            <a:ext cx="8077200" cy="1905000"/>
          </a:xfrm>
        </p:spPr>
        <p:txBody>
          <a:bodyPr/>
          <a:lstStyle/>
          <a:p>
            <a:pPr>
              <a:lnSpc>
                <a:spcPct val="90000"/>
              </a:lnSpc>
            </a:pPr>
            <a:r>
              <a:rPr lang="en-US" altLang="en-US" sz="2800"/>
              <a:t>The point of </a:t>
            </a:r>
            <a:r>
              <a:rPr lang="en-US" altLang="en-US" sz="2800" b="1" i="1"/>
              <a:t>zero</a:t>
            </a:r>
            <a:r>
              <a:rPr lang="en-US" altLang="en-US" sz="2800"/>
              <a:t> electric potential is taken to be at an infinite distance from the charge</a:t>
            </a:r>
          </a:p>
          <a:p>
            <a:pPr>
              <a:lnSpc>
                <a:spcPct val="90000"/>
              </a:lnSpc>
            </a:pPr>
            <a:r>
              <a:rPr lang="en-US" altLang="en-US" sz="2800"/>
              <a:t>The potential created by a point charge </a:t>
            </a:r>
            <a:r>
              <a:rPr lang="en-US" altLang="en-US" sz="2800" i="1"/>
              <a:t>q</a:t>
            </a:r>
            <a:r>
              <a:rPr lang="en-US" altLang="en-US" sz="2800"/>
              <a:t> at any distance </a:t>
            </a:r>
            <a:r>
              <a:rPr lang="en-US" altLang="en-US" sz="2800" i="1"/>
              <a:t>r</a:t>
            </a:r>
            <a:r>
              <a:rPr lang="en-US" altLang="en-US" sz="2800"/>
              <a:t> from the charge is</a:t>
            </a:r>
          </a:p>
          <a:p>
            <a:pPr>
              <a:lnSpc>
                <a:spcPct val="90000"/>
              </a:lnSpc>
            </a:pPr>
            <a:endParaRPr lang="en-US" altLang="en-US" sz="2800"/>
          </a:p>
        </p:txBody>
      </p:sp>
      <p:graphicFrame>
        <p:nvGraphicFramePr>
          <p:cNvPr id="60420" name="Object 4"/>
          <p:cNvGraphicFramePr>
            <a:graphicFrameLocks noChangeAspect="1"/>
          </p:cNvGraphicFramePr>
          <p:nvPr/>
        </p:nvGraphicFramePr>
        <p:xfrm>
          <a:off x="2362200" y="3733800"/>
          <a:ext cx="1828800" cy="1287463"/>
        </p:xfrm>
        <a:graphic>
          <a:graphicData uri="http://schemas.openxmlformats.org/presentationml/2006/ole">
            <mc:AlternateContent xmlns:mc="http://schemas.openxmlformats.org/markup-compatibility/2006">
              <mc:Choice xmlns:v="urn:schemas-microsoft-com:vml" Requires="v">
                <p:oleObj spid="_x0000_s60424" name="Equation" r:id="rId3" imgW="558720" imgH="393480" progId="Equation.3">
                  <p:embed/>
                </p:oleObj>
              </mc:Choice>
              <mc:Fallback>
                <p:oleObj name="Equation" r:id="rId3" imgW="5587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733800"/>
                        <a:ext cx="1828800" cy="128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21" name="Rectangle 5" descr="25-08"/>
          <p:cNvSpPr>
            <a:spLocks noGrp="1" noChangeAspect="1" noChangeArrowheads="1"/>
          </p:cNvSpPr>
          <p:nvPr/>
        </p:nvSpPr>
        <p:spPr bwMode="auto">
          <a:xfrm>
            <a:off x="6172200" y="3048000"/>
            <a:ext cx="2819400" cy="2611438"/>
          </a:xfrm>
          <a:prstGeom prst="rect">
            <a:avLst/>
          </a:prstGeom>
          <a:blipFill dpi="0" rotWithShape="1">
            <a:blip r:embed="rId5"/>
            <a:srcRect/>
            <a:stretch>
              <a:fillRect b="-8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2" name="Rectangle 6"/>
          <p:cNvSpPr>
            <a:spLocks noChangeArrowheads="1"/>
          </p:cNvSpPr>
          <p:nvPr/>
        </p:nvSpPr>
        <p:spPr bwMode="auto">
          <a:xfrm>
            <a:off x="304800" y="5334000"/>
            <a:ext cx="777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lvl="4">
              <a:lnSpc>
                <a:spcPct val="90000"/>
              </a:lnSpc>
            </a:pPr>
            <a:endParaRPr lang="en-US" altLang="en-US" sz="1800"/>
          </a:p>
          <a:p>
            <a:pPr>
              <a:lnSpc>
                <a:spcPct val="90000"/>
              </a:lnSpc>
            </a:pPr>
            <a:r>
              <a:rPr lang="en-US" altLang="en-US" sz="2800"/>
              <a:t>A potential exists at some point in space whether or not there is a test charge at that point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35150"/>
            <a:ext cx="6172200" cy="5022850"/>
          </a:xfrm>
          <a:prstGeom prst="rect">
            <a:avLst/>
          </a:prstGeom>
          <a:noFill/>
          <a:extLst>
            <a:ext uri="{909E8E84-426E-40DD-AFC4-6F175D3DCCD1}">
              <a14:hiddenFill xmlns:a14="http://schemas.microsoft.com/office/drawing/2010/main">
                <a:solidFill>
                  <a:srgbClr val="FFFFFF"/>
                </a:solidFill>
              </a14:hiddenFill>
            </a:ext>
          </a:extLst>
        </p:spPr>
      </p:pic>
      <p:sp>
        <p:nvSpPr>
          <p:cNvPr id="74755" name="Rectangle 3"/>
          <p:cNvSpPr>
            <a:spLocks noChangeArrowheads="1"/>
          </p:cNvSpPr>
          <p:nvPr/>
        </p:nvSpPr>
        <p:spPr bwMode="auto">
          <a:xfrm>
            <a:off x="152400" y="304800"/>
            <a:ext cx="8991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a:solidFill>
                  <a:schemeClr val="tx2"/>
                </a:solidFill>
                <a:effectLst>
                  <a:outerShdw blurRad="38100" dist="38100" dir="2700000" algn="tl">
                    <a:srgbClr val="000000"/>
                  </a:outerShdw>
                </a:effectLst>
                <a:latin typeface="Tahoma" pitchFamily="34" charset="0"/>
              </a:rPr>
              <a:t>A Point Charge: Electric Potential </a:t>
            </a:r>
            <a:r>
              <a:rPr lang="en-US" altLang="en-US" sz="4400" i="1">
                <a:solidFill>
                  <a:schemeClr val="tx2"/>
                </a:solidFill>
                <a:effectLst>
                  <a:outerShdw blurRad="38100" dist="38100" dir="2700000" algn="tl">
                    <a:srgbClr val="000000"/>
                  </a:outerShdw>
                </a:effectLst>
                <a:latin typeface="Tahoma" pitchFamily="34" charset="0"/>
              </a:rPr>
              <a:t>V</a:t>
            </a:r>
          </a:p>
          <a:p>
            <a:r>
              <a:rPr lang="en-US" altLang="en-US" sz="4400">
                <a:solidFill>
                  <a:schemeClr val="tx2"/>
                </a:solidFill>
                <a:effectLst>
                  <a:outerShdw blurRad="38100" dist="38100" dir="2700000" algn="tl">
                    <a:srgbClr val="000000"/>
                  </a:outerShdw>
                </a:effectLst>
                <a:latin typeface="Tahoma" pitchFamily="34" charset="0"/>
              </a:rPr>
              <a:t>				and Electric Field </a:t>
            </a:r>
            <a:r>
              <a:rPr lang="en-US" altLang="en-US" sz="4400" b="1" i="1">
                <a:solidFill>
                  <a:schemeClr val="tx2"/>
                </a:solidFill>
                <a:effectLst>
                  <a:outerShdw blurRad="38100" dist="38100" dir="2700000" algn="tl">
                    <a:srgbClr val="000000"/>
                  </a:outerShdw>
                </a:effectLst>
                <a:latin typeface="Tahoma" pitchFamily="34" charset="0"/>
              </a:rPr>
              <a:t>E</a:t>
            </a:r>
            <a:endParaRPr lang="en-US" altLang="en-US" sz="4400" b="1">
              <a:solidFill>
                <a:schemeClr val="tx2"/>
              </a:solidFill>
              <a:effectLst>
                <a:outerShdw blurRad="38100" dist="38100" dir="2700000" algn="tl">
                  <a:srgbClr val="000000"/>
                </a:outerShdw>
              </a:effectLst>
              <a:latin typeface="Tahoma" pitchFamily="34" charset="0"/>
            </a:endParaRPr>
          </a:p>
        </p:txBody>
      </p:sp>
      <p:sp>
        <p:nvSpPr>
          <p:cNvPr id="74756" name="Rectangle 4" descr="25-08"/>
          <p:cNvSpPr>
            <a:spLocks noGrp="1" noChangeAspect="1" noChangeArrowheads="1"/>
          </p:cNvSpPr>
          <p:nvPr/>
        </p:nvSpPr>
        <p:spPr bwMode="auto">
          <a:xfrm>
            <a:off x="7620000" y="1828800"/>
            <a:ext cx="1524000" cy="1411288"/>
          </a:xfrm>
          <a:prstGeom prst="rect">
            <a:avLst/>
          </a:prstGeom>
          <a:blipFill dpi="0" rotWithShape="1">
            <a:blip r:embed="rId3"/>
            <a:srcRect/>
            <a:stretch>
              <a:fillRect b="-10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1143000"/>
          </a:xfrm>
        </p:spPr>
        <p:txBody>
          <a:bodyPr/>
          <a:lstStyle/>
          <a:p>
            <a:r>
              <a:rPr lang="en-US" altLang="en-US"/>
              <a:t>Electric Potential of Multiple Point Charges</a:t>
            </a:r>
          </a:p>
        </p:txBody>
      </p:sp>
      <p:sp>
        <p:nvSpPr>
          <p:cNvPr id="15363" name="Rectangle 3"/>
          <p:cNvSpPr>
            <a:spLocks noGrp="1" noChangeArrowheads="1"/>
          </p:cNvSpPr>
          <p:nvPr>
            <p:ph type="body" idx="1"/>
          </p:nvPr>
        </p:nvSpPr>
        <p:spPr>
          <a:xfrm>
            <a:off x="838200" y="2057400"/>
            <a:ext cx="7772400" cy="4114800"/>
          </a:xfrm>
        </p:spPr>
        <p:txBody>
          <a:bodyPr/>
          <a:lstStyle/>
          <a:p>
            <a:r>
              <a:rPr lang="en-US" altLang="en-US" i="1"/>
              <a:t>Superposition principle</a:t>
            </a:r>
            <a:r>
              <a:rPr lang="en-US" altLang="en-US"/>
              <a:t> applies:</a:t>
            </a:r>
          </a:p>
          <a:p>
            <a:r>
              <a:rPr lang="en-US" altLang="en-US"/>
              <a:t>The total electric potential at some point P due to several point charges is the </a:t>
            </a:r>
            <a:r>
              <a:rPr lang="en-US" altLang="en-US" b="1" i="1"/>
              <a:t>algebraic</a:t>
            </a:r>
            <a:r>
              <a:rPr lang="en-US" altLang="en-US"/>
              <a:t> sum of the electric potentials due to the individual charges</a:t>
            </a:r>
          </a:p>
          <a:p>
            <a:pPr lvl="2"/>
            <a:r>
              <a:rPr lang="en-US" altLang="en-US" sz="2800"/>
              <a:t>The algebraic sum is used because potentials are </a:t>
            </a:r>
            <a:r>
              <a:rPr lang="en-US" altLang="en-US" sz="2800" b="1" i="1"/>
              <a:t>scalar</a:t>
            </a:r>
            <a:r>
              <a:rPr lang="en-US" altLang="en-US" sz="2800"/>
              <a:t> quantities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r>
              <a:rPr lang="en-US" altLang="en-US"/>
              <a:t>Electrical Potential Energy of Two Charges</a:t>
            </a:r>
          </a:p>
        </p:txBody>
      </p:sp>
      <p:sp>
        <p:nvSpPr>
          <p:cNvPr id="16387" name="Rectangle 3"/>
          <p:cNvSpPr>
            <a:spLocks noGrp="1" noChangeArrowheads="1"/>
          </p:cNvSpPr>
          <p:nvPr>
            <p:ph type="body" sz="half" idx="1"/>
          </p:nvPr>
        </p:nvSpPr>
        <p:spPr>
          <a:xfrm>
            <a:off x="381000" y="1981200"/>
            <a:ext cx="5181600" cy="3581400"/>
          </a:xfrm>
        </p:spPr>
        <p:txBody>
          <a:bodyPr/>
          <a:lstStyle/>
          <a:p>
            <a:r>
              <a:rPr lang="en-US" altLang="en-US" sz="2800" i="1">
                <a:solidFill>
                  <a:schemeClr val="folHlink"/>
                </a:solidFill>
              </a:rPr>
              <a:t>V</a:t>
            </a:r>
            <a:r>
              <a:rPr lang="en-US" altLang="en-US" sz="2800"/>
              <a:t> is the electric potential due to </a:t>
            </a:r>
            <a:r>
              <a:rPr lang="en-US" altLang="en-US" sz="2800" i="1">
                <a:solidFill>
                  <a:schemeClr val="folHlink"/>
                </a:solidFill>
              </a:rPr>
              <a:t>q</a:t>
            </a:r>
            <a:r>
              <a:rPr lang="en-US" altLang="en-US" sz="2800" baseline="-25000">
                <a:solidFill>
                  <a:schemeClr val="folHlink"/>
                </a:solidFill>
              </a:rPr>
              <a:t>2</a:t>
            </a:r>
            <a:r>
              <a:rPr lang="en-US" altLang="en-US" sz="2800"/>
              <a:t> at some point </a:t>
            </a:r>
            <a:r>
              <a:rPr lang="en-US" altLang="en-US" sz="2800" i="1"/>
              <a:t>P</a:t>
            </a:r>
            <a:endParaRPr lang="en-US" altLang="en-US" sz="2800"/>
          </a:p>
          <a:p>
            <a:r>
              <a:rPr lang="en-US" altLang="en-US" sz="2800"/>
              <a:t>The work required to bring </a:t>
            </a:r>
            <a:r>
              <a:rPr lang="en-US" altLang="en-US" sz="2800" i="1">
                <a:solidFill>
                  <a:schemeClr val="folHlink"/>
                </a:solidFill>
              </a:rPr>
              <a:t>q</a:t>
            </a:r>
            <a:r>
              <a:rPr lang="en-US" altLang="en-US" sz="2800" baseline="-25000">
                <a:solidFill>
                  <a:schemeClr val="folHlink"/>
                </a:solidFill>
              </a:rPr>
              <a:t>2</a:t>
            </a:r>
            <a:r>
              <a:rPr lang="en-US" altLang="en-US" sz="2800"/>
              <a:t> from infinity to </a:t>
            </a:r>
            <a:r>
              <a:rPr lang="en-US" altLang="en-US" sz="2800" i="1"/>
              <a:t>P</a:t>
            </a:r>
            <a:r>
              <a:rPr lang="en-US" altLang="en-US" sz="2800"/>
              <a:t> without acceleration is </a:t>
            </a:r>
            <a:r>
              <a:rPr lang="en-US" altLang="en-US" sz="2800" i="1">
                <a:solidFill>
                  <a:schemeClr val="folHlink"/>
                </a:solidFill>
              </a:rPr>
              <a:t>q</a:t>
            </a:r>
            <a:r>
              <a:rPr lang="en-US" altLang="en-US" sz="2800" baseline="-25000">
                <a:solidFill>
                  <a:schemeClr val="folHlink"/>
                </a:solidFill>
              </a:rPr>
              <a:t>1</a:t>
            </a:r>
            <a:r>
              <a:rPr lang="en-US" altLang="en-US" sz="2800" i="1">
                <a:solidFill>
                  <a:schemeClr val="folHlink"/>
                </a:solidFill>
              </a:rPr>
              <a:t>V</a:t>
            </a:r>
            <a:endParaRPr lang="en-US" altLang="en-US" sz="2800">
              <a:solidFill>
                <a:schemeClr val="folHlink"/>
              </a:solidFill>
            </a:endParaRPr>
          </a:p>
          <a:p>
            <a:r>
              <a:rPr lang="en-US" altLang="en-US" sz="2800"/>
              <a:t>This work is equal to the potential energy of the two particle system</a:t>
            </a:r>
          </a:p>
        </p:txBody>
      </p:sp>
      <p:graphicFrame>
        <p:nvGraphicFramePr>
          <p:cNvPr id="16391" name="Object 7"/>
          <p:cNvGraphicFramePr>
            <a:graphicFrameLocks noChangeAspect="1"/>
          </p:cNvGraphicFramePr>
          <p:nvPr/>
        </p:nvGraphicFramePr>
        <p:xfrm>
          <a:off x="1312863" y="5638800"/>
          <a:ext cx="3468687" cy="1131888"/>
        </p:xfrm>
        <a:graphic>
          <a:graphicData uri="http://schemas.openxmlformats.org/presentationml/2006/ole">
            <mc:AlternateContent xmlns:mc="http://schemas.openxmlformats.org/markup-compatibility/2006">
              <mc:Choice xmlns:v="urn:schemas-microsoft-com:vml" Requires="v">
                <p:oleObj spid="_x0000_s16399" name="Equation" r:id="rId3" imgW="1206360" imgH="393480" progId="Equation.3">
                  <p:embed/>
                </p:oleObj>
              </mc:Choice>
              <mc:Fallback>
                <p:oleObj name="Equation" r:id="rId3" imgW="1206360" imgH="39348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863" y="5638800"/>
                        <a:ext cx="3468687" cy="113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2" name="Rectangle 8" descr="25-10"/>
          <p:cNvSpPr>
            <a:spLocks noGrp="1" noChangeAspect="1" noChangeArrowheads="1"/>
          </p:cNvSpPr>
          <p:nvPr/>
        </p:nvSpPr>
        <p:spPr bwMode="auto">
          <a:xfrm>
            <a:off x="6270625" y="1524000"/>
            <a:ext cx="2709863" cy="5105400"/>
          </a:xfrm>
          <a:prstGeom prst="rect">
            <a:avLst/>
          </a:prstGeom>
          <a:blipFill dpi="0" rotWithShape="1">
            <a:blip r:embed="rId5"/>
            <a:srcRect/>
            <a:stretch>
              <a:fillRect r="-6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59013"/>
            <a:ext cx="5257800" cy="4354512"/>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p:cNvSpPr>
            <a:spLocks noChangeArrowheads="1"/>
          </p:cNvSpPr>
          <p:nvPr/>
        </p:nvSpPr>
        <p:spPr bwMode="auto">
          <a:xfrm>
            <a:off x="304800" y="152400"/>
            <a:ext cx="59896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chemeClr val="tx2"/>
                </a:solidFill>
                <a:effectLst>
                  <a:outerShdw blurRad="38100" dist="38100" dir="2700000" algn="tl">
                    <a:srgbClr val="000000"/>
                  </a:outerShdw>
                </a:effectLst>
                <a:latin typeface="Tahoma" pitchFamily="34" charset="0"/>
              </a:rPr>
              <a:t>Electrical Potential of </a:t>
            </a:r>
          </a:p>
          <a:p>
            <a:r>
              <a:rPr lang="en-US" altLang="en-US" sz="4400">
                <a:solidFill>
                  <a:schemeClr val="tx2"/>
                </a:solidFill>
                <a:effectLst>
                  <a:outerShdw blurRad="38100" dist="38100" dir="2700000" algn="tl">
                    <a:srgbClr val="000000"/>
                  </a:outerShdw>
                </a:effectLst>
                <a:latin typeface="Tahoma" pitchFamily="34" charset="0"/>
              </a:rPr>
              <a:t>	Two Unlike Charges</a:t>
            </a:r>
          </a:p>
        </p:txBody>
      </p:sp>
      <p:graphicFrame>
        <p:nvGraphicFramePr>
          <p:cNvPr id="75780" name="Object 4"/>
          <p:cNvGraphicFramePr>
            <a:graphicFrameLocks noChangeAspect="1"/>
          </p:cNvGraphicFramePr>
          <p:nvPr/>
        </p:nvGraphicFramePr>
        <p:xfrm>
          <a:off x="152400" y="2438400"/>
          <a:ext cx="3686175" cy="1936750"/>
        </p:xfrm>
        <a:graphic>
          <a:graphicData uri="http://schemas.openxmlformats.org/presentationml/2006/ole">
            <mc:AlternateContent xmlns:mc="http://schemas.openxmlformats.org/markup-compatibility/2006">
              <mc:Choice xmlns:v="urn:schemas-microsoft-com:vml" Requires="v">
                <p:oleObj spid="_x0000_s130049" name="Equation" r:id="rId4" imgW="1257120" imgH="660240" progId="Equation.3">
                  <p:embed/>
                </p:oleObj>
              </mc:Choice>
              <mc:Fallback>
                <p:oleObj name="Equation" r:id="rId4" imgW="1257120" imgH="660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38400"/>
                        <a:ext cx="3686175" cy="193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2" name="Rectangle 6"/>
          <p:cNvSpPr>
            <a:spLocks noChangeArrowheads="1"/>
          </p:cNvSpPr>
          <p:nvPr/>
        </p:nvSpPr>
        <p:spPr bwMode="auto">
          <a:xfrm>
            <a:off x="228600" y="5029200"/>
            <a:ext cx="4038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a:solidFill>
                  <a:srgbClr val="FFFF00"/>
                </a:solidFill>
                <a:latin typeface="Tahoma" pitchFamily="34" charset="0"/>
              </a:rPr>
              <a:t>at a point</a:t>
            </a:r>
            <a:r>
              <a:rPr lang="en-US" altLang="en-US" sz="4400">
                <a:solidFill>
                  <a:srgbClr val="000000"/>
                </a:solidFill>
                <a:latin typeface="Tahoma" pitchFamily="34" charset="0"/>
              </a:rPr>
              <a:t> </a:t>
            </a:r>
            <a:r>
              <a:rPr lang="en-US" altLang="en-US" sz="4400" b="1">
                <a:solidFill>
                  <a:schemeClr val="accent1"/>
                </a:solidFill>
                <a:latin typeface="Tahoma" pitchFamily="34" charset="0"/>
              </a:rPr>
              <a:t>R</a:t>
            </a:r>
            <a:r>
              <a:rPr lang="en-US" altLang="en-US" sz="4400">
                <a:solidFill>
                  <a:srgbClr val="000000"/>
                </a:solidFill>
                <a:latin typeface="Tahoma" pitchFamily="34" charset="0"/>
              </a:rPr>
              <a:t> </a:t>
            </a:r>
          </a:p>
          <a:p>
            <a:r>
              <a:rPr lang="en-US" altLang="en-US" sz="4400">
                <a:solidFill>
                  <a:srgbClr val="FFFF00"/>
                </a:solidFill>
                <a:latin typeface="Tahoma" pitchFamily="34" charset="0"/>
              </a:rPr>
              <a:t>in space</a:t>
            </a:r>
            <a:r>
              <a:rPr lang="en-US" altLang="en-US" sz="4400">
                <a:solidFill>
                  <a:srgbClr val="FFFF00"/>
                </a:solidFill>
                <a:effectLst>
                  <a:outerShdw blurRad="38100" dist="38100" dir="2700000" algn="tl">
                    <a:srgbClr val="000000"/>
                  </a:outerShdw>
                </a:effectLst>
                <a:latin typeface="Tahoma"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en-US"/>
              <a:t>Electric Potential Energy</a:t>
            </a:r>
          </a:p>
        </p:txBody>
      </p:sp>
      <p:sp>
        <p:nvSpPr>
          <p:cNvPr id="1027" name="Rectangle 3"/>
          <p:cNvSpPr>
            <a:spLocks noGrp="1" noChangeArrowheads="1"/>
          </p:cNvSpPr>
          <p:nvPr>
            <p:ph type="body" idx="1"/>
          </p:nvPr>
        </p:nvSpPr>
        <p:spPr/>
        <p:txBody>
          <a:bodyPr/>
          <a:lstStyle/>
          <a:p>
            <a:r>
              <a:rPr lang="en-US" altLang="en-US" dirty="0"/>
              <a:t>The electrostatic force is a </a:t>
            </a:r>
            <a:r>
              <a:rPr lang="en-US" altLang="en-US" b="1" i="1" dirty="0"/>
              <a:t>conservative </a:t>
            </a:r>
            <a:r>
              <a:rPr lang="en-US" altLang="en-US" dirty="0"/>
              <a:t>force</a:t>
            </a:r>
          </a:p>
          <a:p>
            <a:r>
              <a:rPr lang="en-US" altLang="en-US" dirty="0"/>
              <a:t>It is possible to define an electrical potential energy function corresponding to this force</a:t>
            </a:r>
          </a:p>
          <a:p>
            <a:r>
              <a:rPr lang="en-US" altLang="en-US" dirty="0"/>
              <a:t>Work done by a conservative force is equal to the negative of the change in potential </a:t>
            </a:r>
            <a:r>
              <a:rPr lang="en-US" altLang="en-US" dirty="0" smtClean="0"/>
              <a:t>energy:  </a:t>
            </a:r>
            <a:r>
              <a:rPr lang="en-US" altLang="en-US" i="1" dirty="0" smtClean="0">
                <a:solidFill>
                  <a:schemeClr val="folHlink"/>
                </a:solidFill>
                <a:cs typeface="Times New Roman" pitchFamily="18" charset="0"/>
              </a:rPr>
              <a:t>W </a:t>
            </a:r>
            <a:r>
              <a:rPr lang="en-US" altLang="en-US" dirty="0" smtClean="0">
                <a:solidFill>
                  <a:schemeClr val="folHlink"/>
                </a:solidFill>
                <a:cs typeface="Times New Roman" pitchFamily="18" charset="0"/>
              </a:rPr>
              <a:t>= -</a:t>
            </a:r>
            <a:r>
              <a:rPr lang="el-GR" altLang="en-US" dirty="0" smtClean="0">
                <a:solidFill>
                  <a:schemeClr val="folHlink"/>
                </a:solidFill>
                <a:cs typeface="Times New Roman" pitchFamily="18" charset="0"/>
              </a:rPr>
              <a:t>Δ</a:t>
            </a:r>
            <a:r>
              <a:rPr lang="en-US" altLang="en-US" i="1" dirty="0" smtClean="0">
                <a:solidFill>
                  <a:schemeClr val="folHlink"/>
                </a:solidFill>
              </a:rPr>
              <a:t>PE</a:t>
            </a:r>
            <a:endParaRPr lang="en-US" altLang="en-US" dirty="0"/>
          </a:p>
          <a:p>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228600"/>
            <a:ext cx="7772400" cy="1143000"/>
          </a:xfrm>
        </p:spPr>
        <p:txBody>
          <a:bodyPr/>
          <a:lstStyle/>
          <a:p>
            <a:r>
              <a:rPr lang="en-US" altLang="en-US"/>
              <a:t>Notes About Electric Potential Energy of Two Charges</a:t>
            </a:r>
          </a:p>
        </p:txBody>
      </p:sp>
      <p:sp>
        <p:nvSpPr>
          <p:cNvPr id="94211" name="Rectangle 3"/>
          <p:cNvSpPr>
            <a:spLocks noGrp="1" noChangeArrowheads="1"/>
          </p:cNvSpPr>
          <p:nvPr>
            <p:ph type="body" idx="1"/>
          </p:nvPr>
        </p:nvSpPr>
        <p:spPr>
          <a:xfrm>
            <a:off x="685800" y="1752600"/>
            <a:ext cx="7772400" cy="2209800"/>
          </a:xfrm>
        </p:spPr>
        <p:txBody>
          <a:bodyPr/>
          <a:lstStyle/>
          <a:p>
            <a:pPr>
              <a:lnSpc>
                <a:spcPct val="90000"/>
              </a:lnSpc>
            </a:pPr>
            <a:r>
              <a:rPr lang="en-US" altLang="en-US" sz="2800"/>
              <a:t>If the charges have the </a:t>
            </a:r>
            <a:r>
              <a:rPr lang="en-US" altLang="en-US" sz="2800" i="1"/>
              <a:t>same</a:t>
            </a:r>
            <a:r>
              <a:rPr lang="en-US" altLang="en-US" sz="2800"/>
              <a:t> sign, PE is </a:t>
            </a:r>
            <a:r>
              <a:rPr lang="en-US" altLang="en-US" sz="2800" b="1" i="1"/>
              <a:t>positive</a:t>
            </a:r>
          </a:p>
          <a:p>
            <a:pPr lvl="2">
              <a:lnSpc>
                <a:spcPct val="90000"/>
              </a:lnSpc>
            </a:pPr>
            <a:r>
              <a:rPr lang="en-US" altLang="en-US" sz="2800"/>
              <a:t>Positive work must be done by the external agent to bring the two charges near one another</a:t>
            </a:r>
          </a:p>
          <a:p>
            <a:pPr lvl="2">
              <a:lnSpc>
                <a:spcPct val="90000"/>
              </a:lnSpc>
            </a:pPr>
            <a:r>
              <a:rPr lang="en-US" altLang="en-US" sz="2800"/>
              <a:t>The like charges would repel</a:t>
            </a:r>
          </a:p>
        </p:txBody>
      </p:sp>
      <p:sp>
        <p:nvSpPr>
          <p:cNvPr id="94212" name="Rectangle 4"/>
          <p:cNvSpPr>
            <a:spLocks noChangeArrowheads="1"/>
          </p:cNvSpPr>
          <p:nvPr/>
        </p:nvSpPr>
        <p:spPr bwMode="auto">
          <a:xfrm>
            <a:off x="685800" y="4267200"/>
            <a:ext cx="7772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a:lnSpc>
                <a:spcPct val="90000"/>
              </a:lnSpc>
            </a:pPr>
            <a:r>
              <a:rPr lang="en-US" altLang="en-US" sz="2800"/>
              <a:t>If the charges have </a:t>
            </a:r>
            <a:r>
              <a:rPr lang="en-US" altLang="en-US" sz="2800" i="1"/>
              <a:t>opposite</a:t>
            </a:r>
            <a:r>
              <a:rPr lang="en-US" altLang="en-US" sz="2800"/>
              <a:t> signs, PE is </a:t>
            </a:r>
            <a:r>
              <a:rPr lang="en-US" altLang="en-US" sz="2800" b="1" i="1"/>
              <a:t>negative</a:t>
            </a:r>
          </a:p>
          <a:p>
            <a:pPr lvl="2">
              <a:lnSpc>
                <a:spcPct val="90000"/>
              </a:lnSpc>
            </a:pPr>
            <a:r>
              <a:rPr lang="en-US" altLang="en-US" sz="2800"/>
              <a:t>The force would be attractive</a:t>
            </a:r>
          </a:p>
          <a:p>
            <a:pPr lvl="2">
              <a:lnSpc>
                <a:spcPct val="90000"/>
              </a:lnSpc>
            </a:pPr>
            <a:r>
              <a:rPr lang="en-US" altLang="en-US" sz="2800"/>
              <a:t>Work must be done to hold back the unlike charges from accelerating toward each other as they are brought close together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381000"/>
            <a:ext cx="7772400" cy="1143000"/>
          </a:xfrm>
        </p:spPr>
        <p:txBody>
          <a:bodyPr/>
          <a:lstStyle/>
          <a:p>
            <a:r>
              <a:rPr lang="en-US" altLang="en-US"/>
              <a:t>Problem Solving with Electric Potential (Point Charges)</a:t>
            </a:r>
          </a:p>
        </p:txBody>
      </p:sp>
      <p:sp>
        <p:nvSpPr>
          <p:cNvPr id="95235" name="Rectangle 3"/>
          <p:cNvSpPr>
            <a:spLocks noGrp="1" noChangeArrowheads="1"/>
          </p:cNvSpPr>
          <p:nvPr>
            <p:ph type="body" idx="1"/>
          </p:nvPr>
        </p:nvSpPr>
        <p:spPr/>
        <p:txBody>
          <a:bodyPr/>
          <a:lstStyle/>
          <a:p>
            <a:pPr>
              <a:lnSpc>
                <a:spcPct val="90000"/>
              </a:lnSpc>
            </a:pPr>
            <a:r>
              <a:rPr lang="en-US" altLang="en-US" sz="2800"/>
              <a:t>Remember that potential is a </a:t>
            </a:r>
            <a:r>
              <a:rPr lang="en-US" altLang="en-US" sz="2800" i="1">
                <a:solidFill>
                  <a:schemeClr val="folHlink"/>
                </a:solidFill>
              </a:rPr>
              <a:t>scalar quantity</a:t>
            </a:r>
          </a:p>
          <a:p>
            <a:pPr lvl="2">
              <a:lnSpc>
                <a:spcPct val="90000"/>
              </a:lnSpc>
            </a:pPr>
            <a:r>
              <a:rPr lang="en-US" altLang="en-US" sz="2800"/>
              <a:t>So </a:t>
            </a:r>
            <a:r>
              <a:rPr lang="en-US" altLang="en-US" sz="2800" i="1">
                <a:solidFill>
                  <a:schemeClr val="folHlink"/>
                </a:solidFill>
              </a:rPr>
              <a:t>no components</a:t>
            </a:r>
            <a:r>
              <a:rPr lang="en-US" altLang="en-US" sz="2800"/>
              <a:t> to worry about</a:t>
            </a:r>
          </a:p>
          <a:p>
            <a:pPr>
              <a:lnSpc>
                <a:spcPct val="90000"/>
              </a:lnSpc>
            </a:pPr>
            <a:r>
              <a:rPr lang="en-US" altLang="en-US" sz="2800"/>
              <a:t>Use the </a:t>
            </a:r>
            <a:r>
              <a:rPr lang="en-US" altLang="en-US" sz="2800" i="1">
                <a:solidFill>
                  <a:schemeClr val="folHlink"/>
                </a:solidFill>
              </a:rPr>
              <a:t>superposition principle</a:t>
            </a:r>
            <a:r>
              <a:rPr lang="en-US" altLang="en-US" sz="2800"/>
              <a:t> when you 		have multiple charges</a:t>
            </a:r>
          </a:p>
          <a:p>
            <a:pPr lvl="2">
              <a:lnSpc>
                <a:spcPct val="90000"/>
              </a:lnSpc>
            </a:pPr>
            <a:r>
              <a:rPr lang="en-US" altLang="en-US" sz="2800" i="1">
                <a:solidFill>
                  <a:schemeClr val="folHlink"/>
                </a:solidFill>
              </a:rPr>
              <a:t>Take the algebraic sum</a:t>
            </a:r>
          </a:p>
          <a:p>
            <a:pPr>
              <a:lnSpc>
                <a:spcPct val="90000"/>
              </a:lnSpc>
            </a:pPr>
            <a:r>
              <a:rPr lang="en-US" altLang="en-US" sz="2800"/>
              <a:t>Keep track of sign</a:t>
            </a:r>
          </a:p>
          <a:p>
            <a:pPr lvl="2">
              <a:lnSpc>
                <a:spcPct val="90000"/>
              </a:lnSpc>
            </a:pPr>
            <a:r>
              <a:rPr lang="en-US" altLang="en-US" sz="2800"/>
              <a:t>The potential is positive if  the charge is positive and negative if the charge is negative</a:t>
            </a:r>
          </a:p>
        </p:txBody>
      </p:sp>
      <p:graphicFrame>
        <p:nvGraphicFramePr>
          <p:cNvPr id="95236" name="Object 4"/>
          <p:cNvGraphicFramePr>
            <a:graphicFrameLocks noChangeAspect="1"/>
          </p:cNvGraphicFramePr>
          <p:nvPr/>
        </p:nvGraphicFramePr>
        <p:xfrm>
          <a:off x="5105400" y="5410200"/>
          <a:ext cx="1828800" cy="1287463"/>
        </p:xfrm>
        <a:graphic>
          <a:graphicData uri="http://schemas.openxmlformats.org/presentationml/2006/ole">
            <mc:AlternateContent xmlns:mc="http://schemas.openxmlformats.org/markup-compatibility/2006">
              <mc:Choice xmlns:v="urn:schemas-microsoft-com:vml" Requires="v">
                <p:oleObj spid="_x0000_s95238" name="Equation" r:id="rId3" imgW="558720" imgH="393480" progId="Equation.3">
                  <p:embed/>
                </p:oleObj>
              </mc:Choice>
              <mc:Fallback>
                <p:oleObj name="Equation" r:id="rId3" imgW="5587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410200"/>
                        <a:ext cx="1828800" cy="128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6" name="Rectangle 6"/>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16.2</a:t>
            </a:r>
          </a:p>
        </p:txBody>
      </p:sp>
      <p:sp>
        <p:nvSpPr>
          <p:cNvPr id="20489" name="Rectangle 9"/>
          <p:cNvSpPr>
            <a:spLocks noGrp="1" noChangeArrowheads="1"/>
          </p:cNvSpPr>
          <p:nvPr>
            <p:ph type="title"/>
          </p:nvPr>
        </p:nvSpPr>
        <p:spPr>
          <a:xfrm>
            <a:off x="685800" y="1676400"/>
            <a:ext cx="7924800" cy="5029200"/>
          </a:xfrm>
          <a:noFill/>
          <a:ln/>
        </p:spPr>
        <p:txBody>
          <a:bodyPr anchor="b"/>
          <a:lstStyle/>
          <a:p>
            <a:r>
              <a:rPr lang="en-US" altLang="en-US" sz="3900">
                <a:solidFill>
                  <a:srgbClr val="000000"/>
                </a:solidFill>
                <a:effectLst/>
                <a:latin typeface="Palatino" pitchFamily="18" charset="0"/>
              </a:rPr>
              <a:t>If the electric potential at some point is zero, you can conclude that (a) no charges exist in the vicinity of that point, (b) some charges are positive and some are negative, or (c) all charges in the vicinity have the same sign. Choose each correct answer.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16.2 ANSWER</a:t>
            </a:r>
          </a:p>
        </p:txBody>
      </p:sp>
      <p:sp>
        <p:nvSpPr>
          <p:cNvPr id="63491" name="Rectangle 3"/>
          <p:cNvSpPr>
            <a:spLocks noGrp="1" noChangeArrowheads="1"/>
          </p:cNvSpPr>
          <p:nvPr>
            <p:ph type="title"/>
          </p:nvPr>
        </p:nvSpPr>
        <p:spPr>
          <a:xfrm>
            <a:off x="304800" y="2590800"/>
            <a:ext cx="8305800" cy="3962400"/>
          </a:xfrm>
          <a:noFill/>
          <a:ln/>
        </p:spPr>
        <p:txBody>
          <a:bodyPr anchor="b"/>
          <a:lstStyle/>
          <a:p>
            <a:r>
              <a:rPr lang="en-US" altLang="en-US" sz="3000">
                <a:solidFill>
                  <a:srgbClr val="000000"/>
                </a:solidFill>
                <a:effectLst/>
                <a:latin typeface="Palatino-Roman" charset="0"/>
              </a:rPr>
              <a:t>Either (a) or (b), but not both. The absence of any electrical charges within a finite distance from the point would produce an electric potential of zero at the point. Thus, (a) could be a true statement. If electrical charges exist at finite distances from the point, then (b) must be true. Both positive and negative charges must be present in the vicinity so their contributions to the electrical potential at the observation point may cancel each other.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16.3</a:t>
            </a:r>
          </a:p>
        </p:txBody>
      </p:sp>
      <p:sp>
        <p:nvSpPr>
          <p:cNvPr id="64515" name="Rectangle 3"/>
          <p:cNvSpPr>
            <a:spLocks noGrp="1" noChangeArrowheads="1"/>
          </p:cNvSpPr>
          <p:nvPr>
            <p:ph type="title"/>
          </p:nvPr>
        </p:nvSpPr>
        <p:spPr>
          <a:xfrm>
            <a:off x="685800" y="1447800"/>
            <a:ext cx="7924800" cy="5029200"/>
          </a:xfrm>
          <a:noFill/>
          <a:ln/>
        </p:spPr>
        <p:txBody>
          <a:bodyPr anchor="b"/>
          <a:lstStyle/>
          <a:p>
            <a:r>
              <a:rPr lang="en-US" altLang="en-US" sz="3200">
                <a:solidFill>
                  <a:srgbClr val="000000"/>
                </a:solidFill>
                <a:effectLst/>
                <a:latin typeface="Palatino" pitchFamily="18" charset="0"/>
              </a:rPr>
              <a:t>A spherical balloon contains a positively charged particle at its center.  As the balloon is inflated to a larger volume while the charged particle remains at the center, which of the following changes? (a) the electric potential at the surface of the balloon, (b) the magnitude of the electric field at the surface of the balloon, (c) the electric flux through the balloon.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16.3 ANSWER</a:t>
            </a:r>
          </a:p>
        </p:txBody>
      </p:sp>
      <p:sp>
        <p:nvSpPr>
          <p:cNvPr id="65539" name="Rectangle 3"/>
          <p:cNvSpPr>
            <a:spLocks noGrp="1" noChangeArrowheads="1"/>
          </p:cNvSpPr>
          <p:nvPr>
            <p:ph type="title"/>
          </p:nvPr>
        </p:nvSpPr>
        <p:spPr>
          <a:xfrm>
            <a:off x="304800" y="533400"/>
            <a:ext cx="8305800" cy="3962400"/>
          </a:xfrm>
          <a:noFill/>
          <a:ln/>
        </p:spPr>
        <p:txBody>
          <a:bodyPr anchor="b"/>
          <a:lstStyle/>
          <a:p>
            <a:r>
              <a:rPr lang="en-US" altLang="en-US" sz="3600">
                <a:solidFill>
                  <a:srgbClr val="000000"/>
                </a:solidFill>
                <a:effectLst/>
                <a:latin typeface="Palatino-Roman" charset="0"/>
              </a:rPr>
              <a:t>(a) and (b). Both the electric potential and the magnitude of the electric field decrease as the distance from the charged particle increases.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600"/>
            <a:ext cx="7772400" cy="1143000"/>
          </a:xfrm>
        </p:spPr>
        <p:txBody>
          <a:bodyPr/>
          <a:lstStyle/>
          <a:p>
            <a:r>
              <a:rPr lang="en-US" altLang="en-US"/>
              <a:t>Potentials and Charged Conductors</a:t>
            </a:r>
          </a:p>
        </p:txBody>
      </p:sp>
      <p:sp>
        <p:nvSpPr>
          <p:cNvPr id="62467" name="Rectangle 3"/>
          <p:cNvSpPr>
            <a:spLocks noGrp="1" noChangeArrowheads="1"/>
          </p:cNvSpPr>
          <p:nvPr>
            <p:ph type="body" idx="1"/>
          </p:nvPr>
        </p:nvSpPr>
        <p:spPr/>
        <p:txBody>
          <a:bodyPr/>
          <a:lstStyle/>
          <a:p>
            <a:pPr>
              <a:lnSpc>
                <a:spcPct val="90000"/>
              </a:lnSpc>
            </a:pPr>
            <a:r>
              <a:rPr lang="en-US" altLang="en-US" sz="2800"/>
              <a:t>Since </a:t>
            </a:r>
            <a:r>
              <a:rPr lang="en-US" altLang="en-US" sz="2800" i="1">
                <a:solidFill>
                  <a:srgbClr val="FFFF00"/>
                </a:solidFill>
              </a:rPr>
              <a:t>W</a:t>
            </a:r>
            <a:r>
              <a:rPr lang="en-US" altLang="en-US" sz="2800">
                <a:solidFill>
                  <a:srgbClr val="FFFF00"/>
                </a:solidFill>
              </a:rPr>
              <a:t> = - </a:t>
            </a:r>
            <a:r>
              <a:rPr lang="en-US" altLang="en-US" sz="2800" i="1">
                <a:solidFill>
                  <a:srgbClr val="FFFF00"/>
                </a:solidFill>
              </a:rPr>
              <a:t>q</a:t>
            </a:r>
            <a:r>
              <a:rPr lang="en-US" altLang="en-US" sz="2800">
                <a:solidFill>
                  <a:srgbClr val="FFFF00"/>
                </a:solidFill>
              </a:rPr>
              <a:t>(</a:t>
            </a:r>
            <a:r>
              <a:rPr lang="en-US" altLang="en-US" sz="2800" i="1">
                <a:solidFill>
                  <a:srgbClr val="FFFF00"/>
                </a:solidFill>
              </a:rPr>
              <a:t>V</a:t>
            </a:r>
            <a:r>
              <a:rPr lang="en-US" altLang="en-US" sz="2800" baseline="-25000">
                <a:solidFill>
                  <a:srgbClr val="FFFF00"/>
                </a:solidFill>
              </a:rPr>
              <a:t>B</a:t>
            </a:r>
            <a:r>
              <a:rPr lang="en-US" altLang="en-US" sz="2800">
                <a:solidFill>
                  <a:srgbClr val="FFFF00"/>
                </a:solidFill>
              </a:rPr>
              <a:t> – </a:t>
            </a:r>
            <a:r>
              <a:rPr lang="en-US" altLang="en-US" sz="2800" i="1">
                <a:solidFill>
                  <a:srgbClr val="FFFF00"/>
                </a:solidFill>
              </a:rPr>
              <a:t>V</a:t>
            </a:r>
            <a:r>
              <a:rPr lang="en-US" altLang="en-US" sz="2800" baseline="-25000">
                <a:solidFill>
                  <a:srgbClr val="FFFF00"/>
                </a:solidFill>
              </a:rPr>
              <a:t>A</a:t>
            </a:r>
            <a:r>
              <a:rPr lang="en-US" altLang="en-US" sz="2800">
                <a:solidFill>
                  <a:srgbClr val="FFFF00"/>
                </a:solidFill>
              </a:rPr>
              <a:t>),</a:t>
            </a:r>
            <a:r>
              <a:rPr lang="en-US" altLang="en-US" sz="2800"/>
              <a:t> no work is required to move a charge between two points that are at the same electric potential</a:t>
            </a:r>
          </a:p>
          <a:p>
            <a:pPr lvl="2">
              <a:lnSpc>
                <a:spcPct val="90000"/>
              </a:lnSpc>
            </a:pPr>
            <a:r>
              <a:rPr lang="en-US" altLang="en-US" sz="2800" i="1">
                <a:solidFill>
                  <a:srgbClr val="FFFF00"/>
                </a:solidFill>
              </a:rPr>
              <a:t>W</a:t>
            </a:r>
            <a:r>
              <a:rPr lang="en-US" altLang="en-US" sz="2800">
                <a:solidFill>
                  <a:srgbClr val="FFFF00"/>
                </a:solidFill>
              </a:rPr>
              <a:t> = 0 when </a:t>
            </a:r>
            <a:r>
              <a:rPr lang="en-US" altLang="en-US" sz="2800" i="1">
                <a:solidFill>
                  <a:srgbClr val="FFFF00"/>
                </a:solidFill>
              </a:rPr>
              <a:t>V</a:t>
            </a:r>
            <a:r>
              <a:rPr lang="en-US" altLang="en-US" sz="2800" baseline="-25000">
                <a:solidFill>
                  <a:srgbClr val="FFFF00"/>
                </a:solidFill>
              </a:rPr>
              <a:t>A</a:t>
            </a:r>
            <a:r>
              <a:rPr lang="en-US" altLang="en-US" sz="2800">
                <a:solidFill>
                  <a:srgbClr val="FFFF00"/>
                </a:solidFill>
              </a:rPr>
              <a:t> = </a:t>
            </a:r>
            <a:r>
              <a:rPr lang="en-US" altLang="en-US" sz="2800" i="1">
                <a:solidFill>
                  <a:srgbClr val="FFFF00"/>
                </a:solidFill>
              </a:rPr>
              <a:t>V</a:t>
            </a:r>
            <a:r>
              <a:rPr lang="en-US" altLang="en-US" sz="2800" baseline="-25000">
                <a:solidFill>
                  <a:srgbClr val="FFFF00"/>
                </a:solidFill>
              </a:rPr>
              <a:t>B</a:t>
            </a:r>
            <a:endParaRPr lang="en-US" altLang="en-US" sz="2800">
              <a:solidFill>
                <a:srgbClr val="FFFF00"/>
              </a:solidFill>
            </a:endParaRPr>
          </a:p>
          <a:p>
            <a:pPr>
              <a:lnSpc>
                <a:spcPct val="90000"/>
              </a:lnSpc>
            </a:pPr>
            <a:r>
              <a:rPr lang="en-US" altLang="en-US" sz="2800"/>
              <a:t>All points on the surface of a charged conductor in electrostatic equilibrium are at the same potential</a:t>
            </a:r>
          </a:p>
          <a:p>
            <a:pPr>
              <a:lnSpc>
                <a:spcPct val="90000"/>
              </a:lnSpc>
            </a:pPr>
            <a:r>
              <a:rPr lang="en-US" altLang="en-US" sz="2800"/>
              <a:t>Therefore, the </a:t>
            </a:r>
            <a:r>
              <a:rPr lang="en-US" altLang="en-US" sz="2800" i="1"/>
              <a:t>electric potential is a constant</a:t>
            </a:r>
            <a:r>
              <a:rPr lang="en-US" altLang="en-US" sz="2800"/>
              <a:t> everywhere on the surface of a charged conductor in equilibrium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0"/>
            <a:ext cx="7772400" cy="1143000"/>
          </a:xfrm>
        </p:spPr>
        <p:txBody>
          <a:bodyPr/>
          <a:lstStyle/>
          <a:p>
            <a:r>
              <a:rPr lang="en-US" altLang="en-US"/>
              <a:t>Conductors in Equilibrium</a:t>
            </a:r>
          </a:p>
        </p:txBody>
      </p:sp>
      <p:sp>
        <p:nvSpPr>
          <p:cNvPr id="21507" name="Rectangle 3"/>
          <p:cNvSpPr>
            <a:spLocks noGrp="1" noChangeArrowheads="1"/>
          </p:cNvSpPr>
          <p:nvPr>
            <p:ph type="body" sz="half" idx="1"/>
          </p:nvPr>
        </p:nvSpPr>
        <p:spPr>
          <a:xfrm>
            <a:off x="228600" y="1219200"/>
            <a:ext cx="8763000" cy="609600"/>
          </a:xfrm>
        </p:spPr>
        <p:txBody>
          <a:bodyPr/>
          <a:lstStyle/>
          <a:p>
            <a:r>
              <a:rPr lang="en-US" altLang="en-US" sz="2800"/>
              <a:t>The conductor has an excess of positive charge</a:t>
            </a:r>
          </a:p>
        </p:txBody>
      </p:sp>
      <p:pic>
        <p:nvPicPr>
          <p:cNvPr id="21510" name="Picture 6" descr="Fig 16-09"/>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53200" y="1828800"/>
            <a:ext cx="2484438"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152400" y="1828800"/>
            <a:ext cx="6172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2800">
                <a:solidFill>
                  <a:schemeClr val="tx1"/>
                </a:solidFill>
                <a:latin typeface="Times New Roman" pitchFamily="18" charset="0"/>
              </a:defRPr>
            </a:lvl1pPr>
            <a:lvl2pPr marL="742950" indent="-285750">
              <a:spcBef>
                <a:spcPct val="20000"/>
              </a:spcBef>
              <a:buClr>
                <a:schemeClr val="tx1"/>
              </a:buClr>
              <a:buSzPct val="90000"/>
              <a:buChar char="–"/>
              <a:defRPr sz="24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000">
                <a:solidFill>
                  <a:schemeClr val="tx1"/>
                </a:solidFill>
                <a:latin typeface="Times New Roman" pitchFamily="18" charset="0"/>
              </a:defRPr>
            </a:lvl3pPr>
            <a:lvl4pPr marL="1600200" indent="-228600">
              <a:spcBef>
                <a:spcPct val="20000"/>
              </a:spcBef>
              <a:buClr>
                <a:schemeClr val="tx1"/>
              </a:buClr>
              <a:buChar char="–"/>
              <a:defRPr>
                <a:solidFill>
                  <a:schemeClr val="tx1"/>
                </a:solidFill>
                <a:latin typeface="Times New Roman" pitchFamily="18" charset="0"/>
              </a:defRPr>
            </a:lvl4pPr>
            <a:lvl5pPr marL="2057400" indent="-228600">
              <a:spcBef>
                <a:spcPct val="20000"/>
              </a:spcBef>
              <a:buClr>
                <a:schemeClr val="accent1"/>
              </a:buClr>
              <a:buChar char="•"/>
              <a:defRPr>
                <a:solidFill>
                  <a:schemeClr val="tx1"/>
                </a:solidFill>
                <a:latin typeface="Times New Roman" pitchFamily="18" charset="0"/>
              </a:defRPr>
            </a:lvl5pPr>
            <a:lvl6pPr marL="2514600" indent="-228600" fontAlgn="base">
              <a:spcBef>
                <a:spcPct val="20000"/>
              </a:spcBef>
              <a:spcAft>
                <a:spcPct val="0"/>
              </a:spcAft>
              <a:buClr>
                <a:schemeClr val="accent1"/>
              </a:buClr>
              <a:buChar char="•"/>
              <a:defRPr>
                <a:solidFill>
                  <a:schemeClr val="tx1"/>
                </a:solidFill>
                <a:latin typeface="Times New Roman" pitchFamily="18" charset="0"/>
              </a:defRPr>
            </a:lvl6pPr>
            <a:lvl7pPr marL="2971800" indent="-228600" fontAlgn="base">
              <a:spcBef>
                <a:spcPct val="20000"/>
              </a:spcBef>
              <a:spcAft>
                <a:spcPct val="0"/>
              </a:spcAft>
              <a:buClr>
                <a:schemeClr val="accent1"/>
              </a:buClr>
              <a:buChar char="•"/>
              <a:defRPr>
                <a:solidFill>
                  <a:schemeClr val="tx1"/>
                </a:solidFill>
                <a:latin typeface="Times New Roman" pitchFamily="18" charset="0"/>
              </a:defRPr>
            </a:lvl7pPr>
            <a:lvl8pPr marL="3429000" indent="-228600" fontAlgn="base">
              <a:spcBef>
                <a:spcPct val="20000"/>
              </a:spcBef>
              <a:spcAft>
                <a:spcPct val="0"/>
              </a:spcAft>
              <a:buClr>
                <a:schemeClr val="accent1"/>
              </a:buClr>
              <a:buChar char="•"/>
              <a:defRPr>
                <a:solidFill>
                  <a:schemeClr val="tx1"/>
                </a:solidFill>
                <a:latin typeface="Times New Roman" pitchFamily="18" charset="0"/>
              </a:defRPr>
            </a:lvl8pPr>
            <a:lvl9pPr marL="3886200" indent="-228600" fontAlgn="base">
              <a:spcBef>
                <a:spcPct val="20000"/>
              </a:spcBef>
              <a:spcAft>
                <a:spcPct val="0"/>
              </a:spcAft>
              <a:buClr>
                <a:schemeClr val="accent1"/>
              </a:buClr>
              <a:buChar char="•"/>
              <a:defRPr>
                <a:solidFill>
                  <a:schemeClr val="tx1"/>
                </a:solidFill>
                <a:latin typeface="Times New Roman" pitchFamily="18" charset="0"/>
              </a:defRPr>
            </a:lvl9pPr>
          </a:lstStyle>
          <a:p>
            <a:r>
              <a:rPr lang="en-US" altLang="en-US"/>
              <a:t>All of the charge resides at the surface</a:t>
            </a:r>
          </a:p>
          <a:p>
            <a:r>
              <a:rPr lang="en-US" altLang="en-US" i="1">
                <a:solidFill>
                  <a:srgbClr val="FFFF00"/>
                </a:solidFill>
              </a:rPr>
              <a:t>E</a:t>
            </a:r>
            <a:r>
              <a:rPr lang="en-US" altLang="en-US">
                <a:solidFill>
                  <a:srgbClr val="FFFF00"/>
                </a:solidFill>
              </a:rPr>
              <a:t> = 0</a:t>
            </a:r>
            <a:r>
              <a:rPr lang="en-US" altLang="en-US"/>
              <a:t> inside the conductor</a:t>
            </a:r>
          </a:p>
          <a:p>
            <a:r>
              <a:rPr lang="en-US" altLang="en-US"/>
              <a:t>The </a:t>
            </a:r>
            <a:r>
              <a:rPr lang="en-US" altLang="en-US" i="1"/>
              <a:t>electric field</a:t>
            </a:r>
            <a:r>
              <a:rPr lang="en-US" altLang="en-US"/>
              <a:t> just outside the conductor is </a:t>
            </a:r>
            <a:r>
              <a:rPr lang="en-US" altLang="en-US" i="1"/>
              <a:t>perpendicular </a:t>
            </a:r>
            <a:r>
              <a:rPr lang="en-US" altLang="en-US"/>
              <a:t>to the surface</a:t>
            </a:r>
          </a:p>
          <a:p>
            <a:r>
              <a:rPr lang="en-US" altLang="en-US"/>
              <a:t>The  </a:t>
            </a:r>
            <a:r>
              <a:rPr lang="en-US" altLang="en-US" i="1"/>
              <a:t>potential is a constant</a:t>
            </a:r>
            <a:r>
              <a:rPr lang="en-US" altLang="en-US"/>
              <a:t> everywhere </a:t>
            </a:r>
            <a:r>
              <a:rPr lang="en-US" altLang="en-US" u="sng"/>
              <a:t>on the surface</a:t>
            </a:r>
            <a:r>
              <a:rPr lang="en-US" altLang="en-US"/>
              <a:t> of the conductor </a:t>
            </a:r>
          </a:p>
          <a:p>
            <a:r>
              <a:rPr lang="en-US" altLang="en-US"/>
              <a:t>The </a:t>
            </a:r>
            <a:r>
              <a:rPr lang="en-US" altLang="en-US" i="1"/>
              <a:t>potential</a:t>
            </a:r>
            <a:r>
              <a:rPr lang="en-US" altLang="en-US"/>
              <a:t> everywhere </a:t>
            </a:r>
            <a:r>
              <a:rPr lang="en-US" altLang="en-US" u="sng"/>
              <a:t>inside</a:t>
            </a:r>
            <a:r>
              <a:rPr lang="en-US" altLang="en-US"/>
              <a:t> the conductor is </a:t>
            </a:r>
            <a:r>
              <a:rPr lang="en-US" altLang="en-US" i="1"/>
              <a:t>constant</a:t>
            </a:r>
            <a:r>
              <a:rPr lang="en-US" altLang="en-US"/>
              <a:t> and equal to its value at the surface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04800"/>
            <a:ext cx="7772400" cy="1143000"/>
          </a:xfrm>
        </p:spPr>
        <p:txBody>
          <a:bodyPr/>
          <a:lstStyle/>
          <a:p>
            <a:r>
              <a:rPr lang="en-US" altLang="en-US"/>
              <a:t>The Electron Volt</a:t>
            </a:r>
          </a:p>
        </p:txBody>
      </p:sp>
      <p:sp>
        <p:nvSpPr>
          <p:cNvPr id="23555" name="Rectangle 3"/>
          <p:cNvSpPr>
            <a:spLocks noGrp="1" noChangeArrowheads="1"/>
          </p:cNvSpPr>
          <p:nvPr>
            <p:ph type="body" idx="1"/>
          </p:nvPr>
        </p:nvSpPr>
        <p:spPr>
          <a:xfrm>
            <a:off x="685800" y="1981200"/>
            <a:ext cx="8001000" cy="3810000"/>
          </a:xfrm>
        </p:spPr>
        <p:txBody>
          <a:bodyPr/>
          <a:lstStyle/>
          <a:p>
            <a:r>
              <a:rPr lang="en-US" altLang="en-US" sz="2800"/>
              <a:t>The electron volt (eV) is defined as the energy that an electron (or proton) gains when accelerated through a potential difference of 1 V</a:t>
            </a:r>
          </a:p>
          <a:p>
            <a:pPr lvl="2"/>
            <a:r>
              <a:rPr lang="en-US" altLang="en-US"/>
              <a:t>Electrons in normal atoms have energies of 10’s of eV</a:t>
            </a:r>
          </a:p>
          <a:p>
            <a:pPr lvl="2"/>
            <a:r>
              <a:rPr lang="en-US" altLang="en-US"/>
              <a:t>Excited electrons have energies of 1000’s of eV</a:t>
            </a:r>
          </a:p>
          <a:p>
            <a:pPr lvl="2"/>
            <a:r>
              <a:rPr lang="en-US" altLang="en-US"/>
              <a:t>High energy gamma rays have energies of millions of eV</a:t>
            </a:r>
          </a:p>
          <a:p>
            <a:r>
              <a:rPr lang="en-US" altLang="en-US" sz="2800">
                <a:solidFill>
                  <a:srgbClr val="FFFF00"/>
                </a:solidFill>
              </a:rPr>
              <a:t>1 eV = 1.60 x 10 </a:t>
            </a:r>
            <a:r>
              <a:rPr lang="en-US" altLang="en-US" sz="2800" baseline="30000">
                <a:solidFill>
                  <a:srgbClr val="FFFF00"/>
                </a:solidFill>
              </a:rPr>
              <a:t>-19</a:t>
            </a:r>
            <a:r>
              <a:rPr lang="en-US" altLang="en-US" sz="2800">
                <a:solidFill>
                  <a:srgbClr val="FFFF00"/>
                </a:solidFill>
              </a:rPr>
              <a:t> J</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Equipotential Surfaces</a:t>
            </a:r>
          </a:p>
        </p:txBody>
      </p:sp>
      <p:sp>
        <p:nvSpPr>
          <p:cNvPr id="24579" name="Rectangle 3"/>
          <p:cNvSpPr>
            <a:spLocks noGrp="1" noChangeArrowheads="1"/>
          </p:cNvSpPr>
          <p:nvPr>
            <p:ph type="body" idx="1"/>
          </p:nvPr>
        </p:nvSpPr>
        <p:spPr/>
        <p:txBody>
          <a:bodyPr/>
          <a:lstStyle/>
          <a:p>
            <a:r>
              <a:rPr lang="en-US" altLang="en-US"/>
              <a:t>An </a:t>
            </a:r>
            <a:r>
              <a:rPr lang="en-US" altLang="en-US" i="1">
                <a:solidFill>
                  <a:srgbClr val="FFFF00"/>
                </a:solidFill>
              </a:rPr>
              <a:t>equipotential surface</a:t>
            </a:r>
            <a:r>
              <a:rPr lang="en-US" altLang="en-US"/>
              <a:t> is a surface on which all points are at the same potential</a:t>
            </a:r>
          </a:p>
          <a:p>
            <a:pPr lvl="2"/>
            <a:r>
              <a:rPr lang="en-US" altLang="en-US" sz="2800"/>
              <a:t>No work is required to move a charge at a constant speed on an equipotential surface</a:t>
            </a:r>
          </a:p>
          <a:p>
            <a:pPr lvl="2"/>
            <a:r>
              <a:rPr lang="en-US" altLang="en-US" sz="2800"/>
              <a:t>The electric field at every point on an equipotential surface is perpendicular to the surface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152400"/>
            <a:ext cx="7772400" cy="1143000"/>
          </a:xfrm>
        </p:spPr>
        <p:txBody>
          <a:bodyPr/>
          <a:lstStyle/>
          <a:p>
            <a:r>
              <a:rPr lang="en-US" altLang="en-US"/>
              <a:t>Work and Potential Energy</a:t>
            </a:r>
          </a:p>
        </p:txBody>
      </p:sp>
      <p:sp>
        <p:nvSpPr>
          <p:cNvPr id="7171" name="Rectangle 3"/>
          <p:cNvSpPr>
            <a:spLocks noGrp="1" noChangeArrowheads="1"/>
          </p:cNvSpPr>
          <p:nvPr>
            <p:ph type="body" sz="half" idx="1"/>
          </p:nvPr>
        </p:nvSpPr>
        <p:spPr>
          <a:xfrm>
            <a:off x="533400" y="1981200"/>
            <a:ext cx="3810000" cy="3200400"/>
          </a:xfrm>
        </p:spPr>
        <p:txBody>
          <a:bodyPr/>
          <a:lstStyle/>
          <a:p>
            <a:r>
              <a:rPr lang="en-US" altLang="en-US" sz="2800"/>
              <a:t>There is a uniform field between the two plates</a:t>
            </a:r>
          </a:p>
          <a:p>
            <a:r>
              <a:rPr lang="en-US" altLang="en-US" sz="2800"/>
              <a:t>As the charge </a:t>
            </a:r>
            <a:r>
              <a:rPr lang="en-US" altLang="en-US" sz="2800" i="1"/>
              <a:t>q</a:t>
            </a:r>
            <a:r>
              <a:rPr lang="en-US" altLang="en-US" sz="2800"/>
              <a:t> moves from A to B, work is done on it by electric field</a:t>
            </a:r>
          </a:p>
        </p:txBody>
      </p:sp>
      <p:grpSp>
        <p:nvGrpSpPr>
          <p:cNvPr id="7179" name="Group 11"/>
          <p:cNvGrpSpPr>
            <a:grpSpLocks/>
          </p:cNvGrpSpPr>
          <p:nvPr/>
        </p:nvGrpSpPr>
        <p:grpSpPr bwMode="auto">
          <a:xfrm>
            <a:off x="5029200" y="1219200"/>
            <a:ext cx="3962400" cy="4033838"/>
            <a:chOff x="3078" y="720"/>
            <a:chExt cx="2682" cy="2781"/>
          </a:xfrm>
        </p:grpSpPr>
        <p:pic>
          <p:nvPicPr>
            <p:cNvPr id="7174" name="Picture 6" descr="Fig 1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 y="720"/>
              <a:ext cx="2682" cy="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9"/>
            <p:cNvSpPr>
              <a:spLocks noChangeArrowheads="1"/>
            </p:cNvSpPr>
            <p:nvPr/>
          </p:nvSpPr>
          <p:spPr bwMode="auto">
            <a:xfrm>
              <a:off x="4368" y="2928"/>
              <a:ext cx="144"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176" name="Object 8"/>
            <p:cNvGraphicFramePr>
              <a:graphicFrameLocks noChangeAspect="1"/>
            </p:cNvGraphicFramePr>
            <p:nvPr/>
          </p:nvGraphicFramePr>
          <p:xfrm>
            <a:off x="3984" y="3024"/>
            <a:ext cx="960" cy="300"/>
          </p:xfrm>
          <a:graphic>
            <a:graphicData uri="http://schemas.openxmlformats.org/presentationml/2006/ole">
              <mc:AlternateContent xmlns:mc="http://schemas.openxmlformats.org/markup-compatibility/2006">
                <mc:Choice xmlns:v="urn:schemas-microsoft-com:vml" Requires="v">
                  <p:oleObj spid="_x0000_s7182" name="Equation" r:id="rId4" imgW="774360" imgH="241200" progId="Equation.3">
                    <p:embed/>
                  </p:oleObj>
                </mc:Choice>
                <mc:Fallback>
                  <p:oleObj name="Equation" r:id="rId4" imgW="774360" imgH="2412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3024"/>
                          <a:ext cx="960"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178" name="Object 10"/>
          <p:cNvGraphicFramePr>
            <a:graphicFrameLocks noChangeAspect="1"/>
          </p:cNvGraphicFramePr>
          <p:nvPr/>
        </p:nvGraphicFramePr>
        <p:xfrm>
          <a:off x="762000" y="5638800"/>
          <a:ext cx="5334000" cy="776288"/>
        </p:xfrm>
        <a:graphic>
          <a:graphicData uri="http://schemas.openxmlformats.org/presentationml/2006/ole">
            <mc:AlternateContent xmlns:mc="http://schemas.openxmlformats.org/markup-compatibility/2006">
              <mc:Choice xmlns:v="urn:schemas-microsoft-com:vml" Requires="v">
                <p:oleObj spid="_x0000_s7183" name="Equation" r:id="rId6" imgW="1663560" imgH="241200" progId="Equation.3">
                  <p:embed/>
                </p:oleObj>
              </mc:Choice>
              <mc:Fallback>
                <p:oleObj name="Equation" r:id="rId6" imgW="1663560" imgH="2412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638800"/>
                        <a:ext cx="5334000"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7772400" cy="1295400"/>
          </a:xfrm>
        </p:spPr>
        <p:txBody>
          <a:bodyPr/>
          <a:lstStyle/>
          <a:p>
            <a:r>
              <a:rPr lang="en-US" altLang="en-US"/>
              <a:t>Equipotentials and Electric Fields Lines – Positive Charge</a:t>
            </a:r>
          </a:p>
        </p:txBody>
      </p:sp>
      <p:sp>
        <p:nvSpPr>
          <p:cNvPr id="25603" name="Rectangle 3"/>
          <p:cNvSpPr>
            <a:spLocks noGrp="1" noChangeArrowheads="1"/>
          </p:cNvSpPr>
          <p:nvPr>
            <p:ph type="body" sz="half" idx="1"/>
          </p:nvPr>
        </p:nvSpPr>
        <p:spPr>
          <a:xfrm>
            <a:off x="228600" y="2057400"/>
            <a:ext cx="3810000" cy="4114800"/>
          </a:xfrm>
        </p:spPr>
        <p:txBody>
          <a:bodyPr/>
          <a:lstStyle/>
          <a:p>
            <a:r>
              <a:rPr lang="en-US" altLang="en-US" sz="2800"/>
              <a:t>The equipotentials for a point charge are a family of spheres centered on the point charge</a:t>
            </a:r>
          </a:p>
          <a:p>
            <a:r>
              <a:rPr lang="en-US" altLang="en-US" sz="2800"/>
              <a:t>The field lines are perpendicular to the electric potential at all points</a:t>
            </a:r>
          </a:p>
        </p:txBody>
      </p:sp>
      <p:graphicFrame>
        <p:nvGraphicFramePr>
          <p:cNvPr id="25604" name="Object 4"/>
          <p:cNvGraphicFramePr>
            <a:graphicFrameLocks noChangeAspect="1"/>
          </p:cNvGraphicFramePr>
          <p:nvPr>
            <p:ph type="clipArt" sz="half" idx="2"/>
          </p:nvPr>
        </p:nvGraphicFramePr>
        <p:xfrm>
          <a:off x="4495800" y="1981200"/>
          <a:ext cx="4330700" cy="4495800"/>
        </p:xfrm>
        <a:graphic>
          <a:graphicData uri="http://schemas.openxmlformats.org/presentationml/2006/ole">
            <mc:AlternateContent xmlns:mc="http://schemas.openxmlformats.org/markup-compatibility/2006">
              <mc:Choice xmlns:v="urn:schemas-microsoft-com:vml" Requires="v">
                <p:oleObj spid="_x0000_s25607" name="Photo Editor Photo" r:id="rId3" imgW="3971429" imgH="4123810" progId="MSPhotoEd.3">
                  <p:embed/>
                </p:oleObj>
              </mc:Choice>
              <mc:Fallback>
                <p:oleObj name="Photo Editor Photo" r:id="rId3" imgW="3971429" imgH="4123810"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81200"/>
                        <a:ext cx="4330700" cy="449580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Equipotentials and Electric Fields Lines – Dipole</a:t>
            </a:r>
          </a:p>
        </p:txBody>
      </p:sp>
      <p:sp>
        <p:nvSpPr>
          <p:cNvPr id="26627" name="Rectangle 3"/>
          <p:cNvSpPr>
            <a:spLocks noGrp="1" noChangeArrowheads="1"/>
          </p:cNvSpPr>
          <p:nvPr>
            <p:ph type="body" sz="half" idx="1"/>
          </p:nvPr>
        </p:nvSpPr>
        <p:spPr>
          <a:xfrm>
            <a:off x="152400" y="2057400"/>
            <a:ext cx="3505200" cy="4114800"/>
          </a:xfrm>
        </p:spPr>
        <p:txBody>
          <a:bodyPr/>
          <a:lstStyle/>
          <a:p>
            <a:r>
              <a:rPr lang="en-US" altLang="en-US" sz="2800"/>
              <a:t>Equipotential lines are shown in blue</a:t>
            </a:r>
          </a:p>
          <a:p>
            <a:r>
              <a:rPr lang="en-US" altLang="en-US" sz="2800"/>
              <a:t>Electric field lines are shown in red</a:t>
            </a:r>
          </a:p>
          <a:p>
            <a:r>
              <a:rPr lang="en-US" altLang="en-US" sz="2800"/>
              <a:t>The field lines are perpendicular to the equipotential lines at all points</a:t>
            </a:r>
          </a:p>
        </p:txBody>
      </p:sp>
      <p:graphicFrame>
        <p:nvGraphicFramePr>
          <p:cNvPr id="26628" name="Object 4"/>
          <p:cNvGraphicFramePr>
            <a:graphicFrameLocks noChangeAspect="1"/>
          </p:cNvGraphicFramePr>
          <p:nvPr>
            <p:ph type="clipArt" sz="half" idx="2"/>
          </p:nvPr>
        </p:nvGraphicFramePr>
        <p:xfrm>
          <a:off x="3810000" y="2057400"/>
          <a:ext cx="5029200" cy="4100513"/>
        </p:xfrm>
        <a:graphic>
          <a:graphicData uri="http://schemas.openxmlformats.org/presentationml/2006/ole">
            <mc:AlternateContent xmlns:mc="http://schemas.openxmlformats.org/markup-compatibility/2006">
              <mc:Choice xmlns:v="urn:schemas-microsoft-com:vml" Requires="v">
                <p:oleObj spid="_x0000_s26630" name="Photo Editor Photo" r:id="rId3" imgW="5619048" imgH="4580952" progId="MSPhotoEd.3">
                  <p:embed/>
                </p:oleObj>
              </mc:Choice>
              <mc:Fallback>
                <p:oleObj name="Photo Editor Photo" r:id="rId3" imgW="5619048" imgH="4580952"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057400"/>
                        <a:ext cx="5029200" cy="4100513"/>
                      </a:xfrm>
                      <a:prstGeom prst="rect">
                        <a:avLst/>
                      </a:prstGeom>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152400"/>
            <a:ext cx="7772400" cy="1143000"/>
          </a:xfrm>
        </p:spPr>
        <p:txBody>
          <a:bodyPr/>
          <a:lstStyle/>
          <a:p>
            <a:r>
              <a:rPr lang="en-US" altLang="en-US" dirty="0"/>
              <a:t>Application – Electrostatic Precipitator</a:t>
            </a:r>
          </a:p>
        </p:txBody>
      </p:sp>
      <p:sp>
        <p:nvSpPr>
          <p:cNvPr id="27651" name="Rectangle 3"/>
          <p:cNvSpPr>
            <a:spLocks noGrp="1" noChangeArrowheads="1"/>
          </p:cNvSpPr>
          <p:nvPr>
            <p:ph type="body" sz="half" idx="1"/>
          </p:nvPr>
        </p:nvSpPr>
        <p:spPr>
          <a:xfrm>
            <a:off x="304800" y="1981200"/>
            <a:ext cx="4572000" cy="4114800"/>
          </a:xfrm>
        </p:spPr>
        <p:txBody>
          <a:bodyPr/>
          <a:lstStyle/>
          <a:p>
            <a:r>
              <a:rPr lang="en-US" altLang="en-US" sz="2800"/>
              <a:t>It is used to remove particulate matter from combustion gases</a:t>
            </a:r>
          </a:p>
          <a:p>
            <a:r>
              <a:rPr lang="en-US" altLang="en-US" sz="2800"/>
              <a:t>Reduces air pollution</a:t>
            </a:r>
          </a:p>
          <a:p>
            <a:r>
              <a:rPr lang="en-US" altLang="en-US" sz="2800"/>
              <a:t>Can eliminate approximately 90% by mass of the ash and dust from smoke</a:t>
            </a:r>
          </a:p>
        </p:txBody>
      </p:sp>
      <p:pic>
        <p:nvPicPr>
          <p:cNvPr id="27654" name="Picture 6" descr="Fig 16-11a"/>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943600" y="1447800"/>
            <a:ext cx="3006725"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Application – Electrostatic Air </a:t>
            </a:r>
            <a:r>
              <a:rPr lang="en-US" altLang="en-US" dirty="0" smtClean="0"/>
              <a:t>		Cleaner</a:t>
            </a:r>
            <a:endParaRPr lang="en-US" altLang="en-US" dirty="0"/>
          </a:p>
        </p:txBody>
      </p:sp>
      <p:sp>
        <p:nvSpPr>
          <p:cNvPr id="28675" name="Rectangle 3"/>
          <p:cNvSpPr>
            <a:spLocks noGrp="1" noChangeArrowheads="1"/>
          </p:cNvSpPr>
          <p:nvPr>
            <p:ph type="body" idx="1"/>
          </p:nvPr>
        </p:nvSpPr>
        <p:spPr/>
        <p:txBody>
          <a:bodyPr/>
          <a:lstStyle/>
          <a:p>
            <a:r>
              <a:rPr lang="en-US" altLang="en-US" dirty="0"/>
              <a:t>Used in homes to relieve the discomfort </a:t>
            </a:r>
            <a:r>
              <a:rPr lang="en-US" altLang="en-US" dirty="0" smtClean="0"/>
              <a:t/>
            </a:r>
            <a:br>
              <a:rPr lang="en-US" altLang="en-US" dirty="0" smtClean="0"/>
            </a:br>
            <a:r>
              <a:rPr lang="en-US" altLang="en-US" dirty="0" smtClean="0"/>
              <a:t>of </a:t>
            </a:r>
            <a:r>
              <a:rPr lang="en-US" altLang="en-US" dirty="0"/>
              <a:t>allergy sufferers</a:t>
            </a:r>
          </a:p>
          <a:p>
            <a:r>
              <a:rPr lang="en-US" altLang="en-US" dirty="0"/>
              <a:t>It uses many of the same principles as the electrostatic precipitator</a:t>
            </a:r>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Application – Xerographic Copiers</a:t>
            </a:r>
          </a:p>
        </p:txBody>
      </p:sp>
      <p:sp>
        <p:nvSpPr>
          <p:cNvPr id="29699" name="Rectangle 3"/>
          <p:cNvSpPr>
            <a:spLocks noGrp="1" noChangeArrowheads="1"/>
          </p:cNvSpPr>
          <p:nvPr>
            <p:ph type="body" idx="1"/>
          </p:nvPr>
        </p:nvSpPr>
        <p:spPr/>
        <p:txBody>
          <a:bodyPr/>
          <a:lstStyle/>
          <a:p>
            <a:r>
              <a:rPr lang="en-US" altLang="en-US"/>
              <a:t>The process of xerography is used for making photocopies</a:t>
            </a:r>
          </a:p>
          <a:p>
            <a:r>
              <a:rPr lang="en-US" altLang="en-US"/>
              <a:t>Uses photoconductive materials</a:t>
            </a:r>
          </a:p>
          <a:p>
            <a:pPr lvl="1"/>
            <a:r>
              <a:rPr lang="en-US" altLang="en-US"/>
              <a:t>A photoconductive material is a poor conductor of electricity in the dark but becomes a good electric conductor when exposed to light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r>
              <a:rPr lang="en-US" altLang="en-US"/>
              <a:t>The Xerographic Process</a:t>
            </a:r>
          </a:p>
        </p:txBody>
      </p:sp>
      <p:pic>
        <p:nvPicPr>
          <p:cNvPr id="30725" name="Picture 5" descr="Fig 1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93875"/>
            <a:ext cx="5334000" cy="4970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304800"/>
            <a:ext cx="7772400" cy="1143000"/>
          </a:xfrm>
        </p:spPr>
        <p:txBody>
          <a:bodyPr/>
          <a:lstStyle/>
          <a:p>
            <a:r>
              <a:rPr lang="en-US" altLang="en-US"/>
              <a:t>Application – Laser Printer</a:t>
            </a:r>
          </a:p>
        </p:txBody>
      </p:sp>
      <p:sp>
        <p:nvSpPr>
          <p:cNvPr id="32771" name="Rectangle 3"/>
          <p:cNvSpPr>
            <a:spLocks noGrp="1" noChangeArrowheads="1"/>
          </p:cNvSpPr>
          <p:nvPr>
            <p:ph type="body" idx="1"/>
          </p:nvPr>
        </p:nvSpPr>
        <p:spPr>
          <a:xfrm>
            <a:off x="457200" y="1981200"/>
            <a:ext cx="8001000" cy="4495800"/>
          </a:xfrm>
        </p:spPr>
        <p:txBody>
          <a:bodyPr/>
          <a:lstStyle/>
          <a:p>
            <a:pPr>
              <a:lnSpc>
                <a:spcPct val="90000"/>
              </a:lnSpc>
            </a:pPr>
            <a:r>
              <a:rPr lang="en-US" altLang="en-US" sz="2800"/>
              <a:t>The steps for producing a document on a laser printer is similar to the steps in the xerographic process</a:t>
            </a:r>
          </a:p>
          <a:p>
            <a:pPr lvl="1">
              <a:lnSpc>
                <a:spcPct val="90000"/>
              </a:lnSpc>
            </a:pPr>
            <a:r>
              <a:rPr lang="en-US" altLang="en-US" sz="2400"/>
              <a:t>Steps a, c, and d are the same</a:t>
            </a:r>
          </a:p>
          <a:p>
            <a:pPr lvl="1">
              <a:lnSpc>
                <a:spcPct val="90000"/>
              </a:lnSpc>
            </a:pPr>
            <a:r>
              <a:rPr lang="en-US" altLang="en-US" sz="2400"/>
              <a:t>The major difference is the way the image forms of the selenium-coated drum</a:t>
            </a:r>
          </a:p>
          <a:p>
            <a:pPr lvl="2">
              <a:lnSpc>
                <a:spcPct val="90000"/>
              </a:lnSpc>
            </a:pPr>
            <a:r>
              <a:rPr lang="en-US" altLang="en-US" sz="2000"/>
              <a:t>A rotating mirror inside the printer causes the beam of the laser to sweep across the selenium-coated drum</a:t>
            </a:r>
          </a:p>
          <a:p>
            <a:pPr lvl="2">
              <a:lnSpc>
                <a:spcPct val="90000"/>
              </a:lnSpc>
            </a:pPr>
            <a:r>
              <a:rPr lang="en-US" altLang="en-US" sz="2000"/>
              <a:t>The electrical signals form the desired letter in positive charges on the selenium-coated drum</a:t>
            </a:r>
          </a:p>
          <a:p>
            <a:pPr lvl="2">
              <a:lnSpc>
                <a:spcPct val="90000"/>
              </a:lnSpc>
            </a:pPr>
            <a:r>
              <a:rPr lang="en-US" altLang="en-US" sz="2000"/>
              <a:t>Toner is applied and the process continues as in the xerographic process</a:t>
            </a:r>
          </a:p>
          <a:p>
            <a:pPr lvl="2">
              <a:lnSpc>
                <a:spcPct val="90000"/>
              </a:lnSpc>
            </a:pPr>
            <a:endParaRPr lang="en-US" altLang="en-US"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5638800" y="571500"/>
            <a:ext cx="3505200" cy="5715000"/>
          </a:xfrm>
        </p:spPr>
        <p:txBody>
          <a:bodyPr/>
          <a:lstStyle/>
          <a:p>
            <a:r>
              <a:rPr lang="en-US" altLang="en-US" sz="2800" b="1">
                <a:solidFill>
                  <a:srgbClr val="FFFF00"/>
                </a:solidFill>
              </a:rPr>
              <a:t>Capacitors </a:t>
            </a:r>
            <a:r>
              <a:rPr lang="en-US" altLang="en-US" sz="2800"/>
              <a:t>– devices that store electric charge</a:t>
            </a:r>
          </a:p>
          <a:p>
            <a:r>
              <a:rPr lang="en-US" altLang="en-US" sz="2800"/>
              <a:t>Capacitors are  simple circuit elements</a:t>
            </a:r>
          </a:p>
          <a:p>
            <a:r>
              <a:rPr lang="en-US" altLang="en-US" sz="2800"/>
              <a:t>They are commonly used to tune the frequency of radio receivers, as filters in power supplies etc. </a:t>
            </a:r>
          </a:p>
        </p:txBody>
      </p:sp>
      <p:sp>
        <p:nvSpPr>
          <p:cNvPr id="96259" name="Rectangle 3" descr="CO"/>
          <p:cNvSpPr>
            <a:spLocks noGrp="1" noChangeAspect="1" noChangeArrowheads="1"/>
          </p:cNvSpPr>
          <p:nvPr/>
        </p:nvSpPr>
        <p:spPr bwMode="auto">
          <a:xfrm>
            <a:off x="228600" y="1143000"/>
            <a:ext cx="5070475" cy="5105400"/>
          </a:xfrm>
          <a:prstGeom prst="rect">
            <a:avLst/>
          </a:prstGeom>
          <a:blipFill dpi="0" rotWithShape="1">
            <a:blip r:embed="rId2"/>
            <a:srcRect/>
            <a:stretch>
              <a:fillRect r="-2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76200"/>
            <a:ext cx="7772400" cy="1143000"/>
          </a:xfrm>
        </p:spPr>
        <p:txBody>
          <a:bodyPr/>
          <a:lstStyle/>
          <a:p>
            <a:r>
              <a:rPr lang="en-US" altLang="en-US"/>
              <a:t>A Capacitor</a:t>
            </a:r>
          </a:p>
        </p:txBody>
      </p:sp>
      <p:sp>
        <p:nvSpPr>
          <p:cNvPr id="124931" name="Rectangle 3"/>
          <p:cNvSpPr>
            <a:spLocks noGrp="1" noChangeArrowheads="1"/>
          </p:cNvSpPr>
          <p:nvPr>
            <p:ph type="body" idx="1"/>
          </p:nvPr>
        </p:nvSpPr>
        <p:spPr>
          <a:xfrm>
            <a:off x="0" y="1447800"/>
            <a:ext cx="5791200" cy="1143000"/>
          </a:xfrm>
        </p:spPr>
        <p:txBody>
          <a:bodyPr/>
          <a:lstStyle/>
          <a:p>
            <a:pPr>
              <a:lnSpc>
                <a:spcPct val="90000"/>
              </a:lnSpc>
            </a:pPr>
            <a:r>
              <a:rPr lang="en-US" altLang="en-US" sz="2800"/>
              <a:t>A </a:t>
            </a:r>
            <a:r>
              <a:rPr lang="en-US" altLang="en-US" sz="2800" b="1">
                <a:solidFill>
                  <a:srgbClr val="FFFF00"/>
                </a:solidFill>
              </a:rPr>
              <a:t>capacitor </a:t>
            </a:r>
            <a:r>
              <a:rPr lang="en-US" altLang="en-US" sz="2800"/>
              <a:t>consists of two conductors separated by an insulator (called </a:t>
            </a:r>
            <a:r>
              <a:rPr lang="en-US" altLang="en-US" sz="2800" i="1"/>
              <a:t>dielectric</a:t>
            </a:r>
            <a:r>
              <a:rPr lang="en-US" altLang="en-US" sz="2800"/>
              <a:t>)</a:t>
            </a:r>
          </a:p>
        </p:txBody>
      </p:sp>
      <p:sp>
        <p:nvSpPr>
          <p:cNvPr id="124932" name="Rectangle 4" descr="26-01"/>
          <p:cNvSpPr>
            <a:spLocks noGrp="1" noChangeAspect="1" noChangeArrowheads="1"/>
          </p:cNvSpPr>
          <p:nvPr/>
        </p:nvSpPr>
        <p:spPr bwMode="auto">
          <a:xfrm>
            <a:off x="6019800" y="1790700"/>
            <a:ext cx="2698750" cy="3276600"/>
          </a:xfrm>
          <a:prstGeom prst="rect">
            <a:avLst/>
          </a:prstGeom>
          <a:blipFill dpi="0" rotWithShape="1">
            <a:blip r:embed="rId2"/>
            <a:srcRect/>
            <a:stretch>
              <a:fillRect r="-2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 name="Rectangle 5"/>
          <p:cNvSpPr>
            <a:spLocks noChangeArrowheads="1"/>
          </p:cNvSpPr>
          <p:nvPr/>
        </p:nvSpPr>
        <p:spPr bwMode="auto">
          <a:xfrm>
            <a:off x="0" y="2819400"/>
            <a:ext cx="5791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When the capacitor </a:t>
            </a:r>
            <a:r>
              <a:rPr lang="en-US" altLang="en-US" sz="2800" i="1"/>
              <a:t>is</a:t>
            </a:r>
            <a:r>
              <a:rPr lang="en-US" altLang="en-US" sz="2800"/>
              <a:t> </a:t>
            </a:r>
            <a:r>
              <a:rPr lang="en-US" altLang="en-US" sz="2800" b="1">
                <a:solidFill>
                  <a:srgbClr val="FFFF00"/>
                </a:solidFill>
              </a:rPr>
              <a:t>charged</a:t>
            </a:r>
            <a:r>
              <a:rPr lang="en-US" altLang="en-US" sz="2800"/>
              <a:t>, the conductors carry charges of </a:t>
            </a:r>
            <a:r>
              <a:rPr lang="en-US" altLang="en-US" sz="2800" b="1">
                <a:solidFill>
                  <a:srgbClr val="FFFF00"/>
                </a:solidFill>
              </a:rPr>
              <a:t>equal magnitude</a:t>
            </a:r>
            <a:r>
              <a:rPr lang="en-US" altLang="en-US" sz="2800"/>
              <a:t> and </a:t>
            </a:r>
            <a:r>
              <a:rPr lang="en-US" altLang="en-US" sz="2800" b="1">
                <a:solidFill>
                  <a:srgbClr val="FFFF00"/>
                </a:solidFill>
              </a:rPr>
              <a:t>opposite sign</a:t>
            </a:r>
          </a:p>
        </p:txBody>
      </p:sp>
      <p:sp>
        <p:nvSpPr>
          <p:cNvPr id="124934" name="Rectangle 6"/>
          <p:cNvSpPr>
            <a:spLocks noChangeArrowheads="1"/>
          </p:cNvSpPr>
          <p:nvPr/>
        </p:nvSpPr>
        <p:spPr bwMode="auto">
          <a:xfrm>
            <a:off x="152400" y="4495800"/>
            <a:ext cx="579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 conductors are called </a:t>
            </a:r>
            <a:r>
              <a:rPr lang="en-US" altLang="en-US" sz="2800" i="1"/>
              <a:t>plates</a:t>
            </a:r>
          </a:p>
        </p:txBody>
      </p:sp>
      <p:sp>
        <p:nvSpPr>
          <p:cNvPr id="124935" name="Rectangle 7"/>
          <p:cNvSpPr>
            <a:spLocks noChangeArrowheads="1"/>
          </p:cNvSpPr>
          <p:nvPr/>
        </p:nvSpPr>
        <p:spPr bwMode="auto">
          <a:xfrm>
            <a:off x="152400" y="54102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A </a:t>
            </a:r>
            <a:r>
              <a:rPr lang="en-US" altLang="en-US" sz="2800" i="1"/>
              <a:t>potential difference</a:t>
            </a:r>
            <a:r>
              <a:rPr lang="en-US" altLang="en-US" sz="2800"/>
              <a:t> </a:t>
            </a:r>
            <a:r>
              <a:rPr lang="en-US" altLang="en-US" sz="2800">
                <a:cs typeface="Times New Roman" pitchFamily="18" charset="0"/>
              </a:rPr>
              <a:t>Δ</a:t>
            </a:r>
            <a:r>
              <a:rPr lang="en-US" altLang="en-US" sz="2800" i="1">
                <a:cs typeface="Times New Roman" pitchFamily="18" charset="0"/>
              </a:rPr>
              <a:t>V</a:t>
            </a:r>
            <a:r>
              <a:rPr lang="en-US" altLang="en-US" sz="2800">
                <a:cs typeface="Times New Roman" pitchFamily="18" charset="0"/>
              </a:rPr>
              <a:t> exists between the </a:t>
            </a:r>
            <a:r>
              <a:rPr lang="en-US" altLang="en-US" sz="2800"/>
              <a:t>conductors due to the presents of the charges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04800"/>
            <a:ext cx="7772400" cy="1143000"/>
          </a:xfrm>
        </p:spPr>
        <p:txBody>
          <a:bodyPr/>
          <a:lstStyle/>
          <a:p>
            <a:r>
              <a:rPr lang="en-US" altLang="en-US"/>
              <a:t>Definition of Capacitance</a:t>
            </a:r>
          </a:p>
        </p:txBody>
      </p:sp>
      <p:sp>
        <p:nvSpPr>
          <p:cNvPr id="97283" name="Rectangle 3"/>
          <p:cNvSpPr>
            <a:spLocks noGrp="1" noChangeArrowheads="1"/>
          </p:cNvSpPr>
          <p:nvPr>
            <p:ph type="body" idx="1"/>
          </p:nvPr>
        </p:nvSpPr>
        <p:spPr>
          <a:xfrm>
            <a:off x="228600" y="1600200"/>
            <a:ext cx="8686800" cy="1447800"/>
          </a:xfrm>
        </p:spPr>
        <p:txBody>
          <a:bodyPr/>
          <a:lstStyle/>
          <a:p>
            <a:r>
              <a:rPr lang="en-US" altLang="en-US" sz="2800" dirty="0"/>
              <a:t>Experiments show that the quantity of charge on a capacitor is</a:t>
            </a:r>
            <a:r>
              <a:rPr lang="en-US" altLang="en-US" sz="2800" i="1" dirty="0"/>
              <a:t> linearly</a:t>
            </a:r>
            <a:r>
              <a:rPr lang="en-US" altLang="en-US" sz="2800" dirty="0"/>
              <a:t> proportional to the potential difference  </a:t>
            </a:r>
            <a:r>
              <a:rPr lang="en-US" altLang="en-US" sz="2800" i="1" dirty="0">
                <a:cs typeface="Times New Roman" pitchFamily="18" charset="0"/>
              </a:rPr>
              <a:t>ΔV</a:t>
            </a:r>
            <a:r>
              <a:rPr lang="en-US" altLang="en-US" sz="2800" dirty="0">
                <a:cs typeface="Times New Roman" pitchFamily="18" charset="0"/>
              </a:rPr>
              <a:t>  between the </a:t>
            </a:r>
            <a:r>
              <a:rPr lang="en-US" altLang="en-US" sz="2800" dirty="0"/>
              <a:t>conductors,   </a:t>
            </a:r>
            <a:r>
              <a:rPr lang="en-US" altLang="en-US" sz="2800" b="1" i="1" dirty="0">
                <a:solidFill>
                  <a:srgbClr val="FFFF00"/>
                </a:solidFill>
              </a:rPr>
              <a:t>Q </a:t>
            </a:r>
            <a:r>
              <a:rPr lang="en-US" altLang="en-US" sz="2800" b="1" dirty="0" smtClean="0">
                <a:solidFill>
                  <a:srgbClr val="FFFF00"/>
                </a:solidFill>
                <a:sym typeface="Symbol" pitchFamily="18" charset="2"/>
              </a:rPr>
              <a:t>~ </a:t>
            </a:r>
            <a:r>
              <a:rPr lang="en-US" altLang="en-US" sz="2800" b="1" i="1" dirty="0" smtClean="0">
                <a:solidFill>
                  <a:srgbClr val="FFFF00"/>
                </a:solidFill>
                <a:cs typeface="Times New Roman" pitchFamily="18" charset="0"/>
              </a:rPr>
              <a:t>ΔV</a:t>
            </a:r>
            <a:endParaRPr lang="en-US" altLang="en-US" sz="2800" b="1" i="1" dirty="0">
              <a:solidFill>
                <a:srgbClr val="FFFF00"/>
              </a:solidFill>
              <a:cs typeface="Times New Roman" pitchFamily="18" charset="0"/>
            </a:endParaRPr>
          </a:p>
        </p:txBody>
      </p:sp>
      <p:sp>
        <p:nvSpPr>
          <p:cNvPr id="97284" name="Rectangle 4"/>
          <p:cNvSpPr>
            <a:spLocks noChangeArrowheads="1"/>
          </p:cNvSpPr>
          <p:nvPr/>
        </p:nvSpPr>
        <p:spPr bwMode="auto">
          <a:xfrm>
            <a:off x="1676400" y="31242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cs typeface="Times New Roman" pitchFamily="18" charset="0"/>
              </a:rPr>
              <a:t>We can write:     </a:t>
            </a:r>
            <a:r>
              <a:rPr lang="en-US" altLang="en-US" sz="2800" b="1" i="1">
                <a:solidFill>
                  <a:srgbClr val="FFFF00"/>
                </a:solidFill>
              </a:rPr>
              <a:t>Q = C</a:t>
            </a:r>
            <a:r>
              <a:rPr lang="en-US" altLang="en-US" sz="2800" b="1">
                <a:solidFill>
                  <a:srgbClr val="FFFF00"/>
                </a:solidFill>
                <a:sym typeface="Mathematica1" pitchFamily="2" charset="2"/>
              </a:rPr>
              <a:t> </a:t>
            </a:r>
            <a:r>
              <a:rPr lang="en-US" altLang="en-US" sz="2800" b="1" i="1">
                <a:solidFill>
                  <a:srgbClr val="FFFF00"/>
                </a:solidFill>
                <a:cs typeface="Times New Roman" pitchFamily="18" charset="0"/>
              </a:rPr>
              <a:t>ΔV</a:t>
            </a:r>
            <a:r>
              <a:rPr lang="en-US" altLang="en-US" sz="2800" i="1">
                <a:solidFill>
                  <a:srgbClr val="FFFF00"/>
                </a:solidFill>
                <a:cs typeface="Times New Roman" pitchFamily="18" charset="0"/>
              </a:rPr>
              <a:t>    </a:t>
            </a:r>
            <a:r>
              <a:rPr lang="en-US" altLang="en-US" sz="2800" b="1" i="1">
                <a:cs typeface="Times New Roman" pitchFamily="18" charset="0"/>
              </a:rPr>
              <a:t>=&gt;</a:t>
            </a:r>
            <a:r>
              <a:rPr lang="en-US" altLang="en-US" sz="2800" i="1">
                <a:solidFill>
                  <a:srgbClr val="FFFF00"/>
                </a:solidFill>
                <a:cs typeface="Times New Roman" pitchFamily="18" charset="0"/>
              </a:rPr>
              <a:t>  </a:t>
            </a:r>
          </a:p>
        </p:txBody>
      </p:sp>
      <p:grpSp>
        <p:nvGrpSpPr>
          <p:cNvPr id="97285" name="Group 5"/>
          <p:cNvGrpSpPr>
            <a:grpSpLocks/>
          </p:cNvGrpSpPr>
          <p:nvPr/>
        </p:nvGrpSpPr>
        <p:grpSpPr bwMode="auto">
          <a:xfrm>
            <a:off x="228600" y="3733800"/>
            <a:ext cx="8686800" cy="2717800"/>
            <a:chOff x="144" y="2352"/>
            <a:chExt cx="5472" cy="1712"/>
          </a:xfrm>
        </p:grpSpPr>
        <p:sp>
          <p:nvSpPr>
            <p:cNvPr id="97286" name="Rectangle 6"/>
            <p:cNvSpPr>
              <a:spLocks noChangeArrowheads="1"/>
            </p:cNvSpPr>
            <p:nvPr/>
          </p:nvSpPr>
          <p:spPr bwMode="auto">
            <a:xfrm>
              <a:off x="144" y="2352"/>
              <a:ext cx="5472" cy="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cs typeface="Times New Roman" pitchFamily="18" charset="0"/>
                </a:rPr>
                <a:t>The</a:t>
              </a:r>
              <a:r>
                <a:rPr lang="en-US" altLang="en-US" sz="2800" b="1">
                  <a:solidFill>
                    <a:srgbClr val="FFFF00"/>
                  </a:solidFill>
                  <a:cs typeface="Times New Roman" pitchFamily="18" charset="0"/>
                </a:rPr>
                <a:t> capacitance</a:t>
              </a:r>
              <a:r>
                <a:rPr lang="en-US" altLang="en-US" sz="2800" b="1">
                  <a:cs typeface="Times New Roman" pitchFamily="18" charset="0"/>
                </a:rPr>
                <a:t> </a:t>
              </a:r>
              <a:r>
                <a:rPr lang="en-US" altLang="en-US" sz="2800" b="1" i="1">
                  <a:solidFill>
                    <a:srgbClr val="FFFF00"/>
                  </a:solidFill>
                  <a:cs typeface="Times New Roman" pitchFamily="18" charset="0"/>
                </a:rPr>
                <a:t>C</a:t>
              </a:r>
              <a:r>
                <a:rPr lang="en-US" altLang="en-US" sz="2800">
                  <a:cs typeface="Times New Roman" pitchFamily="18" charset="0"/>
                </a:rPr>
                <a:t> </a:t>
              </a:r>
              <a:r>
                <a:rPr lang="en-US" altLang="en-US" sz="2800"/>
                <a:t>is the </a:t>
              </a:r>
              <a:r>
                <a:rPr lang="en-US" altLang="en-US" sz="2800" b="1">
                  <a:solidFill>
                    <a:srgbClr val="FFFF00"/>
                  </a:solidFill>
                </a:rPr>
                <a:t>ratio</a:t>
              </a:r>
              <a:r>
                <a:rPr lang="en-US" altLang="en-US" sz="2800"/>
                <a:t> of the  magnitude of the</a:t>
              </a:r>
              <a:r>
                <a:rPr lang="en-US" altLang="en-US" sz="2800" b="1">
                  <a:solidFill>
                    <a:srgbClr val="FFFF00"/>
                  </a:solidFill>
                </a:rPr>
                <a:t> </a:t>
              </a:r>
              <a:r>
                <a:rPr lang="en-US" altLang="en-US" sz="2800"/>
                <a:t>charge  </a:t>
              </a:r>
              <a:r>
                <a:rPr lang="en-US" altLang="en-US" sz="2800" b="1" i="1">
                  <a:solidFill>
                    <a:schemeClr val="folHlink"/>
                  </a:solidFill>
                </a:rPr>
                <a:t>Q</a:t>
              </a:r>
              <a:r>
                <a:rPr lang="en-US" altLang="en-US" sz="2800"/>
                <a:t>  on either conductor to the magnitude of the</a:t>
              </a:r>
              <a:r>
                <a:rPr lang="en-US" altLang="en-US" sz="2800" b="1">
                  <a:solidFill>
                    <a:srgbClr val="FFFF00"/>
                  </a:solidFill>
                </a:rPr>
                <a:t> </a:t>
              </a:r>
              <a:r>
                <a:rPr lang="en-US" altLang="en-US" sz="2800"/>
                <a:t> potential difference  </a:t>
              </a:r>
              <a:r>
                <a:rPr lang="en-US" altLang="en-US" sz="2800" b="1" i="1">
                  <a:solidFill>
                    <a:schemeClr val="folHlink"/>
                  </a:solidFill>
                  <a:cs typeface="Times New Roman" pitchFamily="18" charset="0"/>
                </a:rPr>
                <a:t>ΔV</a:t>
              </a:r>
              <a:r>
                <a:rPr lang="en-US" altLang="en-US" sz="2800">
                  <a:cs typeface="Times New Roman" pitchFamily="18" charset="0"/>
                </a:rPr>
                <a:t>  between the </a:t>
              </a:r>
              <a:r>
                <a:rPr lang="en-US" altLang="en-US" sz="2800"/>
                <a:t>conductors:</a:t>
              </a:r>
            </a:p>
          </p:txBody>
        </p:sp>
        <p:graphicFrame>
          <p:nvGraphicFramePr>
            <p:cNvPr id="97287" name="Object 7"/>
            <p:cNvGraphicFramePr>
              <a:graphicFrameLocks noChangeAspect="1"/>
            </p:cNvGraphicFramePr>
            <p:nvPr/>
          </p:nvGraphicFramePr>
          <p:xfrm>
            <a:off x="2112" y="3360"/>
            <a:ext cx="1199" cy="704"/>
          </p:xfrm>
          <a:graphic>
            <a:graphicData uri="http://schemas.openxmlformats.org/presentationml/2006/ole">
              <mc:AlternateContent xmlns:mc="http://schemas.openxmlformats.org/markup-compatibility/2006">
                <mc:Choice xmlns:v="urn:schemas-microsoft-com:vml" Requires="v">
                  <p:oleObj spid="_x0000_s97289" name="Equation" r:id="rId3" imgW="571320" imgH="380880" progId="Equation.3">
                    <p:embed/>
                  </p:oleObj>
                </mc:Choice>
                <mc:Fallback>
                  <p:oleObj name="Equation" r:id="rId3" imgW="571320" imgH="38088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3360"/>
                          <a:ext cx="1199" cy="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685800" y="1447800"/>
            <a:ext cx="7772400" cy="2057400"/>
          </a:xfrm>
        </p:spPr>
        <p:txBody>
          <a:bodyPr/>
          <a:lstStyle/>
          <a:p>
            <a:r>
              <a:rPr lang="en-US" altLang="en-US" sz="2800" dirty="0"/>
              <a:t>The change in the potential energy, </a:t>
            </a:r>
            <a:r>
              <a:rPr lang="el-GR" altLang="en-US" sz="2800" dirty="0" smtClean="0">
                <a:solidFill>
                  <a:schemeClr val="folHlink"/>
                </a:solidFill>
                <a:cs typeface="Times New Roman" pitchFamily="18" charset="0"/>
              </a:rPr>
              <a:t>Δ</a:t>
            </a:r>
            <a:r>
              <a:rPr lang="en-US" altLang="en-US" sz="2800" i="1" dirty="0" smtClean="0">
                <a:solidFill>
                  <a:schemeClr val="folHlink"/>
                </a:solidFill>
              </a:rPr>
              <a:t>PE</a:t>
            </a:r>
            <a:r>
              <a:rPr lang="en-US" altLang="en-US" sz="2800" dirty="0"/>
              <a:t>, of a system consisting of an object of charge </a:t>
            </a:r>
            <a:r>
              <a:rPr lang="en-US" altLang="en-US" sz="2800" i="1" dirty="0">
                <a:solidFill>
                  <a:schemeClr val="folHlink"/>
                </a:solidFill>
              </a:rPr>
              <a:t>q</a:t>
            </a:r>
            <a:r>
              <a:rPr lang="en-US" altLang="en-US" sz="2800" dirty="0"/>
              <a:t> moving through a displacement </a:t>
            </a:r>
            <a:r>
              <a:rPr lang="en-US" altLang="en-US" sz="2800" i="1" dirty="0">
                <a:solidFill>
                  <a:schemeClr val="folHlink"/>
                </a:solidFill>
              </a:rPr>
              <a:t>x </a:t>
            </a:r>
            <a:r>
              <a:rPr lang="en-US" altLang="en-US" sz="2800" dirty="0"/>
              <a:t>in a constant electric field </a:t>
            </a:r>
            <a:r>
              <a:rPr lang="en-US" altLang="en-US" sz="2800" i="1" dirty="0">
                <a:solidFill>
                  <a:schemeClr val="folHlink"/>
                </a:solidFill>
              </a:rPr>
              <a:t>E</a:t>
            </a:r>
            <a:r>
              <a:rPr lang="en-US" altLang="en-US" sz="2800" dirty="0"/>
              <a:t> is given by  </a:t>
            </a:r>
          </a:p>
        </p:txBody>
      </p:sp>
      <p:sp>
        <p:nvSpPr>
          <p:cNvPr id="86020" name="Rectangle 4"/>
          <p:cNvSpPr>
            <a:spLocks noGrp="1" noChangeArrowheads="1"/>
          </p:cNvSpPr>
          <p:nvPr>
            <p:ph type="title"/>
          </p:nvPr>
        </p:nvSpPr>
        <p:spPr>
          <a:xfrm>
            <a:off x="762000" y="304800"/>
            <a:ext cx="7772400" cy="1143000"/>
          </a:xfrm>
          <a:noFill/>
          <a:ln/>
        </p:spPr>
        <p:txBody>
          <a:bodyPr/>
          <a:lstStyle/>
          <a:p>
            <a:r>
              <a:rPr lang="en-US" altLang="en-US"/>
              <a:t>Work and Potential Energy</a:t>
            </a:r>
          </a:p>
        </p:txBody>
      </p:sp>
      <p:sp>
        <p:nvSpPr>
          <p:cNvPr id="86021" name="Rectangle 5"/>
          <p:cNvSpPr>
            <a:spLocks noChangeArrowheads="1"/>
          </p:cNvSpPr>
          <p:nvPr/>
        </p:nvSpPr>
        <p:spPr bwMode="auto">
          <a:xfrm>
            <a:off x="914400" y="4572000"/>
            <a:ext cx="7772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lvl="2"/>
            <a:r>
              <a:rPr lang="en-US" altLang="en-US" sz="2800"/>
              <a:t>where </a:t>
            </a:r>
            <a:r>
              <a:rPr lang="en-US" altLang="en-US" sz="2800" i="1">
                <a:solidFill>
                  <a:schemeClr val="folHlink"/>
                </a:solidFill>
              </a:rPr>
              <a:t>E</a:t>
            </a:r>
            <a:r>
              <a:rPr lang="en-US" altLang="en-US" sz="2800" i="1" baseline="-25000">
                <a:solidFill>
                  <a:schemeClr val="folHlink"/>
                </a:solidFill>
              </a:rPr>
              <a:t>x</a:t>
            </a:r>
            <a:r>
              <a:rPr lang="en-US" altLang="en-US" sz="2800"/>
              <a:t> is the </a:t>
            </a:r>
            <a:r>
              <a:rPr lang="en-US" altLang="en-US" sz="2800" i="1"/>
              <a:t>x</a:t>
            </a:r>
            <a:r>
              <a:rPr lang="en-US" altLang="en-US" sz="2800"/>
              <a:t>-component of the electric field and </a:t>
            </a:r>
            <a:r>
              <a:rPr lang="el-GR" altLang="en-US" sz="2800">
                <a:solidFill>
                  <a:schemeClr val="folHlink"/>
                </a:solidFill>
                <a:cs typeface="Times New Roman" pitchFamily="18" charset="0"/>
              </a:rPr>
              <a:t>Δ</a:t>
            </a:r>
            <a:r>
              <a:rPr lang="en-US" altLang="en-US" sz="2800" i="1">
                <a:solidFill>
                  <a:schemeClr val="folHlink"/>
                </a:solidFill>
              </a:rPr>
              <a:t>x </a:t>
            </a:r>
            <a:r>
              <a:rPr lang="en-US" altLang="en-US" sz="2800">
                <a:solidFill>
                  <a:schemeClr val="folHlink"/>
                </a:solidFill>
              </a:rPr>
              <a:t>= </a:t>
            </a:r>
            <a:r>
              <a:rPr lang="en-US" altLang="en-US" sz="2800" i="1">
                <a:solidFill>
                  <a:schemeClr val="folHlink"/>
                </a:solidFill>
              </a:rPr>
              <a:t>x</a:t>
            </a:r>
            <a:r>
              <a:rPr lang="en-US" altLang="en-US" sz="2800" i="1" baseline="-25000">
                <a:solidFill>
                  <a:schemeClr val="folHlink"/>
                </a:solidFill>
              </a:rPr>
              <a:t>f </a:t>
            </a:r>
            <a:r>
              <a:rPr lang="en-US" altLang="en-US" sz="2800" i="1">
                <a:solidFill>
                  <a:schemeClr val="folHlink"/>
                </a:solidFill>
              </a:rPr>
              <a:t>-x</a:t>
            </a:r>
            <a:r>
              <a:rPr lang="en-US" altLang="en-US" sz="2800" i="1" baseline="-25000">
                <a:solidFill>
                  <a:schemeClr val="folHlink"/>
                </a:solidFill>
              </a:rPr>
              <a:t>i</a:t>
            </a:r>
            <a:r>
              <a:rPr lang="en-US" altLang="en-US" sz="2800" i="1" baseline="-25000"/>
              <a:t> </a:t>
            </a:r>
            <a:r>
              <a:rPr lang="en-US" altLang="en-US" sz="2800"/>
              <a:t>is the displacement of the charge along the </a:t>
            </a:r>
            <a:r>
              <a:rPr lang="en-US" altLang="en-US" sz="2800" i="1"/>
              <a:t>x</a:t>
            </a:r>
            <a:r>
              <a:rPr lang="en-US" altLang="en-US" sz="2800"/>
              <a:t>-axis  </a:t>
            </a:r>
          </a:p>
        </p:txBody>
      </p:sp>
      <p:graphicFrame>
        <p:nvGraphicFramePr>
          <p:cNvPr id="86022" name="Object 6"/>
          <p:cNvGraphicFramePr>
            <a:graphicFrameLocks noChangeAspect="1"/>
          </p:cNvGraphicFramePr>
          <p:nvPr/>
        </p:nvGraphicFramePr>
        <p:xfrm>
          <a:off x="2286000" y="3505200"/>
          <a:ext cx="4764088" cy="736600"/>
        </p:xfrm>
        <a:graphic>
          <a:graphicData uri="http://schemas.openxmlformats.org/presentationml/2006/ole">
            <mc:AlternateContent xmlns:mc="http://schemas.openxmlformats.org/markup-compatibility/2006">
              <mc:Choice xmlns:v="urn:schemas-microsoft-com:vml" Requires="v">
                <p:oleObj spid="_x0000_s86024" name="Equation" r:id="rId3" imgW="1485720" imgH="228600" progId="Equation.3">
                  <p:embed/>
                </p:oleObj>
              </mc:Choice>
              <mc:Fallback>
                <p:oleObj name="Equation" r:id="rId3" imgW="1485720" imgH="228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505200"/>
                        <a:ext cx="4764088"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304800"/>
            <a:ext cx="7772400" cy="1143000"/>
          </a:xfrm>
        </p:spPr>
        <p:txBody>
          <a:bodyPr/>
          <a:lstStyle/>
          <a:p>
            <a:r>
              <a:rPr lang="en-US" altLang="en-US"/>
              <a:t>SI Units of Capacitance</a:t>
            </a:r>
          </a:p>
        </p:txBody>
      </p:sp>
      <p:sp>
        <p:nvSpPr>
          <p:cNvPr id="98307" name="Rectangle 3"/>
          <p:cNvSpPr>
            <a:spLocks noGrp="1" noChangeArrowheads="1"/>
          </p:cNvSpPr>
          <p:nvPr>
            <p:ph type="body" idx="1"/>
          </p:nvPr>
        </p:nvSpPr>
        <p:spPr>
          <a:xfrm>
            <a:off x="685800" y="1981200"/>
            <a:ext cx="7772400" cy="1143000"/>
          </a:xfrm>
        </p:spPr>
        <p:txBody>
          <a:bodyPr/>
          <a:lstStyle/>
          <a:p>
            <a:r>
              <a:rPr lang="en-US" altLang="en-US" sz="2800" b="1">
                <a:solidFill>
                  <a:srgbClr val="FFFF00"/>
                </a:solidFill>
              </a:rPr>
              <a:t>Farad</a:t>
            </a:r>
            <a:r>
              <a:rPr lang="en-US" altLang="en-US" sz="2800"/>
              <a:t> (</a:t>
            </a:r>
            <a:r>
              <a:rPr lang="en-US" altLang="en-US" sz="2800">
                <a:solidFill>
                  <a:srgbClr val="FFFF00"/>
                </a:solidFill>
              </a:rPr>
              <a:t>F</a:t>
            </a:r>
            <a:r>
              <a:rPr lang="en-US" altLang="en-US" sz="2800"/>
              <a:t>)  named in honor of Michael Faraday     			1F = 1C/V</a:t>
            </a:r>
          </a:p>
        </p:txBody>
      </p:sp>
      <p:sp>
        <p:nvSpPr>
          <p:cNvPr id="98308" name="Rectangle 4"/>
          <p:cNvSpPr>
            <a:spLocks noChangeArrowheads="1"/>
          </p:cNvSpPr>
          <p:nvPr/>
        </p:nvSpPr>
        <p:spPr bwMode="auto">
          <a:xfrm>
            <a:off x="838200" y="34290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 Farad (F) is a very large unit</a:t>
            </a:r>
          </a:p>
        </p:txBody>
      </p:sp>
      <p:sp>
        <p:nvSpPr>
          <p:cNvPr id="98309" name="Rectangle 5"/>
          <p:cNvSpPr>
            <a:spLocks noChangeArrowheads="1"/>
          </p:cNvSpPr>
          <p:nvPr/>
        </p:nvSpPr>
        <p:spPr bwMode="auto">
          <a:xfrm>
            <a:off x="914400" y="4495800"/>
            <a:ext cx="8077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Typical devices have </a:t>
            </a:r>
            <a:r>
              <a:rPr lang="en-US" altLang="en-US" sz="2800">
                <a:cs typeface="Times New Roman" pitchFamily="18" charset="0"/>
              </a:rPr>
              <a:t>capacitances ranging 	from microfarads    </a:t>
            </a:r>
            <a:r>
              <a:rPr lang="en-US" altLang="en-US" sz="2800">
                <a:solidFill>
                  <a:schemeClr val="folHlink"/>
                </a:solidFill>
                <a:cs typeface="Times New Roman" pitchFamily="18" charset="0"/>
              </a:rPr>
              <a:t>1μF =10</a:t>
            </a:r>
            <a:r>
              <a:rPr lang="en-US" altLang="en-US" sz="2800" baseline="30000">
                <a:solidFill>
                  <a:schemeClr val="folHlink"/>
                </a:solidFill>
                <a:cs typeface="Times New Roman" pitchFamily="18" charset="0"/>
              </a:rPr>
              <a:t>-6 </a:t>
            </a:r>
            <a:r>
              <a:rPr lang="en-US" altLang="en-US" sz="2800">
                <a:solidFill>
                  <a:schemeClr val="folHlink"/>
                </a:solidFill>
                <a:cs typeface="Times New Roman" pitchFamily="18" charset="0"/>
              </a:rPr>
              <a:t>F</a:t>
            </a:r>
            <a:r>
              <a:rPr lang="en-US" altLang="en-US" sz="2800">
                <a:cs typeface="Times New Roman" pitchFamily="18" charset="0"/>
              </a:rPr>
              <a:t> 				to picofarads   </a:t>
            </a:r>
            <a:r>
              <a:rPr lang="en-US" altLang="en-US" sz="2800">
                <a:solidFill>
                  <a:schemeClr val="folHlink"/>
                </a:solidFill>
                <a:cs typeface="Times New Roman" pitchFamily="18" charset="0"/>
              </a:rPr>
              <a:t>1pF= 10</a:t>
            </a:r>
            <a:r>
              <a:rPr lang="en-US" altLang="en-US" sz="2800" baseline="30000">
                <a:solidFill>
                  <a:schemeClr val="folHlink"/>
                </a:solidFill>
                <a:cs typeface="Times New Roman" pitchFamily="18" charset="0"/>
              </a:rPr>
              <a:t>-12 </a:t>
            </a:r>
            <a:r>
              <a:rPr lang="en-US" altLang="en-US" sz="2800">
                <a:solidFill>
                  <a:schemeClr val="folHlink"/>
                </a:solidFill>
                <a:cs typeface="Times New Roman" pitchFamily="18" charset="0"/>
              </a:rPr>
              <a:t>F</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2974975" cy="3200400"/>
          </a:xfrm>
          <a:prstGeom prst="rect">
            <a:avLst/>
          </a:prstGeom>
          <a:noFill/>
          <a:extLst>
            <a:ext uri="{909E8E84-426E-40DD-AFC4-6F175D3DCCD1}">
              <a14:hiddenFill xmlns:a14="http://schemas.microsoft.com/office/drawing/2010/main">
                <a:solidFill>
                  <a:srgbClr val="FFFFFF"/>
                </a:solidFill>
              </a14:hiddenFill>
            </a:ext>
          </a:extLst>
        </p:spPr>
      </p:pic>
      <p:sp>
        <p:nvSpPr>
          <p:cNvPr id="99331" name="Rectangle 3"/>
          <p:cNvSpPr>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a:t>Parallel-Plate Capacitor</a:t>
            </a:r>
          </a:p>
        </p:txBody>
      </p:sp>
      <p:pic>
        <p:nvPicPr>
          <p:cNvPr id="993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981200"/>
            <a:ext cx="2208213" cy="3124200"/>
          </a:xfrm>
          <a:prstGeom prst="rect">
            <a:avLst/>
          </a:prstGeom>
          <a:noFill/>
          <a:extLst>
            <a:ext uri="{909E8E84-426E-40DD-AFC4-6F175D3DCCD1}">
              <a14:hiddenFill xmlns:a14="http://schemas.microsoft.com/office/drawing/2010/main">
                <a:solidFill>
                  <a:srgbClr val="FFFFFF"/>
                </a:solidFill>
              </a14:hiddenFill>
            </a:ext>
          </a:extLst>
        </p:spPr>
      </p:pic>
      <p:sp>
        <p:nvSpPr>
          <p:cNvPr id="99333" name="Rectangle 5"/>
          <p:cNvSpPr>
            <a:spLocks noChangeArrowheads="1"/>
          </p:cNvSpPr>
          <p:nvPr/>
        </p:nvSpPr>
        <p:spPr bwMode="auto">
          <a:xfrm>
            <a:off x="190500" y="5334000"/>
            <a:ext cx="8763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 electric field  between the plates of a parallel-plate capacitor is </a:t>
            </a:r>
            <a:r>
              <a:rPr lang="en-US" altLang="en-US" sz="2800" b="1">
                <a:solidFill>
                  <a:srgbClr val="FFFF00"/>
                </a:solidFill>
              </a:rPr>
              <a:t>uniform</a:t>
            </a:r>
            <a:r>
              <a:rPr lang="en-US" altLang="en-US" sz="2800"/>
              <a:t> near the center but </a:t>
            </a:r>
            <a:r>
              <a:rPr lang="en-US" altLang="en-US" sz="2800" b="1">
                <a:solidFill>
                  <a:srgbClr val="FFFF00"/>
                </a:solidFill>
              </a:rPr>
              <a:t>nonuniform</a:t>
            </a:r>
            <a:r>
              <a:rPr lang="en-US" altLang="en-US" sz="2800"/>
              <a:t> near the edges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152400"/>
            <a:ext cx="8915400" cy="990600"/>
          </a:xfrm>
        </p:spPr>
        <p:txBody>
          <a:bodyPr/>
          <a:lstStyle/>
          <a:p>
            <a:r>
              <a:rPr lang="en-US" altLang="en-US"/>
              <a:t>How the Capacitor is Charged?</a:t>
            </a:r>
          </a:p>
        </p:txBody>
      </p:sp>
      <p:sp>
        <p:nvSpPr>
          <p:cNvPr id="102403" name="Rectangle 3"/>
          <p:cNvSpPr>
            <a:spLocks noGrp="1" noChangeArrowheads="1"/>
          </p:cNvSpPr>
          <p:nvPr>
            <p:ph type="body" idx="1"/>
          </p:nvPr>
        </p:nvSpPr>
        <p:spPr>
          <a:xfrm>
            <a:off x="228600" y="1143000"/>
            <a:ext cx="5715000" cy="1066800"/>
          </a:xfrm>
        </p:spPr>
        <p:txBody>
          <a:bodyPr/>
          <a:lstStyle/>
          <a:p>
            <a:r>
              <a:rPr lang="en-US" altLang="en-US" sz="2800"/>
              <a:t>Consider a capacitor consisting of two parallel conducting plates</a:t>
            </a:r>
          </a:p>
        </p:txBody>
      </p:sp>
      <p:sp>
        <p:nvSpPr>
          <p:cNvPr id="102404" name="Rectangle 4"/>
          <p:cNvSpPr>
            <a:spLocks noChangeArrowheads="1"/>
          </p:cNvSpPr>
          <p:nvPr/>
        </p:nvSpPr>
        <p:spPr bwMode="auto">
          <a:xfrm>
            <a:off x="228600" y="2286000"/>
            <a:ext cx="647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b="1">
                <a:solidFill>
                  <a:srgbClr val="FFFF00"/>
                </a:solidFill>
              </a:rPr>
              <a:t>A capacitor is charged</a:t>
            </a:r>
            <a:r>
              <a:rPr lang="en-US" altLang="en-US" sz="2800"/>
              <a:t> when the plates are connected to the terminals of a battery: the electric field of the battery causes electrons to move from the left plate into the wire and into the right plate from the wire</a:t>
            </a:r>
          </a:p>
        </p:txBody>
      </p:sp>
      <p:sp>
        <p:nvSpPr>
          <p:cNvPr id="102405" name="Rectangle 5"/>
          <p:cNvSpPr>
            <a:spLocks noChangeArrowheads="1"/>
          </p:cNvSpPr>
          <p:nvPr/>
        </p:nvSpPr>
        <p:spPr bwMode="auto">
          <a:xfrm>
            <a:off x="304800" y="5029200"/>
            <a:ext cx="800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A separation of the charge exists on the plates</a:t>
            </a:r>
          </a:p>
        </p:txBody>
      </p:sp>
      <p:sp>
        <p:nvSpPr>
          <p:cNvPr id="102406" name="Rectangle 6"/>
          <p:cNvSpPr>
            <a:spLocks noChangeArrowheads="1"/>
          </p:cNvSpPr>
          <p:nvPr/>
        </p:nvSpPr>
        <p:spPr bwMode="auto">
          <a:xfrm>
            <a:off x="304800" y="5715000"/>
            <a:ext cx="883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Chemical energy in the battery has been transformed to the electric potential energy in the system </a:t>
            </a:r>
          </a:p>
        </p:txBody>
      </p:sp>
      <p:sp>
        <p:nvSpPr>
          <p:cNvPr id="102407" name="Rectangle 7" descr="26-04a"/>
          <p:cNvSpPr>
            <a:spLocks noGrp="1" noChangeAspect="1" noChangeArrowheads="1"/>
          </p:cNvSpPr>
          <p:nvPr/>
        </p:nvSpPr>
        <p:spPr bwMode="auto">
          <a:xfrm>
            <a:off x="6629400" y="1524000"/>
            <a:ext cx="2389188" cy="3429000"/>
          </a:xfrm>
          <a:prstGeom prst="rect">
            <a:avLst/>
          </a:prstGeom>
          <a:blipFill dpi="0" rotWithShape="1">
            <a:blip r:embed="rId2"/>
            <a:srcRect/>
            <a:stretch>
              <a:fillRect b="-1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8600" y="990600"/>
            <a:ext cx="8686800" cy="5486400"/>
          </a:xfrm>
          <a:noFill/>
          <a:ln/>
        </p:spPr>
        <p:txBody>
          <a:bodyPr anchor="b"/>
          <a:lstStyle/>
          <a:p>
            <a:r>
              <a:rPr lang="en-US" altLang="en-US" sz="3600">
                <a:solidFill>
                  <a:srgbClr val="000000"/>
                </a:solidFill>
                <a:effectLst/>
                <a:latin typeface="Palatino" pitchFamily="18" charset="0"/>
              </a:rPr>
              <a:t>A capacitor is designed so that one plate is large and the other is small.  If the plates are connected to a battery, (a) the large plate has a greater charge than the small plate, (b) the large plate has less charge than the small plate, or (c) the plates have charges equal in magnitude but opposite in sign.</a:t>
            </a:r>
          </a:p>
        </p:txBody>
      </p:sp>
      <p:sp>
        <p:nvSpPr>
          <p:cNvPr id="126979" name="Rectangle 3"/>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16.6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16.6 ANSWER</a:t>
            </a:r>
          </a:p>
        </p:txBody>
      </p:sp>
      <p:sp>
        <p:nvSpPr>
          <p:cNvPr id="129027" name="Rectangle 3"/>
          <p:cNvSpPr>
            <a:spLocks noGrp="1" noChangeArrowheads="1"/>
          </p:cNvSpPr>
          <p:nvPr>
            <p:ph type="title"/>
          </p:nvPr>
        </p:nvSpPr>
        <p:spPr>
          <a:xfrm>
            <a:off x="381000" y="1676400"/>
            <a:ext cx="8382000" cy="4343400"/>
          </a:xfrm>
          <a:noFill/>
          <a:ln/>
        </p:spPr>
        <p:txBody>
          <a:bodyPr/>
          <a:lstStyle/>
          <a:p>
            <a:r>
              <a:rPr lang="en-US" altLang="en-US" sz="3600">
                <a:solidFill>
                  <a:srgbClr val="000000"/>
                </a:solidFill>
                <a:effectLst/>
                <a:latin typeface="Palatino-Roman" charset="0"/>
              </a:rPr>
              <a:t>(c). The battery moves negative charge from one plate and puts it on the other. The first plate is left with excess positive charge whose magnitude equals that of the negative charge moved to the other plate.</a:t>
            </a:r>
            <a:r>
              <a:rPr lang="en-US" altLang="en-US"/>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66700" y="228600"/>
            <a:ext cx="8610600" cy="1143000"/>
          </a:xfrm>
        </p:spPr>
        <p:txBody>
          <a:bodyPr/>
          <a:lstStyle/>
          <a:p>
            <a:r>
              <a:rPr lang="en-US" altLang="en-US"/>
              <a:t>Capacitance of a Parallel-Plate Capacitor </a:t>
            </a:r>
          </a:p>
        </p:txBody>
      </p:sp>
      <p:sp>
        <p:nvSpPr>
          <p:cNvPr id="100355" name="Rectangle 3"/>
          <p:cNvSpPr>
            <a:spLocks noGrp="1" noChangeArrowheads="1"/>
          </p:cNvSpPr>
          <p:nvPr>
            <p:ph type="body" idx="1"/>
          </p:nvPr>
        </p:nvSpPr>
        <p:spPr>
          <a:xfrm>
            <a:off x="381000" y="2743200"/>
            <a:ext cx="5562600" cy="685800"/>
          </a:xfrm>
        </p:spPr>
        <p:txBody>
          <a:bodyPr/>
          <a:lstStyle/>
          <a:p>
            <a:pPr>
              <a:lnSpc>
                <a:spcPct val="90000"/>
              </a:lnSpc>
            </a:pPr>
            <a:r>
              <a:rPr lang="en-US" altLang="en-US" sz="2800"/>
              <a:t>The value of electric field between the plates is</a:t>
            </a:r>
          </a:p>
        </p:txBody>
      </p:sp>
      <p:pic>
        <p:nvPicPr>
          <p:cNvPr id="1003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743200"/>
            <a:ext cx="2406650" cy="259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0357" name="Object 5"/>
          <p:cNvGraphicFramePr>
            <a:graphicFrameLocks noChangeAspect="1"/>
          </p:cNvGraphicFramePr>
          <p:nvPr/>
        </p:nvGraphicFramePr>
        <p:xfrm>
          <a:off x="1905000" y="5791200"/>
          <a:ext cx="4735513" cy="949325"/>
        </p:xfrm>
        <a:graphic>
          <a:graphicData uri="http://schemas.openxmlformats.org/presentationml/2006/ole">
            <mc:AlternateContent xmlns:mc="http://schemas.openxmlformats.org/markup-compatibility/2006">
              <mc:Choice xmlns:v="urn:schemas-microsoft-com:vml" Requires="v">
                <p:oleObj spid="_x0000_s100364" name="Equation" r:id="rId4" imgW="1841400" imgH="419040" progId="Equation.3">
                  <p:embed/>
                </p:oleObj>
              </mc:Choice>
              <mc:Fallback>
                <p:oleObj name="Equation" r:id="rId4" imgW="1841400" imgH="419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791200"/>
                        <a:ext cx="473551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58" name="Object 6"/>
          <p:cNvGraphicFramePr>
            <a:graphicFrameLocks noChangeAspect="1"/>
          </p:cNvGraphicFramePr>
          <p:nvPr/>
        </p:nvGraphicFramePr>
        <p:xfrm>
          <a:off x="2895600" y="3429000"/>
          <a:ext cx="2667000" cy="1033463"/>
        </p:xfrm>
        <a:graphic>
          <a:graphicData uri="http://schemas.openxmlformats.org/presentationml/2006/ole">
            <mc:AlternateContent xmlns:mc="http://schemas.openxmlformats.org/markup-compatibility/2006">
              <mc:Choice xmlns:v="urn:schemas-microsoft-com:vml" Requires="v">
                <p:oleObj spid="_x0000_s100365" name="Equation" r:id="rId6" imgW="952200" imgH="419040" progId="Equation.3">
                  <p:embed/>
                </p:oleObj>
              </mc:Choice>
              <mc:Fallback>
                <p:oleObj name="Equation" r:id="rId6" imgW="952200" imgH="4190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429000"/>
                        <a:ext cx="2667000" cy="103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59" name="Rectangle 7"/>
          <p:cNvSpPr>
            <a:spLocks noChangeArrowheads="1"/>
          </p:cNvSpPr>
          <p:nvPr/>
        </p:nvSpPr>
        <p:spPr bwMode="auto">
          <a:xfrm>
            <a:off x="266700" y="1676400"/>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a:lnSpc>
                <a:spcPct val="90000"/>
              </a:lnSpc>
            </a:pPr>
            <a:r>
              <a:rPr lang="en-US" altLang="en-US" sz="2800"/>
              <a:t>Two parallel metallic plates of equal area </a:t>
            </a:r>
            <a:r>
              <a:rPr lang="en-US" altLang="en-US" sz="2800" i="1">
                <a:solidFill>
                  <a:schemeClr val="folHlink"/>
                </a:solidFill>
              </a:rPr>
              <a:t>A</a:t>
            </a:r>
            <a:r>
              <a:rPr lang="en-US" altLang="en-US" sz="2800"/>
              <a:t> are separated by a distance </a:t>
            </a:r>
            <a:r>
              <a:rPr lang="en-US" altLang="en-US" sz="2800" i="1">
                <a:solidFill>
                  <a:schemeClr val="folHlink"/>
                </a:solidFill>
              </a:rPr>
              <a:t>d</a:t>
            </a:r>
            <a:r>
              <a:rPr lang="en-US" altLang="en-US" sz="2800" i="1"/>
              <a:t> </a:t>
            </a:r>
            <a:r>
              <a:rPr lang="en-US" altLang="en-US" sz="2800"/>
              <a:t>and carry a charge </a:t>
            </a:r>
            <a:r>
              <a:rPr lang="en-US" altLang="en-US" sz="2800" i="1">
                <a:solidFill>
                  <a:schemeClr val="folHlink"/>
                </a:solidFill>
              </a:rPr>
              <a:t>Q </a:t>
            </a:r>
          </a:p>
        </p:txBody>
      </p:sp>
      <p:graphicFrame>
        <p:nvGraphicFramePr>
          <p:cNvPr id="100360" name="Object 8"/>
          <p:cNvGraphicFramePr>
            <a:graphicFrameLocks noChangeAspect="1"/>
          </p:cNvGraphicFramePr>
          <p:nvPr/>
        </p:nvGraphicFramePr>
        <p:xfrm>
          <a:off x="2819400" y="4724400"/>
          <a:ext cx="2744788" cy="949325"/>
        </p:xfrm>
        <a:graphic>
          <a:graphicData uri="http://schemas.openxmlformats.org/presentationml/2006/ole">
            <mc:AlternateContent xmlns:mc="http://schemas.openxmlformats.org/markup-compatibility/2006">
              <mc:Choice xmlns:v="urn:schemas-microsoft-com:vml" Requires="v">
                <p:oleObj spid="_x0000_s100366" name="Equation" r:id="rId8" imgW="1066680" imgH="419040" progId="Equation.3">
                  <p:embed/>
                </p:oleObj>
              </mc:Choice>
              <mc:Fallback>
                <p:oleObj name="Equation" r:id="rId8" imgW="1066680" imgH="41904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4724400"/>
                        <a:ext cx="2744788"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762000" y="4343400"/>
            <a:ext cx="8001000" cy="1752600"/>
          </a:xfrm>
        </p:spPr>
        <p:txBody>
          <a:bodyPr/>
          <a:lstStyle/>
          <a:p>
            <a:r>
              <a:rPr lang="en-US" altLang="en-US"/>
              <a:t>The capacitance of a  parallel-plate capacitor is proportional to the area of its plates and inversely proportional to the plate separation</a:t>
            </a:r>
          </a:p>
        </p:txBody>
      </p:sp>
      <p:sp>
        <p:nvSpPr>
          <p:cNvPr id="101379" name="Rectangle 3"/>
          <p:cNvSpPr>
            <a:spLocks noGrp="1" noChangeArrowheads="1"/>
          </p:cNvSpPr>
          <p:nvPr>
            <p:ph type="title"/>
          </p:nvPr>
        </p:nvSpPr>
        <p:spPr>
          <a:noFill/>
          <a:ln/>
        </p:spPr>
        <p:txBody>
          <a:bodyPr/>
          <a:lstStyle/>
          <a:p>
            <a:r>
              <a:rPr lang="en-US" altLang="en-US"/>
              <a:t>Capacitance of a Parallel-Plate Capacitor </a:t>
            </a:r>
          </a:p>
        </p:txBody>
      </p:sp>
      <p:graphicFrame>
        <p:nvGraphicFramePr>
          <p:cNvPr id="101380" name="Object 4"/>
          <p:cNvGraphicFramePr>
            <a:graphicFrameLocks noChangeAspect="1"/>
          </p:cNvGraphicFramePr>
          <p:nvPr/>
        </p:nvGraphicFramePr>
        <p:xfrm>
          <a:off x="2971800" y="2362200"/>
          <a:ext cx="2590800" cy="1454150"/>
        </p:xfrm>
        <a:graphic>
          <a:graphicData uri="http://schemas.openxmlformats.org/presentationml/2006/ole">
            <mc:AlternateContent xmlns:mc="http://schemas.openxmlformats.org/markup-compatibility/2006">
              <mc:Choice xmlns:v="urn:schemas-microsoft-com:vml" Requires="v">
                <p:oleObj spid="_x0000_s101382" name="Equation" r:id="rId3" imgW="596880" imgH="380880" progId="Equation.3">
                  <p:embed/>
                </p:oleObj>
              </mc:Choice>
              <mc:Fallback>
                <p:oleObj name="Equation" r:id="rId3" imgW="596880" imgH="3808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362200"/>
                        <a:ext cx="2590800" cy="145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Applications of Capacitors – Camera Flash</a:t>
            </a:r>
          </a:p>
        </p:txBody>
      </p:sp>
      <p:sp>
        <p:nvSpPr>
          <p:cNvPr id="36867" name="Rectangle 3"/>
          <p:cNvSpPr>
            <a:spLocks noGrp="1" noChangeArrowheads="1"/>
          </p:cNvSpPr>
          <p:nvPr>
            <p:ph type="body" idx="1"/>
          </p:nvPr>
        </p:nvSpPr>
        <p:spPr/>
        <p:txBody>
          <a:bodyPr/>
          <a:lstStyle/>
          <a:p>
            <a:pPr>
              <a:lnSpc>
                <a:spcPct val="90000"/>
              </a:lnSpc>
            </a:pPr>
            <a:r>
              <a:rPr lang="en-US" altLang="en-US"/>
              <a:t>The flash attachment on a camera uses a capacitor</a:t>
            </a:r>
          </a:p>
          <a:p>
            <a:pPr lvl="2">
              <a:lnSpc>
                <a:spcPct val="90000"/>
              </a:lnSpc>
            </a:pPr>
            <a:r>
              <a:rPr lang="en-US" altLang="en-US" sz="2800"/>
              <a:t>A battery is used to charge the capacitor</a:t>
            </a:r>
          </a:p>
          <a:p>
            <a:pPr lvl="2">
              <a:lnSpc>
                <a:spcPct val="90000"/>
              </a:lnSpc>
            </a:pPr>
            <a:r>
              <a:rPr lang="en-US" altLang="en-US" sz="2800"/>
              <a:t>The energy stored in the capacitor is released when the button is pushed to take a picture</a:t>
            </a:r>
          </a:p>
          <a:p>
            <a:pPr lvl="2">
              <a:lnSpc>
                <a:spcPct val="90000"/>
              </a:lnSpc>
            </a:pPr>
            <a:r>
              <a:rPr lang="en-US" altLang="en-US" sz="2800"/>
              <a:t>The charge is delivered very quickly, illuminating the subject when more light is needed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152400"/>
            <a:ext cx="7772400" cy="1143000"/>
          </a:xfrm>
        </p:spPr>
        <p:txBody>
          <a:bodyPr/>
          <a:lstStyle/>
          <a:p>
            <a:r>
              <a:rPr lang="en-US" altLang="en-US"/>
              <a:t>Applications of Capacitors – Computer Keyboards</a:t>
            </a:r>
          </a:p>
        </p:txBody>
      </p:sp>
      <p:sp>
        <p:nvSpPr>
          <p:cNvPr id="37891" name="Rectangle 3"/>
          <p:cNvSpPr>
            <a:spLocks noGrp="1" noChangeArrowheads="1"/>
          </p:cNvSpPr>
          <p:nvPr>
            <p:ph type="body" sz="half" idx="1"/>
          </p:nvPr>
        </p:nvSpPr>
        <p:spPr>
          <a:xfrm>
            <a:off x="0" y="1600200"/>
            <a:ext cx="4876800" cy="4572000"/>
          </a:xfrm>
        </p:spPr>
        <p:txBody>
          <a:bodyPr/>
          <a:lstStyle/>
          <a:p>
            <a:pPr>
              <a:lnSpc>
                <a:spcPct val="90000"/>
              </a:lnSpc>
              <a:buFont typeface="Wingdings" pitchFamily="2" charset="2"/>
              <a:buNone/>
            </a:pPr>
            <a:endParaRPr lang="en-US" altLang="en-US" sz="2400"/>
          </a:p>
          <a:p>
            <a:pPr lvl="2">
              <a:lnSpc>
                <a:spcPct val="90000"/>
              </a:lnSpc>
            </a:pPr>
            <a:r>
              <a:rPr lang="en-US" altLang="en-US" sz="2800"/>
              <a:t>Some keyboards use capacitors at the bases of the keys</a:t>
            </a:r>
          </a:p>
          <a:p>
            <a:pPr lvl="2">
              <a:lnSpc>
                <a:spcPct val="90000"/>
              </a:lnSpc>
            </a:pPr>
            <a:r>
              <a:rPr lang="en-US" altLang="en-US" sz="2800"/>
              <a:t>When the key is pressed, the capacitor spacing decreases and the capacitance increases</a:t>
            </a:r>
          </a:p>
          <a:p>
            <a:pPr lvl="2">
              <a:lnSpc>
                <a:spcPct val="90000"/>
              </a:lnSpc>
            </a:pPr>
            <a:r>
              <a:rPr lang="en-US" altLang="en-US" sz="2800"/>
              <a:t>The key is recognized by the change in its capacitance</a:t>
            </a:r>
          </a:p>
        </p:txBody>
      </p:sp>
      <p:pic>
        <p:nvPicPr>
          <p:cNvPr id="37894" name="Picture 6" descr="Fig 16-14"/>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1981200"/>
            <a:ext cx="4038600" cy="3182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304800"/>
            <a:ext cx="7772400" cy="1143000"/>
          </a:xfrm>
        </p:spPr>
        <p:txBody>
          <a:bodyPr/>
          <a:lstStyle/>
          <a:p>
            <a:r>
              <a:rPr lang="en-US" altLang="en-US"/>
              <a:t>Capacitors in Circuits</a:t>
            </a:r>
          </a:p>
        </p:txBody>
      </p:sp>
      <p:sp>
        <p:nvSpPr>
          <p:cNvPr id="103427" name="Rectangle 3"/>
          <p:cNvSpPr>
            <a:spLocks noGrp="1" noChangeArrowheads="1"/>
          </p:cNvSpPr>
          <p:nvPr>
            <p:ph type="body" idx="1"/>
          </p:nvPr>
        </p:nvSpPr>
        <p:spPr>
          <a:xfrm>
            <a:off x="304800" y="1524000"/>
            <a:ext cx="8534400" cy="2209800"/>
          </a:xfrm>
        </p:spPr>
        <p:txBody>
          <a:bodyPr/>
          <a:lstStyle/>
          <a:p>
            <a:r>
              <a:rPr lang="en-US" altLang="en-US"/>
              <a:t>An </a:t>
            </a:r>
            <a:r>
              <a:rPr lang="en-US" altLang="en-US" i="1"/>
              <a:t>electric</a:t>
            </a:r>
            <a:r>
              <a:rPr lang="en-US" altLang="en-US"/>
              <a:t> </a:t>
            </a:r>
            <a:r>
              <a:rPr lang="en-US" altLang="en-US" i="1"/>
              <a:t>circuit</a:t>
            </a:r>
            <a:r>
              <a:rPr lang="en-US" altLang="en-US"/>
              <a:t> is a collection of objects usually containing a source of electrical energy (such as a battery) connected to elements that convert electrical energy to other forms</a:t>
            </a:r>
          </a:p>
        </p:txBody>
      </p:sp>
      <p:sp>
        <p:nvSpPr>
          <p:cNvPr id="103428" name="Rectangle 4"/>
          <p:cNvSpPr>
            <a:spLocks noChangeArrowheads="1"/>
          </p:cNvSpPr>
          <p:nvPr/>
        </p:nvSpPr>
        <p:spPr bwMode="auto">
          <a:xfrm>
            <a:off x="381000" y="4495800"/>
            <a:ext cx="5181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a:t>A </a:t>
            </a:r>
            <a:r>
              <a:rPr lang="en-US" altLang="en-US" i="1"/>
              <a:t>circuit diagram</a:t>
            </a:r>
            <a:r>
              <a:rPr lang="en-US" altLang="en-US"/>
              <a:t> can be used to show the path of the real circuit</a:t>
            </a:r>
          </a:p>
        </p:txBody>
      </p:sp>
      <p:sp>
        <p:nvSpPr>
          <p:cNvPr id="103429" name="Rectangle 5" descr="26-08"/>
          <p:cNvSpPr>
            <a:spLocks noGrp="1" noChangeAspect="1" noChangeArrowheads="1"/>
          </p:cNvSpPr>
          <p:nvPr/>
        </p:nvSpPr>
        <p:spPr bwMode="auto">
          <a:xfrm>
            <a:off x="5867400" y="3657600"/>
            <a:ext cx="3116263" cy="3200400"/>
          </a:xfrm>
          <a:prstGeom prst="rect">
            <a:avLst/>
          </a:prstGeom>
          <a:blipFill dpi="0" rotWithShape="1">
            <a:blip r:embed="rId2"/>
            <a:srcRect/>
            <a:stretch>
              <a:fillRect b="-2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p:txBody>
          <a:bodyPr/>
          <a:lstStyle/>
          <a:p>
            <a:r>
              <a:rPr lang="en-US" altLang="en-US" dirty="0"/>
              <a:t>The equation is valid only for the case of </a:t>
            </a:r>
            <a:r>
              <a:rPr lang="en-US" altLang="en-US" dirty="0" smtClean="0"/>
              <a:t/>
            </a:r>
            <a:br>
              <a:rPr lang="en-US" altLang="en-US" dirty="0" smtClean="0"/>
            </a:br>
            <a:r>
              <a:rPr lang="en-US" altLang="en-US" dirty="0" smtClean="0"/>
              <a:t>a </a:t>
            </a:r>
            <a:r>
              <a:rPr lang="en-US" altLang="en-US" dirty="0"/>
              <a:t>uniform electric field , for a particle that undergoes a displacement along a given axis</a:t>
            </a:r>
          </a:p>
          <a:p>
            <a:r>
              <a:rPr lang="en-US" altLang="en-US" dirty="0"/>
              <a:t>The electric field is </a:t>
            </a:r>
            <a:r>
              <a:rPr lang="en-US" altLang="en-US" b="1" i="1" dirty="0"/>
              <a:t>conservative</a:t>
            </a:r>
            <a:r>
              <a:rPr lang="en-US" altLang="en-US" dirty="0"/>
              <a:t> =&gt; the change in potential energy </a:t>
            </a:r>
            <a:r>
              <a:rPr lang="el-GR" altLang="en-US" dirty="0" smtClean="0">
                <a:solidFill>
                  <a:schemeClr val="folHlink"/>
                </a:solidFill>
                <a:cs typeface="Times New Roman" pitchFamily="18" charset="0"/>
              </a:rPr>
              <a:t>Δ</a:t>
            </a:r>
            <a:r>
              <a:rPr lang="en-US" altLang="en-US" i="1" dirty="0" smtClean="0">
                <a:solidFill>
                  <a:schemeClr val="folHlink"/>
                </a:solidFill>
              </a:rPr>
              <a:t>PE</a:t>
            </a:r>
            <a:r>
              <a:rPr lang="en-US" altLang="en-US" dirty="0" smtClean="0">
                <a:solidFill>
                  <a:schemeClr val="folHlink"/>
                </a:solidFill>
                <a:cs typeface="Tahoma" pitchFamily="34" charset="0"/>
              </a:rPr>
              <a:t> </a:t>
            </a:r>
            <a:r>
              <a:rPr lang="en-US" altLang="en-US" dirty="0" smtClean="0"/>
              <a:t>does not </a:t>
            </a:r>
            <a:r>
              <a:rPr lang="en-US" altLang="en-US" dirty="0"/>
              <a:t>depend on the path</a:t>
            </a:r>
          </a:p>
        </p:txBody>
      </p:sp>
      <p:sp>
        <p:nvSpPr>
          <p:cNvPr id="87044" name="Rectangle 4"/>
          <p:cNvSpPr>
            <a:spLocks noGrp="1" noChangeArrowheads="1"/>
          </p:cNvSpPr>
          <p:nvPr>
            <p:ph type="title"/>
          </p:nvPr>
        </p:nvSpPr>
        <p:spPr>
          <a:xfrm>
            <a:off x="685800" y="381000"/>
            <a:ext cx="7772400" cy="1143000"/>
          </a:xfrm>
          <a:noFill/>
          <a:ln/>
        </p:spPr>
        <p:txBody>
          <a:bodyPr/>
          <a:lstStyle/>
          <a:p>
            <a:r>
              <a:rPr lang="en-US" altLang="en-US"/>
              <a:t>Notes about Potential Energy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772400" cy="1143000"/>
          </a:xfrm>
        </p:spPr>
        <p:txBody>
          <a:bodyPr/>
          <a:lstStyle/>
          <a:p>
            <a:r>
              <a:rPr lang="en-US" altLang="en-US"/>
              <a:t>Capacitors in Parallel</a:t>
            </a:r>
          </a:p>
        </p:txBody>
      </p:sp>
      <p:sp>
        <p:nvSpPr>
          <p:cNvPr id="104451" name="Rectangle 3"/>
          <p:cNvSpPr>
            <a:spLocks noGrp="1" noChangeArrowheads="1"/>
          </p:cNvSpPr>
          <p:nvPr>
            <p:ph type="body" idx="1"/>
          </p:nvPr>
        </p:nvSpPr>
        <p:spPr>
          <a:xfrm>
            <a:off x="228600" y="1600200"/>
            <a:ext cx="5562600" cy="1981200"/>
          </a:xfrm>
        </p:spPr>
        <p:txBody>
          <a:bodyPr/>
          <a:lstStyle/>
          <a:p>
            <a:pPr>
              <a:lnSpc>
                <a:spcPct val="90000"/>
              </a:lnSpc>
            </a:pPr>
            <a:r>
              <a:rPr lang="en-US" altLang="en-US"/>
              <a:t>The </a:t>
            </a:r>
            <a:r>
              <a:rPr lang="en-US" altLang="en-US" i="1"/>
              <a:t>left</a:t>
            </a:r>
            <a:r>
              <a:rPr lang="en-US" altLang="en-US"/>
              <a:t> plates of the capacitors are connected to the positive terminal of the  battery </a:t>
            </a:r>
          </a:p>
        </p:txBody>
      </p:sp>
      <p:graphicFrame>
        <p:nvGraphicFramePr>
          <p:cNvPr id="104452" name="Object 4"/>
          <p:cNvGraphicFramePr>
            <a:graphicFrameLocks noChangeAspect="1"/>
          </p:cNvGraphicFramePr>
          <p:nvPr/>
        </p:nvGraphicFramePr>
        <p:xfrm>
          <a:off x="6248400" y="1905000"/>
          <a:ext cx="2284413" cy="4724400"/>
        </p:xfrm>
        <a:graphic>
          <a:graphicData uri="http://schemas.openxmlformats.org/presentationml/2006/ole">
            <mc:AlternateContent xmlns:mc="http://schemas.openxmlformats.org/markup-compatibility/2006">
              <mc:Choice xmlns:v="urn:schemas-microsoft-com:vml" Requires="v">
                <p:oleObj spid="_x0000_s104455" name="Photo Editor Photo" r:id="rId3" imgW="3228571" imgH="6676190" progId="MSPhotoEd.3">
                  <p:embed/>
                </p:oleObj>
              </mc:Choice>
              <mc:Fallback>
                <p:oleObj name="Photo Editor Photo" r:id="rId3" imgW="3228571" imgH="6676190"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2844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3" name="Rectangle 5"/>
          <p:cNvSpPr>
            <a:spLocks noChangeArrowheads="1"/>
          </p:cNvSpPr>
          <p:nvPr/>
        </p:nvSpPr>
        <p:spPr bwMode="auto">
          <a:xfrm>
            <a:off x="304800" y="4038600"/>
            <a:ext cx="5715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a:t>The </a:t>
            </a:r>
            <a:r>
              <a:rPr lang="en-US" altLang="en-US" i="1"/>
              <a:t>right</a:t>
            </a:r>
            <a:r>
              <a:rPr lang="en-US" altLang="en-US"/>
              <a:t> plates of the capacitors are connected to the negative terminal of the  battery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3400" y="2133600"/>
            <a:ext cx="8229600" cy="4038600"/>
          </a:xfrm>
        </p:spPr>
        <p:txBody>
          <a:bodyPr/>
          <a:lstStyle/>
          <a:p>
            <a:r>
              <a:rPr lang="en-US" altLang="en-US"/>
              <a:t>When capacitors are first connected in the circuit, electrons are transferred between the wires and the plates</a:t>
            </a:r>
          </a:p>
          <a:p>
            <a:r>
              <a:rPr lang="en-US" altLang="en-US"/>
              <a:t>The flow of charges ceases when the voltage across the capacitors equals that of the battery</a:t>
            </a:r>
          </a:p>
          <a:p>
            <a:r>
              <a:rPr lang="en-US" altLang="en-US"/>
              <a:t>The capacitors reach their maximum charge when the flow of charge ceases</a:t>
            </a:r>
          </a:p>
          <a:p>
            <a:endParaRPr lang="en-US" altLang="en-US"/>
          </a:p>
        </p:txBody>
      </p:sp>
      <p:sp>
        <p:nvSpPr>
          <p:cNvPr id="105475" name="Rectangle 3"/>
          <p:cNvSpPr>
            <a:spLocks noGrp="1" noChangeArrowheads="1"/>
          </p:cNvSpPr>
          <p:nvPr>
            <p:ph type="title"/>
          </p:nvPr>
        </p:nvSpPr>
        <p:spPr>
          <a:xfrm>
            <a:off x="609600" y="304800"/>
            <a:ext cx="7772400" cy="1143000"/>
          </a:xfrm>
          <a:noFill/>
          <a:ln/>
        </p:spPr>
        <p:txBody>
          <a:bodyPr/>
          <a:lstStyle/>
          <a:p>
            <a:r>
              <a:rPr lang="en-US" altLang="en-US"/>
              <a:t>Capacitors in Parallel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28600"/>
            <a:ext cx="7772400" cy="914400"/>
          </a:xfrm>
          <a:noFill/>
          <a:ln/>
        </p:spPr>
        <p:txBody>
          <a:bodyPr/>
          <a:lstStyle/>
          <a:p>
            <a:r>
              <a:rPr lang="en-US" altLang="en-US"/>
              <a:t>Capacitors in Parallel</a:t>
            </a:r>
          </a:p>
        </p:txBody>
      </p:sp>
      <p:graphicFrame>
        <p:nvGraphicFramePr>
          <p:cNvPr id="106499" name="Object 3"/>
          <p:cNvGraphicFramePr>
            <a:graphicFrameLocks noChangeAspect="1"/>
          </p:cNvGraphicFramePr>
          <p:nvPr/>
        </p:nvGraphicFramePr>
        <p:xfrm>
          <a:off x="6858000" y="2057400"/>
          <a:ext cx="2100263" cy="4343400"/>
        </p:xfrm>
        <a:graphic>
          <a:graphicData uri="http://schemas.openxmlformats.org/presentationml/2006/ole">
            <mc:AlternateContent xmlns:mc="http://schemas.openxmlformats.org/markup-compatibility/2006">
              <mc:Choice xmlns:v="urn:schemas-microsoft-com:vml" Requires="v">
                <p:oleObj spid="_x0000_s106502" name="Photo Editor Photo" r:id="rId3" imgW="3228571" imgH="6676190" progId="MSPhotoEd.3">
                  <p:embed/>
                </p:oleObj>
              </mc:Choice>
              <mc:Fallback>
                <p:oleObj name="Photo Editor Photo" r:id="rId3" imgW="3228571" imgH="6676190"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057400"/>
                        <a:ext cx="210026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0" name="Rectangle 4"/>
          <p:cNvSpPr>
            <a:spLocks noChangeArrowheads="1"/>
          </p:cNvSpPr>
          <p:nvPr/>
        </p:nvSpPr>
        <p:spPr bwMode="auto">
          <a:xfrm>
            <a:off x="304800" y="2286000"/>
            <a:ext cx="6172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a:t>The </a:t>
            </a:r>
            <a:r>
              <a:rPr lang="en-US" altLang="en-US" b="1">
                <a:solidFill>
                  <a:srgbClr val="FFFF00"/>
                </a:solidFill>
              </a:rPr>
              <a:t>individual</a:t>
            </a:r>
            <a:r>
              <a:rPr lang="en-US" altLang="en-US"/>
              <a:t> potential differences across capacitors connected in parallel are the </a:t>
            </a:r>
            <a:r>
              <a:rPr lang="en-US" altLang="en-US" b="1">
                <a:solidFill>
                  <a:srgbClr val="FFFF00"/>
                </a:solidFill>
              </a:rPr>
              <a:t>same</a:t>
            </a:r>
            <a:r>
              <a:rPr lang="en-US" altLang="en-US"/>
              <a:t>  and are </a:t>
            </a:r>
            <a:r>
              <a:rPr lang="en-US" altLang="en-US" b="1">
                <a:solidFill>
                  <a:srgbClr val="FFFF00"/>
                </a:solidFill>
              </a:rPr>
              <a:t>equal</a:t>
            </a:r>
            <a:r>
              <a:rPr lang="en-US" altLang="en-US"/>
              <a:t> to the potential difference applied across the combination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228600"/>
            <a:ext cx="7772400" cy="1143000"/>
          </a:xfrm>
        </p:spPr>
        <p:txBody>
          <a:bodyPr/>
          <a:lstStyle/>
          <a:p>
            <a:r>
              <a:rPr lang="en-US" altLang="en-US"/>
              <a:t>Capacitors in Parallel</a:t>
            </a:r>
          </a:p>
        </p:txBody>
      </p:sp>
      <p:sp>
        <p:nvSpPr>
          <p:cNvPr id="107523" name="Rectangle 3"/>
          <p:cNvSpPr>
            <a:spLocks noGrp="1" noChangeArrowheads="1"/>
          </p:cNvSpPr>
          <p:nvPr>
            <p:ph type="body" sz="half" idx="1"/>
          </p:nvPr>
        </p:nvSpPr>
        <p:spPr>
          <a:xfrm>
            <a:off x="685800" y="1981200"/>
            <a:ext cx="5257800" cy="2133600"/>
          </a:xfrm>
        </p:spPr>
        <p:txBody>
          <a:bodyPr/>
          <a:lstStyle/>
          <a:p>
            <a:r>
              <a:rPr lang="en-US" altLang="en-US" sz="3000"/>
              <a:t>The </a:t>
            </a:r>
            <a:r>
              <a:rPr lang="en-US" altLang="en-US" sz="3000">
                <a:solidFill>
                  <a:srgbClr val="FFFF00"/>
                </a:solidFill>
              </a:rPr>
              <a:t>total charge</a:t>
            </a:r>
            <a:r>
              <a:rPr lang="en-US" altLang="en-US" sz="3000"/>
              <a:t> on capacitors connected in </a:t>
            </a:r>
            <a:r>
              <a:rPr lang="en-US" altLang="en-US" sz="3000" i="1"/>
              <a:t>parallel</a:t>
            </a:r>
            <a:r>
              <a:rPr lang="en-US" altLang="en-US" sz="3000"/>
              <a:t> is  the sum of the charges on the individual capacitors     </a:t>
            </a:r>
          </a:p>
        </p:txBody>
      </p:sp>
      <p:graphicFrame>
        <p:nvGraphicFramePr>
          <p:cNvPr id="107524" name="Object 4"/>
          <p:cNvGraphicFramePr>
            <a:graphicFrameLocks noChangeAspect="1"/>
          </p:cNvGraphicFramePr>
          <p:nvPr>
            <p:ph type="clipArt" sz="half" idx="2"/>
          </p:nvPr>
        </p:nvGraphicFramePr>
        <p:xfrm>
          <a:off x="6629400" y="1828800"/>
          <a:ext cx="2174875" cy="4495800"/>
        </p:xfrm>
        <a:graphic>
          <a:graphicData uri="http://schemas.openxmlformats.org/presentationml/2006/ole">
            <mc:AlternateContent xmlns:mc="http://schemas.openxmlformats.org/markup-compatibility/2006">
              <mc:Choice xmlns:v="urn:schemas-microsoft-com:vml" Requires="v">
                <p:oleObj spid="_x0000_s107530" name="Photo Editor Photo" r:id="rId3" imgW="3228571" imgH="6676190" progId="MSPhotoEd.3">
                  <p:embed/>
                </p:oleObj>
              </mc:Choice>
              <mc:Fallback>
                <p:oleObj name="Photo Editor Photo" r:id="rId3" imgW="3228571" imgH="6676190"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828800"/>
                        <a:ext cx="2174875" cy="4495800"/>
                      </a:xfrm>
                      <a:prstGeom prst="rect">
                        <a:avLst/>
                      </a:prstGeom>
                    </p:spPr>
                  </p:pic>
                </p:oleObj>
              </mc:Fallback>
            </mc:AlternateContent>
          </a:graphicData>
        </a:graphic>
      </p:graphicFrame>
      <p:graphicFrame>
        <p:nvGraphicFramePr>
          <p:cNvPr id="107525" name="Object 5"/>
          <p:cNvGraphicFramePr>
            <a:graphicFrameLocks noChangeAspect="1"/>
          </p:cNvGraphicFramePr>
          <p:nvPr/>
        </p:nvGraphicFramePr>
        <p:xfrm>
          <a:off x="1704975" y="4248150"/>
          <a:ext cx="2706688" cy="685800"/>
        </p:xfrm>
        <a:graphic>
          <a:graphicData uri="http://schemas.openxmlformats.org/presentationml/2006/ole">
            <mc:AlternateContent xmlns:mc="http://schemas.openxmlformats.org/markup-compatibility/2006">
              <mc:Choice xmlns:v="urn:schemas-microsoft-com:vml" Requires="v">
                <p:oleObj spid="_x0000_s107531" name="Equation" r:id="rId5" imgW="749160" imgH="215640" progId="Equation.3">
                  <p:embed/>
                </p:oleObj>
              </mc:Choice>
              <mc:Fallback>
                <p:oleObj name="Equation" r:id="rId5" imgW="749160" imgH="215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975" y="4248150"/>
                        <a:ext cx="270668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526" name="Object 6"/>
          <p:cNvGraphicFramePr>
            <a:graphicFrameLocks noChangeAspect="1"/>
          </p:cNvGraphicFramePr>
          <p:nvPr/>
        </p:nvGraphicFramePr>
        <p:xfrm>
          <a:off x="765175" y="5562600"/>
          <a:ext cx="5022850" cy="615950"/>
        </p:xfrm>
        <a:graphic>
          <a:graphicData uri="http://schemas.openxmlformats.org/presentationml/2006/ole">
            <mc:AlternateContent xmlns:mc="http://schemas.openxmlformats.org/markup-compatibility/2006">
              <mc:Choice xmlns:v="urn:schemas-microsoft-com:vml" Requires="v">
                <p:oleObj spid="_x0000_s107532" name="Equation" r:id="rId7" imgW="1549080" imgH="215640" progId="Equation.3">
                  <p:embed/>
                </p:oleObj>
              </mc:Choice>
              <mc:Fallback>
                <p:oleObj name="Equation" r:id="rId7" imgW="1549080" imgH="2156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175" y="5562600"/>
                        <a:ext cx="502285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304800"/>
            <a:ext cx="7772400" cy="1143000"/>
          </a:xfrm>
        </p:spPr>
        <p:txBody>
          <a:bodyPr/>
          <a:lstStyle/>
          <a:p>
            <a:r>
              <a:rPr lang="en-US" altLang="en-US"/>
              <a:t>More About Capacitors in Parallel</a:t>
            </a:r>
          </a:p>
        </p:txBody>
      </p:sp>
      <p:sp>
        <p:nvSpPr>
          <p:cNvPr id="108547" name="Rectangle 3"/>
          <p:cNvSpPr>
            <a:spLocks noGrp="1" noChangeArrowheads="1"/>
          </p:cNvSpPr>
          <p:nvPr>
            <p:ph type="body" sz="half" idx="1"/>
          </p:nvPr>
        </p:nvSpPr>
        <p:spPr>
          <a:xfrm>
            <a:off x="0" y="1981200"/>
            <a:ext cx="5334000" cy="3581400"/>
          </a:xfrm>
        </p:spPr>
        <p:txBody>
          <a:bodyPr/>
          <a:lstStyle/>
          <a:p>
            <a:r>
              <a:rPr lang="en-US" altLang="en-US" sz="2800"/>
              <a:t>The capacitors can be replaced with one capacitor with a capacitance of C</a:t>
            </a:r>
            <a:r>
              <a:rPr lang="en-US" altLang="en-US" sz="2800" baseline="-25000"/>
              <a:t>eq</a:t>
            </a:r>
          </a:p>
          <a:p>
            <a:pPr>
              <a:buFont typeface="Wingdings" pitchFamily="2" charset="2"/>
              <a:buNone/>
            </a:pPr>
            <a:endParaRPr lang="en-US" altLang="en-US" sz="2800"/>
          </a:p>
          <a:p>
            <a:pPr lvl="2"/>
            <a:r>
              <a:rPr lang="en-US" altLang="en-US"/>
              <a:t>The </a:t>
            </a:r>
            <a:r>
              <a:rPr lang="en-US" altLang="en-US" sz="2800" b="1" i="1">
                <a:solidFill>
                  <a:schemeClr val="folHlink"/>
                </a:solidFill>
              </a:rPr>
              <a:t>equivalent capacitor</a:t>
            </a:r>
            <a:r>
              <a:rPr lang="en-US" altLang="en-US"/>
              <a:t> C</a:t>
            </a:r>
            <a:r>
              <a:rPr lang="en-US" altLang="en-US" baseline="-25000"/>
              <a:t>eq</a:t>
            </a:r>
          </a:p>
          <a:p>
            <a:pPr lvl="2">
              <a:buFont typeface="Wingdings" pitchFamily="2" charset="2"/>
              <a:buNone/>
            </a:pPr>
            <a:r>
              <a:rPr lang="en-US" altLang="en-US"/>
              <a:t>    must have exactly the same external effort on the circuit as the original capacitors</a:t>
            </a:r>
          </a:p>
        </p:txBody>
      </p:sp>
      <p:graphicFrame>
        <p:nvGraphicFramePr>
          <p:cNvPr id="108548" name="Object 4"/>
          <p:cNvGraphicFramePr>
            <a:graphicFrameLocks noChangeAspect="1"/>
          </p:cNvGraphicFramePr>
          <p:nvPr>
            <p:ph type="clipArt" sz="half" idx="2"/>
          </p:nvPr>
        </p:nvGraphicFramePr>
        <p:xfrm>
          <a:off x="5562600" y="2209800"/>
          <a:ext cx="3346450" cy="3657600"/>
        </p:xfrm>
        <a:graphic>
          <a:graphicData uri="http://schemas.openxmlformats.org/presentationml/2006/ole">
            <mc:AlternateContent xmlns:mc="http://schemas.openxmlformats.org/markup-compatibility/2006">
              <mc:Choice xmlns:v="urn:schemas-microsoft-com:vml" Requires="v">
                <p:oleObj spid="_x0000_s108552" name="Photo Editor Photo" r:id="rId3" imgW="4695238" imgH="5133333" progId="MSPhotoEd.3">
                  <p:embed/>
                </p:oleObj>
              </mc:Choice>
              <mc:Fallback>
                <p:oleObj name="Photo Editor Photo" r:id="rId3" imgW="4695238" imgH="513333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09800"/>
                        <a:ext cx="3346450" cy="3657600"/>
                      </a:xfrm>
                      <a:prstGeom prst="rect">
                        <a:avLst/>
                      </a:prstGeom>
                    </p:spPr>
                  </p:pic>
                </p:oleObj>
              </mc:Fallback>
            </mc:AlternateContent>
          </a:graphicData>
        </a:graphic>
      </p:graphicFrame>
      <p:graphicFrame>
        <p:nvGraphicFramePr>
          <p:cNvPr id="108549" name="Object 5"/>
          <p:cNvGraphicFramePr>
            <a:graphicFrameLocks noChangeAspect="1"/>
          </p:cNvGraphicFramePr>
          <p:nvPr/>
        </p:nvGraphicFramePr>
        <p:xfrm>
          <a:off x="1722438" y="5772150"/>
          <a:ext cx="2568575" cy="766763"/>
        </p:xfrm>
        <a:graphic>
          <a:graphicData uri="http://schemas.openxmlformats.org/presentationml/2006/ole">
            <mc:AlternateContent xmlns:mc="http://schemas.openxmlformats.org/markup-compatibility/2006">
              <mc:Choice xmlns:v="urn:schemas-microsoft-com:vml" Requires="v">
                <p:oleObj spid="_x0000_s108553" name="Equation" r:id="rId5" imgW="711000" imgH="241200" progId="Equation.3">
                  <p:embed/>
                </p:oleObj>
              </mc:Choice>
              <mc:Fallback>
                <p:oleObj name="Equation" r:id="rId5" imgW="711000" imgH="241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2438" y="5772150"/>
                        <a:ext cx="2568575"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Capacitors in Parallel</a:t>
            </a:r>
          </a:p>
        </p:txBody>
      </p:sp>
      <p:sp>
        <p:nvSpPr>
          <p:cNvPr id="109571" name="Rectangle 3"/>
          <p:cNvSpPr>
            <a:spLocks noGrp="1" noChangeArrowheads="1"/>
          </p:cNvSpPr>
          <p:nvPr>
            <p:ph type="body" idx="1"/>
          </p:nvPr>
        </p:nvSpPr>
        <p:spPr>
          <a:xfrm>
            <a:off x="685800" y="1981200"/>
            <a:ext cx="7772400" cy="2971800"/>
          </a:xfrm>
        </p:spPr>
        <p:txBody>
          <a:bodyPr/>
          <a:lstStyle/>
          <a:p>
            <a:r>
              <a:rPr lang="en-US" altLang="en-US"/>
              <a:t>C</a:t>
            </a:r>
            <a:r>
              <a:rPr lang="en-US" altLang="en-US" baseline="-25000"/>
              <a:t>eq</a:t>
            </a:r>
            <a:r>
              <a:rPr lang="en-US" altLang="en-US"/>
              <a:t> = C</a:t>
            </a:r>
            <a:r>
              <a:rPr lang="en-US" altLang="en-US" baseline="-25000"/>
              <a:t>1</a:t>
            </a:r>
            <a:r>
              <a:rPr lang="en-US" altLang="en-US"/>
              <a:t> + C</a:t>
            </a:r>
            <a:r>
              <a:rPr lang="en-US" altLang="en-US" baseline="-25000"/>
              <a:t>2</a:t>
            </a:r>
          </a:p>
          <a:p>
            <a:pPr>
              <a:buFont typeface="Wingdings" pitchFamily="2" charset="2"/>
              <a:buNone/>
            </a:pPr>
            <a:endParaRPr lang="en-US" altLang="en-US"/>
          </a:p>
          <a:p>
            <a:r>
              <a:rPr lang="en-US" altLang="en-US"/>
              <a:t>The equivalent capacitance of a parallel combination of capacitors is greater than any of the individual capacitors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838200" y="73025"/>
            <a:ext cx="7772400" cy="1143000"/>
          </a:xfrm>
        </p:spPr>
        <p:txBody>
          <a:bodyPr/>
          <a:lstStyle/>
          <a:p>
            <a:r>
              <a:rPr lang="en-US" altLang="en-US"/>
              <a:t>Capacitors in Series</a:t>
            </a:r>
          </a:p>
        </p:txBody>
      </p:sp>
      <p:sp>
        <p:nvSpPr>
          <p:cNvPr id="110595" name="Rectangle 3"/>
          <p:cNvSpPr>
            <a:spLocks noGrp="1" noChangeArrowheads="1"/>
          </p:cNvSpPr>
          <p:nvPr>
            <p:ph type="body" idx="1"/>
          </p:nvPr>
        </p:nvSpPr>
        <p:spPr>
          <a:xfrm>
            <a:off x="152400" y="1143000"/>
            <a:ext cx="5943600" cy="5181600"/>
          </a:xfrm>
        </p:spPr>
        <p:txBody>
          <a:bodyPr/>
          <a:lstStyle/>
          <a:p>
            <a:pPr>
              <a:lnSpc>
                <a:spcPct val="90000"/>
              </a:lnSpc>
            </a:pPr>
            <a:r>
              <a:rPr lang="en-US" altLang="en-US" sz="2800"/>
              <a:t>When a battery is connected to the circuit, electrons are transferred from the left plate of </a:t>
            </a:r>
            <a:r>
              <a:rPr lang="en-US" altLang="en-US" sz="2800" i="1"/>
              <a:t>C</a:t>
            </a:r>
            <a:r>
              <a:rPr lang="en-US" altLang="en-US" sz="2800" i="1" baseline="-25000"/>
              <a:t>1</a:t>
            </a:r>
            <a:r>
              <a:rPr lang="en-US" altLang="en-US" sz="2800"/>
              <a:t> to the right plate of </a:t>
            </a:r>
            <a:r>
              <a:rPr lang="en-US" altLang="en-US" sz="2800" i="1"/>
              <a:t>C</a:t>
            </a:r>
            <a:r>
              <a:rPr lang="en-US" altLang="en-US" sz="2800" i="1" baseline="-25000"/>
              <a:t>2</a:t>
            </a:r>
            <a:r>
              <a:rPr lang="en-US" altLang="en-US" sz="2800"/>
              <a:t> through the battery</a:t>
            </a:r>
          </a:p>
          <a:p>
            <a:pPr>
              <a:lnSpc>
                <a:spcPct val="90000"/>
              </a:lnSpc>
            </a:pPr>
            <a:r>
              <a:rPr lang="en-US" altLang="en-US" sz="2800"/>
              <a:t>As this negative charge accumulates on the right plate of</a:t>
            </a:r>
            <a:r>
              <a:rPr lang="en-US" altLang="en-US" sz="2800" i="1"/>
              <a:t> C</a:t>
            </a:r>
            <a:r>
              <a:rPr lang="en-US" altLang="en-US" sz="2800" i="1" baseline="-25000"/>
              <a:t>2</a:t>
            </a:r>
            <a:r>
              <a:rPr lang="en-US" altLang="en-US" sz="2800"/>
              <a:t>, an equivalent amount of negative charge is removed from the left plate of </a:t>
            </a:r>
            <a:r>
              <a:rPr lang="en-US" altLang="en-US" sz="2800" i="1"/>
              <a:t>C</a:t>
            </a:r>
            <a:r>
              <a:rPr lang="en-US" altLang="en-US" sz="2800" i="1" baseline="-25000"/>
              <a:t>2</a:t>
            </a:r>
            <a:r>
              <a:rPr lang="en-US" altLang="en-US" sz="2800"/>
              <a:t>, leaving it with an excess positive charge</a:t>
            </a:r>
          </a:p>
          <a:p>
            <a:pPr>
              <a:lnSpc>
                <a:spcPct val="90000"/>
              </a:lnSpc>
            </a:pPr>
            <a:r>
              <a:rPr lang="en-US" altLang="en-US" sz="2800"/>
              <a:t>All of the right plates gain charges of </a:t>
            </a:r>
            <a:r>
              <a:rPr lang="en-US" altLang="en-US" sz="2800" i="1"/>
              <a:t>– Q</a:t>
            </a:r>
            <a:r>
              <a:rPr lang="en-US" altLang="en-US" sz="2800"/>
              <a:t> and all the left plates have charges of </a:t>
            </a:r>
            <a:r>
              <a:rPr lang="en-US" altLang="en-US" sz="2800" i="1"/>
              <a:t>+Q</a:t>
            </a:r>
            <a:endParaRPr lang="en-US" altLang="en-US" sz="2800"/>
          </a:p>
        </p:txBody>
      </p:sp>
      <p:sp>
        <p:nvSpPr>
          <p:cNvPr id="110596" name="Rectangle 4" descr="26-10a"/>
          <p:cNvSpPr>
            <a:spLocks noGrp="1" noChangeAspect="1" noChangeArrowheads="1"/>
          </p:cNvSpPr>
          <p:nvPr/>
        </p:nvSpPr>
        <p:spPr bwMode="auto">
          <a:xfrm>
            <a:off x="6248400" y="2133600"/>
            <a:ext cx="2757488" cy="3048000"/>
          </a:xfrm>
          <a:prstGeom prst="rect">
            <a:avLst/>
          </a:prstGeom>
          <a:blipFill dpi="0" rotWithShape="1">
            <a:blip r:embed="rId2"/>
            <a:srcRect/>
            <a:stretch>
              <a:fillRect b="-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More About Capacitors in Series</a:t>
            </a:r>
          </a:p>
        </p:txBody>
      </p:sp>
      <p:sp>
        <p:nvSpPr>
          <p:cNvPr id="46083" name="Rectangle 3"/>
          <p:cNvSpPr>
            <a:spLocks noGrp="1" noChangeArrowheads="1"/>
          </p:cNvSpPr>
          <p:nvPr>
            <p:ph type="body" sz="half" idx="1"/>
          </p:nvPr>
        </p:nvSpPr>
        <p:spPr>
          <a:xfrm>
            <a:off x="228600" y="1981200"/>
            <a:ext cx="3810000" cy="4114800"/>
          </a:xfrm>
        </p:spPr>
        <p:txBody>
          <a:bodyPr/>
          <a:lstStyle/>
          <a:p>
            <a:pPr>
              <a:lnSpc>
                <a:spcPct val="90000"/>
              </a:lnSpc>
            </a:pPr>
            <a:r>
              <a:rPr lang="en-US" altLang="en-US" sz="2800"/>
              <a:t>An equivalent capacitor can be found that performs the same function as the series combination</a:t>
            </a:r>
          </a:p>
          <a:p>
            <a:pPr>
              <a:lnSpc>
                <a:spcPct val="90000"/>
              </a:lnSpc>
            </a:pPr>
            <a:r>
              <a:rPr lang="en-US" altLang="en-US" sz="2800"/>
              <a:t>The potential differences add up to the battery voltage</a:t>
            </a:r>
          </a:p>
        </p:txBody>
      </p:sp>
      <p:pic>
        <p:nvPicPr>
          <p:cNvPr id="46086" name="Picture 6" descr="Fig 16-18"/>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114800" y="2130425"/>
            <a:ext cx="5029200" cy="307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152400"/>
            <a:ext cx="7772400" cy="1143000"/>
          </a:xfrm>
        </p:spPr>
        <p:txBody>
          <a:bodyPr/>
          <a:lstStyle/>
          <a:p>
            <a:r>
              <a:rPr lang="en-US" altLang="en-US"/>
              <a:t>More About Capacitors in Series</a:t>
            </a:r>
          </a:p>
        </p:txBody>
      </p:sp>
      <p:sp>
        <p:nvSpPr>
          <p:cNvPr id="111619" name="Rectangle 3"/>
          <p:cNvSpPr>
            <a:spLocks noGrp="1" noChangeArrowheads="1"/>
          </p:cNvSpPr>
          <p:nvPr>
            <p:ph type="body" sz="half" idx="1"/>
          </p:nvPr>
        </p:nvSpPr>
        <p:spPr>
          <a:xfrm>
            <a:off x="228600" y="1981200"/>
            <a:ext cx="5257800" cy="1066800"/>
          </a:xfrm>
        </p:spPr>
        <p:txBody>
          <a:bodyPr/>
          <a:lstStyle/>
          <a:p>
            <a:r>
              <a:rPr lang="en-US" altLang="en-US" sz="2800"/>
              <a:t>The </a:t>
            </a:r>
            <a:r>
              <a:rPr lang="en-US" altLang="en-US" sz="2800" b="1" i="1"/>
              <a:t>charges</a:t>
            </a:r>
            <a:r>
              <a:rPr lang="en-US" altLang="en-US" sz="2800"/>
              <a:t> on capacitors connected in series are the </a:t>
            </a:r>
            <a:r>
              <a:rPr lang="en-US" altLang="en-US" sz="2800" b="1">
                <a:solidFill>
                  <a:srgbClr val="FFFF00"/>
                </a:solidFill>
              </a:rPr>
              <a:t>same</a:t>
            </a:r>
          </a:p>
        </p:txBody>
      </p:sp>
      <p:sp>
        <p:nvSpPr>
          <p:cNvPr id="111620" name="Rectangle 4" descr="26-10b"/>
          <p:cNvSpPr>
            <a:spLocks noGrp="1" noChangeAspect="1" noChangeArrowheads="1"/>
          </p:cNvSpPr>
          <p:nvPr/>
        </p:nvSpPr>
        <p:spPr bwMode="auto">
          <a:xfrm>
            <a:off x="5791200" y="2209800"/>
            <a:ext cx="3141663" cy="3276600"/>
          </a:xfrm>
          <a:prstGeom prst="rect">
            <a:avLst/>
          </a:prstGeom>
          <a:blipFill dpi="0" rotWithShape="1">
            <a:blip r:embed="rId3"/>
            <a:srcRect/>
            <a:stretch>
              <a:fillRect r="-1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1" name="Rectangle 5"/>
          <p:cNvSpPr>
            <a:spLocks noChangeArrowheads="1"/>
          </p:cNvSpPr>
          <p:nvPr/>
        </p:nvSpPr>
        <p:spPr bwMode="auto">
          <a:xfrm>
            <a:off x="381000" y="3429000"/>
            <a:ext cx="5257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2800">
                <a:solidFill>
                  <a:schemeClr val="tx1"/>
                </a:solidFill>
                <a:latin typeface="Times New Roman" pitchFamily="18" charset="0"/>
              </a:defRPr>
            </a:lvl1pPr>
            <a:lvl2pPr marL="742950" indent="-285750">
              <a:spcBef>
                <a:spcPct val="20000"/>
              </a:spcBef>
              <a:buClr>
                <a:schemeClr val="tx1"/>
              </a:buClr>
              <a:buSzPct val="90000"/>
              <a:buChar char="–"/>
              <a:defRPr sz="24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000">
                <a:solidFill>
                  <a:schemeClr val="tx1"/>
                </a:solidFill>
                <a:latin typeface="Times New Roman" pitchFamily="18" charset="0"/>
              </a:defRPr>
            </a:lvl3pPr>
            <a:lvl4pPr marL="1600200" indent="-228600">
              <a:spcBef>
                <a:spcPct val="20000"/>
              </a:spcBef>
              <a:buClr>
                <a:schemeClr val="tx1"/>
              </a:buClr>
              <a:buChar char="–"/>
              <a:defRPr>
                <a:solidFill>
                  <a:schemeClr val="tx1"/>
                </a:solidFill>
                <a:latin typeface="Times New Roman" pitchFamily="18" charset="0"/>
              </a:defRPr>
            </a:lvl4pPr>
            <a:lvl5pPr marL="2057400" indent="-228600">
              <a:spcBef>
                <a:spcPct val="20000"/>
              </a:spcBef>
              <a:buClr>
                <a:schemeClr val="accent1"/>
              </a:buClr>
              <a:buChar char="•"/>
              <a:defRPr>
                <a:solidFill>
                  <a:schemeClr val="tx1"/>
                </a:solidFill>
                <a:latin typeface="Times New Roman" pitchFamily="18" charset="0"/>
              </a:defRPr>
            </a:lvl5pPr>
            <a:lvl6pPr marL="2514600" indent="-228600" fontAlgn="base">
              <a:spcBef>
                <a:spcPct val="20000"/>
              </a:spcBef>
              <a:spcAft>
                <a:spcPct val="0"/>
              </a:spcAft>
              <a:buClr>
                <a:schemeClr val="accent1"/>
              </a:buClr>
              <a:buChar char="•"/>
              <a:defRPr>
                <a:solidFill>
                  <a:schemeClr val="tx1"/>
                </a:solidFill>
                <a:latin typeface="Times New Roman" pitchFamily="18" charset="0"/>
              </a:defRPr>
            </a:lvl6pPr>
            <a:lvl7pPr marL="2971800" indent="-228600" fontAlgn="base">
              <a:spcBef>
                <a:spcPct val="20000"/>
              </a:spcBef>
              <a:spcAft>
                <a:spcPct val="0"/>
              </a:spcAft>
              <a:buClr>
                <a:schemeClr val="accent1"/>
              </a:buClr>
              <a:buChar char="•"/>
              <a:defRPr>
                <a:solidFill>
                  <a:schemeClr val="tx1"/>
                </a:solidFill>
                <a:latin typeface="Times New Roman" pitchFamily="18" charset="0"/>
              </a:defRPr>
            </a:lvl7pPr>
            <a:lvl8pPr marL="3429000" indent="-228600" fontAlgn="base">
              <a:spcBef>
                <a:spcPct val="20000"/>
              </a:spcBef>
              <a:spcAft>
                <a:spcPct val="0"/>
              </a:spcAft>
              <a:buClr>
                <a:schemeClr val="accent1"/>
              </a:buClr>
              <a:buChar char="•"/>
              <a:defRPr>
                <a:solidFill>
                  <a:schemeClr val="tx1"/>
                </a:solidFill>
                <a:latin typeface="Times New Roman" pitchFamily="18" charset="0"/>
              </a:defRPr>
            </a:lvl8pPr>
            <a:lvl9pPr marL="3886200" indent="-228600" fontAlgn="base">
              <a:spcBef>
                <a:spcPct val="20000"/>
              </a:spcBef>
              <a:spcAft>
                <a:spcPct val="0"/>
              </a:spcAft>
              <a:buClr>
                <a:schemeClr val="accent1"/>
              </a:buClr>
              <a:buChar char="•"/>
              <a:defRPr>
                <a:solidFill>
                  <a:schemeClr val="tx1"/>
                </a:solidFill>
                <a:latin typeface="Times New Roman" pitchFamily="18" charset="0"/>
              </a:defRPr>
            </a:lvl9pPr>
          </a:lstStyle>
          <a:p>
            <a:r>
              <a:rPr lang="en-US" altLang="en-US"/>
              <a:t>The </a:t>
            </a:r>
            <a:r>
              <a:rPr lang="en-US" altLang="en-US" i="1"/>
              <a:t>total</a:t>
            </a:r>
            <a:r>
              <a:rPr lang="en-US" altLang="en-US"/>
              <a:t> the potential difference  across any number of capacitors connected in series is </a:t>
            </a:r>
            <a:r>
              <a:rPr lang="en-US" altLang="en-US" i="1"/>
              <a:t>the sum</a:t>
            </a:r>
            <a:r>
              <a:rPr lang="en-US" altLang="en-US"/>
              <a:t> of the potential differences across the individual capacitors</a:t>
            </a:r>
          </a:p>
        </p:txBody>
      </p:sp>
      <p:graphicFrame>
        <p:nvGraphicFramePr>
          <p:cNvPr id="111622" name="Object 6"/>
          <p:cNvGraphicFramePr>
            <a:graphicFrameLocks noChangeAspect="1"/>
          </p:cNvGraphicFramePr>
          <p:nvPr/>
        </p:nvGraphicFramePr>
        <p:xfrm>
          <a:off x="1295400" y="5943600"/>
          <a:ext cx="3990975" cy="646113"/>
        </p:xfrm>
        <a:graphic>
          <a:graphicData uri="http://schemas.openxmlformats.org/presentationml/2006/ole">
            <mc:AlternateContent xmlns:mc="http://schemas.openxmlformats.org/markup-compatibility/2006">
              <mc:Choice xmlns:v="urn:schemas-microsoft-com:vml" Requires="v">
                <p:oleObj spid="_x0000_s111624" name="Equation" r:id="rId4" imgW="1104840" imgH="203040" progId="Equation.3">
                  <p:embed/>
                </p:oleObj>
              </mc:Choice>
              <mc:Fallback>
                <p:oleObj name="Equation" r:id="rId4" imgW="110484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943600"/>
                        <a:ext cx="399097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152400"/>
            <a:ext cx="7772400" cy="1143000"/>
          </a:xfrm>
        </p:spPr>
        <p:txBody>
          <a:bodyPr/>
          <a:lstStyle/>
          <a:p>
            <a:r>
              <a:rPr lang="en-US" altLang="en-US"/>
              <a:t>Capacitors in Series</a:t>
            </a:r>
          </a:p>
        </p:txBody>
      </p:sp>
      <p:sp>
        <p:nvSpPr>
          <p:cNvPr id="112643" name="Rectangle 3"/>
          <p:cNvSpPr>
            <a:spLocks noGrp="1" noChangeArrowheads="1"/>
          </p:cNvSpPr>
          <p:nvPr>
            <p:ph type="body" idx="1"/>
          </p:nvPr>
        </p:nvSpPr>
        <p:spPr>
          <a:xfrm>
            <a:off x="228600" y="5334000"/>
            <a:ext cx="7772400" cy="1295400"/>
          </a:xfrm>
        </p:spPr>
        <p:txBody>
          <a:bodyPr/>
          <a:lstStyle/>
          <a:p>
            <a:pPr>
              <a:lnSpc>
                <a:spcPct val="90000"/>
              </a:lnSpc>
              <a:buFont typeface="Wingdings" pitchFamily="2" charset="2"/>
              <a:buNone/>
            </a:pPr>
            <a:r>
              <a:rPr lang="en-US" altLang="en-US" sz="2800"/>
              <a:t>The equivalent capacitance of a series combination is always</a:t>
            </a:r>
            <a:r>
              <a:rPr lang="en-US" altLang="en-US" sz="2800" b="1">
                <a:solidFill>
                  <a:srgbClr val="FFFF00"/>
                </a:solidFill>
              </a:rPr>
              <a:t> less</a:t>
            </a:r>
            <a:r>
              <a:rPr lang="en-US" altLang="en-US" sz="2800"/>
              <a:t> than any individual capacitor in the combination</a:t>
            </a:r>
          </a:p>
        </p:txBody>
      </p:sp>
      <p:graphicFrame>
        <p:nvGraphicFramePr>
          <p:cNvPr id="112644" name="Object 4"/>
          <p:cNvGraphicFramePr>
            <a:graphicFrameLocks noChangeAspect="1"/>
          </p:cNvGraphicFramePr>
          <p:nvPr/>
        </p:nvGraphicFramePr>
        <p:xfrm>
          <a:off x="1762125" y="1889125"/>
          <a:ext cx="3622675" cy="1104900"/>
        </p:xfrm>
        <a:graphic>
          <a:graphicData uri="http://schemas.openxmlformats.org/presentationml/2006/ole">
            <mc:AlternateContent xmlns:mc="http://schemas.openxmlformats.org/markup-compatibility/2006">
              <mc:Choice xmlns:v="urn:schemas-microsoft-com:vml" Requires="v">
                <p:oleObj spid="_x0000_s112649" name="Equation" r:id="rId3" imgW="1282680" imgH="444240" progId="Equation.3">
                  <p:embed/>
                </p:oleObj>
              </mc:Choice>
              <mc:Fallback>
                <p:oleObj name="Equation" r:id="rId3" imgW="128268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1889125"/>
                        <a:ext cx="3622675"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45" name="Rectangle 5" descr="26-10c"/>
          <p:cNvSpPr>
            <a:spLocks noGrp="1" noChangeAspect="1" noChangeArrowheads="1"/>
          </p:cNvSpPr>
          <p:nvPr/>
        </p:nvSpPr>
        <p:spPr bwMode="auto">
          <a:xfrm>
            <a:off x="6324600" y="1371600"/>
            <a:ext cx="2209800" cy="3733800"/>
          </a:xfrm>
          <a:prstGeom prst="rect">
            <a:avLst/>
          </a:prstGeom>
          <a:blipFill dpi="0" rotWithShape="1">
            <a:blip r:embed="rId5"/>
            <a:srcRect/>
            <a:stretch>
              <a:fillRect r="-3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2646" name="Object 6"/>
          <p:cNvGraphicFramePr>
            <a:graphicFrameLocks noChangeAspect="1"/>
          </p:cNvGraphicFramePr>
          <p:nvPr/>
        </p:nvGraphicFramePr>
        <p:xfrm>
          <a:off x="2259013" y="3414713"/>
          <a:ext cx="2582862" cy="1103312"/>
        </p:xfrm>
        <a:graphic>
          <a:graphicData uri="http://schemas.openxmlformats.org/presentationml/2006/ole">
            <mc:AlternateContent xmlns:mc="http://schemas.openxmlformats.org/markup-compatibility/2006">
              <mc:Choice xmlns:v="urn:schemas-microsoft-com:vml" Requires="v">
                <p:oleObj spid="_x0000_s112650" name="Equation" r:id="rId6" imgW="914400" imgH="444240" progId="Equation.3">
                  <p:embed/>
                </p:oleObj>
              </mc:Choice>
              <mc:Fallback>
                <p:oleObj name="Equation" r:id="rId6" imgW="914400" imgH="4442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9013" y="3414713"/>
                        <a:ext cx="2582862" cy="110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38200" y="152400"/>
            <a:ext cx="7772400" cy="1143000"/>
          </a:xfrm>
        </p:spPr>
        <p:txBody>
          <a:bodyPr/>
          <a:lstStyle/>
          <a:p>
            <a:r>
              <a:rPr lang="en-US" altLang="en-US" sz="4000"/>
              <a:t>Electric PE and Gravitational PE </a:t>
            </a:r>
          </a:p>
        </p:txBody>
      </p:sp>
      <p:sp>
        <p:nvSpPr>
          <p:cNvPr id="88067" name="Rectangle 3"/>
          <p:cNvSpPr>
            <a:spLocks noGrp="1" noChangeArrowheads="1"/>
          </p:cNvSpPr>
          <p:nvPr>
            <p:ph type="body" idx="1"/>
          </p:nvPr>
        </p:nvSpPr>
        <p:spPr>
          <a:xfrm>
            <a:off x="609600" y="1752600"/>
            <a:ext cx="5715000" cy="1524000"/>
          </a:xfrm>
        </p:spPr>
        <p:txBody>
          <a:bodyPr/>
          <a:lstStyle/>
          <a:p>
            <a:r>
              <a:rPr lang="en-US" altLang="en-US" sz="2800"/>
              <a:t>An object of mass </a:t>
            </a:r>
            <a:r>
              <a:rPr lang="en-US" altLang="en-US" sz="2800" i="1"/>
              <a:t>m</a:t>
            </a:r>
            <a:r>
              <a:rPr lang="en-US" altLang="en-US" sz="2800"/>
              <a:t> moves in the direction of the gravitational field g, the gravitational PE decreases</a:t>
            </a:r>
          </a:p>
        </p:txBody>
      </p:sp>
      <p:grpSp>
        <p:nvGrpSpPr>
          <p:cNvPr id="88082" name="Group 18"/>
          <p:cNvGrpSpPr>
            <a:grpSpLocks/>
          </p:cNvGrpSpPr>
          <p:nvPr/>
        </p:nvGrpSpPr>
        <p:grpSpPr bwMode="auto">
          <a:xfrm>
            <a:off x="6705600" y="1371600"/>
            <a:ext cx="2211388" cy="3886200"/>
            <a:chOff x="4320" y="1152"/>
            <a:chExt cx="1393" cy="2448"/>
          </a:xfrm>
        </p:grpSpPr>
        <p:grpSp>
          <p:nvGrpSpPr>
            <p:cNvPr id="88073" name="Group 9"/>
            <p:cNvGrpSpPr>
              <a:grpSpLocks/>
            </p:cNvGrpSpPr>
            <p:nvPr/>
          </p:nvGrpSpPr>
          <p:grpSpPr bwMode="auto">
            <a:xfrm>
              <a:off x="4320" y="1152"/>
              <a:ext cx="1393" cy="2448"/>
              <a:chOff x="4320" y="1152"/>
              <a:chExt cx="1393" cy="2448"/>
            </a:xfrm>
          </p:grpSpPr>
          <p:graphicFrame>
            <p:nvGraphicFramePr>
              <p:cNvPr id="88069" name="Object 5"/>
              <p:cNvGraphicFramePr>
                <a:graphicFrameLocks noChangeAspect="1"/>
              </p:cNvGraphicFramePr>
              <p:nvPr/>
            </p:nvGraphicFramePr>
            <p:xfrm>
              <a:off x="4320" y="1152"/>
              <a:ext cx="1393" cy="2448"/>
            </p:xfrm>
            <a:graphic>
              <a:graphicData uri="http://schemas.openxmlformats.org/presentationml/2006/ole">
                <mc:AlternateContent xmlns:mc="http://schemas.openxmlformats.org/markup-compatibility/2006">
                  <mc:Choice xmlns:v="urn:schemas-microsoft-com:vml" Requires="v">
                    <p:oleObj spid="_x0000_s88090" name="Photo Editor Photo" r:id="rId3" imgW="3648584" imgH="6409524" progId="MSPhotoEd.3">
                      <p:embed/>
                    </p:oleObj>
                  </mc:Choice>
                  <mc:Fallback>
                    <p:oleObj name="Photo Editor Photo" r:id="rId3" imgW="3648584" imgH="6409524"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152"/>
                            <a:ext cx="1393"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0" name="Rectangle 6"/>
              <p:cNvSpPr>
                <a:spLocks noChangeArrowheads="1"/>
              </p:cNvSpPr>
              <p:nvPr/>
            </p:nvSpPr>
            <p:spPr bwMode="auto">
              <a:xfrm>
                <a:off x="4416" y="2352"/>
                <a:ext cx="192"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1" name="Rectangle 7"/>
              <p:cNvSpPr>
                <a:spLocks noChangeArrowheads="1"/>
              </p:cNvSpPr>
              <p:nvPr/>
            </p:nvSpPr>
            <p:spPr bwMode="auto">
              <a:xfrm>
                <a:off x="4992" y="2160"/>
                <a:ext cx="96"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2" name="Rectangle 8"/>
              <p:cNvSpPr>
                <a:spLocks noChangeArrowheads="1"/>
              </p:cNvSpPr>
              <p:nvPr/>
            </p:nvSpPr>
            <p:spPr bwMode="auto">
              <a:xfrm>
                <a:off x="4320" y="3072"/>
                <a:ext cx="144"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8074" name="Rectangle 10"/>
            <p:cNvSpPr>
              <a:spLocks noChangeArrowheads="1"/>
            </p:cNvSpPr>
            <p:nvPr/>
          </p:nvSpPr>
          <p:spPr bwMode="auto">
            <a:xfrm>
              <a:off x="4896" y="2112"/>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i="1">
                  <a:solidFill>
                    <a:srgbClr val="000000"/>
                  </a:solidFill>
                </a:rPr>
                <a:t>m</a:t>
              </a:r>
            </a:p>
          </p:txBody>
        </p:sp>
        <p:sp>
          <p:nvSpPr>
            <p:cNvPr id="88075" name="Rectangle 11"/>
            <p:cNvSpPr>
              <a:spLocks noChangeArrowheads="1"/>
            </p:cNvSpPr>
            <p:nvPr/>
          </p:nvSpPr>
          <p:spPr bwMode="auto">
            <a:xfrm>
              <a:off x="4320" y="2304"/>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i="1">
                  <a:solidFill>
                    <a:srgbClr val="000000"/>
                  </a:solidFill>
                </a:rPr>
                <a:t>m</a:t>
              </a:r>
              <a:r>
                <a:rPr lang="en-US" altLang="en-US" sz="2000" b="1" i="1">
                  <a:solidFill>
                    <a:srgbClr val="000000"/>
                  </a:solidFill>
                </a:rPr>
                <a:t>g</a:t>
              </a:r>
            </a:p>
          </p:txBody>
        </p:sp>
        <p:sp>
          <p:nvSpPr>
            <p:cNvPr id="88081" name="Rectangle 17"/>
            <p:cNvSpPr>
              <a:spLocks noChangeArrowheads="1"/>
            </p:cNvSpPr>
            <p:nvPr/>
          </p:nvSpPr>
          <p:spPr bwMode="auto">
            <a:xfrm>
              <a:off x="4320" y="297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000000"/>
                  </a:solidFill>
                </a:rPr>
                <a:t>g</a:t>
              </a:r>
            </a:p>
          </p:txBody>
        </p:sp>
      </p:grpSp>
      <p:graphicFrame>
        <p:nvGraphicFramePr>
          <p:cNvPr id="88083" name="Object 19"/>
          <p:cNvGraphicFramePr>
            <a:graphicFrameLocks noChangeAspect="1"/>
          </p:cNvGraphicFramePr>
          <p:nvPr/>
        </p:nvGraphicFramePr>
        <p:xfrm>
          <a:off x="609600" y="3429000"/>
          <a:ext cx="5715000" cy="682625"/>
        </p:xfrm>
        <a:graphic>
          <a:graphicData uri="http://schemas.openxmlformats.org/presentationml/2006/ole">
            <mc:AlternateContent xmlns:mc="http://schemas.openxmlformats.org/markup-compatibility/2006">
              <mc:Choice xmlns:v="urn:schemas-microsoft-com:vml" Requires="v">
                <p:oleObj spid="_x0000_s88091" name="Equation" r:id="rId5" imgW="2031840" imgH="241200" progId="Equation.3">
                  <p:embed/>
                </p:oleObj>
              </mc:Choice>
              <mc:Fallback>
                <p:oleObj name="Equation" r:id="rId5" imgW="2031840" imgH="241200"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429000"/>
                        <a:ext cx="57150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84" name="AutoShape 20"/>
          <p:cNvSpPr>
            <a:spLocks noChangeArrowheads="1"/>
          </p:cNvSpPr>
          <p:nvPr/>
        </p:nvSpPr>
        <p:spPr bwMode="auto">
          <a:xfrm>
            <a:off x="3352800" y="4267200"/>
            <a:ext cx="485775" cy="4572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8085" name="Object 21"/>
          <p:cNvGraphicFramePr>
            <a:graphicFrameLocks noChangeAspect="1"/>
          </p:cNvGraphicFramePr>
          <p:nvPr/>
        </p:nvGraphicFramePr>
        <p:xfrm>
          <a:off x="2514600" y="4724400"/>
          <a:ext cx="2214563" cy="574675"/>
        </p:xfrm>
        <a:graphic>
          <a:graphicData uri="http://schemas.openxmlformats.org/presentationml/2006/ole">
            <mc:AlternateContent xmlns:mc="http://schemas.openxmlformats.org/markup-compatibility/2006">
              <mc:Choice xmlns:v="urn:schemas-microsoft-com:vml" Requires="v">
                <p:oleObj spid="_x0000_s88092" name="Equation" r:id="rId7" imgW="787320" imgH="203040" progId="Equation.3">
                  <p:embed/>
                </p:oleObj>
              </mc:Choice>
              <mc:Fallback>
                <p:oleObj name="Equation" r:id="rId7" imgW="787320" imgH="203040"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724400"/>
                        <a:ext cx="2214563"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86" name="Rectangle 22"/>
          <p:cNvSpPr>
            <a:spLocks noChangeArrowheads="1"/>
          </p:cNvSpPr>
          <p:nvPr/>
        </p:nvSpPr>
        <p:spPr bwMode="auto">
          <a:xfrm>
            <a:off x="609600" y="5410200"/>
            <a:ext cx="708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lvl="2"/>
            <a:r>
              <a:rPr lang="en-US" altLang="en-US"/>
              <a:t>The object gains kinetic energy equal in magnitude to the loss of gravitational PE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228600"/>
            <a:ext cx="7772400" cy="1143000"/>
          </a:xfrm>
        </p:spPr>
        <p:txBody>
          <a:bodyPr/>
          <a:lstStyle/>
          <a:p>
            <a:r>
              <a:rPr lang="en-US" altLang="en-US"/>
              <a:t>Problem-Solving Strategy</a:t>
            </a:r>
          </a:p>
        </p:txBody>
      </p:sp>
      <p:sp>
        <p:nvSpPr>
          <p:cNvPr id="48131" name="Rectangle 3"/>
          <p:cNvSpPr>
            <a:spLocks noGrp="1" noChangeArrowheads="1"/>
          </p:cNvSpPr>
          <p:nvPr>
            <p:ph type="body" idx="1"/>
          </p:nvPr>
        </p:nvSpPr>
        <p:spPr/>
        <p:txBody>
          <a:bodyPr/>
          <a:lstStyle/>
          <a:p>
            <a:pPr>
              <a:lnSpc>
                <a:spcPct val="90000"/>
              </a:lnSpc>
            </a:pPr>
            <a:r>
              <a:rPr lang="en-US" altLang="en-US"/>
              <a:t>When two or more unequal capacitors are connected </a:t>
            </a:r>
            <a:r>
              <a:rPr lang="en-US" altLang="en-US" i="1"/>
              <a:t>in series</a:t>
            </a:r>
            <a:r>
              <a:rPr lang="en-US" altLang="en-US"/>
              <a:t>, they carry the same charge, but the potential differences across them are not the same</a:t>
            </a:r>
          </a:p>
          <a:p>
            <a:pPr lvl="2">
              <a:lnSpc>
                <a:spcPct val="90000"/>
              </a:lnSpc>
            </a:pPr>
            <a:r>
              <a:rPr lang="en-US" altLang="en-US" sz="2800"/>
              <a:t>The capacitances add as reciprocals and the equivalent capacitance is always less than the smallest individual capacitor</a:t>
            </a:r>
          </a:p>
        </p:txBody>
      </p:sp>
      <p:graphicFrame>
        <p:nvGraphicFramePr>
          <p:cNvPr id="48132" name="Object 4"/>
          <p:cNvGraphicFramePr>
            <a:graphicFrameLocks noChangeAspect="1"/>
          </p:cNvGraphicFramePr>
          <p:nvPr/>
        </p:nvGraphicFramePr>
        <p:xfrm>
          <a:off x="2689225" y="5410200"/>
          <a:ext cx="3300413" cy="1103313"/>
        </p:xfrm>
        <a:graphic>
          <a:graphicData uri="http://schemas.openxmlformats.org/presentationml/2006/ole">
            <mc:AlternateContent xmlns:mc="http://schemas.openxmlformats.org/markup-compatibility/2006">
              <mc:Choice xmlns:v="urn:schemas-microsoft-com:vml" Requires="v">
                <p:oleObj spid="_x0000_s131073" name="Equation" r:id="rId3" imgW="1168200" imgH="444240" progId="Equation.3">
                  <p:embed/>
                </p:oleObj>
              </mc:Choice>
              <mc:Fallback>
                <p:oleObj name="Equation" r:id="rId3" imgW="116820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5410200"/>
                        <a:ext cx="3300413"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Problem-Solving Strategy</a:t>
            </a:r>
          </a:p>
        </p:txBody>
      </p:sp>
      <p:sp>
        <p:nvSpPr>
          <p:cNvPr id="49155" name="Rectangle 3"/>
          <p:cNvSpPr>
            <a:spLocks noGrp="1" noChangeArrowheads="1"/>
          </p:cNvSpPr>
          <p:nvPr>
            <p:ph type="body" idx="1"/>
          </p:nvPr>
        </p:nvSpPr>
        <p:spPr/>
        <p:txBody>
          <a:bodyPr/>
          <a:lstStyle/>
          <a:p>
            <a:r>
              <a:rPr lang="en-US" altLang="en-US"/>
              <a:t>When two or more capacitors are connected </a:t>
            </a:r>
            <a:r>
              <a:rPr lang="en-US" altLang="en-US" i="1"/>
              <a:t>in parallel</a:t>
            </a:r>
            <a:r>
              <a:rPr lang="en-US" altLang="en-US"/>
              <a:t>, the potential differences across them are the same</a:t>
            </a:r>
          </a:p>
          <a:p>
            <a:pPr lvl="2"/>
            <a:r>
              <a:rPr lang="en-US" altLang="en-US" sz="2800"/>
              <a:t>The charge on each capacitor is proportional to its capacitance</a:t>
            </a:r>
          </a:p>
          <a:p>
            <a:pPr lvl="2"/>
            <a:r>
              <a:rPr lang="en-US" altLang="en-US" sz="2800"/>
              <a:t>The capacitors add directly to give the equivalent capacitance</a:t>
            </a:r>
          </a:p>
        </p:txBody>
      </p:sp>
      <p:graphicFrame>
        <p:nvGraphicFramePr>
          <p:cNvPr id="49157" name="Object 5"/>
          <p:cNvGraphicFramePr>
            <a:graphicFrameLocks noChangeAspect="1"/>
          </p:cNvGraphicFramePr>
          <p:nvPr/>
        </p:nvGraphicFramePr>
        <p:xfrm>
          <a:off x="2824163" y="5638800"/>
          <a:ext cx="3086100" cy="598488"/>
        </p:xfrm>
        <a:graphic>
          <a:graphicData uri="http://schemas.openxmlformats.org/presentationml/2006/ole">
            <mc:AlternateContent xmlns:mc="http://schemas.openxmlformats.org/markup-compatibility/2006">
              <mc:Choice xmlns:v="urn:schemas-microsoft-com:vml" Requires="v">
                <p:oleObj spid="_x0000_s49159" name="Equation" r:id="rId3" imgW="1091880" imgH="241200" progId="Equation.3">
                  <p:embed/>
                </p:oleObj>
              </mc:Choice>
              <mc:Fallback>
                <p:oleObj name="Equation" r:id="rId3" imgW="1091880" imgH="241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163" y="5638800"/>
                        <a:ext cx="3086100"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Problem-Solving Strategy</a:t>
            </a:r>
          </a:p>
        </p:txBody>
      </p:sp>
      <p:sp>
        <p:nvSpPr>
          <p:cNvPr id="50179" name="Rectangle 3"/>
          <p:cNvSpPr>
            <a:spLocks noGrp="1" noChangeArrowheads="1"/>
          </p:cNvSpPr>
          <p:nvPr>
            <p:ph type="body" idx="1"/>
          </p:nvPr>
        </p:nvSpPr>
        <p:spPr/>
        <p:txBody>
          <a:bodyPr/>
          <a:lstStyle/>
          <a:p>
            <a:r>
              <a:rPr lang="en-US" altLang="en-US" sz="2800"/>
              <a:t>A complicated circuit can often be reduced to one equivalent capacitor</a:t>
            </a:r>
          </a:p>
          <a:p>
            <a:pPr lvl="2"/>
            <a:r>
              <a:rPr lang="en-US" altLang="en-US"/>
              <a:t>Replace capacitors in series or parallel with their equivalent</a:t>
            </a:r>
          </a:p>
          <a:p>
            <a:pPr lvl="2"/>
            <a:r>
              <a:rPr lang="en-US" altLang="en-US"/>
              <a:t>Redraw the circuit and continue</a:t>
            </a:r>
          </a:p>
          <a:p>
            <a:r>
              <a:rPr lang="en-US" altLang="en-US" sz="2800"/>
              <a:t>To find the charge on, or the potential difference across, one of the capacitors, start with your final equivalent capacitor and work back through the circuit reductions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p:txBody>
          <a:bodyPr/>
          <a:lstStyle/>
          <a:p>
            <a:endParaRPr lang="en-US" altLang="en-US"/>
          </a:p>
        </p:txBody>
      </p:sp>
      <p:pic>
        <p:nvPicPr>
          <p:cNvPr id="123908" name="Picture 4" descr="26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517650"/>
            <a:ext cx="8709025" cy="382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ChangeArrowheads="1"/>
          </p:cNvSpPr>
          <p:nvPr/>
        </p:nvSpPr>
        <p:spPr bwMode="auto">
          <a:xfrm>
            <a:off x="762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a:t>Energy Stored in a Capacitor</a:t>
            </a:r>
          </a:p>
        </p:txBody>
      </p:sp>
      <p:pic>
        <p:nvPicPr>
          <p:cNvPr id="77827"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3570288" cy="464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7828" name="Object 1028"/>
          <p:cNvGraphicFramePr>
            <a:graphicFrameLocks noChangeAspect="1"/>
          </p:cNvGraphicFramePr>
          <p:nvPr/>
        </p:nvGraphicFramePr>
        <p:xfrm>
          <a:off x="228600" y="1716088"/>
          <a:ext cx="3886200" cy="4338637"/>
        </p:xfrm>
        <a:graphic>
          <a:graphicData uri="http://schemas.openxmlformats.org/presentationml/2006/ole">
            <mc:AlternateContent xmlns:mc="http://schemas.openxmlformats.org/markup-compatibility/2006">
              <mc:Choice xmlns:v="urn:schemas-microsoft-com:vml" Requires="v">
                <p:oleObj spid="_x0000_s132097" name="Equation" r:id="rId4" imgW="1091880" imgH="1218960" progId="Equation.3">
                  <p:embed/>
                </p:oleObj>
              </mc:Choice>
              <mc:Fallback>
                <p:oleObj name="Equation" r:id="rId4" imgW="1091880" imgH="1218960" progId="Equation.3">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16088"/>
                        <a:ext cx="3886200" cy="43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8915400" cy="1371600"/>
          </a:xfrm>
        </p:spPr>
        <p:txBody>
          <a:bodyPr/>
          <a:lstStyle/>
          <a:p>
            <a:r>
              <a:rPr lang="en-US" altLang="en-US"/>
              <a:t>Energy Stored in a Capacitor </a:t>
            </a:r>
            <a:r>
              <a:rPr lang="en-US" altLang="en-US" sz="3600"/>
              <a:t>cont</a:t>
            </a:r>
            <a:r>
              <a:rPr lang="en-US" altLang="en-US"/>
              <a:t> </a:t>
            </a:r>
          </a:p>
        </p:txBody>
      </p:sp>
      <p:sp>
        <p:nvSpPr>
          <p:cNvPr id="78851" name="Rectangle 3"/>
          <p:cNvSpPr>
            <a:spLocks noGrp="1" noChangeArrowheads="1"/>
          </p:cNvSpPr>
          <p:nvPr>
            <p:ph type="body" idx="1"/>
          </p:nvPr>
        </p:nvSpPr>
        <p:spPr/>
        <p:txBody>
          <a:bodyPr/>
          <a:lstStyle/>
          <a:p>
            <a:r>
              <a:rPr lang="en-US" altLang="en-US"/>
              <a:t>Energy stored = </a:t>
            </a:r>
            <a:r>
              <a:rPr lang="en-US" altLang="en-US">
                <a:cs typeface="Tahoma" pitchFamily="34" charset="0"/>
              </a:rPr>
              <a:t>½ Q ΔV</a:t>
            </a:r>
          </a:p>
          <a:p>
            <a:r>
              <a:rPr lang="en-US" altLang="en-US">
                <a:cs typeface="Tahoma" pitchFamily="34" charset="0"/>
              </a:rPr>
              <a:t>From the definition of capacitance, this can be rewritten in different forms</a:t>
            </a:r>
          </a:p>
          <a:p>
            <a:pPr lvl="1"/>
            <a:endParaRPr lang="en-US" altLang="en-US"/>
          </a:p>
        </p:txBody>
      </p:sp>
      <p:graphicFrame>
        <p:nvGraphicFramePr>
          <p:cNvPr id="78852" name="Object 4"/>
          <p:cNvGraphicFramePr>
            <a:graphicFrameLocks noChangeAspect="1"/>
          </p:cNvGraphicFramePr>
          <p:nvPr/>
        </p:nvGraphicFramePr>
        <p:xfrm>
          <a:off x="427038" y="3941763"/>
          <a:ext cx="8212137" cy="1633537"/>
        </p:xfrm>
        <a:graphic>
          <a:graphicData uri="http://schemas.openxmlformats.org/presentationml/2006/ole">
            <mc:AlternateContent xmlns:mc="http://schemas.openxmlformats.org/markup-compatibility/2006">
              <mc:Choice xmlns:v="urn:schemas-microsoft-com:vml" Requires="v">
                <p:oleObj spid="_x0000_s133121" name="Equation" r:id="rId3" imgW="2108160" imgH="419040" progId="Equation.3">
                  <p:embed/>
                </p:oleObj>
              </mc:Choice>
              <mc:Fallback>
                <p:oleObj name="Equation" r:id="rId3" imgW="210816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3941763"/>
                        <a:ext cx="8212137" cy="163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Applications</a:t>
            </a:r>
          </a:p>
        </p:txBody>
      </p:sp>
      <p:sp>
        <p:nvSpPr>
          <p:cNvPr id="52227" name="Rectangle 3"/>
          <p:cNvSpPr>
            <a:spLocks noGrp="1" noChangeArrowheads="1"/>
          </p:cNvSpPr>
          <p:nvPr>
            <p:ph type="body" idx="1"/>
          </p:nvPr>
        </p:nvSpPr>
        <p:spPr>
          <a:xfrm>
            <a:off x="685800" y="1981200"/>
            <a:ext cx="7162800" cy="4114800"/>
          </a:xfrm>
        </p:spPr>
        <p:txBody>
          <a:bodyPr/>
          <a:lstStyle/>
          <a:p>
            <a:pPr>
              <a:lnSpc>
                <a:spcPct val="90000"/>
              </a:lnSpc>
            </a:pPr>
            <a:r>
              <a:rPr lang="en-US" altLang="en-US" sz="2800"/>
              <a:t>Defibrillators</a:t>
            </a:r>
          </a:p>
          <a:p>
            <a:pPr lvl="2">
              <a:lnSpc>
                <a:spcPct val="90000"/>
              </a:lnSpc>
            </a:pPr>
            <a:r>
              <a:rPr lang="en-US" altLang="en-US"/>
              <a:t>When fibrillation occurs, the heart produces a rapid, irregular pattern of beats</a:t>
            </a:r>
          </a:p>
          <a:p>
            <a:pPr lvl="2">
              <a:lnSpc>
                <a:spcPct val="90000"/>
              </a:lnSpc>
            </a:pPr>
            <a:r>
              <a:rPr lang="en-US" altLang="en-US"/>
              <a:t>A fast discharge of electrical energy through the heart can return the organ to its normal beat pattern</a:t>
            </a:r>
          </a:p>
          <a:p>
            <a:pPr>
              <a:lnSpc>
                <a:spcPct val="90000"/>
              </a:lnSpc>
            </a:pPr>
            <a:r>
              <a:rPr lang="en-US" altLang="en-US" sz="2800"/>
              <a:t>In general, capacitors act as energy reservoirs that can slowly charged and then discharged quickly to provide large amounts of energy in a short pulse</a:t>
            </a:r>
          </a:p>
        </p:txBody>
      </p:sp>
      <p:sp>
        <p:nvSpPr>
          <p:cNvPr id="52228" name="Rectangle 4" descr="26-14"/>
          <p:cNvSpPr>
            <a:spLocks noGrp="1" noChangeAspect="1" noChangeArrowheads="1"/>
          </p:cNvSpPr>
          <p:nvPr/>
        </p:nvSpPr>
        <p:spPr bwMode="auto">
          <a:xfrm>
            <a:off x="6553200" y="304800"/>
            <a:ext cx="2362200" cy="1771650"/>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4" name="Rectangle 6"/>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16.7</a:t>
            </a:r>
          </a:p>
        </p:txBody>
      </p:sp>
      <p:sp>
        <p:nvSpPr>
          <p:cNvPr id="53255" name="Rectangle 7"/>
          <p:cNvSpPr>
            <a:spLocks noChangeArrowheads="1"/>
          </p:cNvSpPr>
          <p:nvPr/>
        </p:nvSpPr>
        <p:spPr bwMode="auto">
          <a:xfrm>
            <a:off x="228600" y="1752600"/>
            <a:ext cx="8534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sz="3500">
                <a:solidFill>
                  <a:srgbClr val="000000"/>
                </a:solidFill>
                <a:effectLst/>
                <a:latin typeface="Palatino" pitchFamily="18" charset="0"/>
              </a:rPr>
              <a:t>You charge a parallel-plate capacitor, remove it from the battery, and prevent the wires connected to the plates from touching each other. When you pull the plates farther apart, do the following quantities increase, decrease, or stay the same? (a) </a:t>
            </a:r>
            <a:r>
              <a:rPr lang="en-US" altLang="en-US" sz="3500" i="1">
                <a:solidFill>
                  <a:srgbClr val="000000"/>
                </a:solidFill>
                <a:effectLst/>
                <a:latin typeface="Palatino" pitchFamily="18" charset="0"/>
              </a:rPr>
              <a:t>C</a:t>
            </a:r>
            <a:r>
              <a:rPr lang="en-US" altLang="en-US" sz="3500">
                <a:solidFill>
                  <a:srgbClr val="000000"/>
                </a:solidFill>
                <a:effectLst/>
                <a:latin typeface="Palatino" pitchFamily="18" charset="0"/>
              </a:rPr>
              <a:t>; (b) </a:t>
            </a:r>
            <a:r>
              <a:rPr lang="en-US" altLang="en-US" sz="3500" i="1">
                <a:solidFill>
                  <a:srgbClr val="000000"/>
                </a:solidFill>
                <a:effectLst/>
                <a:latin typeface="Palatino" pitchFamily="18" charset="0"/>
              </a:rPr>
              <a:t>Q; </a:t>
            </a:r>
            <a:r>
              <a:rPr lang="en-US" altLang="en-US" sz="3500">
                <a:solidFill>
                  <a:srgbClr val="000000"/>
                </a:solidFill>
                <a:effectLst/>
                <a:latin typeface="Palatino" pitchFamily="18" charset="0"/>
              </a:rPr>
              <a:t> (c) </a:t>
            </a:r>
            <a:r>
              <a:rPr lang="en-US" altLang="en-US" sz="3500" i="1">
                <a:solidFill>
                  <a:srgbClr val="000000"/>
                </a:solidFill>
                <a:effectLst/>
                <a:latin typeface="Palatino" pitchFamily="18" charset="0"/>
              </a:rPr>
              <a:t>E </a:t>
            </a:r>
            <a:r>
              <a:rPr lang="en-US" altLang="en-US" sz="3500">
                <a:solidFill>
                  <a:srgbClr val="000000"/>
                </a:solidFill>
                <a:effectLst/>
                <a:latin typeface="Palatino" pitchFamily="18" charset="0"/>
              </a:rPr>
              <a:t>between the plates;  (d) </a:t>
            </a:r>
            <a:r>
              <a:rPr lang="en-US" altLang="en-US">
                <a:solidFill>
                  <a:srgbClr val="000000"/>
                </a:solidFill>
                <a:cs typeface="Times New Roman" pitchFamily="18" charset="0"/>
              </a:rPr>
              <a:t>Δ</a:t>
            </a:r>
            <a:r>
              <a:rPr lang="en-US" altLang="en-US" sz="3500" i="1">
                <a:solidFill>
                  <a:srgbClr val="000000"/>
                </a:solidFill>
                <a:effectLst/>
                <a:latin typeface="Palatino" pitchFamily="18" charset="0"/>
              </a:rPr>
              <a:t>V</a:t>
            </a:r>
            <a:r>
              <a:rPr lang="en-US" altLang="en-US" sz="3500">
                <a:solidFill>
                  <a:srgbClr val="000000"/>
                </a:solidFill>
                <a:effectLst/>
                <a:latin typeface="Palatino" pitchFamily="18" charset="0"/>
              </a:rPr>
              <a:t>;  (e) energy stored in the capacitor.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16.7 ANSWER</a:t>
            </a:r>
          </a:p>
        </p:txBody>
      </p:sp>
      <p:sp>
        <p:nvSpPr>
          <p:cNvPr id="69635" name="Rectangle 3"/>
          <p:cNvSpPr>
            <a:spLocks noGrp="1" noChangeArrowheads="1"/>
          </p:cNvSpPr>
          <p:nvPr>
            <p:ph type="title"/>
          </p:nvPr>
        </p:nvSpPr>
        <p:spPr>
          <a:xfrm>
            <a:off x="381000" y="3200400"/>
            <a:ext cx="8382000" cy="3352800"/>
          </a:xfrm>
          <a:noFill/>
          <a:ln/>
        </p:spPr>
        <p:txBody>
          <a:bodyPr anchor="b"/>
          <a:lstStyle/>
          <a:p>
            <a:r>
              <a:rPr lang="en-US" altLang="en-US" sz="3200">
                <a:solidFill>
                  <a:srgbClr val="000000"/>
                </a:solidFill>
                <a:effectLst/>
                <a:latin typeface="Palatino-Roman" charset="0"/>
              </a:rPr>
              <a:t>(a) </a:t>
            </a:r>
            <a:r>
              <a:rPr lang="en-US" altLang="en-US" sz="3200" i="1">
                <a:solidFill>
                  <a:srgbClr val="000000"/>
                </a:solidFill>
                <a:effectLst/>
                <a:latin typeface="Palatino-Roman" charset="0"/>
              </a:rPr>
              <a:t>C </a:t>
            </a:r>
            <a:r>
              <a:rPr lang="en-US" altLang="en-US" sz="3200">
                <a:solidFill>
                  <a:srgbClr val="000000"/>
                </a:solidFill>
                <a:effectLst/>
                <a:latin typeface="Palatino-Roman" charset="0"/>
              </a:rPr>
              <a:t>decreases</a:t>
            </a:r>
            <a:br>
              <a:rPr lang="en-US" altLang="en-US" sz="3200">
                <a:solidFill>
                  <a:srgbClr val="000000"/>
                </a:solidFill>
                <a:effectLst/>
                <a:latin typeface="Palatino-Roman" charset="0"/>
              </a:rPr>
            </a:br>
            <a:r>
              <a:rPr lang="en-US" altLang="en-US" sz="3200">
                <a:solidFill>
                  <a:srgbClr val="000000"/>
                </a:solidFill>
                <a:effectLst/>
                <a:latin typeface="Palatino-Roman" charset="0"/>
              </a:rPr>
              <a:t/>
            </a:r>
            <a:br>
              <a:rPr lang="en-US" altLang="en-US" sz="3200">
                <a:solidFill>
                  <a:srgbClr val="000000"/>
                </a:solidFill>
                <a:effectLst/>
                <a:latin typeface="Palatino-Roman" charset="0"/>
              </a:rPr>
            </a:br>
            <a:r>
              <a:rPr lang="en-US" altLang="en-US" sz="3200">
                <a:solidFill>
                  <a:srgbClr val="000000"/>
                </a:solidFill>
                <a:effectLst/>
                <a:latin typeface="Palatino-Roman" charset="0"/>
              </a:rPr>
              <a:t>(b) </a:t>
            </a:r>
            <a:r>
              <a:rPr lang="en-US" altLang="en-US" sz="3200" i="1">
                <a:solidFill>
                  <a:srgbClr val="000000"/>
                </a:solidFill>
                <a:effectLst/>
                <a:latin typeface="Palatino-Roman" charset="0"/>
              </a:rPr>
              <a:t>Q </a:t>
            </a:r>
            <a:r>
              <a:rPr lang="en-US" altLang="en-US" sz="3200">
                <a:solidFill>
                  <a:srgbClr val="000000"/>
                </a:solidFill>
                <a:effectLst/>
                <a:latin typeface="Palatino-Roman" charset="0"/>
              </a:rPr>
              <a:t>stays the same</a:t>
            </a:r>
            <a:br>
              <a:rPr lang="en-US" altLang="en-US" sz="3200">
                <a:solidFill>
                  <a:srgbClr val="000000"/>
                </a:solidFill>
                <a:effectLst/>
                <a:latin typeface="Palatino-Roman" charset="0"/>
              </a:rPr>
            </a:br>
            <a:r>
              <a:rPr lang="en-US" altLang="en-US" sz="3200" i="1">
                <a:solidFill>
                  <a:srgbClr val="000000"/>
                </a:solidFill>
                <a:effectLst/>
                <a:latin typeface="Palatino-Roman" charset="0"/>
              </a:rPr>
              <a:t/>
            </a:r>
            <a:br>
              <a:rPr lang="en-US" altLang="en-US" sz="3200" i="1">
                <a:solidFill>
                  <a:srgbClr val="000000"/>
                </a:solidFill>
                <a:effectLst/>
                <a:latin typeface="Palatino-Roman" charset="0"/>
              </a:rPr>
            </a:br>
            <a:r>
              <a:rPr lang="en-US" altLang="en-US" sz="3200">
                <a:solidFill>
                  <a:srgbClr val="000000"/>
                </a:solidFill>
                <a:effectLst/>
                <a:latin typeface="Palatino-Roman" charset="0"/>
              </a:rPr>
              <a:t>(c) </a:t>
            </a:r>
            <a:r>
              <a:rPr lang="en-US" altLang="en-US" sz="3200" i="1">
                <a:solidFill>
                  <a:srgbClr val="000000"/>
                </a:solidFill>
                <a:effectLst/>
                <a:latin typeface="Palatino-Roman" charset="0"/>
              </a:rPr>
              <a:t>E </a:t>
            </a:r>
            <a:r>
              <a:rPr lang="en-US" altLang="en-US" sz="3200">
                <a:solidFill>
                  <a:srgbClr val="000000"/>
                </a:solidFill>
                <a:effectLst/>
                <a:latin typeface="Palatino-Roman" charset="0"/>
              </a:rPr>
              <a:t>stays the same </a:t>
            </a:r>
            <a:br>
              <a:rPr lang="en-US" altLang="en-US" sz="3200">
                <a:solidFill>
                  <a:srgbClr val="000000"/>
                </a:solidFill>
                <a:effectLst/>
                <a:latin typeface="Palatino-Roman" charset="0"/>
              </a:rPr>
            </a:br>
            <a:r>
              <a:rPr lang="en-US" altLang="en-US" sz="3200">
                <a:solidFill>
                  <a:srgbClr val="000000"/>
                </a:solidFill>
                <a:effectLst/>
                <a:latin typeface="Palatino-Roman" charset="0"/>
              </a:rPr>
              <a:t/>
            </a:r>
            <a:br>
              <a:rPr lang="en-US" altLang="en-US" sz="3200">
                <a:solidFill>
                  <a:srgbClr val="000000"/>
                </a:solidFill>
                <a:effectLst/>
                <a:latin typeface="Palatino-Roman" charset="0"/>
              </a:rPr>
            </a:br>
            <a:r>
              <a:rPr lang="en-US" altLang="en-US" sz="3200">
                <a:solidFill>
                  <a:srgbClr val="000000"/>
                </a:solidFill>
                <a:effectLst/>
                <a:latin typeface="Palatino-Roman" charset="0"/>
              </a:rPr>
              <a:t>(d) </a:t>
            </a:r>
            <a:r>
              <a:rPr lang="en-US" altLang="en-US" sz="4000">
                <a:solidFill>
                  <a:srgbClr val="000000"/>
                </a:solidFill>
                <a:effectLst>
                  <a:outerShdw blurRad="38100" dist="38100" dir="2700000" algn="tl">
                    <a:srgbClr val="FFFFFF"/>
                  </a:outerShdw>
                </a:effectLst>
                <a:cs typeface="Times New Roman" pitchFamily="18" charset="0"/>
              </a:rPr>
              <a:t>Δ</a:t>
            </a:r>
            <a:r>
              <a:rPr lang="en-US" altLang="en-US" sz="3200" i="1">
                <a:solidFill>
                  <a:srgbClr val="000000"/>
                </a:solidFill>
                <a:effectLst/>
                <a:latin typeface="Palatino-Roman" charset="0"/>
              </a:rPr>
              <a:t>V</a:t>
            </a:r>
            <a:r>
              <a:rPr lang="en-US" altLang="en-US" sz="3200">
                <a:solidFill>
                  <a:srgbClr val="000000"/>
                </a:solidFill>
                <a:effectLst/>
                <a:latin typeface="Palatino-Roman" charset="0"/>
              </a:rPr>
              <a:t> increases</a:t>
            </a:r>
            <a:r>
              <a:rPr lang="en-US" altLang="en-US" sz="3200" i="1">
                <a:solidFill>
                  <a:srgbClr val="000000"/>
                </a:solidFill>
                <a:effectLst/>
                <a:latin typeface="Palatino-Roman" charset="0"/>
              </a:rPr>
              <a:t/>
            </a:r>
            <a:br>
              <a:rPr lang="en-US" altLang="en-US" sz="3200" i="1">
                <a:solidFill>
                  <a:srgbClr val="000000"/>
                </a:solidFill>
                <a:effectLst/>
                <a:latin typeface="Palatino-Roman" charset="0"/>
              </a:rPr>
            </a:br>
            <a:r>
              <a:rPr lang="en-US" altLang="en-US" sz="3200">
                <a:solidFill>
                  <a:srgbClr val="000000"/>
                </a:solidFill>
                <a:effectLst/>
                <a:latin typeface="Palatino-Roman" charset="0"/>
              </a:rPr>
              <a:t> </a:t>
            </a:r>
            <a:br>
              <a:rPr lang="en-US" altLang="en-US" sz="3200">
                <a:solidFill>
                  <a:srgbClr val="000000"/>
                </a:solidFill>
                <a:effectLst/>
                <a:latin typeface="Palatino-Roman" charset="0"/>
              </a:rPr>
            </a:br>
            <a:r>
              <a:rPr lang="en-US" altLang="en-US" sz="3200">
                <a:solidFill>
                  <a:srgbClr val="000000"/>
                </a:solidFill>
                <a:effectLst/>
                <a:latin typeface="Palatino-Roman" charset="0"/>
              </a:rPr>
              <a:t>(e) The energy stored increases.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228600"/>
            <a:ext cx="7772400" cy="990600"/>
          </a:xfrm>
        </p:spPr>
        <p:txBody>
          <a:bodyPr/>
          <a:lstStyle/>
          <a:p>
            <a:r>
              <a:rPr lang="en-US" altLang="en-US"/>
              <a:t>Capacitors with Dielectrics</a:t>
            </a:r>
          </a:p>
        </p:txBody>
      </p:sp>
      <p:sp>
        <p:nvSpPr>
          <p:cNvPr id="113667" name="Rectangle 3"/>
          <p:cNvSpPr>
            <a:spLocks noGrp="1" noChangeArrowheads="1"/>
          </p:cNvSpPr>
          <p:nvPr>
            <p:ph type="body" idx="1"/>
          </p:nvPr>
        </p:nvSpPr>
        <p:spPr>
          <a:xfrm>
            <a:off x="0" y="6248400"/>
            <a:ext cx="8801100" cy="609600"/>
          </a:xfrm>
        </p:spPr>
        <p:txBody>
          <a:bodyPr/>
          <a:lstStyle/>
          <a:p>
            <a:pPr marL="609600" indent="-609600"/>
            <a:r>
              <a:rPr lang="en-US" altLang="en-US" sz="2800">
                <a:cs typeface="Tahoma" pitchFamily="34" charset="0"/>
              </a:rPr>
              <a:t>Dimensionless factor</a:t>
            </a:r>
            <a:r>
              <a:rPr lang="en-US" altLang="en-US" sz="2800" i="1">
                <a:solidFill>
                  <a:srgbClr val="FFFF00"/>
                </a:solidFill>
                <a:cs typeface="Tahoma" pitchFamily="34" charset="0"/>
              </a:rPr>
              <a:t> </a:t>
            </a:r>
            <a:r>
              <a:rPr lang="en-US" altLang="en-US" sz="2800" i="1">
                <a:solidFill>
                  <a:schemeClr val="folHlink"/>
                </a:solidFill>
                <a:cs typeface="Tahoma" pitchFamily="34" charset="0"/>
              </a:rPr>
              <a:t>κ</a:t>
            </a:r>
            <a:r>
              <a:rPr lang="en-US" altLang="en-US" sz="2800">
                <a:solidFill>
                  <a:schemeClr val="folHlink"/>
                </a:solidFill>
                <a:cs typeface="Tahoma" pitchFamily="34" charset="0"/>
              </a:rPr>
              <a:t>  </a:t>
            </a:r>
            <a:r>
              <a:rPr lang="en-US" altLang="en-US" sz="2800">
                <a:cs typeface="Tahoma" pitchFamily="34" charset="0"/>
              </a:rPr>
              <a:t>is called </a:t>
            </a:r>
            <a:r>
              <a:rPr lang="en-US" altLang="en-US" sz="2800" b="1" i="1">
                <a:solidFill>
                  <a:schemeClr val="folHlink"/>
                </a:solidFill>
                <a:cs typeface="Tahoma" pitchFamily="34" charset="0"/>
              </a:rPr>
              <a:t>dielectric constant</a:t>
            </a:r>
          </a:p>
        </p:txBody>
      </p:sp>
      <p:sp>
        <p:nvSpPr>
          <p:cNvPr id="113668" name="Rectangle 4"/>
          <p:cNvSpPr>
            <a:spLocks noChangeArrowheads="1"/>
          </p:cNvSpPr>
          <p:nvPr/>
        </p:nvSpPr>
        <p:spPr bwMode="auto">
          <a:xfrm>
            <a:off x="0" y="1371600"/>
            <a:ext cx="822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990600" indent="-533400">
              <a:spcBef>
                <a:spcPct val="20000"/>
              </a:spcBef>
              <a:buClr>
                <a:schemeClr val="tx1"/>
              </a:buClr>
              <a:buSzPct val="90000"/>
              <a:buChar char="–"/>
              <a:defRPr sz="2800">
                <a:solidFill>
                  <a:schemeClr val="tx1"/>
                </a:solidFill>
                <a:latin typeface="Times New Roman" pitchFamily="18" charset="0"/>
              </a:defRPr>
            </a:lvl2pPr>
            <a:lvl3pPr marL="1371600" indent="-4572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752600" indent="-381000">
              <a:spcBef>
                <a:spcPct val="20000"/>
              </a:spcBef>
              <a:buClr>
                <a:schemeClr val="tx1"/>
              </a:buClr>
              <a:buChar char="–"/>
              <a:defRPr sz="2000">
                <a:solidFill>
                  <a:schemeClr val="tx1"/>
                </a:solidFill>
                <a:latin typeface="Times New Roman" pitchFamily="18" charset="0"/>
              </a:defRPr>
            </a:lvl4pPr>
            <a:lvl5pPr marL="2209800" indent="-381000">
              <a:spcBef>
                <a:spcPct val="20000"/>
              </a:spcBef>
              <a:buClr>
                <a:schemeClr val="accent1"/>
              </a:buClr>
              <a:buChar char="•"/>
              <a:defRPr sz="2000">
                <a:solidFill>
                  <a:schemeClr val="tx1"/>
                </a:solidFill>
                <a:latin typeface="Times New Roman" pitchFamily="18" charset="0"/>
              </a:defRPr>
            </a:lvl5pPr>
            <a:lvl6pPr marL="2667000" indent="-381000" fontAlgn="base">
              <a:spcBef>
                <a:spcPct val="20000"/>
              </a:spcBef>
              <a:spcAft>
                <a:spcPct val="0"/>
              </a:spcAft>
              <a:buClr>
                <a:schemeClr val="accent1"/>
              </a:buClr>
              <a:buChar char="•"/>
              <a:defRPr sz="2000">
                <a:solidFill>
                  <a:schemeClr val="tx1"/>
                </a:solidFill>
                <a:latin typeface="Times New Roman" pitchFamily="18" charset="0"/>
              </a:defRPr>
            </a:lvl6pPr>
            <a:lvl7pPr marL="3124200" indent="-381000" fontAlgn="base">
              <a:spcBef>
                <a:spcPct val="20000"/>
              </a:spcBef>
              <a:spcAft>
                <a:spcPct val="0"/>
              </a:spcAft>
              <a:buClr>
                <a:schemeClr val="accent1"/>
              </a:buClr>
              <a:buChar char="•"/>
              <a:defRPr sz="2000">
                <a:solidFill>
                  <a:schemeClr val="tx1"/>
                </a:solidFill>
                <a:latin typeface="Times New Roman" pitchFamily="18" charset="0"/>
              </a:defRPr>
            </a:lvl7pPr>
            <a:lvl8pPr marL="3581400" indent="-381000" fontAlgn="base">
              <a:spcBef>
                <a:spcPct val="20000"/>
              </a:spcBef>
              <a:spcAft>
                <a:spcPct val="0"/>
              </a:spcAft>
              <a:buClr>
                <a:schemeClr val="accent1"/>
              </a:buClr>
              <a:buChar char="•"/>
              <a:defRPr sz="2000">
                <a:solidFill>
                  <a:schemeClr val="tx1"/>
                </a:solidFill>
                <a:latin typeface="Times New Roman" pitchFamily="18" charset="0"/>
              </a:defRPr>
            </a:lvl8pPr>
            <a:lvl9pPr marL="4038600" indent="-3810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a:t>A </a:t>
            </a:r>
            <a:r>
              <a:rPr lang="en-US" altLang="en-US" i="1"/>
              <a:t>dielectric</a:t>
            </a:r>
            <a:r>
              <a:rPr lang="en-US" altLang="en-US"/>
              <a:t> is an insulating material that, when placed between the plates of a capacitor, increases its capacitance.</a:t>
            </a:r>
          </a:p>
          <a:p>
            <a:pPr lvl="1">
              <a:buFontTx/>
              <a:buNone/>
            </a:pPr>
            <a:r>
              <a:rPr lang="en-US" altLang="en-US"/>
              <a:t>   </a:t>
            </a:r>
            <a:r>
              <a:rPr lang="en-US" altLang="en-US" sz="2600"/>
              <a:t>Dielectrics include rubber, plastic, or waxed paper …</a:t>
            </a:r>
          </a:p>
        </p:txBody>
      </p:sp>
      <p:sp>
        <p:nvSpPr>
          <p:cNvPr id="113669" name="Rectangle 5"/>
          <p:cNvSpPr>
            <a:spLocks noChangeArrowheads="1"/>
          </p:cNvSpPr>
          <p:nvPr/>
        </p:nvSpPr>
        <p:spPr bwMode="auto">
          <a:xfrm>
            <a:off x="0" y="3962400"/>
            <a:ext cx="8534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990600" indent="-533400">
              <a:spcBef>
                <a:spcPct val="20000"/>
              </a:spcBef>
              <a:buClr>
                <a:schemeClr val="tx1"/>
              </a:buClr>
              <a:buSzPct val="90000"/>
              <a:buChar char="–"/>
              <a:defRPr sz="2800">
                <a:solidFill>
                  <a:schemeClr val="tx1"/>
                </a:solidFill>
                <a:latin typeface="Times New Roman" pitchFamily="18" charset="0"/>
              </a:defRPr>
            </a:lvl2pPr>
            <a:lvl3pPr marL="1371600" indent="-4572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752600" indent="-381000">
              <a:spcBef>
                <a:spcPct val="20000"/>
              </a:spcBef>
              <a:buClr>
                <a:schemeClr val="tx1"/>
              </a:buClr>
              <a:buChar char="–"/>
              <a:defRPr sz="2000">
                <a:solidFill>
                  <a:schemeClr val="tx1"/>
                </a:solidFill>
                <a:latin typeface="Times New Roman" pitchFamily="18" charset="0"/>
              </a:defRPr>
            </a:lvl4pPr>
            <a:lvl5pPr marL="2209800" indent="-381000">
              <a:spcBef>
                <a:spcPct val="20000"/>
              </a:spcBef>
              <a:buClr>
                <a:schemeClr val="accent1"/>
              </a:buClr>
              <a:buChar char="•"/>
              <a:defRPr sz="2000">
                <a:solidFill>
                  <a:schemeClr val="tx1"/>
                </a:solidFill>
                <a:latin typeface="Times New Roman" pitchFamily="18" charset="0"/>
              </a:defRPr>
            </a:lvl5pPr>
            <a:lvl6pPr marL="2667000" indent="-381000" fontAlgn="base">
              <a:spcBef>
                <a:spcPct val="20000"/>
              </a:spcBef>
              <a:spcAft>
                <a:spcPct val="0"/>
              </a:spcAft>
              <a:buClr>
                <a:schemeClr val="accent1"/>
              </a:buClr>
              <a:buChar char="•"/>
              <a:defRPr sz="2000">
                <a:solidFill>
                  <a:schemeClr val="tx1"/>
                </a:solidFill>
                <a:latin typeface="Times New Roman" pitchFamily="18" charset="0"/>
              </a:defRPr>
            </a:lvl6pPr>
            <a:lvl7pPr marL="3124200" indent="-381000" fontAlgn="base">
              <a:spcBef>
                <a:spcPct val="20000"/>
              </a:spcBef>
              <a:spcAft>
                <a:spcPct val="0"/>
              </a:spcAft>
              <a:buClr>
                <a:schemeClr val="accent1"/>
              </a:buClr>
              <a:buChar char="•"/>
              <a:defRPr sz="2000">
                <a:solidFill>
                  <a:schemeClr val="tx1"/>
                </a:solidFill>
                <a:latin typeface="Times New Roman" pitchFamily="18" charset="0"/>
              </a:defRPr>
            </a:lvl7pPr>
            <a:lvl8pPr marL="3581400" indent="-381000" fontAlgn="base">
              <a:spcBef>
                <a:spcPct val="20000"/>
              </a:spcBef>
              <a:spcAft>
                <a:spcPct val="0"/>
              </a:spcAft>
              <a:buClr>
                <a:schemeClr val="accent1"/>
              </a:buClr>
              <a:buChar char="•"/>
              <a:defRPr sz="2000">
                <a:solidFill>
                  <a:schemeClr val="tx1"/>
                </a:solidFill>
                <a:latin typeface="Times New Roman" pitchFamily="18" charset="0"/>
              </a:defRPr>
            </a:lvl8pPr>
            <a:lvl9pPr marL="4038600" indent="-3810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3600">
                <a:cs typeface="Tahoma" pitchFamily="34" charset="0"/>
              </a:rPr>
              <a:t>	</a:t>
            </a:r>
            <a:r>
              <a:rPr lang="en-US" altLang="en-US" sz="3600" i="1">
                <a:cs typeface="Tahoma" pitchFamily="34" charset="0"/>
              </a:rPr>
              <a:t>C=kC</a:t>
            </a:r>
            <a:r>
              <a:rPr lang="en-US" altLang="en-US" sz="3600" i="1" baseline="-25000">
                <a:cs typeface="Tahoma" pitchFamily="34" charset="0"/>
              </a:rPr>
              <a:t>0</a:t>
            </a:r>
            <a:r>
              <a:rPr lang="en-US" altLang="en-US" sz="3600" i="1">
                <a:cs typeface="Tahoma" pitchFamily="34" charset="0"/>
              </a:rPr>
              <a:t>=k</a:t>
            </a:r>
            <a:r>
              <a:rPr lang="en-US" altLang="en-US" sz="3600" i="1">
                <a:cs typeface="Times New Roman" pitchFamily="18" charset="0"/>
              </a:rPr>
              <a:t>ε</a:t>
            </a:r>
            <a:r>
              <a:rPr lang="en-US" altLang="en-US" sz="3600" i="1" baseline="-25000">
                <a:cs typeface="Times New Roman" pitchFamily="18" charset="0"/>
              </a:rPr>
              <a:t>0</a:t>
            </a:r>
            <a:r>
              <a:rPr lang="en-US" altLang="en-US" sz="3600" i="1">
                <a:cs typeface="Times New Roman" pitchFamily="18" charset="0"/>
              </a:rPr>
              <a:t>(A/d)</a:t>
            </a:r>
            <a:endParaRPr lang="en-US" altLang="en-US" sz="3600" i="1">
              <a:cs typeface="Tahoma" pitchFamily="34" charset="0"/>
            </a:endParaRPr>
          </a:p>
          <a:p>
            <a:pPr lvl="1">
              <a:buFontTx/>
              <a:buNone/>
            </a:pPr>
            <a:r>
              <a:rPr lang="en-US" altLang="en-US"/>
              <a:t>      The capacitance is multiplied by the factor </a:t>
            </a:r>
            <a:r>
              <a:rPr lang="en-US" altLang="en-US" i="1">
                <a:solidFill>
                  <a:schemeClr val="folHlink"/>
                </a:solidFill>
                <a:cs typeface="Tahoma" pitchFamily="34" charset="0"/>
              </a:rPr>
              <a:t>κ</a:t>
            </a:r>
            <a:r>
              <a:rPr lang="en-US" altLang="en-US">
                <a:solidFill>
                  <a:schemeClr val="folHlink"/>
                </a:solidFill>
                <a:cs typeface="Tahoma" pitchFamily="34" charset="0"/>
              </a:rPr>
              <a:t>  </a:t>
            </a:r>
            <a:r>
              <a:rPr lang="en-US" altLang="en-US">
                <a:cs typeface="Tahoma" pitchFamily="34" charset="0"/>
              </a:rPr>
              <a:t>when the dielectric completely fills the region between the plates.</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38200" y="152400"/>
            <a:ext cx="7772400" cy="1143000"/>
          </a:xfrm>
        </p:spPr>
        <p:txBody>
          <a:bodyPr/>
          <a:lstStyle/>
          <a:p>
            <a:r>
              <a:rPr lang="en-US" altLang="en-US" sz="4000"/>
              <a:t>Electric PE and Gravitational PE </a:t>
            </a:r>
          </a:p>
        </p:txBody>
      </p:sp>
      <p:sp>
        <p:nvSpPr>
          <p:cNvPr id="89091" name="Rectangle 3"/>
          <p:cNvSpPr>
            <a:spLocks noGrp="1" noChangeArrowheads="1"/>
          </p:cNvSpPr>
          <p:nvPr>
            <p:ph type="body" idx="1"/>
          </p:nvPr>
        </p:nvSpPr>
        <p:spPr>
          <a:xfrm>
            <a:off x="304800" y="1295400"/>
            <a:ext cx="5867400" cy="3048000"/>
          </a:xfrm>
        </p:spPr>
        <p:txBody>
          <a:bodyPr/>
          <a:lstStyle/>
          <a:p>
            <a:r>
              <a:rPr lang="en-US" altLang="en-US" sz="2800"/>
              <a:t>A positive charge q at point A falls in the direction of the electric field</a:t>
            </a:r>
          </a:p>
        </p:txBody>
      </p:sp>
      <p:graphicFrame>
        <p:nvGraphicFramePr>
          <p:cNvPr id="89092" name="Object 4"/>
          <p:cNvGraphicFramePr>
            <a:graphicFrameLocks noChangeAspect="1"/>
          </p:cNvGraphicFramePr>
          <p:nvPr/>
        </p:nvGraphicFramePr>
        <p:xfrm>
          <a:off x="6856413" y="1295400"/>
          <a:ext cx="2211387" cy="3886200"/>
        </p:xfrm>
        <a:graphic>
          <a:graphicData uri="http://schemas.openxmlformats.org/presentationml/2006/ole">
            <mc:AlternateContent xmlns:mc="http://schemas.openxmlformats.org/markup-compatibility/2006">
              <mc:Choice xmlns:v="urn:schemas-microsoft-com:vml" Requires="v">
                <p:oleObj spid="_x0000_s89110" name="Photo Editor Photo" r:id="rId3" imgW="3648584" imgH="6409524" progId="MSPhotoEd.3">
                  <p:embed/>
                </p:oleObj>
              </mc:Choice>
              <mc:Fallback>
                <p:oleObj name="Photo Editor Photo" r:id="rId3" imgW="3648584" imgH="6409524"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413" y="1295400"/>
                        <a:ext cx="221138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103" name="Object 15"/>
          <p:cNvGraphicFramePr>
            <a:graphicFrameLocks noChangeAspect="1"/>
          </p:cNvGraphicFramePr>
          <p:nvPr/>
        </p:nvGraphicFramePr>
        <p:xfrm>
          <a:off x="762000" y="2590800"/>
          <a:ext cx="5253038" cy="644525"/>
        </p:xfrm>
        <a:graphic>
          <a:graphicData uri="http://schemas.openxmlformats.org/presentationml/2006/ole">
            <mc:AlternateContent xmlns:mc="http://schemas.openxmlformats.org/markup-compatibility/2006">
              <mc:Choice xmlns:v="urn:schemas-microsoft-com:vml" Requires="v">
                <p:oleObj spid="_x0000_s89111" name="Equation" r:id="rId5" imgW="2082600" imgH="253800" progId="Equation.3">
                  <p:embed/>
                </p:oleObj>
              </mc:Choice>
              <mc:Fallback>
                <p:oleObj name="Equation" r:id="rId5" imgW="2082600" imgH="2538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590800"/>
                        <a:ext cx="5253038"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04" name="AutoShape 16"/>
          <p:cNvSpPr>
            <a:spLocks noChangeArrowheads="1"/>
          </p:cNvSpPr>
          <p:nvPr/>
        </p:nvSpPr>
        <p:spPr bwMode="auto">
          <a:xfrm>
            <a:off x="3276600" y="3352800"/>
            <a:ext cx="485775" cy="4572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9105" name="Object 17"/>
          <p:cNvGraphicFramePr>
            <a:graphicFrameLocks noChangeAspect="1"/>
          </p:cNvGraphicFramePr>
          <p:nvPr/>
        </p:nvGraphicFramePr>
        <p:xfrm>
          <a:off x="2362200" y="3886200"/>
          <a:ext cx="2286000" cy="719138"/>
        </p:xfrm>
        <a:graphic>
          <a:graphicData uri="http://schemas.openxmlformats.org/presentationml/2006/ole">
            <mc:AlternateContent xmlns:mc="http://schemas.openxmlformats.org/markup-compatibility/2006">
              <mc:Choice xmlns:v="urn:schemas-microsoft-com:vml" Requires="v">
                <p:oleObj spid="_x0000_s89112" name="Equation" r:id="rId7" imgW="812520" imgH="253800" progId="Equation.3">
                  <p:embed/>
                </p:oleObj>
              </mc:Choice>
              <mc:Fallback>
                <p:oleObj name="Equation" r:id="rId7" imgW="812520" imgH="2538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86200"/>
                        <a:ext cx="22860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06" name="Rectangle 18"/>
          <p:cNvSpPr>
            <a:spLocks noChangeArrowheads="1"/>
          </p:cNvSpPr>
          <p:nvPr/>
        </p:nvSpPr>
        <p:spPr bwMode="auto">
          <a:xfrm>
            <a:off x="152400" y="5181600"/>
            <a:ext cx="7086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lvl="2"/>
            <a:r>
              <a:rPr lang="en-US" altLang="en-US"/>
              <a:t>In falling from A to B positive charge gains kinetic energy equal in magnitude to the loss of electric PE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228600"/>
            <a:ext cx="7772400" cy="990600"/>
          </a:xfrm>
        </p:spPr>
        <p:txBody>
          <a:bodyPr/>
          <a:lstStyle/>
          <a:p>
            <a:r>
              <a:rPr lang="en-US" altLang="en-US"/>
              <a:t>Capacitors with Dielectrics</a:t>
            </a:r>
          </a:p>
        </p:txBody>
      </p:sp>
      <p:sp>
        <p:nvSpPr>
          <p:cNvPr id="114691" name="Rectangle 3"/>
          <p:cNvSpPr>
            <a:spLocks noGrp="1" noChangeArrowheads="1"/>
          </p:cNvSpPr>
          <p:nvPr>
            <p:ph type="body" idx="1"/>
          </p:nvPr>
        </p:nvSpPr>
        <p:spPr>
          <a:xfrm>
            <a:off x="152400" y="1371600"/>
            <a:ext cx="8839200" cy="990600"/>
          </a:xfrm>
        </p:spPr>
        <p:txBody>
          <a:bodyPr/>
          <a:lstStyle/>
          <a:p>
            <a:r>
              <a:rPr lang="en-US" altLang="en-US" sz="2800"/>
              <a:t>Consider a parallel-plate capacitor that </a:t>
            </a:r>
            <a:r>
              <a:rPr lang="en-US" altLang="en-US" sz="2800" i="1"/>
              <a:t>without</a:t>
            </a:r>
            <a:r>
              <a:rPr lang="en-US" altLang="en-US" sz="2800"/>
              <a:t> dielectric has a charge</a:t>
            </a:r>
            <a:r>
              <a:rPr lang="en-US" altLang="en-US" sz="2800">
                <a:solidFill>
                  <a:srgbClr val="FFFF00"/>
                </a:solidFill>
              </a:rPr>
              <a:t> </a:t>
            </a:r>
            <a:r>
              <a:rPr lang="en-US" altLang="en-US" sz="2800" i="1">
                <a:solidFill>
                  <a:srgbClr val="FFFF00"/>
                </a:solidFill>
              </a:rPr>
              <a:t>Q</a:t>
            </a:r>
            <a:r>
              <a:rPr lang="en-US" altLang="en-US" sz="2800" i="1" baseline="-25000">
                <a:solidFill>
                  <a:srgbClr val="FFFF00"/>
                </a:solidFill>
              </a:rPr>
              <a:t>0</a:t>
            </a:r>
            <a:r>
              <a:rPr lang="en-US" altLang="en-US" sz="2800"/>
              <a:t> and a capacitance</a:t>
            </a:r>
            <a:r>
              <a:rPr lang="en-US" altLang="en-US" sz="2800">
                <a:solidFill>
                  <a:srgbClr val="FFFF00"/>
                </a:solidFill>
              </a:rPr>
              <a:t> </a:t>
            </a:r>
            <a:r>
              <a:rPr lang="en-US" altLang="en-US" sz="2800" i="1">
                <a:solidFill>
                  <a:srgbClr val="FFFF00"/>
                </a:solidFill>
              </a:rPr>
              <a:t>C</a:t>
            </a:r>
            <a:r>
              <a:rPr lang="en-US" altLang="en-US" sz="2800" i="1" baseline="-25000">
                <a:solidFill>
                  <a:srgbClr val="FFFF00"/>
                </a:solidFill>
              </a:rPr>
              <a:t>0</a:t>
            </a:r>
            <a:r>
              <a:rPr lang="en-US" altLang="en-US" sz="2800"/>
              <a:t> ,  </a:t>
            </a:r>
            <a:r>
              <a:rPr lang="en-US" altLang="en-US" sz="2800" i="1">
                <a:solidFill>
                  <a:srgbClr val="FFFF00"/>
                </a:solidFill>
                <a:cs typeface="Times New Roman" pitchFamily="18" charset="0"/>
              </a:rPr>
              <a:t>ΔV=</a:t>
            </a:r>
            <a:r>
              <a:rPr lang="en-US" altLang="en-US" sz="2800">
                <a:solidFill>
                  <a:srgbClr val="FFFF00"/>
                </a:solidFill>
              </a:rPr>
              <a:t> </a:t>
            </a:r>
            <a:r>
              <a:rPr lang="en-US" altLang="en-US" sz="2800" i="1">
                <a:solidFill>
                  <a:srgbClr val="FFFF00"/>
                </a:solidFill>
              </a:rPr>
              <a:t>Q</a:t>
            </a:r>
            <a:r>
              <a:rPr lang="en-US" altLang="en-US" sz="2800" i="1" baseline="-25000">
                <a:solidFill>
                  <a:srgbClr val="FFFF00"/>
                </a:solidFill>
              </a:rPr>
              <a:t>0 </a:t>
            </a:r>
            <a:r>
              <a:rPr lang="en-US" altLang="en-US" sz="2800" b="1" i="1">
                <a:solidFill>
                  <a:srgbClr val="FFFF00"/>
                </a:solidFill>
              </a:rPr>
              <a:t>/</a:t>
            </a:r>
            <a:r>
              <a:rPr lang="en-US" altLang="en-US" sz="2800" i="1">
                <a:solidFill>
                  <a:srgbClr val="FFFF00"/>
                </a:solidFill>
              </a:rPr>
              <a:t> C</a:t>
            </a:r>
            <a:r>
              <a:rPr lang="en-US" altLang="en-US" sz="2800" i="1" baseline="-25000">
                <a:solidFill>
                  <a:srgbClr val="FFFF00"/>
                </a:solidFill>
              </a:rPr>
              <a:t>0</a:t>
            </a:r>
          </a:p>
        </p:txBody>
      </p:sp>
      <p:sp>
        <p:nvSpPr>
          <p:cNvPr id="114692" name="Rectangle 4"/>
          <p:cNvSpPr>
            <a:spLocks noChangeArrowheads="1"/>
          </p:cNvSpPr>
          <p:nvPr/>
        </p:nvSpPr>
        <p:spPr bwMode="auto">
          <a:xfrm>
            <a:off x="0" y="2667000"/>
            <a:ext cx="5562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After insertion of the  dielectric  the charge on the plates remains unchanged (</a:t>
            </a:r>
            <a:r>
              <a:rPr lang="en-US" altLang="en-US" sz="2800" i="1"/>
              <a:t>no battery</a:t>
            </a:r>
            <a:r>
              <a:rPr lang="en-US" altLang="en-US" sz="2800"/>
              <a:t>), but the potential difference decreases  </a:t>
            </a:r>
            <a:r>
              <a:rPr lang="en-US" altLang="en-US" sz="2800" i="1">
                <a:solidFill>
                  <a:srgbClr val="FFFF00"/>
                </a:solidFill>
                <a:cs typeface="Times New Roman" pitchFamily="18" charset="0"/>
              </a:rPr>
              <a:t>ΔV=</a:t>
            </a:r>
            <a:r>
              <a:rPr lang="en-US" altLang="en-US" sz="2800">
                <a:solidFill>
                  <a:srgbClr val="FFFF00"/>
                </a:solidFill>
              </a:rPr>
              <a:t> </a:t>
            </a:r>
            <a:r>
              <a:rPr lang="en-US" altLang="en-US" sz="2800" i="1">
                <a:solidFill>
                  <a:srgbClr val="FFFF00"/>
                </a:solidFill>
                <a:cs typeface="Times New Roman" pitchFamily="18" charset="0"/>
              </a:rPr>
              <a:t>ΔV</a:t>
            </a:r>
            <a:r>
              <a:rPr lang="en-US" altLang="en-US" sz="2800" i="1" baseline="-25000">
                <a:solidFill>
                  <a:srgbClr val="FFFF00"/>
                </a:solidFill>
              </a:rPr>
              <a:t>0 </a:t>
            </a:r>
            <a:r>
              <a:rPr lang="en-US" altLang="en-US" sz="2800" b="1" i="1">
                <a:solidFill>
                  <a:srgbClr val="FFFF00"/>
                </a:solidFill>
              </a:rPr>
              <a:t>/ </a:t>
            </a:r>
            <a:r>
              <a:rPr lang="en-US" altLang="en-US" sz="2800" i="1">
                <a:solidFill>
                  <a:srgbClr val="FFFF00"/>
                </a:solidFill>
              </a:rPr>
              <a:t>k ,  	k&gt;1</a:t>
            </a:r>
            <a:endParaRPr lang="en-US" altLang="en-US" sz="2800"/>
          </a:p>
        </p:txBody>
      </p:sp>
      <p:sp>
        <p:nvSpPr>
          <p:cNvPr id="114693" name="Rectangle 5"/>
          <p:cNvSpPr>
            <a:spLocks noChangeArrowheads="1"/>
          </p:cNvSpPr>
          <p:nvPr/>
        </p:nvSpPr>
        <p:spPr bwMode="auto">
          <a:xfrm>
            <a:off x="76200" y="4876800"/>
            <a:ext cx="5562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 capacitance must changes to the value</a:t>
            </a:r>
            <a:endParaRPr lang="en-US" altLang="en-US" sz="2800" i="1">
              <a:solidFill>
                <a:srgbClr val="FFFF00"/>
              </a:solidFill>
            </a:endParaRPr>
          </a:p>
        </p:txBody>
      </p:sp>
      <p:graphicFrame>
        <p:nvGraphicFramePr>
          <p:cNvPr id="114694" name="Object 6"/>
          <p:cNvGraphicFramePr>
            <a:graphicFrameLocks noChangeAspect="1"/>
          </p:cNvGraphicFramePr>
          <p:nvPr/>
        </p:nvGraphicFramePr>
        <p:xfrm>
          <a:off x="1905000" y="5705475"/>
          <a:ext cx="5772150" cy="1152525"/>
        </p:xfrm>
        <a:graphic>
          <a:graphicData uri="http://schemas.openxmlformats.org/presentationml/2006/ole">
            <mc:AlternateContent xmlns:mc="http://schemas.openxmlformats.org/markup-compatibility/2006">
              <mc:Choice xmlns:v="urn:schemas-microsoft-com:vml" Requires="v">
                <p:oleObj spid="_x0000_s114697" name="Equation" r:id="rId3" imgW="2158920" imgH="431640" progId="Equation.3">
                  <p:embed/>
                </p:oleObj>
              </mc:Choice>
              <mc:Fallback>
                <p:oleObj name="Equation" r:id="rId3" imgW="2158920" imgH="4316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705475"/>
                        <a:ext cx="577215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5" name="Rectangle 7" descr="26-15"/>
          <p:cNvSpPr>
            <a:spLocks noGrp="1" noChangeAspect="1" noChangeArrowheads="1"/>
          </p:cNvSpPr>
          <p:nvPr/>
        </p:nvSpPr>
        <p:spPr bwMode="auto">
          <a:xfrm>
            <a:off x="5562600" y="2667000"/>
            <a:ext cx="3505200" cy="2549525"/>
          </a:xfrm>
          <a:prstGeom prst="rect">
            <a:avLst/>
          </a:prstGeom>
          <a:blipFill dpi="0" rotWithShape="1">
            <a:blip r:embed="rId5"/>
            <a:srcRect/>
            <a:stretch>
              <a:fillRect b="-875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Dielectric Strength</a:t>
            </a:r>
          </a:p>
        </p:txBody>
      </p:sp>
      <p:sp>
        <p:nvSpPr>
          <p:cNvPr id="115715" name="Rectangle 3"/>
          <p:cNvSpPr>
            <a:spLocks noGrp="1" noChangeArrowheads="1"/>
          </p:cNvSpPr>
          <p:nvPr>
            <p:ph type="body" idx="1"/>
          </p:nvPr>
        </p:nvSpPr>
        <p:spPr/>
        <p:txBody>
          <a:bodyPr/>
          <a:lstStyle/>
          <a:p>
            <a:r>
              <a:rPr lang="en-US" altLang="en-US"/>
              <a:t>For any given plate separation, there is a maximum electric field that can be produced in the dielectric before it breaks down and begins to conduct</a:t>
            </a:r>
          </a:p>
          <a:p>
            <a:pPr>
              <a:buFont typeface="Wingdings" pitchFamily="2" charset="2"/>
              <a:buNone/>
            </a:pPr>
            <a:endParaRPr lang="en-US" altLang="en-US"/>
          </a:p>
          <a:p>
            <a:r>
              <a:rPr lang="en-US" altLang="en-US"/>
              <a:t>This maximum electric field is called the </a:t>
            </a:r>
            <a:r>
              <a:rPr lang="en-US" altLang="en-US" i="1"/>
              <a:t>dielectric strength</a:t>
            </a:r>
            <a:endParaRPr lang="en-US"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hidden="1"/>
          <p:cNvSpPr>
            <a:spLocks noGrp="1" noChangeArrowheads="1"/>
          </p:cNvSpPr>
          <p:nvPr>
            <p:ph type="title"/>
          </p:nvPr>
        </p:nvSpPr>
        <p:spPr/>
        <p:txBody>
          <a:bodyPr/>
          <a:lstStyle/>
          <a:p>
            <a:endParaRPr lang="en-US" altLang="en-US"/>
          </a:p>
        </p:txBody>
      </p:sp>
      <p:sp>
        <p:nvSpPr>
          <p:cNvPr id="116739" name="Rectangle 3" descr="26-T01"/>
          <p:cNvSpPr>
            <a:spLocks noGrp="1" noChangeAspect="1" noChangeArrowheads="1"/>
          </p:cNvSpPr>
          <p:nvPr/>
        </p:nvSpPr>
        <p:spPr bwMode="auto">
          <a:xfrm>
            <a:off x="1219200" y="76200"/>
            <a:ext cx="6548438" cy="6705600"/>
          </a:xfrm>
          <a:prstGeom prst="rect">
            <a:avLst/>
          </a:prstGeom>
          <a:blipFill dpi="0" rotWithShape="1">
            <a:blip r:embed="rId3"/>
            <a:srcRect/>
            <a:stretch>
              <a:fillRect r="-1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685800" y="1981200"/>
            <a:ext cx="8229600" cy="3505200"/>
          </a:xfrm>
        </p:spPr>
        <p:txBody>
          <a:bodyPr/>
          <a:lstStyle/>
          <a:p>
            <a:r>
              <a:rPr lang="en-US" altLang="en-US"/>
              <a:t>A dielectric provides the following advantages:</a:t>
            </a:r>
          </a:p>
          <a:p>
            <a:r>
              <a:rPr lang="en-US" altLang="en-US" sz="2800"/>
              <a:t> Increases in capacitance</a:t>
            </a:r>
          </a:p>
          <a:p>
            <a:r>
              <a:rPr lang="en-US" altLang="en-US" sz="2800"/>
              <a:t>Increases in maximum operating voltage</a:t>
            </a:r>
          </a:p>
          <a:p>
            <a:r>
              <a:rPr lang="en-US" altLang="en-US" sz="2800"/>
              <a:t>Possible mechanical support between the plates, which allows the plates to be close without touching , thereby decreasing </a:t>
            </a:r>
            <a:r>
              <a:rPr lang="en-US" altLang="en-US" sz="2800" i="1"/>
              <a:t>d</a:t>
            </a:r>
            <a:r>
              <a:rPr lang="en-US" altLang="en-US" sz="2800"/>
              <a:t> and increasing </a:t>
            </a:r>
            <a:r>
              <a:rPr lang="en-US" altLang="en-US" sz="2800" i="1"/>
              <a:t>C </a:t>
            </a:r>
          </a:p>
        </p:txBody>
      </p:sp>
      <p:sp>
        <p:nvSpPr>
          <p:cNvPr id="119811" name="Rectangle 3"/>
          <p:cNvSpPr>
            <a:spLocks noGrp="1" noChangeArrowheads="1"/>
          </p:cNvSpPr>
          <p:nvPr>
            <p:ph type="title"/>
          </p:nvPr>
        </p:nvSpPr>
        <p:spPr>
          <a:xfrm>
            <a:off x="609600" y="228600"/>
            <a:ext cx="8229600" cy="1143000"/>
          </a:xfrm>
          <a:noFill/>
          <a:ln/>
        </p:spPr>
        <p:txBody>
          <a:bodyPr/>
          <a:lstStyle/>
          <a:p>
            <a:r>
              <a:rPr lang="en-US" altLang="en-US"/>
              <a:t>Capacitors with Dielectrics</a:t>
            </a:r>
          </a:p>
        </p:txBody>
      </p:sp>
      <p:sp>
        <p:nvSpPr>
          <p:cNvPr id="119812" name="Rectangle 4"/>
          <p:cNvSpPr>
            <a:spLocks noChangeArrowheads="1"/>
          </p:cNvSpPr>
          <p:nvPr/>
        </p:nvSpPr>
        <p:spPr bwMode="auto">
          <a:xfrm>
            <a:off x="304800" y="57912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i="1"/>
              <a:t>What is the</a:t>
            </a:r>
            <a:r>
              <a:rPr lang="en-US" altLang="en-US" i="1">
                <a:solidFill>
                  <a:srgbClr val="FFFF00"/>
                </a:solidFill>
              </a:rPr>
              <a:t> microscopic</a:t>
            </a:r>
            <a:r>
              <a:rPr lang="en-US" altLang="en-US" i="1"/>
              <a:t> origin of these?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0"/>
            <a:ext cx="7772400" cy="1143000"/>
          </a:xfrm>
        </p:spPr>
        <p:txBody>
          <a:bodyPr/>
          <a:lstStyle/>
          <a:p>
            <a:r>
              <a:rPr lang="en-US" altLang="en-US"/>
              <a:t>Polarization</a:t>
            </a:r>
          </a:p>
        </p:txBody>
      </p:sp>
      <p:sp>
        <p:nvSpPr>
          <p:cNvPr id="120835" name="Rectangle 3"/>
          <p:cNvSpPr>
            <a:spLocks noGrp="1" noChangeArrowheads="1"/>
          </p:cNvSpPr>
          <p:nvPr>
            <p:ph type="body" idx="1"/>
          </p:nvPr>
        </p:nvSpPr>
        <p:spPr>
          <a:xfrm>
            <a:off x="0" y="1143000"/>
            <a:ext cx="6477000" cy="2286000"/>
          </a:xfrm>
        </p:spPr>
        <p:txBody>
          <a:bodyPr/>
          <a:lstStyle/>
          <a:p>
            <a:r>
              <a:rPr lang="en-US" altLang="en-US" sz="2800"/>
              <a:t>Molecules are said </a:t>
            </a:r>
            <a:r>
              <a:rPr lang="en-US" altLang="en-US" sz="2800" i="1">
                <a:solidFill>
                  <a:srgbClr val="FFFF00"/>
                </a:solidFill>
              </a:rPr>
              <a:t>to be polarized</a:t>
            </a:r>
            <a:r>
              <a:rPr lang="en-US" altLang="en-US" sz="2800"/>
              <a:t> when a separation exists between the average position of the negative charges and the average position of the positive charges in the molecule</a:t>
            </a:r>
          </a:p>
        </p:txBody>
      </p:sp>
      <p:sp>
        <p:nvSpPr>
          <p:cNvPr id="120836" name="Rectangle 4"/>
          <p:cNvSpPr>
            <a:spLocks noChangeArrowheads="1"/>
          </p:cNvSpPr>
          <p:nvPr/>
        </p:nvSpPr>
        <p:spPr bwMode="auto">
          <a:xfrm>
            <a:off x="0" y="3429000"/>
            <a:ext cx="9296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In some molecules,such as water, this condition is always present. Such molecules are called </a:t>
            </a:r>
            <a:r>
              <a:rPr lang="en-US" altLang="en-US" sz="2800" b="1" i="1">
                <a:solidFill>
                  <a:schemeClr val="folHlink"/>
                </a:solidFill>
              </a:rPr>
              <a:t>polar molecules</a:t>
            </a:r>
          </a:p>
        </p:txBody>
      </p:sp>
      <p:sp>
        <p:nvSpPr>
          <p:cNvPr id="120837" name="Rectangle 5" descr="26-24"/>
          <p:cNvSpPr>
            <a:spLocks noGrp="1" noChangeAspect="1" noChangeArrowheads="1"/>
          </p:cNvSpPr>
          <p:nvPr/>
        </p:nvSpPr>
        <p:spPr bwMode="auto">
          <a:xfrm>
            <a:off x="6477000" y="1219200"/>
            <a:ext cx="2438400" cy="2092325"/>
          </a:xfrm>
          <a:prstGeom prst="rect">
            <a:avLst/>
          </a:prstGeom>
          <a:blipFill dpi="0" rotWithShape="1">
            <a:blip r:embed="rId2"/>
            <a:srcRect/>
            <a:stretch>
              <a:fillRect r="-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8" name="Rectangle 6"/>
          <p:cNvSpPr>
            <a:spLocks noChangeArrowheads="1"/>
          </p:cNvSpPr>
          <p:nvPr/>
        </p:nvSpPr>
        <p:spPr bwMode="auto">
          <a:xfrm>
            <a:off x="0" y="4724400"/>
            <a:ext cx="929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i="1">
                <a:solidFill>
                  <a:srgbClr val="FFFF00"/>
                </a:solidFill>
              </a:rPr>
              <a:t>Nonpolar </a:t>
            </a:r>
            <a:r>
              <a:rPr lang="en-US" altLang="en-US" sz="2800" i="1"/>
              <a:t>molecules</a:t>
            </a:r>
            <a:r>
              <a:rPr lang="en-US" altLang="en-US" sz="2800"/>
              <a:t> do not possess a permanent polarization</a:t>
            </a:r>
            <a:endParaRPr lang="en-US" altLang="en-US" sz="2800" i="1"/>
          </a:p>
        </p:txBody>
      </p:sp>
      <p:sp>
        <p:nvSpPr>
          <p:cNvPr id="120839" name="Rectangle 7"/>
          <p:cNvSpPr>
            <a:spLocks noChangeArrowheads="1"/>
          </p:cNvSpPr>
          <p:nvPr/>
        </p:nvSpPr>
        <p:spPr bwMode="auto">
          <a:xfrm>
            <a:off x="0" y="5562600"/>
            <a:ext cx="929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 Polarization can be induced by placing the molecule in an electric field: </a:t>
            </a:r>
            <a:r>
              <a:rPr lang="en-US" altLang="en-US" sz="2800" b="1" i="1">
                <a:solidFill>
                  <a:srgbClr val="FFFF00"/>
                </a:solidFill>
              </a:rPr>
              <a:t>induced polarization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additive="base">
                                        <p:cTn id="7" dur="500" fill="hold"/>
                                        <p:tgtEl>
                                          <p:spTgt spid="120836"/>
                                        </p:tgtEl>
                                        <p:attrNameLst>
                                          <p:attrName>ppt_x</p:attrName>
                                        </p:attrNameLst>
                                      </p:cBhvr>
                                      <p:tavLst>
                                        <p:tav tm="0">
                                          <p:val>
                                            <p:strVal val="0-#ppt_w/2"/>
                                          </p:val>
                                        </p:tav>
                                        <p:tav tm="100000">
                                          <p:val>
                                            <p:strVal val="#ppt_x"/>
                                          </p:val>
                                        </p:tav>
                                      </p:tavLst>
                                    </p:anim>
                                    <p:anim calcmode="lin" valueType="num">
                                      <p:cBhvr additive="base">
                                        <p:cTn id="8" dur="500" fill="hold"/>
                                        <p:tgtEl>
                                          <p:spTgt spid="1208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8"/>
                                        </p:tgtEl>
                                        <p:attrNameLst>
                                          <p:attrName>style.visibility</p:attrName>
                                        </p:attrNameLst>
                                      </p:cBhvr>
                                      <p:to>
                                        <p:strVal val="visible"/>
                                      </p:to>
                                    </p:set>
                                    <p:anim calcmode="lin" valueType="num">
                                      <p:cBhvr additive="base">
                                        <p:cTn id="13" dur="500" fill="hold"/>
                                        <p:tgtEl>
                                          <p:spTgt spid="120838"/>
                                        </p:tgtEl>
                                        <p:attrNameLst>
                                          <p:attrName>ppt_x</p:attrName>
                                        </p:attrNameLst>
                                      </p:cBhvr>
                                      <p:tavLst>
                                        <p:tav tm="0">
                                          <p:val>
                                            <p:strVal val="0-#ppt_w/2"/>
                                          </p:val>
                                        </p:tav>
                                        <p:tav tm="100000">
                                          <p:val>
                                            <p:strVal val="#ppt_x"/>
                                          </p:val>
                                        </p:tav>
                                      </p:tavLst>
                                    </p:anim>
                                    <p:anim calcmode="lin" valueType="num">
                                      <p:cBhvr additive="base">
                                        <p:cTn id="14" dur="500" fill="hold"/>
                                        <p:tgtEl>
                                          <p:spTgt spid="1208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0839"/>
                                        </p:tgtEl>
                                        <p:attrNameLst>
                                          <p:attrName>style.visibility</p:attrName>
                                        </p:attrNameLst>
                                      </p:cBhvr>
                                      <p:to>
                                        <p:strVal val="visible"/>
                                      </p:to>
                                    </p:set>
                                    <p:anim calcmode="lin" valueType="num">
                                      <p:cBhvr additive="base">
                                        <p:cTn id="19" dur="500" fill="hold"/>
                                        <p:tgtEl>
                                          <p:spTgt spid="120839"/>
                                        </p:tgtEl>
                                        <p:attrNameLst>
                                          <p:attrName>ppt_x</p:attrName>
                                        </p:attrNameLst>
                                      </p:cBhvr>
                                      <p:tavLst>
                                        <p:tav tm="0">
                                          <p:val>
                                            <p:strVal val="0-#ppt_w/2"/>
                                          </p:val>
                                        </p:tav>
                                        <p:tav tm="100000">
                                          <p:val>
                                            <p:strVal val="#ppt_x"/>
                                          </p:val>
                                        </p:tav>
                                      </p:tavLst>
                                    </p:anim>
                                    <p:anim calcmode="lin" valueType="num">
                                      <p:cBhvr additive="base">
                                        <p:cTn id="20" dur="500" fill="hold"/>
                                        <p:tgtEl>
                                          <p:spTgt spid="1208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utoUpdateAnimBg="0"/>
      <p:bldP spid="120838" grpId="0" autoUpdateAnimBg="0"/>
      <p:bldP spid="12083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19100" y="304800"/>
            <a:ext cx="8305800" cy="1143000"/>
          </a:xfrm>
        </p:spPr>
        <p:txBody>
          <a:bodyPr/>
          <a:lstStyle/>
          <a:p>
            <a:r>
              <a:rPr lang="en-US" altLang="en-US"/>
              <a:t>An Atomic Description of Dielectrics</a:t>
            </a:r>
          </a:p>
        </p:txBody>
      </p:sp>
      <p:sp>
        <p:nvSpPr>
          <p:cNvPr id="121859" name="Rectangle 3"/>
          <p:cNvSpPr>
            <a:spLocks noGrp="1" noChangeArrowheads="1"/>
          </p:cNvSpPr>
          <p:nvPr>
            <p:ph type="body" idx="1"/>
          </p:nvPr>
        </p:nvSpPr>
        <p:spPr>
          <a:xfrm>
            <a:off x="228600" y="4800600"/>
            <a:ext cx="5562600" cy="990600"/>
          </a:xfrm>
        </p:spPr>
        <p:txBody>
          <a:bodyPr/>
          <a:lstStyle/>
          <a:p>
            <a:r>
              <a:rPr lang="en-US" altLang="en-US" sz="2800"/>
              <a:t>The electric field in the presence of a dielectric is </a:t>
            </a:r>
          </a:p>
        </p:txBody>
      </p:sp>
      <p:graphicFrame>
        <p:nvGraphicFramePr>
          <p:cNvPr id="121860" name="Object 4"/>
          <p:cNvGraphicFramePr>
            <a:graphicFrameLocks noChangeAspect="1"/>
          </p:cNvGraphicFramePr>
          <p:nvPr/>
        </p:nvGraphicFramePr>
        <p:xfrm>
          <a:off x="3048000" y="5715000"/>
          <a:ext cx="1427163" cy="1016000"/>
        </p:xfrm>
        <a:graphic>
          <a:graphicData uri="http://schemas.openxmlformats.org/presentationml/2006/ole">
            <mc:AlternateContent xmlns:mc="http://schemas.openxmlformats.org/markup-compatibility/2006">
              <mc:Choice xmlns:v="urn:schemas-microsoft-com:vml" Requires="v">
                <p:oleObj spid="_x0000_s134145" name="Equation" r:id="rId3" imgW="533160" imgH="380880" progId="Equation.3">
                  <p:embed/>
                </p:oleObj>
              </mc:Choice>
              <mc:Fallback>
                <p:oleObj name="Equation" r:id="rId3" imgW="533160" imgH="3808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715000"/>
                        <a:ext cx="14271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861" name="Rectangle 5" descr="26-25a"/>
          <p:cNvSpPr>
            <a:spLocks noGrp="1" noChangeAspect="1" noChangeArrowheads="1"/>
          </p:cNvSpPr>
          <p:nvPr/>
        </p:nvSpPr>
        <p:spPr bwMode="auto">
          <a:xfrm>
            <a:off x="6553200" y="1447800"/>
            <a:ext cx="2416175" cy="2438400"/>
          </a:xfrm>
          <a:prstGeom prst="rect">
            <a:avLst/>
          </a:prstGeom>
          <a:blipFill dpi="0" rotWithShape="1">
            <a:blip r:embed="rId5"/>
            <a:srcRect/>
            <a:stretch>
              <a:fillRect b="-592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2" name="Rectangle 6" descr="26-25b"/>
          <p:cNvSpPr>
            <a:spLocks noGrp="1" noChangeAspect="1" noChangeArrowheads="1"/>
          </p:cNvSpPr>
          <p:nvPr/>
        </p:nvSpPr>
        <p:spPr bwMode="auto">
          <a:xfrm>
            <a:off x="6553200" y="4419600"/>
            <a:ext cx="2438400" cy="2259013"/>
          </a:xfrm>
          <a:prstGeom prst="rect">
            <a:avLst/>
          </a:prstGeom>
          <a:blipFill dpi="0" rotWithShape="1">
            <a:blip r:embed="rId6"/>
            <a:srcRect/>
            <a:stretch>
              <a:fillRect r="-4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3" name="Rectangle 7"/>
          <p:cNvSpPr>
            <a:spLocks noChangeArrowheads="1"/>
          </p:cNvSpPr>
          <p:nvPr/>
        </p:nvSpPr>
        <p:spPr bwMode="auto">
          <a:xfrm>
            <a:off x="0" y="3124200"/>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In the external electric field molecules partially align with the field   =&gt; 		the dielectric is polarized</a:t>
            </a:r>
          </a:p>
        </p:txBody>
      </p:sp>
      <p:sp>
        <p:nvSpPr>
          <p:cNvPr id="121864" name="Rectangle 8"/>
          <p:cNvSpPr>
            <a:spLocks noChangeArrowheads="1"/>
          </p:cNvSpPr>
          <p:nvPr/>
        </p:nvSpPr>
        <p:spPr bwMode="auto">
          <a:xfrm>
            <a:off x="0" y="1905000"/>
            <a:ext cx="6477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r>
              <a:rPr lang="en-US" altLang="en-US" sz="2800"/>
              <a:t>The polar molecules are randomly oriented in the absence of an electric field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0" y="2209800"/>
            <a:ext cx="6324600" cy="2743200"/>
          </a:xfrm>
        </p:spPr>
        <p:txBody>
          <a:bodyPr/>
          <a:lstStyle/>
          <a:p>
            <a:r>
              <a:rPr lang="en-US" altLang="en-US"/>
              <a:t>The charged edges of the dielectric can be modeled as an additional pair of parallel plates establishing an electric field </a:t>
            </a:r>
            <a:r>
              <a:rPr lang="en-US" altLang="en-US" b="1" i="1"/>
              <a:t>E</a:t>
            </a:r>
            <a:r>
              <a:rPr lang="en-US" altLang="en-US" b="1" i="1" baseline="-25000"/>
              <a:t>ind</a:t>
            </a:r>
            <a:r>
              <a:rPr lang="en-US" altLang="en-US" b="1"/>
              <a:t> </a:t>
            </a:r>
            <a:r>
              <a:rPr lang="en-US" altLang="en-US"/>
              <a:t>in the direction opposite to that of </a:t>
            </a:r>
            <a:r>
              <a:rPr lang="en-US" altLang="en-US" b="1" i="1"/>
              <a:t>E</a:t>
            </a:r>
            <a:r>
              <a:rPr lang="en-US" altLang="en-US" b="1" i="1" baseline="-25000"/>
              <a:t>0</a:t>
            </a:r>
          </a:p>
        </p:txBody>
      </p:sp>
      <p:sp>
        <p:nvSpPr>
          <p:cNvPr id="122883" name="Rectangle 3"/>
          <p:cNvSpPr>
            <a:spLocks noGrp="1" noChangeArrowheads="1"/>
          </p:cNvSpPr>
          <p:nvPr>
            <p:ph type="title"/>
          </p:nvPr>
        </p:nvSpPr>
        <p:spPr>
          <a:xfrm>
            <a:off x="533400" y="228600"/>
            <a:ext cx="7772400" cy="1143000"/>
          </a:xfrm>
          <a:noFill/>
          <a:ln/>
        </p:spPr>
        <p:txBody>
          <a:bodyPr/>
          <a:lstStyle/>
          <a:p>
            <a:r>
              <a:rPr lang="en-US" altLang="en-US"/>
              <a:t>An Atomic Description of Dielectrics</a:t>
            </a:r>
          </a:p>
        </p:txBody>
      </p:sp>
      <p:sp>
        <p:nvSpPr>
          <p:cNvPr id="122884" name="Rectangle 4" descr="26-25b"/>
          <p:cNvSpPr>
            <a:spLocks noGrp="1" noChangeAspect="1" noChangeArrowheads="1"/>
          </p:cNvSpPr>
          <p:nvPr/>
        </p:nvSpPr>
        <p:spPr bwMode="auto">
          <a:xfrm>
            <a:off x="6400800" y="1905000"/>
            <a:ext cx="2438400" cy="2259013"/>
          </a:xfrm>
          <a:prstGeom prst="rect">
            <a:avLst/>
          </a:prstGeom>
          <a:blipFill dpi="0" rotWithShape="1">
            <a:blip r:embed="rId3"/>
            <a:srcRect/>
            <a:stretch>
              <a:fillRect r="-4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85" name="Rectangle 5" descr="26-25c"/>
          <p:cNvSpPr>
            <a:spLocks noGrp="1" noChangeAspect="1" noChangeArrowheads="1"/>
          </p:cNvSpPr>
          <p:nvPr/>
        </p:nvSpPr>
        <p:spPr bwMode="auto">
          <a:xfrm>
            <a:off x="6400800" y="4343400"/>
            <a:ext cx="2514600" cy="2155825"/>
          </a:xfrm>
          <a:prstGeom prst="rect">
            <a:avLst/>
          </a:prstGeom>
          <a:blipFill dpi="0" rotWithShape="1">
            <a:blip r:embed="rId4"/>
            <a:srcRect/>
            <a:stretch>
              <a:fillRect b="-801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22886" name="Object 6"/>
          <p:cNvGraphicFramePr>
            <a:graphicFrameLocks noChangeAspect="1"/>
          </p:cNvGraphicFramePr>
          <p:nvPr/>
        </p:nvGraphicFramePr>
        <p:xfrm>
          <a:off x="2446338" y="5392738"/>
          <a:ext cx="2243137" cy="611187"/>
        </p:xfrm>
        <a:graphic>
          <a:graphicData uri="http://schemas.openxmlformats.org/presentationml/2006/ole">
            <mc:AlternateContent xmlns:mc="http://schemas.openxmlformats.org/markup-compatibility/2006">
              <mc:Choice xmlns:v="urn:schemas-microsoft-com:vml" Requires="v">
                <p:oleObj spid="_x0000_s135169" name="Equation" r:id="rId5" imgW="838080" imgH="228600" progId="Equation.3">
                  <p:embed/>
                </p:oleObj>
              </mc:Choice>
              <mc:Fallback>
                <p:oleObj name="Equation" r:id="rId5" imgW="83808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338" y="5392738"/>
                        <a:ext cx="2243137"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51" name="Rectangle 7"/>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b="1">
                <a:solidFill>
                  <a:srgbClr val="000000"/>
                </a:solidFill>
                <a:effectLst/>
              </a:rPr>
              <a:t>QUICK QUIZ 16.8</a:t>
            </a:r>
          </a:p>
        </p:txBody>
      </p:sp>
      <p:sp>
        <p:nvSpPr>
          <p:cNvPr id="57352" name="Rectangle 8"/>
          <p:cNvSpPr>
            <a:spLocks noChangeArrowheads="1"/>
          </p:cNvSpPr>
          <p:nvPr/>
        </p:nvSpPr>
        <p:spPr bwMode="auto">
          <a:xfrm>
            <a:off x="685800" y="1981200"/>
            <a:ext cx="7924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C0C0C0"/>
                  </a:outerShdw>
                </a:effectLst>
                <a:latin typeface="Arial" pitchFamily="34" charset="0"/>
              </a:defRPr>
            </a:lvl1pPr>
            <a:lvl2pPr algn="ctr">
              <a:defRPr sz="4400">
                <a:solidFill>
                  <a:schemeClr val="tx2"/>
                </a:solidFill>
                <a:effectLst>
                  <a:outerShdw blurRad="38100" dist="38100" dir="2700000" algn="tl">
                    <a:srgbClr val="C0C0C0"/>
                  </a:outerShdw>
                </a:effectLst>
                <a:latin typeface="Arial" pitchFamily="34" charset="0"/>
              </a:defRPr>
            </a:lvl2pPr>
            <a:lvl3pPr algn="ctr">
              <a:defRPr sz="4400">
                <a:solidFill>
                  <a:schemeClr val="tx2"/>
                </a:solidFill>
                <a:effectLst>
                  <a:outerShdw blurRad="38100" dist="38100" dir="2700000" algn="tl">
                    <a:srgbClr val="C0C0C0"/>
                  </a:outerShdw>
                </a:effectLst>
                <a:latin typeface="Arial" pitchFamily="34" charset="0"/>
              </a:defRPr>
            </a:lvl3pPr>
            <a:lvl4pPr algn="ctr">
              <a:defRPr sz="4400">
                <a:solidFill>
                  <a:schemeClr val="tx2"/>
                </a:solidFill>
                <a:effectLst>
                  <a:outerShdw blurRad="38100" dist="38100" dir="2700000" algn="tl">
                    <a:srgbClr val="C0C0C0"/>
                  </a:outerShdw>
                </a:effectLst>
                <a:latin typeface="Arial" pitchFamily="34" charset="0"/>
              </a:defRPr>
            </a:lvl4pPr>
            <a:lvl5pPr algn="ctr">
              <a:defRPr sz="4400">
                <a:solidFill>
                  <a:schemeClr val="tx2"/>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altLang="en-US" sz="3600">
                <a:solidFill>
                  <a:srgbClr val="000000"/>
                </a:solidFill>
                <a:effectLst/>
                <a:latin typeface="Palatino" pitchFamily="18" charset="0"/>
              </a:rPr>
              <a:t>A fully charged parallel-plate capacitor remains connected to a battery while you slide a dielectric between the plates. Do the following quantities increase, decrease, or stay the same? (a) </a:t>
            </a:r>
            <a:r>
              <a:rPr lang="en-US" altLang="en-US" sz="3600" i="1">
                <a:solidFill>
                  <a:srgbClr val="000000"/>
                </a:solidFill>
                <a:effectLst/>
                <a:latin typeface="Palatino" pitchFamily="18" charset="0"/>
              </a:rPr>
              <a:t>C;  </a:t>
            </a:r>
            <a:r>
              <a:rPr lang="en-US" altLang="en-US" sz="3600">
                <a:solidFill>
                  <a:srgbClr val="000000"/>
                </a:solidFill>
                <a:effectLst/>
                <a:latin typeface="Palatino" pitchFamily="18" charset="0"/>
              </a:rPr>
              <a:t>(b) </a:t>
            </a:r>
            <a:r>
              <a:rPr lang="en-US" altLang="en-US" sz="3600" i="1">
                <a:solidFill>
                  <a:srgbClr val="000000"/>
                </a:solidFill>
                <a:effectLst/>
                <a:latin typeface="Palatino" pitchFamily="18" charset="0"/>
              </a:rPr>
              <a:t>Q</a:t>
            </a:r>
            <a:r>
              <a:rPr lang="en-US" altLang="en-US" sz="3600">
                <a:solidFill>
                  <a:srgbClr val="000000"/>
                </a:solidFill>
                <a:effectLst/>
                <a:latin typeface="Palatino" pitchFamily="18" charset="0"/>
              </a:rPr>
              <a:t>;  (c) </a:t>
            </a:r>
            <a:r>
              <a:rPr lang="en-US" altLang="en-US" sz="3600" i="1">
                <a:solidFill>
                  <a:srgbClr val="000000"/>
                </a:solidFill>
                <a:effectLst/>
                <a:latin typeface="Palatino" pitchFamily="18" charset="0"/>
              </a:rPr>
              <a:t>E </a:t>
            </a:r>
            <a:r>
              <a:rPr lang="en-US" altLang="en-US" sz="3600">
                <a:solidFill>
                  <a:srgbClr val="000000"/>
                </a:solidFill>
                <a:effectLst/>
                <a:latin typeface="Palatino" pitchFamily="18" charset="0"/>
              </a:rPr>
              <a:t>between the plates;  (d) </a:t>
            </a:r>
            <a:r>
              <a:rPr lang="en-US" altLang="en-US">
                <a:solidFill>
                  <a:srgbClr val="000000"/>
                </a:solidFill>
                <a:cs typeface="Times New Roman" pitchFamily="18" charset="0"/>
              </a:rPr>
              <a:t>Δ</a:t>
            </a:r>
            <a:r>
              <a:rPr lang="en-US" altLang="en-US" sz="3600" i="1">
                <a:solidFill>
                  <a:srgbClr val="000000"/>
                </a:solidFill>
                <a:effectLst/>
                <a:latin typeface="Palatino" pitchFamily="18" charset="0"/>
              </a:rPr>
              <a:t>V</a:t>
            </a:r>
            <a:r>
              <a:rPr lang="en-US" altLang="en-US" sz="3600">
                <a:solidFill>
                  <a:srgbClr val="000000"/>
                </a:solidFill>
                <a:effectLst/>
                <a:latin typeface="Palatino" pitchFamily="18" charset="0"/>
              </a:rPr>
              <a:t>;  (e) energy stored in the capacitor.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itchFamily="34" charset="0"/>
              </a:defRPr>
            </a:lvl1pPr>
            <a:lvl2pPr algn="ctr">
              <a:defRPr sz="4400">
                <a:solidFill>
                  <a:schemeClr val="tx2"/>
                </a:solidFill>
                <a:effectLst>
                  <a:outerShdw blurRad="38100" dist="38100" dir="2700000" algn="tl">
                    <a:srgbClr val="000000"/>
                  </a:outerShdw>
                </a:effectLst>
                <a:latin typeface="Arial" pitchFamily="34" charset="0"/>
              </a:defRPr>
            </a:lvl2pPr>
            <a:lvl3pPr algn="ctr">
              <a:defRPr sz="4400">
                <a:solidFill>
                  <a:schemeClr val="tx2"/>
                </a:solidFill>
                <a:effectLst>
                  <a:outerShdw blurRad="38100" dist="38100" dir="2700000" algn="tl">
                    <a:srgbClr val="000000"/>
                  </a:outerShdw>
                </a:effectLst>
                <a:latin typeface="Arial" pitchFamily="34" charset="0"/>
              </a:defRPr>
            </a:lvl3pPr>
            <a:lvl4pPr algn="ctr">
              <a:defRPr sz="4400">
                <a:solidFill>
                  <a:schemeClr val="tx2"/>
                </a:solidFill>
                <a:effectLst>
                  <a:outerShdw blurRad="38100" dist="38100" dir="2700000" algn="tl">
                    <a:srgbClr val="000000"/>
                  </a:outerShdw>
                </a:effectLst>
                <a:latin typeface="Arial" pitchFamily="34" charset="0"/>
              </a:defRPr>
            </a:lvl4pPr>
            <a:lvl5pPr algn="ctr">
              <a:defRPr sz="4400">
                <a:solidFill>
                  <a:schemeClr val="tx2"/>
                </a:solidFill>
                <a:effectLst>
                  <a:outerShdw blurRad="38100" dist="38100" dir="2700000" algn="tl">
                    <a:srgbClr val="000000"/>
                  </a:outerShdw>
                </a:effectLst>
                <a:latin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a:lstStyle>
          <a:p>
            <a:r>
              <a:rPr lang="en-US" altLang="en-US" b="1">
                <a:solidFill>
                  <a:srgbClr val="000000"/>
                </a:solidFill>
                <a:effectLst/>
              </a:rPr>
              <a:t>QUICK QUIZ 16.8 ANSWER</a:t>
            </a:r>
          </a:p>
        </p:txBody>
      </p:sp>
      <p:sp>
        <p:nvSpPr>
          <p:cNvPr id="71683" name="Rectangle 3"/>
          <p:cNvSpPr>
            <a:spLocks noGrp="1" noChangeArrowheads="1"/>
          </p:cNvSpPr>
          <p:nvPr>
            <p:ph type="title"/>
          </p:nvPr>
        </p:nvSpPr>
        <p:spPr>
          <a:xfrm>
            <a:off x="381000" y="3276600"/>
            <a:ext cx="8382000" cy="3352800"/>
          </a:xfrm>
          <a:noFill/>
          <a:ln/>
        </p:spPr>
        <p:txBody>
          <a:bodyPr anchor="b"/>
          <a:lstStyle/>
          <a:p>
            <a:r>
              <a:rPr lang="en-US" altLang="en-US" sz="3400">
                <a:solidFill>
                  <a:srgbClr val="000000"/>
                </a:solidFill>
                <a:effectLst/>
                <a:latin typeface="Palatino-Roman" charset="0"/>
              </a:rPr>
              <a:t>(a) </a:t>
            </a:r>
            <a:r>
              <a:rPr lang="en-US" altLang="en-US" sz="3400" i="1">
                <a:solidFill>
                  <a:srgbClr val="000000"/>
                </a:solidFill>
                <a:effectLst/>
                <a:latin typeface="Palatino-Roman" charset="0"/>
              </a:rPr>
              <a:t>C </a:t>
            </a:r>
            <a:r>
              <a:rPr lang="en-US" altLang="en-US" sz="3400">
                <a:solidFill>
                  <a:srgbClr val="000000"/>
                </a:solidFill>
                <a:effectLst/>
                <a:latin typeface="Palatino-Roman" charset="0"/>
              </a:rPr>
              <a:t>increases</a:t>
            </a:r>
            <a:br>
              <a:rPr lang="en-US" altLang="en-US" sz="3400">
                <a:solidFill>
                  <a:srgbClr val="000000"/>
                </a:solidFill>
                <a:effectLst/>
                <a:latin typeface="Palatino-Roman" charset="0"/>
              </a:rPr>
            </a:br>
            <a:r>
              <a:rPr lang="en-US" altLang="en-US" sz="3400" i="1">
                <a:solidFill>
                  <a:srgbClr val="000000"/>
                </a:solidFill>
                <a:effectLst/>
                <a:latin typeface="Palatino-Roman" charset="0"/>
              </a:rPr>
              <a:t/>
            </a:r>
            <a:br>
              <a:rPr lang="en-US" altLang="en-US" sz="3400" i="1">
                <a:solidFill>
                  <a:srgbClr val="000000"/>
                </a:solidFill>
                <a:effectLst/>
                <a:latin typeface="Palatino-Roman" charset="0"/>
              </a:rPr>
            </a:br>
            <a:r>
              <a:rPr lang="en-US" altLang="en-US" sz="3400">
                <a:solidFill>
                  <a:srgbClr val="000000"/>
                </a:solidFill>
                <a:effectLst/>
                <a:latin typeface="Palatino-Roman" charset="0"/>
              </a:rPr>
              <a:t>(b) </a:t>
            </a:r>
            <a:r>
              <a:rPr lang="en-US" altLang="en-US" sz="3400" i="1">
                <a:solidFill>
                  <a:srgbClr val="000000"/>
                </a:solidFill>
                <a:effectLst/>
                <a:latin typeface="Palatino-Roman" charset="0"/>
              </a:rPr>
              <a:t>Q</a:t>
            </a:r>
            <a:r>
              <a:rPr lang="en-US" altLang="en-US" sz="3400">
                <a:solidFill>
                  <a:srgbClr val="000000"/>
                </a:solidFill>
                <a:effectLst/>
                <a:latin typeface="Palatino-Roman" charset="0"/>
              </a:rPr>
              <a:t> increases</a:t>
            </a:r>
            <a:br>
              <a:rPr lang="en-US" altLang="en-US" sz="3400">
                <a:solidFill>
                  <a:srgbClr val="000000"/>
                </a:solidFill>
                <a:effectLst/>
                <a:latin typeface="Palatino-Roman" charset="0"/>
              </a:rPr>
            </a:br>
            <a:r>
              <a:rPr lang="en-US" altLang="en-US" sz="3400">
                <a:solidFill>
                  <a:srgbClr val="000000"/>
                </a:solidFill>
                <a:effectLst/>
                <a:latin typeface="Palatino-Roman" charset="0"/>
              </a:rPr>
              <a:t/>
            </a:r>
            <a:br>
              <a:rPr lang="en-US" altLang="en-US" sz="3400">
                <a:solidFill>
                  <a:srgbClr val="000000"/>
                </a:solidFill>
                <a:effectLst/>
                <a:latin typeface="Palatino-Roman" charset="0"/>
              </a:rPr>
            </a:br>
            <a:r>
              <a:rPr lang="en-US" altLang="en-US" sz="3400">
                <a:solidFill>
                  <a:srgbClr val="000000"/>
                </a:solidFill>
                <a:effectLst/>
                <a:latin typeface="Palatino-Roman" charset="0"/>
              </a:rPr>
              <a:t>(c) </a:t>
            </a:r>
            <a:r>
              <a:rPr lang="en-US" altLang="en-US" sz="3400" i="1">
                <a:solidFill>
                  <a:srgbClr val="000000"/>
                </a:solidFill>
                <a:effectLst/>
                <a:latin typeface="Palatino-Roman" charset="0"/>
              </a:rPr>
              <a:t>E </a:t>
            </a:r>
            <a:r>
              <a:rPr lang="en-US" altLang="en-US" sz="3400">
                <a:solidFill>
                  <a:srgbClr val="000000"/>
                </a:solidFill>
                <a:effectLst/>
                <a:latin typeface="Palatino-Roman" charset="0"/>
              </a:rPr>
              <a:t>stays the same </a:t>
            </a:r>
            <a:br>
              <a:rPr lang="en-US" altLang="en-US" sz="3400">
                <a:solidFill>
                  <a:srgbClr val="000000"/>
                </a:solidFill>
                <a:effectLst/>
                <a:latin typeface="Palatino-Roman" charset="0"/>
              </a:rPr>
            </a:br>
            <a:r>
              <a:rPr lang="en-US" altLang="en-US" sz="3400">
                <a:solidFill>
                  <a:srgbClr val="000000"/>
                </a:solidFill>
                <a:effectLst/>
                <a:latin typeface="Palatino-Roman" charset="0"/>
              </a:rPr>
              <a:t/>
            </a:r>
            <a:br>
              <a:rPr lang="en-US" altLang="en-US" sz="3400">
                <a:solidFill>
                  <a:srgbClr val="000000"/>
                </a:solidFill>
                <a:effectLst/>
                <a:latin typeface="Palatino-Roman" charset="0"/>
              </a:rPr>
            </a:br>
            <a:r>
              <a:rPr lang="en-US" altLang="en-US" sz="3400">
                <a:solidFill>
                  <a:srgbClr val="000000"/>
                </a:solidFill>
                <a:effectLst/>
                <a:latin typeface="Palatino-Roman" charset="0"/>
              </a:rPr>
              <a:t>(d) </a:t>
            </a:r>
            <a:r>
              <a:rPr lang="en-US" altLang="en-US" sz="4000">
                <a:solidFill>
                  <a:srgbClr val="000000"/>
                </a:solidFill>
                <a:effectLst>
                  <a:outerShdw blurRad="38100" dist="38100" dir="2700000" algn="tl">
                    <a:srgbClr val="FFFFFF"/>
                  </a:outerShdw>
                </a:effectLst>
                <a:cs typeface="Times New Roman" pitchFamily="18" charset="0"/>
              </a:rPr>
              <a:t>Δ</a:t>
            </a:r>
            <a:r>
              <a:rPr lang="en-US" altLang="en-US" sz="3400" i="1">
                <a:solidFill>
                  <a:srgbClr val="000000"/>
                </a:solidFill>
                <a:effectLst/>
                <a:latin typeface="Palatino-Roman" charset="0"/>
              </a:rPr>
              <a:t>V </a:t>
            </a:r>
            <a:r>
              <a:rPr lang="en-US" altLang="en-US" sz="3400">
                <a:solidFill>
                  <a:srgbClr val="000000"/>
                </a:solidFill>
                <a:effectLst/>
                <a:latin typeface="Palatino-Roman" charset="0"/>
              </a:rPr>
              <a:t>remains the same</a:t>
            </a:r>
            <a:r>
              <a:rPr lang="en-US" altLang="en-US" sz="3400" i="1">
                <a:solidFill>
                  <a:srgbClr val="000000"/>
                </a:solidFill>
                <a:effectLst/>
                <a:latin typeface="Palatino-Roman" charset="0"/>
              </a:rPr>
              <a:t/>
            </a:r>
            <a:br>
              <a:rPr lang="en-US" altLang="en-US" sz="3400" i="1">
                <a:solidFill>
                  <a:srgbClr val="000000"/>
                </a:solidFill>
                <a:effectLst/>
                <a:latin typeface="Palatino-Roman" charset="0"/>
              </a:rPr>
            </a:br>
            <a:r>
              <a:rPr lang="en-US" altLang="en-US" sz="3400" i="1">
                <a:solidFill>
                  <a:srgbClr val="000000"/>
                </a:solidFill>
                <a:effectLst/>
                <a:latin typeface="Palatino-Roman" charset="0"/>
              </a:rPr>
              <a:t/>
            </a:r>
            <a:br>
              <a:rPr lang="en-US" altLang="en-US" sz="3400" i="1">
                <a:solidFill>
                  <a:srgbClr val="000000"/>
                </a:solidFill>
                <a:effectLst/>
                <a:latin typeface="Palatino-Roman" charset="0"/>
              </a:rPr>
            </a:br>
            <a:r>
              <a:rPr lang="en-US" altLang="en-US" sz="3400">
                <a:solidFill>
                  <a:srgbClr val="000000"/>
                </a:solidFill>
                <a:effectLst/>
                <a:latin typeface="Palatino-Roman" charset="0"/>
              </a:rPr>
              <a:t>(e) The energy stored increases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381000"/>
            <a:ext cx="7772400" cy="1143000"/>
          </a:xfrm>
        </p:spPr>
        <p:txBody>
          <a:bodyPr/>
          <a:lstStyle/>
          <a:p>
            <a:r>
              <a:rPr lang="en-US" altLang="en-US"/>
              <a:t>Potential Difference</a:t>
            </a:r>
          </a:p>
        </p:txBody>
      </p:sp>
      <p:sp>
        <p:nvSpPr>
          <p:cNvPr id="8195" name="Rectangle 3"/>
          <p:cNvSpPr>
            <a:spLocks noGrp="1" noChangeArrowheads="1"/>
          </p:cNvSpPr>
          <p:nvPr>
            <p:ph type="body" idx="1"/>
          </p:nvPr>
        </p:nvSpPr>
        <p:spPr>
          <a:xfrm>
            <a:off x="685800" y="1676400"/>
            <a:ext cx="7772400" cy="4648200"/>
          </a:xfrm>
        </p:spPr>
        <p:txBody>
          <a:bodyPr/>
          <a:lstStyle/>
          <a:p>
            <a:r>
              <a:rPr lang="en-US" altLang="en-US" dirty="0"/>
              <a:t>The potential difference </a:t>
            </a:r>
            <a:r>
              <a:rPr lang="en-US" altLang="en-US" dirty="0">
                <a:solidFill>
                  <a:schemeClr val="folHlink"/>
                </a:solidFill>
                <a:cs typeface="Tahoma" pitchFamily="34" charset="0"/>
              </a:rPr>
              <a:t>Δ</a:t>
            </a:r>
            <a:r>
              <a:rPr lang="en-US" altLang="en-US" i="1" dirty="0">
                <a:solidFill>
                  <a:schemeClr val="folHlink"/>
                </a:solidFill>
                <a:cs typeface="Tahoma" pitchFamily="34" charset="0"/>
              </a:rPr>
              <a:t>V</a:t>
            </a:r>
            <a:r>
              <a:rPr lang="en-US" altLang="en-US" dirty="0"/>
              <a:t> between points A and B is defined as the change in the potential energy (final value minus initial value) of a charge </a:t>
            </a:r>
            <a:r>
              <a:rPr lang="en-US" altLang="en-US" i="1" dirty="0">
                <a:solidFill>
                  <a:schemeClr val="folHlink"/>
                </a:solidFill>
              </a:rPr>
              <a:t>q</a:t>
            </a:r>
            <a:r>
              <a:rPr lang="en-US" altLang="en-US" dirty="0"/>
              <a:t> moved from A to B divided by the charge </a:t>
            </a:r>
            <a:r>
              <a:rPr lang="en-US" altLang="en-US" i="1" dirty="0">
                <a:solidFill>
                  <a:schemeClr val="folHlink"/>
                </a:solidFill>
              </a:rPr>
              <a:t>q</a:t>
            </a:r>
          </a:p>
          <a:p>
            <a:endParaRPr lang="en-US" altLang="en-US" dirty="0"/>
          </a:p>
          <a:p>
            <a:endParaRPr lang="en-US" altLang="en-US" dirty="0"/>
          </a:p>
          <a:p>
            <a:pPr lvl="2"/>
            <a:r>
              <a:rPr lang="en-US" altLang="en-US" sz="2800" dirty="0"/>
              <a:t>Potential difference is </a:t>
            </a:r>
            <a:r>
              <a:rPr lang="en-US" altLang="en-US" sz="2800" i="1" dirty="0"/>
              <a:t>not</a:t>
            </a:r>
            <a:r>
              <a:rPr lang="en-US" altLang="en-US" sz="2800" dirty="0"/>
              <a:t> the same as potential energy</a:t>
            </a:r>
          </a:p>
        </p:txBody>
      </p:sp>
      <p:graphicFrame>
        <p:nvGraphicFramePr>
          <p:cNvPr id="8197" name="Object 5"/>
          <p:cNvGraphicFramePr>
            <a:graphicFrameLocks noChangeAspect="1"/>
          </p:cNvGraphicFramePr>
          <p:nvPr/>
        </p:nvGraphicFramePr>
        <p:xfrm>
          <a:off x="2971800" y="4191000"/>
          <a:ext cx="3714750" cy="1187450"/>
        </p:xfrm>
        <a:graphic>
          <a:graphicData uri="http://schemas.openxmlformats.org/presentationml/2006/ole">
            <mc:AlternateContent xmlns:mc="http://schemas.openxmlformats.org/markup-compatibility/2006">
              <mc:Choice xmlns:v="urn:schemas-microsoft-com:vml" Requires="v">
                <p:oleObj spid="_x0000_s8199" name="Equation" r:id="rId3" imgW="1320480" imgH="419040" progId="Equation.3">
                  <p:embed/>
                </p:oleObj>
              </mc:Choice>
              <mc:Fallback>
                <p:oleObj name="Equation" r:id="rId3" imgW="1320480" imgH="4190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191000"/>
                        <a:ext cx="371475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76200"/>
            <a:ext cx="7772400" cy="1143000"/>
          </a:xfrm>
        </p:spPr>
        <p:txBody>
          <a:bodyPr/>
          <a:lstStyle/>
          <a:p>
            <a:r>
              <a:rPr lang="en-US" altLang="en-US"/>
              <a:t>Potential Difference</a:t>
            </a:r>
          </a:p>
        </p:txBody>
      </p:sp>
      <p:sp>
        <p:nvSpPr>
          <p:cNvPr id="9219" name="Rectangle 3"/>
          <p:cNvSpPr>
            <a:spLocks noGrp="1" noChangeArrowheads="1"/>
          </p:cNvSpPr>
          <p:nvPr>
            <p:ph type="body" idx="1"/>
          </p:nvPr>
        </p:nvSpPr>
        <p:spPr>
          <a:xfrm>
            <a:off x="685800" y="1828800"/>
            <a:ext cx="7772400" cy="4267200"/>
          </a:xfrm>
        </p:spPr>
        <p:txBody>
          <a:bodyPr/>
          <a:lstStyle/>
          <a:p>
            <a:pPr>
              <a:lnSpc>
                <a:spcPct val="90000"/>
              </a:lnSpc>
            </a:pPr>
            <a:r>
              <a:rPr lang="en-US" altLang="en-US" sz="2800" dirty="0"/>
              <a:t>Another way to relate the energy and the potential difference:  </a:t>
            </a:r>
          </a:p>
          <a:p>
            <a:pPr>
              <a:lnSpc>
                <a:spcPct val="90000"/>
              </a:lnSpc>
              <a:buFont typeface="Wingdings" pitchFamily="2" charset="2"/>
              <a:buNone/>
            </a:pPr>
            <a:r>
              <a:rPr lang="en-US" altLang="en-US" sz="2800" dirty="0">
                <a:solidFill>
                  <a:schemeClr val="folHlink"/>
                </a:solidFill>
                <a:cs typeface="Tahoma" pitchFamily="34" charset="0"/>
              </a:rPr>
              <a:t>				Δ</a:t>
            </a:r>
            <a:r>
              <a:rPr lang="en-US" altLang="en-US" i="1" dirty="0">
                <a:solidFill>
                  <a:schemeClr val="folHlink"/>
                </a:solidFill>
                <a:cs typeface="Tahoma" pitchFamily="34" charset="0"/>
              </a:rPr>
              <a:t>PE</a:t>
            </a:r>
            <a:r>
              <a:rPr lang="en-US" altLang="en-US" sz="2800" dirty="0">
                <a:solidFill>
                  <a:schemeClr val="folHlink"/>
                </a:solidFill>
                <a:cs typeface="Tahoma" pitchFamily="34" charset="0"/>
              </a:rPr>
              <a:t> = </a:t>
            </a:r>
            <a:r>
              <a:rPr lang="en-US" altLang="en-US" sz="2800" i="1" dirty="0">
                <a:solidFill>
                  <a:schemeClr val="folHlink"/>
                </a:solidFill>
                <a:cs typeface="Tahoma" pitchFamily="34" charset="0"/>
              </a:rPr>
              <a:t>q</a:t>
            </a:r>
            <a:r>
              <a:rPr lang="en-US" altLang="en-US" sz="2800" dirty="0">
                <a:solidFill>
                  <a:schemeClr val="folHlink"/>
                </a:solidFill>
                <a:cs typeface="Tahoma" pitchFamily="34" charset="0"/>
              </a:rPr>
              <a:t> Δ</a:t>
            </a:r>
            <a:r>
              <a:rPr lang="en-US" altLang="en-US" i="1" dirty="0">
                <a:solidFill>
                  <a:schemeClr val="folHlink"/>
                </a:solidFill>
                <a:cs typeface="Tahoma" pitchFamily="34" charset="0"/>
              </a:rPr>
              <a:t>V</a:t>
            </a:r>
          </a:p>
          <a:p>
            <a:pPr>
              <a:lnSpc>
                <a:spcPct val="90000"/>
              </a:lnSpc>
            </a:pPr>
            <a:endParaRPr lang="en-US" altLang="en-US" sz="2800" dirty="0">
              <a:solidFill>
                <a:schemeClr val="folHlink"/>
              </a:solidFill>
              <a:cs typeface="Tahoma" pitchFamily="34" charset="0"/>
            </a:endParaRPr>
          </a:p>
          <a:p>
            <a:pPr>
              <a:lnSpc>
                <a:spcPct val="90000"/>
              </a:lnSpc>
            </a:pPr>
            <a:r>
              <a:rPr lang="en-US" altLang="en-US" sz="2800" dirty="0">
                <a:cs typeface="Tahoma" pitchFamily="34" charset="0"/>
              </a:rPr>
              <a:t>Both electric potential energy and potential difference are </a:t>
            </a:r>
            <a:r>
              <a:rPr lang="en-US" altLang="en-US" sz="2800" b="1" i="1" dirty="0">
                <a:cs typeface="Tahoma" pitchFamily="34" charset="0"/>
              </a:rPr>
              <a:t>scalar</a:t>
            </a:r>
            <a:r>
              <a:rPr lang="en-US" altLang="en-US" sz="2800" dirty="0">
                <a:cs typeface="Tahoma" pitchFamily="34" charset="0"/>
              </a:rPr>
              <a:t> quantities</a:t>
            </a:r>
          </a:p>
          <a:p>
            <a:pPr>
              <a:lnSpc>
                <a:spcPct val="90000"/>
              </a:lnSpc>
            </a:pPr>
            <a:r>
              <a:rPr lang="en-US" altLang="en-US" sz="2800" dirty="0">
                <a:cs typeface="Tahoma" pitchFamily="34" charset="0"/>
              </a:rPr>
              <a:t>Units of potential difference:</a:t>
            </a:r>
          </a:p>
          <a:p>
            <a:pPr lvl="2">
              <a:lnSpc>
                <a:spcPct val="90000"/>
              </a:lnSpc>
            </a:pPr>
            <a:r>
              <a:rPr lang="en-US" altLang="en-US" sz="3200" dirty="0">
                <a:solidFill>
                  <a:schemeClr val="folHlink"/>
                </a:solidFill>
                <a:cs typeface="Tahoma" pitchFamily="34" charset="0"/>
              </a:rPr>
              <a:t>1V = 1J/C</a:t>
            </a:r>
          </a:p>
          <a:p>
            <a:pPr>
              <a:lnSpc>
                <a:spcPct val="90000"/>
              </a:lnSpc>
            </a:pP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1105</TotalTime>
  <Words>3225</Words>
  <Application>Microsoft Office PowerPoint</Application>
  <PresentationFormat>On-screen Show (4:3)</PresentationFormat>
  <Paragraphs>289</Paragraphs>
  <Slides>78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9" baseType="lpstr">
      <vt:lpstr>Times New Roman</vt:lpstr>
      <vt:lpstr>Arial</vt:lpstr>
      <vt:lpstr>Wingdings</vt:lpstr>
      <vt:lpstr>Tahoma</vt:lpstr>
      <vt:lpstr>Palatino</vt:lpstr>
      <vt:lpstr>Palatino-Roman</vt:lpstr>
      <vt:lpstr>Mathematica1</vt:lpstr>
      <vt:lpstr>Symbol</vt:lpstr>
      <vt:lpstr>Soaring</vt:lpstr>
      <vt:lpstr>Microsoft Equation 3.0</vt:lpstr>
      <vt:lpstr>Microsoft Photo Editor 3.0 Photo</vt:lpstr>
      <vt:lpstr>Chapter 16</vt:lpstr>
      <vt:lpstr>Electric Potential Energy</vt:lpstr>
      <vt:lpstr>Work and Potential Energy</vt:lpstr>
      <vt:lpstr>Work and Potential Energy</vt:lpstr>
      <vt:lpstr>Notes about Potential Energy</vt:lpstr>
      <vt:lpstr>Electric PE and Gravitational PE </vt:lpstr>
      <vt:lpstr>Electric PE and Gravitational PE </vt:lpstr>
      <vt:lpstr>Potential Difference</vt:lpstr>
      <vt:lpstr>Potential Difference</vt:lpstr>
      <vt:lpstr>Potential Difference: a Uniform Electric Field</vt:lpstr>
      <vt:lpstr>Summary of Positive Charge Movements and Energy</vt:lpstr>
      <vt:lpstr>Summary of Negative Charge Movements and Energy</vt:lpstr>
      <vt:lpstr>If an electron is released from rest in a uniform electric field, the electric potential energy of the charge-field system (a) increases, (b) decreases, or (c) remains the same.</vt:lpstr>
      <vt:lpstr>PowerPoint Presentation</vt:lpstr>
      <vt:lpstr>Electric Potential of a Point Charge</vt:lpstr>
      <vt:lpstr>PowerPoint Presentation</vt:lpstr>
      <vt:lpstr>Electric Potential of Multiple Point Charges</vt:lpstr>
      <vt:lpstr>Electrical Potential Energy of Two Charges</vt:lpstr>
      <vt:lpstr>PowerPoint Presentation</vt:lpstr>
      <vt:lpstr>Notes About Electric Potential Energy of Two Charges</vt:lpstr>
      <vt:lpstr>Problem Solving with Electric Potential (Point Charges)</vt:lpstr>
      <vt:lpstr>If the electric potential at some point is zero, you can conclude that (a) no charges exist in the vicinity of that point, (b) some charges are positive and some are negative, or (c) all charges in the vicinity have the same sign. Choose each correct answer.</vt:lpstr>
      <vt:lpstr>Either (a) or (b), but not both. The absence of any electrical charges within a finite distance from the point would produce an electric potential of zero at the point. Thus, (a) could be a true statement. If electrical charges exist at finite distances from the point, then (b) must be true. Both positive and negative charges must be present in the vicinity so their contributions to the electrical potential at the observation point may cancel each other.</vt:lpstr>
      <vt:lpstr>A spherical balloon contains a positively charged particle at its center.  As the balloon is inflated to a larger volume while the charged particle remains at the center, which of the following changes? (a) the electric potential at the surface of the balloon, (b) the magnitude of the electric field at the surface of the balloon, (c) the electric flux through the balloon.</vt:lpstr>
      <vt:lpstr>(a) and (b). Both the electric potential and the magnitude of the electric field decrease as the distance from the charged particle increases.</vt:lpstr>
      <vt:lpstr>Potentials and Charged Conductors</vt:lpstr>
      <vt:lpstr>Conductors in Equilibrium</vt:lpstr>
      <vt:lpstr>The Electron Volt</vt:lpstr>
      <vt:lpstr>Equipotential Surfaces</vt:lpstr>
      <vt:lpstr>Equipotentials and Electric Fields Lines – Positive Charge</vt:lpstr>
      <vt:lpstr>Equipotentials and Electric Fields Lines – Dipole</vt:lpstr>
      <vt:lpstr>Application – Electrostatic Precipitator</vt:lpstr>
      <vt:lpstr>Application – Electrostatic Air   Cleaner</vt:lpstr>
      <vt:lpstr>Application – Xerographic Copiers</vt:lpstr>
      <vt:lpstr>The Xerographic Process</vt:lpstr>
      <vt:lpstr>Application – Laser Printer</vt:lpstr>
      <vt:lpstr>PowerPoint Presentation</vt:lpstr>
      <vt:lpstr>A Capacitor</vt:lpstr>
      <vt:lpstr>Definition of Capacitance</vt:lpstr>
      <vt:lpstr>SI Units of Capacitance</vt:lpstr>
      <vt:lpstr>PowerPoint Presentation</vt:lpstr>
      <vt:lpstr>How the Capacitor is Charged?</vt:lpstr>
      <vt:lpstr>A capacitor is designed so that one plate is large and the other is small.  If the plates are connected to a battery, (a) the large plate has a greater charge than the small plate, (b) the large plate has less charge than the small plate, or (c) the plates have charges equal in magnitude but opposite in sign.</vt:lpstr>
      <vt:lpstr>(c). The battery moves negative charge from one plate and puts it on the other. The first plate is left with excess positive charge whose magnitude equals that of the negative charge moved to the other plate. </vt:lpstr>
      <vt:lpstr>Capacitance of a Parallel-Plate Capacitor </vt:lpstr>
      <vt:lpstr>Capacitance of a Parallel-Plate Capacitor </vt:lpstr>
      <vt:lpstr>Applications of Capacitors – Camera Flash</vt:lpstr>
      <vt:lpstr>Applications of Capacitors – Computer Keyboards</vt:lpstr>
      <vt:lpstr>Capacitors in Circuits</vt:lpstr>
      <vt:lpstr>Capacitors in Parallel</vt:lpstr>
      <vt:lpstr>Capacitors in Parallel</vt:lpstr>
      <vt:lpstr>Capacitors in Parallel</vt:lpstr>
      <vt:lpstr>Capacitors in Parallel</vt:lpstr>
      <vt:lpstr>More About Capacitors in Parallel</vt:lpstr>
      <vt:lpstr>Capacitors in Parallel</vt:lpstr>
      <vt:lpstr>Capacitors in Series</vt:lpstr>
      <vt:lpstr>More About Capacitors in Series</vt:lpstr>
      <vt:lpstr>More About Capacitors in Series</vt:lpstr>
      <vt:lpstr>Capacitors in Series</vt:lpstr>
      <vt:lpstr>Problem-Solving Strategy</vt:lpstr>
      <vt:lpstr>Problem-Solving Strategy</vt:lpstr>
      <vt:lpstr>Problem-Solving Strategy</vt:lpstr>
      <vt:lpstr>PowerPoint Presentation</vt:lpstr>
      <vt:lpstr>PowerPoint Presentation</vt:lpstr>
      <vt:lpstr>Energy Stored in a Capacitor cont </vt:lpstr>
      <vt:lpstr>Applications</vt:lpstr>
      <vt:lpstr>PowerPoint Presentation</vt:lpstr>
      <vt:lpstr>(a) C decreases  (b) Q stays the same  (c) E stays the same   (d) ΔV increases   (e) The energy stored increases.</vt:lpstr>
      <vt:lpstr>Capacitors with Dielectrics</vt:lpstr>
      <vt:lpstr>Capacitors with Dielectrics</vt:lpstr>
      <vt:lpstr>Dielectric Strength</vt:lpstr>
      <vt:lpstr>PowerPoint Presentation</vt:lpstr>
      <vt:lpstr>Capacitors with Dielectrics</vt:lpstr>
      <vt:lpstr>Polarization</vt:lpstr>
      <vt:lpstr>An Atomic Description of Dielectrics</vt:lpstr>
      <vt:lpstr>An Atomic Description of Dielectrics</vt:lpstr>
      <vt:lpstr>PowerPoint Presentation</vt:lpstr>
      <vt:lpstr>(a) C increases  (b) Q increases  (c) E stays the same   (d) ΔV remains the same  (e) The energy stored increases</vt:lpstr>
    </vt:vector>
  </TitlesOfParts>
  <Company>Next Step Program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Brooks/Cole</dc:creator>
  <cp:lastModifiedBy>boris</cp:lastModifiedBy>
  <cp:revision>68</cp:revision>
  <dcterms:created xsi:type="dcterms:W3CDTF">2002-09-08T02:57:09Z</dcterms:created>
  <dcterms:modified xsi:type="dcterms:W3CDTF">2017-02-05T20:15:12Z</dcterms:modified>
</cp:coreProperties>
</file>