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07" r:id="rId1"/>
  </p:sldMasterIdLst>
  <p:notesMasterIdLst>
    <p:notesMasterId r:id="rId67"/>
  </p:notesMasterIdLst>
  <p:handoutMasterIdLst>
    <p:handoutMasterId r:id="rId68"/>
  </p:handoutMasterIdLst>
  <p:sldIdLst>
    <p:sldId id="444" r:id="rId2"/>
    <p:sldId id="286" r:id="rId3"/>
    <p:sldId id="276" r:id="rId4"/>
    <p:sldId id="277" r:id="rId5"/>
    <p:sldId id="283" r:id="rId6"/>
    <p:sldId id="443" r:id="rId7"/>
    <p:sldId id="288" r:id="rId8"/>
    <p:sldId id="400" r:id="rId9"/>
    <p:sldId id="355" r:id="rId10"/>
    <p:sldId id="436" r:id="rId11"/>
    <p:sldId id="401" r:id="rId12"/>
    <p:sldId id="402" r:id="rId13"/>
    <p:sldId id="357" r:id="rId14"/>
    <p:sldId id="358" r:id="rId15"/>
    <p:sldId id="359" r:id="rId16"/>
    <p:sldId id="360" r:id="rId17"/>
    <p:sldId id="434" r:id="rId18"/>
    <p:sldId id="422" r:id="rId19"/>
    <p:sldId id="362" r:id="rId20"/>
    <p:sldId id="425" r:id="rId21"/>
    <p:sldId id="363" r:id="rId22"/>
    <p:sldId id="364" r:id="rId23"/>
    <p:sldId id="365" r:id="rId24"/>
    <p:sldId id="367" r:id="rId25"/>
    <p:sldId id="428" r:id="rId26"/>
    <p:sldId id="368" r:id="rId27"/>
    <p:sldId id="369" r:id="rId28"/>
    <p:sldId id="403" r:id="rId29"/>
    <p:sldId id="419" r:id="rId30"/>
    <p:sldId id="426" r:id="rId31"/>
    <p:sldId id="370" r:id="rId32"/>
    <p:sldId id="429" r:id="rId33"/>
    <p:sldId id="375" r:id="rId34"/>
    <p:sldId id="421" r:id="rId35"/>
    <p:sldId id="376" r:id="rId36"/>
    <p:sldId id="377" r:id="rId37"/>
    <p:sldId id="430" r:id="rId38"/>
    <p:sldId id="407" r:id="rId39"/>
    <p:sldId id="418" r:id="rId40"/>
    <p:sldId id="404" r:id="rId41"/>
    <p:sldId id="435" r:id="rId42"/>
    <p:sldId id="372" r:id="rId43"/>
    <p:sldId id="438" r:id="rId44"/>
    <p:sldId id="373" r:id="rId45"/>
    <p:sldId id="432" r:id="rId46"/>
    <p:sldId id="437" r:id="rId47"/>
    <p:sldId id="380" r:id="rId48"/>
    <p:sldId id="379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433" r:id="rId61"/>
    <p:sldId id="392" r:id="rId62"/>
    <p:sldId id="393" r:id="rId63"/>
    <p:sldId id="394" r:id="rId64"/>
    <p:sldId id="395" r:id="rId65"/>
    <p:sldId id="396" r:id="rId6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9" autoAdjust="0"/>
    <p:restoredTop sz="82090" autoAdjust="0"/>
  </p:normalViewPr>
  <p:slideViewPr>
    <p:cSldViewPr snapToGrid="0" snapToObjects="1">
      <p:cViewPr varScale="1">
        <p:scale>
          <a:sx n="63" d="100"/>
          <a:sy n="63" d="100"/>
        </p:scale>
        <p:origin x="87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rryabele:Desktop:Degree+incom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rryabele:Desktop:GRAD-RATE%20CHART.xlsx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rryabele:Desktop:%3e50%20colleges%20grad%20ra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rryabele:Desktop:Graduation%20Data:ChartRet-Grad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rryabele:Desktop:Talks-2016:CA-Bakersfield:CSU-B%2025%20comparable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rryabele:Desktop:Attrition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larryabele:Desktop:Attrition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rryabele:Desktop:Excess%20Hours:Source%20of%20Excess%20Credit.xlsx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rryabele:Desktop:Workshops:GRAD-RATE%20CHART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1970</c:v>
                </c:pt>
              </c:strCache>
            </c:strRef>
          </c:tx>
          <c:invertIfNegative val="0"/>
          <c:cat>
            <c:strRef>
              <c:f>Sheet1!$A$4:$A$7</c:f>
              <c:strCache>
                <c:ptCount val="4"/>
                <c:pt idx="0">
                  <c:v>Top Quartile</c:v>
                </c:pt>
                <c:pt idx="1">
                  <c:v>Second</c:v>
                </c:pt>
                <c:pt idx="2">
                  <c:v>Third</c:v>
                </c:pt>
                <c:pt idx="3">
                  <c:v>Bottom</c:v>
                </c:pt>
              </c:strCache>
            </c:strRef>
          </c:cat>
          <c:val>
            <c:numRef>
              <c:f>Sheet1!$B$4:$B$7</c:f>
              <c:numCache>
                <c:formatCode>0.00%</c:formatCode>
                <c:ptCount val="4"/>
                <c:pt idx="0">
                  <c:v>0.40200000000000002</c:v>
                </c:pt>
                <c:pt idx="1">
                  <c:v>0.14899999999999999</c:v>
                </c:pt>
                <c:pt idx="2">
                  <c:v>0.109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D-4142-BF5C-5356145F268A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Sheet1!$A$4:$A$7</c:f>
              <c:strCache>
                <c:ptCount val="4"/>
                <c:pt idx="0">
                  <c:v>Top Quartile</c:v>
                </c:pt>
                <c:pt idx="1">
                  <c:v>Second</c:v>
                </c:pt>
                <c:pt idx="2">
                  <c:v>Third</c:v>
                </c:pt>
                <c:pt idx="3">
                  <c:v>Bottom</c:v>
                </c:pt>
              </c:strCache>
            </c:strRef>
          </c:cat>
          <c:val>
            <c:numRef>
              <c:f>Sheet1!$C$4:$C$7</c:f>
              <c:numCache>
                <c:formatCode>0.00%</c:formatCode>
                <c:ptCount val="4"/>
                <c:pt idx="0">
                  <c:v>0.59799999999999998</c:v>
                </c:pt>
                <c:pt idx="1">
                  <c:v>0.251</c:v>
                </c:pt>
                <c:pt idx="2">
                  <c:v>0.14499999999999999</c:v>
                </c:pt>
                <c:pt idx="3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CD-4142-BF5C-5356145F268A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660066"/>
            </a:solidFill>
          </c:spPr>
          <c:invertIfNegative val="0"/>
          <c:cat>
            <c:strRef>
              <c:f>Sheet1!$A$4:$A$7</c:f>
              <c:strCache>
                <c:ptCount val="4"/>
                <c:pt idx="0">
                  <c:v>Top Quartile</c:v>
                </c:pt>
                <c:pt idx="1">
                  <c:v>Second</c:v>
                </c:pt>
                <c:pt idx="2">
                  <c:v>Third</c:v>
                </c:pt>
                <c:pt idx="3">
                  <c:v>Bottom</c:v>
                </c:pt>
              </c:strCache>
            </c:strRef>
          </c:cat>
          <c:val>
            <c:numRef>
              <c:f>Sheet1!$D$4:$D$7</c:f>
              <c:numCache>
                <c:formatCode>0.00%</c:formatCode>
                <c:ptCount val="4"/>
                <c:pt idx="0">
                  <c:v>0.82399999999999995</c:v>
                </c:pt>
                <c:pt idx="1">
                  <c:v>0.36099999999999999</c:v>
                </c:pt>
                <c:pt idx="2">
                  <c:v>0.16500000000000001</c:v>
                </c:pt>
                <c:pt idx="3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CD-4142-BF5C-5356145F2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691624"/>
        <c:axId val="-2136688552"/>
      </c:barChart>
      <c:catAx>
        <c:axId val="-2136691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6688552"/>
        <c:crosses val="autoZero"/>
        <c:auto val="1"/>
        <c:lblAlgn val="ctr"/>
        <c:lblOffset val="100"/>
        <c:noMultiLvlLbl val="0"/>
      </c:catAx>
      <c:valAx>
        <c:axId val="-213668855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0" dirty="0"/>
                  <a:t>% Earning a </a:t>
                </a:r>
                <a:r>
                  <a:rPr lang="en-US" sz="2000" b="0" dirty="0" smtClean="0"/>
                  <a:t>Bachelor’s </a:t>
                </a:r>
                <a:r>
                  <a:rPr lang="en-US" sz="2000" b="0" dirty="0"/>
                  <a:t>Degree</a:t>
                </a:r>
              </a:p>
            </c:rich>
          </c:tx>
          <c:layout>
            <c:manualLayout>
              <c:xMode val="edge"/>
              <c:yMode val="edge"/>
              <c:x val="1.2345679012345699E-2"/>
              <c:y val="6.5719715340138707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36691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920263439292297"/>
          <c:y val="0.23472639966345299"/>
          <c:w val="0.124501069310781"/>
          <c:h val="0.27519822853169601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Sheet4!$C$3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  <a:ln w="127000" cmpd="sng">
              <a:solidFill>
                <a:srgbClr val="800000"/>
              </a:solidFill>
            </a:ln>
          </c:spPr>
          <c:invertIfNegative val="0"/>
          <c:cat>
            <c:numRef>
              <c:f>Sheet4!$D$2:$M$2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Sheet4!$D$3:$M$3</c:f>
              <c:numCache>
                <c:formatCode>0.00%</c:formatCode>
                <c:ptCount val="10"/>
                <c:pt idx="0">
                  <c:v>0.65</c:v>
                </c:pt>
                <c:pt idx="1">
                  <c:v>0.65900000000000003</c:v>
                </c:pt>
                <c:pt idx="2">
                  <c:v>0.67600000000000005</c:v>
                </c:pt>
                <c:pt idx="3">
                  <c:v>0.68400000000000005</c:v>
                </c:pt>
                <c:pt idx="4">
                  <c:v>0.69199999999999995</c:v>
                </c:pt>
                <c:pt idx="5">
                  <c:v>0.71199999999999997</c:v>
                </c:pt>
                <c:pt idx="6">
                  <c:v>0.73299999999999998</c:v>
                </c:pt>
                <c:pt idx="7">
                  <c:v>0.73699999999999999</c:v>
                </c:pt>
                <c:pt idx="8">
                  <c:v>0.749</c:v>
                </c:pt>
                <c:pt idx="9">
                  <c:v>0.76600000000000001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B4-4655-984B-62B95A23285B}"/>
            </c:ext>
          </c:extLst>
        </c:ser>
        <c:ser>
          <c:idx val="1"/>
          <c:order val="1"/>
          <c:tx>
            <c:strRef>
              <c:f>Sheet4!$C$4</c:f>
              <c:strCache>
                <c:ptCount val="1"/>
                <c:pt idx="0">
                  <c:v>series2</c:v>
                </c:pt>
              </c:strCache>
            </c:strRef>
          </c:tx>
          <c:invertIfNegative val="0"/>
          <c:cat>
            <c:numRef>
              <c:f>Sheet4!$D$2:$M$2</c:f>
              <c:numCache>
                <c:formatCode>General</c:formatCode>
                <c:ptCount val="10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</c:numCache>
            </c:numRef>
          </c:cat>
          <c:val>
            <c:numRef>
              <c:f>Sheet4!$D$4:$M$4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5DB4-4655-984B-62B95A232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-2129251224"/>
        <c:axId val="-2129248216"/>
      </c:barChart>
      <c:catAx>
        <c:axId val="-212925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29248216"/>
        <c:crosses val="autoZero"/>
        <c:auto val="1"/>
        <c:lblAlgn val="ctr"/>
        <c:lblOffset val="100"/>
        <c:noMultiLvlLbl val="0"/>
      </c:catAx>
      <c:valAx>
        <c:axId val="-2129248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 smtClean="0"/>
                  <a:t>Six year graduation rate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9.2592592592592605E-3"/>
              <c:y val="6.95398968131202E-2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292512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8022188715772"/>
          <c:y val="2.2950604535088799E-2"/>
          <c:w val="0.74888088457028001"/>
          <c:h val="0.75215524288972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1999-2000 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Total Bachelors' </c:v>
                </c:pt>
                <c:pt idx="1">
                  <c:v>Black Students </c:v>
                </c:pt>
                <c:pt idx="2">
                  <c:v>Hispanic Students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5342</c:v>
                </c:pt>
                <c:pt idx="1">
                  <c:v>567</c:v>
                </c:pt>
                <c:pt idx="2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9-4123-9B54-D2B27EBBDA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2010-2011 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Total Bachelors' </c:v>
                </c:pt>
                <c:pt idx="1">
                  <c:v>Black Students </c:v>
                </c:pt>
                <c:pt idx="2">
                  <c:v>Hispanic Students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7886</c:v>
                </c:pt>
                <c:pt idx="1">
                  <c:v>744</c:v>
                </c:pt>
                <c:pt idx="2">
                  <c:v>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9-4123-9B54-D2B27EBBD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369400"/>
        <c:axId val="-2127366424"/>
      </c:barChart>
      <c:catAx>
        <c:axId val="-212736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27366424"/>
        <c:crosses val="autoZero"/>
        <c:auto val="1"/>
        <c:lblAlgn val="ctr"/>
        <c:lblOffset val="100"/>
        <c:noMultiLvlLbl val="0"/>
      </c:catAx>
      <c:valAx>
        <c:axId val="-21273664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Gill Sans"/>
                    <a:ea typeface="Gill Sans"/>
                    <a:cs typeface="Gill Sans"/>
                  </a:defRPr>
                </a:pPr>
                <a:r>
                  <a:rPr lang="en-US" sz="2400" b="0" dirty="0">
                    <a:latin typeface="+mn-lt"/>
                  </a:rPr>
                  <a:t>Degrees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-2127369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en-US"/>
          </a:p>
        </c:txPr>
      </c:dTable>
      <c:spPr>
        <a:solidFill>
          <a:schemeClr val="lt1"/>
        </a:solidFill>
        <a:ln w="38100" cap="flat" cmpd="sng" algn="ctr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Sheet3!$C$5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numRef>
              <c:f>Sheet3!$D$4:$X$4</c:f>
              <c:numCache>
                <c:formatCode>0%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cat>
          <c:val>
            <c:numRef>
              <c:f>Sheet3!$D$5:$X$5</c:f>
              <c:numCache>
                <c:formatCode>General</c:formatCode>
                <c:ptCount val="21"/>
                <c:pt idx="0">
                  <c:v>7</c:v>
                </c:pt>
                <c:pt idx="1">
                  <c:v>10</c:v>
                </c:pt>
                <c:pt idx="2">
                  <c:v>15</c:v>
                </c:pt>
                <c:pt idx="3">
                  <c:v>28</c:v>
                </c:pt>
                <c:pt idx="4">
                  <c:v>45</c:v>
                </c:pt>
                <c:pt idx="5">
                  <c:v>72</c:v>
                </c:pt>
                <c:pt idx="6">
                  <c:v>86</c:v>
                </c:pt>
                <c:pt idx="7">
                  <c:v>125</c:v>
                </c:pt>
                <c:pt idx="8">
                  <c:v>171</c:v>
                </c:pt>
                <c:pt idx="9">
                  <c:v>155</c:v>
                </c:pt>
                <c:pt idx="10">
                  <c:v>161</c:v>
                </c:pt>
                <c:pt idx="11">
                  <c:v>158</c:v>
                </c:pt>
                <c:pt idx="12">
                  <c:v>127</c:v>
                </c:pt>
                <c:pt idx="13">
                  <c:v>117</c:v>
                </c:pt>
                <c:pt idx="14">
                  <c:v>75</c:v>
                </c:pt>
                <c:pt idx="15">
                  <c:v>64</c:v>
                </c:pt>
                <c:pt idx="16">
                  <c:v>65</c:v>
                </c:pt>
                <c:pt idx="17">
                  <c:v>36</c:v>
                </c:pt>
                <c:pt idx="18">
                  <c:v>44</c:v>
                </c:pt>
                <c:pt idx="19">
                  <c:v>9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2-4C26-B43B-2F2304358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925608"/>
        <c:axId val="-2136922504"/>
      </c:barChart>
      <c:catAx>
        <c:axId val="-213692560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922504"/>
        <c:crosses val="autoZero"/>
        <c:auto val="1"/>
        <c:lblAlgn val="ctr"/>
        <c:lblOffset val="100"/>
        <c:noMultiLvlLbl val="0"/>
      </c:catAx>
      <c:valAx>
        <c:axId val="-2136922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36925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(2)'!$E$1</c:f>
              <c:strCache>
                <c:ptCount val="1"/>
                <c:pt idx="0">
                  <c:v>Y-value</c:v>
                </c:pt>
              </c:strCache>
            </c:strRef>
          </c:tx>
          <c:spPr>
            <a:ln w="47625">
              <a:noFill/>
            </a:ln>
          </c:spPr>
          <c:marker>
            <c:symbol val="triangle"/>
            <c:size val="11"/>
            <c:spPr>
              <a:solidFill>
                <a:sysClr val="windowText" lastClr="000000"/>
              </a:solidFill>
            </c:spPr>
          </c:marker>
          <c:xVal>
            <c:numRef>
              <c:f>'Sheet1 (2)'!$D$2:$D$429</c:f>
              <c:numCache>
                <c:formatCode>0.0%</c:formatCode>
                <c:ptCount val="428"/>
                <c:pt idx="0">
                  <c:v>0.72</c:v>
                </c:pt>
                <c:pt idx="1">
                  <c:v>0.49</c:v>
                </c:pt>
                <c:pt idx="2">
                  <c:v>0.62</c:v>
                </c:pt>
                <c:pt idx="3">
                  <c:v>0.54</c:v>
                </c:pt>
                <c:pt idx="4">
                  <c:v>0.69</c:v>
                </c:pt>
                <c:pt idx="5">
                  <c:v>0.76</c:v>
                </c:pt>
                <c:pt idx="6">
                  <c:v>0.43</c:v>
                </c:pt>
                <c:pt idx="7">
                  <c:v>0.56000000000000005</c:v>
                </c:pt>
                <c:pt idx="8">
                  <c:v>0.75</c:v>
                </c:pt>
                <c:pt idx="9">
                  <c:v>0.68</c:v>
                </c:pt>
                <c:pt idx="10">
                  <c:v>0.54</c:v>
                </c:pt>
                <c:pt idx="11">
                  <c:v>0.68</c:v>
                </c:pt>
                <c:pt idx="12">
                  <c:v>0.74</c:v>
                </c:pt>
                <c:pt idx="13">
                  <c:v>0.62</c:v>
                </c:pt>
                <c:pt idx="14">
                  <c:v>0.76</c:v>
                </c:pt>
                <c:pt idx="15">
                  <c:v>0.69</c:v>
                </c:pt>
                <c:pt idx="16">
                  <c:v>0.6</c:v>
                </c:pt>
                <c:pt idx="17">
                  <c:v>0.62</c:v>
                </c:pt>
                <c:pt idx="18">
                  <c:v>0.73</c:v>
                </c:pt>
                <c:pt idx="19">
                  <c:v>0.52</c:v>
                </c:pt>
                <c:pt idx="20">
                  <c:v>0.64</c:v>
                </c:pt>
                <c:pt idx="21">
                  <c:v>0.64</c:v>
                </c:pt>
                <c:pt idx="22">
                  <c:v>0.8</c:v>
                </c:pt>
                <c:pt idx="23">
                  <c:v>0.68</c:v>
                </c:pt>
                <c:pt idx="24">
                  <c:v>0.55000000000000004</c:v>
                </c:pt>
                <c:pt idx="25">
                  <c:v>0.73</c:v>
                </c:pt>
                <c:pt idx="26">
                  <c:v>0.65</c:v>
                </c:pt>
                <c:pt idx="27">
                  <c:v>0.72</c:v>
                </c:pt>
                <c:pt idx="28">
                  <c:v>0.78</c:v>
                </c:pt>
                <c:pt idx="29">
                  <c:v>0.84</c:v>
                </c:pt>
                <c:pt idx="30">
                  <c:v>0.72</c:v>
                </c:pt>
                <c:pt idx="31">
                  <c:v>0.73</c:v>
                </c:pt>
                <c:pt idx="32">
                  <c:v>0.59</c:v>
                </c:pt>
                <c:pt idx="33">
                  <c:v>0.7</c:v>
                </c:pt>
                <c:pt idx="34">
                  <c:v>0.75</c:v>
                </c:pt>
                <c:pt idx="35">
                  <c:v>0.75</c:v>
                </c:pt>
                <c:pt idx="36">
                  <c:v>0.63</c:v>
                </c:pt>
                <c:pt idx="37">
                  <c:v>0.65</c:v>
                </c:pt>
                <c:pt idx="38">
                  <c:v>0.75</c:v>
                </c:pt>
                <c:pt idx="39">
                  <c:v>0.73</c:v>
                </c:pt>
                <c:pt idx="40">
                  <c:v>0.63</c:v>
                </c:pt>
                <c:pt idx="41">
                  <c:v>0.7</c:v>
                </c:pt>
                <c:pt idx="42">
                  <c:v>0.61</c:v>
                </c:pt>
                <c:pt idx="43">
                  <c:v>0.64</c:v>
                </c:pt>
                <c:pt idx="44">
                  <c:v>0.75</c:v>
                </c:pt>
                <c:pt idx="45">
                  <c:v>0.72</c:v>
                </c:pt>
                <c:pt idx="46">
                  <c:v>0.72</c:v>
                </c:pt>
                <c:pt idx="47">
                  <c:v>0.81</c:v>
                </c:pt>
                <c:pt idx="48">
                  <c:v>0.74</c:v>
                </c:pt>
                <c:pt idx="49">
                  <c:v>0.66</c:v>
                </c:pt>
                <c:pt idx="50">
                  <c:v>0.8</c:v>
                </c:pt>
                <c:pt idx="51">
                  <c:v>0.56999999999999995</c:v>
                </c:pt>
                <c:pt idx="52">
                  <c:v>0.76</c:v>
                </c:pt>
                <c:pt idx="53">
                  <c:v>0.82</c:v>
                </c:pt>
                <c:pt idx="54">
                  <c:v>0.69</c:v>
                </c:pt>
                <c:pt idx="55">
                  <c:v>0.83</c:v>
                </c:pt>
                <c:pt idx="56">
                  <c:v>0.69</c:v>
                </c:pt>
                <c:pt idx="57">
                  <c:v>0.87</c:v>
                </c:pt>
                <c:pt idx="58">
                  <c:v>0.7</c:v>
                </c:pt>
                <c:pt idx="59">
                  <c:v>0.8</c:v>
                </c:pt>
                <c:pt idx="60">
                  <c:v>0.56999999999999995</c:v>
                </c:pt>
                <c:pt idx="61">
                  <c:v>0.8</c:v>
                </c:pt>
                <c:pt idx="62">
                  <c:v>0.69</c:v>
                </c:pt>
                <c:pt idx="63">
                  <c:v>0.75</c:v>
                </c:pt>
                <c:pt idx="64">
                  <c:v>0.76</c:v>
                </c:pt>
                <c:pt idx="65">
                  <c:v>0.73</c:v>
                </c:pt>
                <c:pt idx="66">
                  <c:v>0.67</c:v>
                </c:pt>
                <c:pt idx="67">
                  <c:v>0.69</c:v>
                </c:pt>
                <c:pt idx="68">
                  <c:v>0.78</c:v>
                </c:pt>
                <c:pt idx="69">
                  <c:v>0.63</c:v>
                </c:pt>
                <c:pt idx="70">
                  <c:v>0.86</c:v>
                </c:pt>
                <c:pt idx="71">
                  <c:v>0.75</c:v>
                </c:pt>
                <c:pt idx="72">
                  <c:v>0.73</c:v>
                </c:pt>
                <c:pt idx="73">
                  <c:v>0.88</c:v>
                </c:pt>
                <c:pt idx="74">
                  <c:v>0.81</c:v>
                </c:pt>
                <c:pt idx="75">
                  <c:v>0.61</c:v>
                </c:pt>
                <c:pt idx="76">
                  <c:v>0.84</c:v>
                </c:pt>
                <c:pt idx="77">
                  <c:v>0.7</c:v>
                </c:pt>
                <c:pt idx="78">
                  <c:v>0.64</c:v>
                </c:pt>
                <c:pt idx="79">
                  <c:v>0.74</c:v>
                </c:pt>
                <c:pt idx="80">
                  <c:v>0.73</c:v>
                </c:pt>
                <c:pt idx="81">
                  <c:v>0.75</c:v>
                </c:pt>
                <c:pt idx="82">
                  <c:v>0.67</c:v>
                </c:pt>
                <c:pt idx="83">
                  <c:v>0.83</c:v>
                </c:pt>
                <c:pt idx="84">
                  <c:v>0.68</c:v>
                </c:pt>
                <c:pt idx="85">
                  <c:v>0.63</c:v>
                </c:pt>
                <c:pt idx="86">
                  <c:v>0.62</c:v>
                </c:pt>
                <c:pt idx="87">
                  <c:v>0.66</c:v>
                </c:pt>
                <c:pt idx="88">
                  <c:v>0.8</c:v>
                </c:pt>
                <c:pt idx="89">
                  <c:v>0.61</c:v>
                </c:pt>
                <c:pt idx="90">
                  <c:v>0.68</c:v>
                </c:pt>
                <c:pt idx="91">
                  <c:v>0.83</c:v>
                </c:pt>
                <c:pt idx="92">
                  <c:v>0.72</c:v>
                </c:pt>
                <c:pt idx="93">
                  <c:v>0.87</c:v>
                </c:pt>
                <c:pt idx="94">
                  <c:v>0.62</c:v>
                </c:pt>
                <c:pt idx="95">
                  <c:v>0.74</c:v>
                </c:pt>
                <c:pt idx="96">
                  <c:v>0.71</c:v>
                </c:pt>
                <c:pt idx="97">
                  <c:v>0.84</c:v>
                </c:pt>
                <c:pt idx="98">
                  <c:v>0.62</c:v>
                </c:pt>
                <c:pt idx="99">
                  <c:v>0.87</c:v>
                </c:pt>
                <c:pt idx="100">
                  <c:v>0.66</c:v>
                </c:pt>
                <c:pt idx="101">
                  <c:v>0.73</c:v>
                </c:pt>
                <c:pt idx="102">
                  <c:v>0.69</c:v>
                </c:pt>
                <c:pt idx="103">
                  <c:v>0.69</c:v>
                </c:pt>
                <c:pt idx="104">
                  <c:v>0.72</c:v>
                </c:pt>
                <c:pt idx="105">
                  <c:v>0.73</c:v>
                </c:pt>
                <c:pt idx="106">
                  <c:v>0.63</c:v>
                </c:pt>
                <c:pt idx="107">
                  <c:v>0.71</c:v>
                </c:pt>
                <c:pt idx="108">
                  <c:v>0.77</c:v>
                </c:pt>
                <c:pt idx="109">
                  <c:v>0.69</c:v>
                </c:pt>
                <c:pt idx="110">
                  <c:v>0.83</c:v>
                </c:pt>
                <c:pt idx="111">
                  <c:v>0.85</c:v>
                </c:pt>
                <c:pt idx="112">
                  <c:v>0.67</c:v>
                </c:pt>
                <c:pt idx="113">
                  <c:v>0.59</c:v>
                </c:pt>
                <c:pt idx="114">
                  <c:v>0.73</c:v>
                </c:pt>
                <c:pt idx="115">
                  <c:v>0.7</c:v>
                </c:pt>
                <c:pt idx="116">
                  <c:v>0.71</c:v>
                </c:pt>
                <c:pt idx="117">
                  <c:v>0.74</c:v>
                </c:pt>
                <c:pt idx="118">
                  <c:v>0.73</c:v>
                </c:pt>
                <c:pt idx="119">
                  <c:v>0.75</c:v>
                </c:pt>
                <c:pt idx="120">
                  <c:v>0.8</c:v>
                </c:pt>
                <c:pt idx="121">
                  <c:v>0.69</c:v>
                </c:pt>
                <c:pt idx="122">
                  <c:v>0.81</c:v>
                </c:pt>
                <c:pt idx="123">
                  <c:v>0.66</c:v>
                </c:pt>
                <c:pt idx="124">
                  <c:v>0.64</c:v>
                </c:pt>
                <c:pt idx="125">
                  <c:v>0.68</c:v>
                </c:pt>
                <c:pt idx="126">
                  <c:v>0.73</c:v>
                </c:pt>
                <c:pt idx="127">
                  <c:v>0.65</c:v>
                </c:pt>
                <c:pt idx="128">
                  <c:v>0.65</c:v>
                </c:pt>
                <c:pt idx="129">
                  <c:v>0.85</c:v>
                </c:pt>
                <c:pt idx="130">
                  <c:v>0.77</c:v>
                </c:pt>
                <c:pt idx="131">
                  <c:v>0.76</c:v>
                </c:pt>
                <c:pt idx="132">
                  <c:v>0.63</c:v>
                </c:pt>
                <c:pt idx="133">
                  <c:v>0.62</c:v>
                </c:pt>
                <c:pt idx="134">
                  <c:v>0.74</c:v>
                </c:pt>
                <c:pt idx="135">
                  <c:v>0.75</c:v>
                </c:pt>
                <c:pt idx="136">
                  <c:v>0.82</c:v>
                </c:pt>
                <c:pt idx="137">
                  <c:v>0.69</c:v>
                </c:pt>
                <c:pt idx="138">
                  <c:v>0.67</c:v>
                </c:pt>
                <c:pt idx="139">
                  <c:v>0.92</c:v>
                </c:pt>
                <c:pt idx="140">
                  <c:v>0.81</c:v>
                </c:pt>
                <c:pt idx="141">
                  <c:v>0.85</c:v>
                </c:pt>
                <c:pt idx="142">
                  <c:v>0.86</c:v>
                </c:pt>
                <c:pt idx="143">
                  <c:v>0.8</c:v>
                </c:pt>
                <c:pt idx="144">
                  <c:v>0.7</c:v>
                </c:pt>
                <c:pt idx="145">
                  <c:v>0.87</c:v>
                </c:pt>
                <c:pt idx="146">
                  <c:v>0.77</c:v>
                </c:pt>
                <c:pt idx="147">
                  <c:v>0.86</c:v>
                </c:pt>
                <c:pt idx="148">
                  <c:v>0.78</c:v>
                </c:pt>
                <c:pt idx="149">
                  <c:v>0.61</c:v>
                </c:pt>
                <c:pt idx="150">
                  <c:v>0.7</c:v>
                </c:pt>
                <c:pt idx="151">
                  <c:v>0.76</c:v>
                </c:pt>
                <c:pt idx="152">
                  <c:v>0.77</c:v>
                </c:pt>
                <c:pt idx="153">
                  <c:v>0.75</c:v>
                </c:pt>
                <c:pt idx="154">
                  <c:v>0.65</c:v>
                </c:pt>
                <c:pt idx="155">
                  <c:v>0.86</c:v>
                </c:pt>
                <c:pt idx="156">
                  <c:v>0.67</c:v>
                </c:pt>
                <c:pt idx="157">
                  <c:v>0.84</c:v>
                </c:pt>
                <c:pt idx="158">
                  <c:v>0.74</c:v>
                </c:pt>
                <c:pt idx="159">
                  <c:v>0.72</c:v>
                </c:pt>
                <c:pt idx="160">
                  <c:v>0.68</c:v>
                </c:pt>
                <c:pt idx="161">
                  <c:v>0.72</c:v>
                </c:pt>
                <c:pt idx="162">
                  <c:v>0.75</c:v>
                </c:pt>
                <c:pt idx="163">
                  <c:v>0.85</c:v>
                </c:pt>
                <c:pt idx="164">
                  <c:v>0.7</c:v>
                </c:pt>
                <c:pt idx="165">
                  <c:v>0.66</c:v>
                </c:pt>
                <c:pt idx="166">
                  <c:v>0.71</c:v>
                </c:pt>
                <c:pt idx="167">
                  <c:v>0.69</c:v>
                </c:pt>
                <c:pt idx="168">
                  <c:v>0.77</c:v>
                </c:pt>
                <c:pt idx="169">
                  <c:v>0.97</c:v>
                </c:pt>
                <c:pt idx="170">
                  <c:v>0.8</c:v>
                </c:pt>
                <c:pt idx="171">
                  <c:v>0.74</c:v>
                </c:pt>
                <c:pt idx="172">
                  <c:v>0.68</c:v>
                </c:pt>
                <c:pt idx="173">
                  <c:v>0.95</c:v>
                </c:pt>
                <c:pt idx="174">
                  <c:v>0.76</c:v>
                </c:pt>
                <c:pt idx="175">
                  <c:v>0.69</c:v>
                </c:pt>
                <c:pt idx="176">
                  <c:v>0.63</c:v>
                </c:pt>
                <c:pt idx="177">
                  <c:v>0.64</c:v>
                </c:pt>
                <c:pt idx="178">
                  <c:v>0.7</c:v>
                </c:pt>
                <c:pt idx="179">
                  <c:v>0.7</c:v>
                </c:pt>
                <c:pt idx="180">
                  <c:v>0.69</c:v>
                </c:pt>
                <c:pt idx="181">
                  <c:v>0.71</c:v>
                </c:pt>
                <c:pt idx="182">
                  <c:v>0.65</c:v>
                </c:pt>
                <c:pt idx="183">
                  <c:v>0.76</c:v>
                </c:pt>
                <c:pt idx="184">
                  <c:v>0.74</c:v>
                </c:pt>
                <c:pt idx="185">
                  <c:v>0.71</c:v>
                </c:pt>
                <c:pt idx="186">
                  <c:v>0.68</c:v>
                </c:pt>
                <c:pt idx="187">
                  <c:v>0.93</c:v>
                </c:pt>
                <c:pt idx="188">
                  <c:v>0.83</c:v>
                </c:pt>
                <c:pt idx="189">
                  <c:v>0.81</c:v>
                </c:pt>
                <c:pt idx="190">
                  <c:v>0.82</c:v>
                </c:pt>
                <c:pt idx="191">
                  <c:v>0.9</c:v>
                </c:pt>
                <c:pt idx="192">
                  <c:v>0.72</c:v>
                </c:pt>
                <c:pt idx="193">
                  <c:v>0.63</c:v>
                </c:pt>
                <c:pt idx="194">
                  <c:v>0.7</c:v>
                </c:pt>
                <c:pt idx="195">
                  <c:v>0.83</c:v>
                </c:pt>
                <c:pt idx="196">
                  <c:v>0.81</c:v>
                </c:pt>
                <c:pt idx="197">
                  <c:v>0.7</c:v>
                </c:pt>
                <c:pt idx="198">
                  <c:v>0.79</c:v>
                </c:pt>
                <c:pt idx="199">
                  <c:v>0.81</c:v>
                </c:pt>
                <c:pt idx="200">
                  <c:v>0.73</c:v>
                </c:pt>
                <c:pt idx="201">
                  <c:v>0.63</c:v>
                </c:pt>
                <c:pt idx="202">
                  <c:v>0.74</c:v>
                </c:pt>
                <c:pt idx="203">
                  <c:v>0.78</c:v>
                </c:pt>
                <c:pt idx="204">
                  <c:v>0.81</c:v>
                </c:pt>
                <c:pt idx="205">
                  <c:v>0.77</c:v>
                </c:pt>
                <c:pt idx="206">
                  <c:v>0.81</c:v>
                </c:pt>
                <c:pt idx="207">
                  <c:v>0.95</c:v>
                </c:pt>
                <c:pt idx="208">
                  <c:v>0.81</c:v>
                </c:pt>
                <c:pt idx="209">
                  <c:v>0.82</c:v>
                </c:pt>
                <c:pt idx="210">
                  <c:v>0.71</c:v>
                </c:pt>
                <c:pt idx="211">
                  <c:v>0.81</c:v>
                </c:pt>
                <c:pt idx="212">
                  <c:v>0.74</c:v>
                </c:pt>
                <c:pt idx="213">
                  <c:v>0.76</c:v>
                </c:pt>
                <c:pt idx="214">
                  <c:v>0.84</c:v>
                </c:pt>
                <c:pt idx="215">
                  <c:v>0.75</c:v>
                </c:pt>
                <c:pt idx="216">
                  <c:v>0.7</c:v>
                </c:pt>
                <c:pt idx="217">
                  <c:v>0.87</c:v>
                </c:pt>
                <c:pt idx="218">
                  <c:v>0.68</c:v>
                </c:pt>
                <c:pt idx="219">
                  <c:v>0.81</c:v>
                </c:pt>
                <c:pt idx="220">
                  <c:v>0.88</c:v>
                </c:pt>
                <c:pt idx="221">
                  <c:v>0.71</c:v>
                </c:pt>
                <c:pt idx="222">
                  <c:v>0.72</c:v>
                </c:pt>
                <c:pt idx="223">
                  <c:v>0.71</c:v>
                </c:pt>
                <c:pt idx="224">
                  <c:v>0.64</c:v>
                </c:pt>
                <c:pt idx="225">
                  <c:v>0.74</c:v>
                </c:pt>
                <c:pt idx="226">
                  <c:v>0.8</c:v>
                </c:pt>
                <c:pt idx="227">
                  <c:v>0.64</c:v>
                </c:pt>
                <c:pt idx="228">
                  <c:v>0.82</c:v>
                </c:pt>
                <c:pt idx="229">
                  <c:v>0.69</c:v>
                </c:pt>
                <c:pt idx="230">
                  <c:v>0.74</c:v>
                </c:pt>
                <c:pt idx="231">
                  <c:v>0.72</c:v>
                </c:pt>
                <c:pt idx="232">
                  <c:v>0.74</c:v>
                </c:pt>
                <c:pt idx="233">
                  <c:v>0.65</c:v>
                </c:pt>
                <c:pt idx="234">
                  <c:v>0.73</c:v>
                </c:pt>
                <c:pt idx="235">
                  <c:v>0.78</c:v>
                </c:pt>
                <c:pt idx="236">
                  <c:v>0.72</c:v>
                </c:pt>
                <c:pt idx="237">
                  <c:v>0.91</c:v>
                </c:pt>
                <c:pt idx="238">
                  <c:v>0.81</c:v>
                </c:pt>
                <c:pt idx="239">
                  <c:v>0.73</c:v>
                </c:pt>
                <c:pt idx="240">
                  <c:v>0.79</c:v>
                </c:pt>
                <c:pt idx="241">
                  <c:v>0.86</c:v>
                </c:pt>
                <c:pt idx="242">
                  <c:v>0.7</c:v>
                </c:pt>
                <c:pt idx="243">
                  <c:v>0.81</c:v>
                </c:pt>
                <c:pt idx="244">
                  <c:v>0.74</c:v>
                </c:pt>
                <c:pt idx="245">
                  <c:v>0.81</c:v>
                </c:pt>
                <c:pt idx="246">
                  <c:v>0.73</c:v>
                </c:pt>
                <c:pt idx="247">
                  <c:v>0.83</c:v>
                </c:pt>
                <c:pt idx="248">
                  <c:v>0.75</c:v>
                </c:pt>
                <c:pt idx="249">
                  <c:v>0.79</c:v>
                </c:pt>
                <c:pt idx="250">
                  <c:v>0.79</c:v>
                </c:pt>
                <c:pt idx="251">
                  <c:v>0.75</c:v>
                </c:pt>
                <c:pt idx="252">
                  <c:v>0.7</c:v>
                </c:pt>
                <c:pt idx="253">
                  <c:v>0.72</c:v>
                </c:pt>
                <c:pt idx="254">
                  <c:v>0.77</c:v>
                </c:pt>
                <c:pt idx="255">
                  <c:v>0.69</c:v>
                </c:pt>
                <c:pt idx="256">
                  <c:v>0.86</c:v>
                </c:pt>
                <c:pt idx="257">
                  <c:v>0.69</c:v>
                </c:pt>
                <c:pt idx="258">
                  <c:v>0.68</c:v>
                </c:pt>
                <c:pt idx="259">
                  <c:v>0.85</c:v>
                </c:pt>
                <c:pt idx="260">
                  <c:v>0.61</c:v>
                </c:pt>
                <c:pt idx="261">
                  <c:v>0.73</c:v>
                </c:pt>
                <c:pt idx="262">
                  <c:v>0.68</c:v>
                </c:pt>
                <c:pt idx="263">
                  <c:v>0.67</c:v>
                </c:pt>
                <c:pt idx="264">
                  <c:v>0.79</c:v>
                </c:pt>
                <c:pt idx="265">
                  <c:v>0.68</c:v>
                </c:pt>
                <c:pt idx="266">
                  <c:v>0.81</c:v>
                </c:pt>
                <c:pt idx="267">
                  <c:v>0.76</c:v>
                </c:pt>
                <c:pt idx="268">
                  <c:v>0.85</c:v>
                </c:pt>
                <c:pt idx="269">
                  <c:v>0.77</c:v>
                </c:pt>
                <c:pt idx="270">
                  <c:v>0.77</c:v>
                </c:pt>
                <c:pt idx="271">
                  <c:v>0.86</c:v>
                </c:pt>
                <c:pt idx="272">
                  <c:v>0.74</c:v>
                </c:pt>
                <c:pt idx="273">
                  <c:v>0.82</c:v>
                </c:pt>
                <c:pt idx="274">
                  <c:v>0.64</c:v>
                </c:pt>
                <c:pt idx="275">
                  <c:v>0.69</c:v>
                </c:pt>
                <c:pt idx="276">
                  <c:v>0.78</c:v>
                </c:pt>
                <c:pt idx="277">
                  <c:v>0.73</c:v>
                </c:pt>
                <c:pt idx="278">
                  <c:v>0.74</c:v>
                </c:pt>
                <c:pt idx="279">
                  <c:v>0.81</c:v>
                </c:pt>
                <c:pt idx="280">
                  <c:v>0.85</c:v>
                </c:pt>
                <c:pt idx="281">
                  <c:v>0.78</c:v>
                </c:pt>
                <c:pt idx="282">
                  <c:v>0.8</c:v>
                </c:pt>
                <c:pt idx="283">
                  <c:v>0.91</c:v>
                </c:pt>
                <c:pt idx="284">
                  <c:v>0.8</c:v>
                </c:pt>
                <c:pt idx="285">
                  <c:v>0.7</c:v>
                </c:pt>
                <c:pt idx="286">
                  <c:v>0.8</c:v>
                </c:pt>
                <c:pt idx="287">
                  <c:v>0.77</c:v>
                </c:pt>
                <c:pt idx="288">
                  <c:v>0.71</c:v>
                </c:pt>
                <c:pt idx="289">
                  <c:v>0.77</c:v>
                </c:pt>
                <c:pt idx="290">
                  <c:v>0.73</c:v>
                </c:pt>
                <c:pt idx="291">
                  <c:v>0.83</c:v>
                </c:pt>
                <c:pt idx="292">
                  <c:v>0.73</c:v>
                </c:pt>
                <c:pt idx="293">
                  <c:v>0.72</c:v>
                </c:pt>
                <c:pt idx="294">
                  <c:v>0.74</c:v>
                </c:pt>
                <c:pt idx="295">
                  <c:v>0.67</c:v>
                </c:pt>
                <c:pt idx="296">
                  <c:v>0.76</c:v>
                </c:pt>
                <c:pt idx="297">
                  <c:v>0.72</c:v>
                </c:pt>
                <c:pt idx="298">
                  <c:v>0.78</c:v>
                </c:pt>
                <c:pt idx="299">
                  <c:v>0.83</c:v>
                </c:pt>
                <c:pt idx="300">
                  <c:v>0.72</c:v>
                </c:pt>
                <c:pt idx="301">
                  <c:v>0.85</c:v>
                </c:pt>
                <c:pt idx="302">
                  <c:v>0.76</c:v>
                </c:pt>
                <c:pt idx="303">
                  <c:v>0.71</c:v>
                </c:pt>
                <c:pt idx="304">
                  <c:v>0.83</c:v>
                </c:pt>
                <c:pt idx="305">
                  <c:v>0.74</c:v>
                </c:pt>
                <c:pt idx="306">
                  <c:v>0.85</c:v>
                </c:pt>
                <c:pt idx="307">
                  <c:v>0.8</c:v>
                </c:pt>
                <c:pt idx="308">
                  <c:v>0.69</c:v>
                </c:pt>
                <c:pt idx="309">
                  <c:v>0.84</c:v>
                </c:pt>
                <c:pt idx="310">
                  <c:v>0.85</c:v>
                </c:pt>
                <c:pt idx="311">
                  <c:v>0.77</c:v>
                </c:pt>
                <c:pt idx="312">
                  <c:v>0.87</c:v>
                </c:pt>
                <c:pt idx="313">
                  <c:v>0.79</c:v>
                </c:pt>
                <c:pt idx="314">
                  <c:v>0.85</c:v>
                </c:pt>
                <c:pt idx="315">
                  <c:v>0.87</c:v>
                </c:pt>
                <c:pt idx="316">
                  <c:v>0.77</c:v>
                </c:pt>
                <c:pt idx="317">
                  <c:v>0.69</c:v>
                </c:pt>
                <c:pt idx="318">
                  <c:v>0.94</c:v>
                </c:pt>
                <c:pt idx="319">
                  <c:v>0.77</c:v>
                </c:pt>
                <c:pt idx="320">
                  <c:v>0.73</c:v>
                </c:pt>
                <c:pt idx="321">
                  <c:v>0.8</c:v>
                </c:pt>
                <c:pt idx="322">
                  <c:v>0.85</c:v>
                </c:pt>
                <c:pt idx="323">
                  <c:v>0.86</c:v>
                </c:pt>
                <c:pt idx="324">
                  <c:v>0.69</c:v>
                </c:pt>
                <c:pt idx="325">
                  <c:v>0.88</c:v>
                </c:pt>
                <c:pt idx="326">
                  <c:v>0.87</c:v>
                </c:pt>
                <c:pt idx="327">
                  <c:v>0.86</c:v>
                </c:pt>
                <c:pt idx="328">
                  <c:v>0.73</c:v>
                </c:pt>
                <c:pt idx="329">
                  <c:v>0.88</c:v>
                </c:pt>
                <c:pt idx="330">
                  <c:v>0.87</c:v>
                </c:pt>
                <c:pt idx="331">
                  <c:v>0.83</c:v>
                </c:pt>
                <c:pt idx="332">
                  <c:v>0.73</c:v>
                </c:pt>
                <c:pt idx="333">
                  <c:v>0.82</c:v>
                </c:pt>
                <c:pt idx="334">
                  <c:v>0.83</c:v>
                </c:pt>
                <c:pt idx="335">
                  <c:v>0.71</c:v>
                </c:pt>
                <c:pt idx="336">
                  <c:v>0.82</c:v>
                </c:pt>
                <c:pt idx="337">
                  <c:v>0.77</c:v>
                </c:pt>
                <c:pt idx="338">
                  <c:v>0.89</c:v>
                </c:pt>
                <c:pt idx="339">
                  <c:v>0.89</c:v>
                </c:pt>
                <c:pt idx="340">
                  <c:v>0.78</c:v>
                </c:pt>
                <c:pt idx="341">
                  <c:v>0.77</c:v>
                </c:pt>
                <c:pt idx="342">
                  <c:v>0.78</c:v>
                </c:pt>
                <c:pt idx="343">
                  <c:v>0.88</c:v>
                </c:pt>
                <c:pt idx="344">
                  <c:v>0.79</c:v>
                </c:pt>
                <c:pt idx="345">
                  <c:v>0.81</c:v>
                </c:pt>
                <c:pt idx="346">
                  <c:v>0.65</c:v>
                </c:pt>
                <c:pt idx="347">
                  <c:v>0.88</c:v>
                </c:pt>
                <c:pt idx="348">
                  <c:v>0.96</c:v>
                </c:pt>
                <c:pt idx="349">
                  <c:v>0.84</c:v>
                </c:pt>
                <c:pt idx="350">
                  <c:v>0.8</c:v>
                </c:pt>
                <c:pt idx="351">
                  <c:v>0.86</c:v>
                </c:pt>
                <c:pt idx="352">
                  <c:v>0.73</c:v>
                </c:pt>
                <c:pt idx="353">
                  <c:v>0.89</c:v>
                </c:pt>
                <c:pt idx="354">
                  <c:v>0.85</c:v>
                </c:pt>
                <c:pt idx="355">
                  <c:v>0.74</c:v>
                </c:pt>
                <c:pt idx="356">
                  <c:v>0.83</c:v>
                </c:pt>
                <c:pt idx="357">
                  <c:v>0.93</c:v>
                </c:pt>
                <c:pt idx="358">
                  <c:v>0.92</c:v>
                </c:pt>
                <c:pt idx="359">
                  <c:v>0.82</c:v>
                </c:pt>
                <c:pt idx="360">
                  <c:v>0.81</c:v>
                </c:pt>
                <c:pt idx="361">
                  <c:v>0.78</c:v>
                </c:pt>
                <c:pt idx="362">
                  <c:v>0.8</c:v>
                </c:pt>
                <c:pt idx="363">
                  <c:v>0.91</c:v>
                </c:pt>
                <c:pt idx="364">
                  <c:v>0.84</c:v>
                </c:pt>
                <c:pt idx="365">
                  <c:v>0.89</c:v>
                </c:pt>
                <c:pt idx="366">
                  <c:v>0.85</c:v>
                </c:pt>
                <c:pt idx="367">
                  <c:v>0.86</c:v>
                </c:pt>
                <c:pt idx="368">
                  <c:v>0.92</c:v>
                </c:pt>
                <c:pt idx="369">
                  <c:v>0.84</c:v>
                </c:pt>
                <c:pt idx="370">
                  <c:v>0.78</c:v>
                </c:pt>
                <c:pt idx="371">
                  <c:v>0.77</c:v>
                </c:pt>
                <c:pt idx="372">
                  <c:v>0.75</c:v>
                </c:pt>
                <c:pt idx="373">
                  <c:v>0.83</c:v>
                </c:pt>
                <c:pt idx="374">
                  <c:v>0.85</c:v>
                </c:pt>
                <c:pt idx="375">
                  <c:v>0.86</c:v>
                </c:pt>
                <c:pt idx="376">
                  <c:v>0.76</c:v>
                </c:pt>
                <c:pt idx="377">
                  <c:v>0.96</c:v>
                </c:pt>
                <c:pt idx="378">
                  <c:v>0.8</c:v>
                </c:pt>
                <c:pt idx="379">
                  <c:v>0.79</c:v>
                </c:pt>
                <c:pt idx="380">
                  <c:v>0.86</c:v>
                </c:pt>
                <c:pt idx="381">
                  <c:v>0.82</c:v>
                </c:pt>
                <c:pt idx="382">
                  <c:v>0.96</c:v>
                </c:pt>
                <c:pt idx="383">
                  <c:v>0.91</c:v>
                </c:pt>
                <c:pt idx="384">
                  <c:v>0.82</c:v>
                </c:pt>
                <c:pt idx="385">
                  <c:v>0.91</c:v>
                </c:pt>
                <c:pt idx="386">
                  <c:v>0.84</c:v>
                </c:pt>
                <c:pt idx="387">
                  <c:v>0.86</c:v>
                </c:pt>
                <c:pt idx="388">
                  <c:v>0.88</c:v>
                </c:pt>
                <c:pt idx="389">
                  <c:v>0.83</c:v>
                </c:pt>
                <c:pt idx="390">
                  <c:v>0.81</c:v>
                </c:pt>
                <c:pt idx="391">
                  <c:v>0.97</c:v>
                </c:pt>
                <c:pt idx="392">
                  <c:v>0.79</c:v>
                </c:pt>
                <c:pt idx="393">
                  <c:v>0.87</c:v>
                </c:pt>
                <c:pt idx="394">
                  <c:v>0.95</c:v>
                </c:pt>
                <c:pt idx="395">
                  <c:v>0.73</c:v>
                </c:pt>
                <c:pt idx="396">
                  <c:v>0.86</c:v>
                </c:pt>
                <c:pt idx="397">
                  <c:v>0.88</c:v>
                </c:pt>
                <c:pt idx="398">
                  <c:v>0.88</c:v>
                </c:pt>
                <c:pt idx="399">
                  <c:v>0.95</c:v>
                </c:pt>
                <c:pt idx="400">
                  <c:v>0.56999999999999995</c:v>
                </c:pt>
                <c:pt idx="401">
                  <c:v>0.92</c:v>
                </c:pt>
                <c:pt idx="402">
                  <c:v>0.89</c:v>
                </c:pt>
                <c:pt idx="403">
                  <c:v>0.97</c:v>
                </c:pt>
                <c:pt idx="404">
                  <c:v>0.8</c:v>
                </c:pt>
                <c:pt idx="405">
                  <c:v>0.94</c:v>
                </c:pt>
                <c:pt idx="406">
                  <c:v>0.84</c:v>
                </c:pt>
                <c:pt idx="407">
                  <c:v>0.93</c:v>
                </c:pt>
                <c:pt idx="408">
                  <c:v>0.84</c:v>
                </c:pt>
                <c:pt idx="409">
                  <c:v>0.92</c:v>
                </c:pt>
                <c:pt idx="410">
                  <c:v>0.85</c:v>
                </c:pt>
                <c:pt idx="411">
                  <c:v>0.91</c:v>
                </c:pt>
                <c:pt idx="412">
                  <c:v>0.89</c:v>
                </c:pt>
                <c:pt idx="413">
                  <c:v>0.77</c:v>
                </c:pt>
                <c:pt idx="414">
                  <c:v>0.93</c:v>
                </c:pt>
                <c:pt idx="415">
                  <c:v>0.87</c:v>
                </c:pt>
                <c:pt idx="416">
                  <c:v>0.92</c:v>
                </c:pt>
                <c:pt idx="417">
                  <c:v>0.96</c:v>
                </c:pt>
                <c:pt idx="418">
                  <c:v>0.95</c:v>
                </c:pt>
                <c:pt idx="419">
                  <c:v>0.92</c:v>
                </c:pt>
                <c:pt idx="420">
                  <c:v>0.91</c:v>
                </c:pt>
                <c:pt idx="421">
                  <c:v>0.88</c:v>
                </c:pt>
                <c:pt idx="422">
                  <c:v>0.92</c:v>
                </c:pt>
                <c:pt idx="423">
                  <c:v>0.9</c:v>
                </c:pt>
                <c:pt idx="424">
                  <c:v>0.91</c:v>
                </c:pt>
                <c:pt idx="425">
                  <c:v>0.96</c:v>
                </c:pt>
                <c:pt idx="426">
                  <c:v>0.94</c:v>
                </c:pt>
                <c:pt idx="427">
                  <c:v>0.84</c:v>
                </c:pt>
              </c:numCache>
            </c:numRef>
          </c:xVal>
          <c:yVal>
            <c:numRef>
              <c:f>'Sheet1 (2)'!$E$2:$E$429</c:f>
              <c:numCache>
                <c:formatCode>0.0%</c:formatCode>
                <c:ptCount val="428"/>
                <c:pt idx="0">
                  <c:v>0.373</c:v>
                </c:pt>
                <c:pt idx="1">
                  <c:v>0.20499999999999999</c:v>
                </c:pt>
                <c:pt idx="2">
                  <c:v>0.33700000000000002</c:v>
                </c:pt>
                <c:pt idx="3">
                  <c:v>0.33300000000000002</c:v>
                </c:pt>
                <c:pt idx="4">
                  <c:v>0.32500000000000001</c:v>
                </c:pt>
                <c:pt idx="5">
                  <c:v>0.308</c:v>
                </c:pt>
                <c:pt idx="6">
                  <c:v>0.23200000000000001</c:v>
                </c:pt>
                <c:pt idx="7">
                  <c:v>0.32900000000000001</c:v>
                </c:pt>
                <c:pt idx="8">
                  <c:v>0.378</c:v>
                </c:pt>
                <c:pt idx="9">
                  <c:v>0.39500000000000002</c:v>
                </c:pt>
                <c:pt idx="10">
                  <c:v>0.221</c:v>
                </c:pt>
                <c:pt idx="11">
                  <c:v>0.36899999999999999</c:v>
                </c:pt>
                <c:pt idx="12">
                  <c:v>0.437</c:v>
                </c:pt>
                <c:pt idx="13">
                  <c:v>0.308</c:v>
                </c:pt>
                <c:pt idx="14">
                  <c:v>0.59399999999999997</c:v>
                </c:pt>
                <c:pt idx="15">
                  <c:v>0.34200000000000003</c:v>
                </c:pt>
                <c:pt idx="16">
                  <c:v>0.27100000000000002</c:v>
                </c:pt>
                <c:pt idx="17">
                  <c:v>0.23899999999999999</c:v>
                </c:pt>
                <c:pt idx="18">
                  <c:v>0.41499999999999998</c:v>
                </c:pt>
                <c:pt idx="19">
                  <c:v>0.19</c:v>
                </c:pt>
                <c:pt idx="20">
                  <c:v>0.40100000000000002</c:v>
                </c:pt>
                <c:pt idx="21">
                  <c:v>0.27700000000000002</c:v>
                </c:pt>
                <c:pt idx="22">
                  <c:v>0.70299999999999996</c:v>
                </c:pt>
                <c:pt idx="23">
                  <c:v>0.50900000000000001</c:v>
                </c:pt>
                <c:pt idx="24">
                  <c:v>0.29099999999999998</c:v>
                </c:pt>
                <c:pt idx="25">
                  <c:v>0.54200000000000004</c:v>
                </c:pt>
                <c:pt idx="26">
                  <c:v>0.23499999999999999</c:v>
                </c:pt>
                <c:pt idx="27">
                  <c:v>0.40600000000000003</c:v>
                </c:pt>
                <c:pt idx="28">
                  <c:v>0.47199999999999998</c:v>
                </c:pt>
                <c:pt idx="29">
                  <c:v>0.50700000000000001</c:v>
                </c:pt>
                <c:pt idx="30">
                  <c:v>0.42299999999999999</c:v>
                </c:pt>
                <c:pt idx="31">
                  <c:v>0.38600000000000001</c:v>
                </c:pt>
                <c:pt idx="32">
                  <c:v>0.32500000000000001</c:v>
                </c:pt>
                <c:pt idx="33">
                  <c:v>0.52700000000000002</c:v>
                </c:pt>
                <c:pt idx="34">
                  <c:v>0.45400000000000001</c:v>
                </c:pt>
                <c:pt idx="35">
                  <c:v>0.4</c:v>
                </c:pt>
                <c:pt idx="36">
                  <c:v>0.33100000000000002</c:v>
                </c:pt>
                <c:pt idx="37">
                  <c:v>0.33500000000000002</c:v>
                </c:pt>
                <c:pt idx="38">
                  <c:v>0.46899999999999997</c:v>
                </c:pt>
                <c:pt idx="39">
                  <c:v>0.38200000000000001</c:v>
                </c:pt>
                <c:pt idx="40">
                  <c:v>0.26500000000000001</c:v>
                </c:pt>
                <c:pt idx="41">
                  <c:v>0.46300000000000002</c:v>
                </c:pt>
                <c:pt idx="42">
                  <c:v>0.14699999999999999</c:v>
                </c:pt>
                <c:pt idx="43">
                  <c:v>0.32300000000000001</c:v>
                </c:pt>
                <c:pt idx="44">
                  <c:v>0.51700000000000002</c:v>
                </c:pt>
                <c:pt idx="45">
                  <c:v>0.39300000000000002</c:v>
                </c:pt>
                <c:pt idx="46">
                  <c:v>0.317</c:v>
                </c:pt>
                <c:pt idx="47">
                  <c:v>0.48499999999999999</c:v>
                </c:pt>
                <c:pt idx="48">
                  <c:v>0.433</c:v>
                </c:pt>
                <c:pt idx="49">
                  <c:v>0.36599999999999999</c:v>
                </c:pt>
                <c:pt idx="50">
                  <c:v>0.52800000000000002</c:v>
                </c:pt>
                <c:pt idx="51">
                  <c:v>0.26100000000000001</c:v>
                </c:pt>
                <c:pt idx="52">
                  <c:v>0.26100000000000001</c:v>
                </c:pt>
                <c:pt idx="53">
                  <c:v>0.442</c:v>
                </c:pt>
                <c:pt idx="54">
                  <c:v>0.29199999999999998</c:v>
                </c:pt>
                <c:pt idx="55">
                  <c:v>0.67900000000000005</c:v>
                </c:pt>
                <c:pt idx="56">
                  <c:v>0.24399999999999999</c:v>
                </c:pt>
                <c:pt idx="57">
                  <c:v>0.58199999999999996</c:v>
                </c:pt>
                <c:pt idx="58">
                  <c:v>0.33100000000000002</c:v>
                </c:pt>
                <c:pt idx="59">
                  <c:v>0.45</c:v>
                </c:pt>
                <c:pt idx="60">
                  <c:v>0.23</c:v>
                </c:pt>
                <c:pt idx="61">
                  <c:v>0.55500000000000005</c:v>
                </c:pt>
                <c:pt idx="62">
                  <c:v>0.38700000000000001</c:v>
                </c:pt>
                <c:pt idx="63">
                  <c:v>0.39700000000000002</c:v>
                </c:pt>
                <c:pt idx="64">
                  <c:v>0.44400000000000001</c:v>
                </c:pt>
                <c:pt idx="65">
                  <c:v>0.42699999999999999</c:v>
                </c:pt>
                <c:pt idx="66">
                  <c:v>0.32900000000000001</c:v>
                </c:pt>
                <c:pt idx="67">
                  <c:v>0.40200000000000002</c:v>
                </c:pt>
                <c:pt idx="68">
                  <c:v>0.51100000000000001</c:v>
                </c:pt>
                <c:pt idx="69">
                  <c:v>0.222</c:v>
                </c:pt>
                <c:pt idx="70">
                  <c:v>0.49099999999999999</c:v>
                </c:pt>
                <c:pt idx="71">
                  <c:v>0.19800000000000001</c:v>
                </c:pt>
                <c:pt idx="72">
                  <c:v>0.40300000000000002</c:v>
                </c:pt>
                <c:pt idx="73">
                  <c:v>0.70499999999999996</c:v>
                </c:pt>
                <c:pt idx="74">
                  <c:v>0.54</c:v>
                </c:pt>
                <c:pt idx="75">
                  <c:v>0.379</c:v>
                </c:pt>
                <c:pt idx="76">
                  <c:v>0.45300000000000001</c:v>
                </c:pt>
                <c:pt idx="77">
                  <c:v>0.45</c:v>
                </c:pt>
                <c:pt idx="78">
                  <c:v>0.21199999999999999</c:v>
                </c:pt>
                <c:pt idx="79">
                  <c:v>0.59399999999999997</c:v>
                </c:pt>
                <c:pt idx="80">
                  <c:v>0.35599999999999998</c:v>
                </c:pt>
                <c:pt idx="81">
                  <c:v>0.40200000000000002</c:v>
                </c:pt>
                <c:pt idx="82">
                  <c:v>0.28100000000000003</c:v>
                </c:pt>
                <c:pt idx="83">
                  <c:v>0.54700000000000004</c:v>
                </c:pt>
                <c:pt idx="84">
                  <c:v>0.41399999999999998</c:v>
                </c:pt>
                <c:pt idx="85">
                  <c:v>0.34599999999999997</c:v>
                </c:pt>
                <c:pt idx="86">
                  <c:v>0.42099999999999999</c:v>
                </c:pt>
                <c:pt idx="87">
                  <c:v>0.27700000000000002</c:v>
                </c:pt>
                <c:pt idx="88">
                  <c:v>0.40400000000000003</c:v>
                </c:pt>
                <c:pt idx="89">
                  <c:v>0.33</c:v>
                </c:pt>
                <c:pt idx="90">
                  <c:v>0.41699999999999998</c:v>
                </c:pt>
                <c:pt idx="91">
                  <c:v>0.49199999999999999</c:v>
                </c:pt>
                <c:pt idx="92">
                  <c:v>0.30099999999999999</c:v>
                </c:pt>
                <c:pt idx="93">
                  <c:v>0.65600000000000003</c:v>
                </c:pt>
                <c:pt idx="94">
                  <c:v>0.26</c:v>
                </c:pt>
                <c:pt idx="95">
                  <c:v>0.39700000000000002</c:v>
                </c:pt>
                <c:pt idx="96">
                  <c:v>0.34300000000000003</c:v>
                </c:pt>
                <c:pt idx="97">
                  <c:v>0.66400000000000003</c:v>
                </c:pt>
                <c:pt idx="98">
                  <c:v>0.17399999999999999</c:v>
                </c:pt>
                <c:pt idx="99">
                  <c:v>0.69599999999999995</c:v>
                </c:pt>
                <c:pt idx="100">
                  <c:v>0.249</c:v>
                </c:pt>
                <c:pt idx="101">
                  <c:v>0.48299999999999998</c:v>
                </c:pt>
                <c:pt idx="102">
                  <c:v>0.307</c:v>
                </c:pt>
                <c:pt idx="103">
                  <c:v>0.223</c:v>
                </c:pt>
                <c:pt idx="104">
                  <c:v>0.38900000000000001</c:v>
                </c:pt>
                <c:pt idx="105">
                  <c:v>0.42799999999999999</c:v>
                </c:pt>
                <c:pt idx="106">
                  <c:v>0.36899999999999999</c:v>
                </c:pt>
                <c:pt idx="107">
                  <c:v>0.253</c:v>
                </c:pt>
                <c:pt idx="108">
                  <c:v>0.48599999999999999</c:v>
                </c:pt>
                <c:pt idx="109">
                  <c:v>0.27700000000000002</c:v>
                </c:pt>
                <c:pt idx="110">
                  <c:v>0.70599999999999996</c:v>
                </c:pt>
                <c:pt idx="111">
                  <c:v>0.67200000000000004</c:v>
                </c:pt>
                <c:pt idx="112">
                  <c:v>0.34599999999999997</c:v>
                </c:pt>
                <c:pt idx="113">
                  <c:v>0.14699999999999999</c:v>
                </c:pt>
                <c:pt idx="114">
                  <c:v>0.54500000000000004</c:v>
                </c:pt>
                <c:pt idx="115">
                  <c:v>0.32900000000000001</c:v>
                </c:pt>
                <c:pt idx="116">
                  <c:v>0.40600000000000003</c:v>
                </c:pt>
                <c:pt idx="117">
                  <c:v>0.45500000000000002</c:v>
                </c:pt>
                <c:pt idx="118">
                  <c:v>0.48599999999999999</c:v>
                </c:pt>
                <c:pt idx="119">
                  <c:v>0.46899999999999997</c:v>
                </c:pt>
                <c:pt idx="120">
                  <c:v>0.60299999999999998</c:v>
                </c:pt>
                <c:pt idx="121">
                  <c:v>0.41</c:v>
                </c:pt>
                <c:pt idx="122">
                  <c:v>0.66800000000000004</c:v>
                </c:pt>
                <c:pt idx="123">
                  <c:v>0.33200000000000002</c:v>
                </c:pt>
                <c:pt idx="124">
                  <c:v>0.29899999999999999</c:v>
                </c:pt>
                <c:pt idx="125">
                  <c:v>0.23100000000000001</c:v>
                </c:pt>
                <c:pt idx="126">
                  <c:v>0.33500000000000002</c:v>
                </c:pt>
                <c:pt idx="127">
                  <c:v>0.27400000000000002</c:v>
                </c:pt>
                <c:pt idx="128">
                  <c:v>0.312</c:v>
                </c:pt>
                <c:pt idx="129">
                  <c:v>0.65600000000000003</c:v>
                </c:pt>
                <c:pt idx="130">
                  <c:v>0.57299999999999995</c:v>
                </c:pt>
                <c:pt idx="131">
                  <c:v>0.59099999999999997</c:v>
                </c:pt>
                <c:pt idx="132">
                  <c:v>0.34599999999999997</c:v>
                </c:pt>
                <c:pt idx="133">
                  <c:v>0.27</c:v>
                </c:pt>
                <c:pt idx="134">
                  <c:v>0.53</c:v>
                </c:pt>
                <c:pt idx="135">
                  <c:v>0.41299999999999998</c:v>
                </c:pt>
                <c:pt idx="136">
                  <c:v>0.60599999999999998</c:v>
                </c:pt>
                <c:pt idx="137">
                  <c:v>0.57699999999999996</c:v>
                </c:pt>
                <c:pt idx="138">
                  <c:v>0.40400000000000003</c:v>
                </c:pt>
                <c:pt idx="139">
                  <c:v>0.80900000000000005</c:v>
                </c:pt>
                <c:pt idx="140">
                  <c:v>0.58899999999999997</c:v>
                </c:pt>
                <c:pt idx="141">
                  <c:v>0.55300000000000005</c:v>
                </c:pt>
                <c:pt idx="142">
                  <c:v>0.63200000000000001</c:v>
                </c:pt>
                <c:pt idx="143">
                  <c:v>0.56699999999999995</c:v>
                </c:pt>
                <c:pt idx="144">
                  <c:v>0.314</c:v>
                </c:pt>
                <c:pt idx="145">
                  <c:v>0.69299999999999995</c:v>
                </c:pt>
                <c:pt idx="146">
                  <c:v>0.41</c:v>
                </c:pt>
                <c:pt idx="147">
                  <c:v>0.60799999999999998</c:v>
                </c:pt>
                <c:pt idx="148">
                  <c:v>0.5</c:v>
                </c:pt>
                <c:pt idx="149">
                  <c:v>0.26100000000000001</c:v>
                </c:pt>
                <c:pt idx="150">
                  <c:v>0.38500000000000001</c:v>
                </c:pt>
                <c:pt idx="151">
                  <c:v>0.442</c:v>
                </c:pt>
                <c:pt idx="152">
                  <c:v>0.58799999999999997</c:v>
                </c:pt>
                <c:pt idx="153">
                  <c:v>0.317</c:v>
                </c:pt>
                <c:pt idx="154">
                  <c:v>0.26700000000000002</c:v>
                </c:pt>
                <c:pt idx="155">
                  <c:v>0.64700000000000002</c:v>
                </c:pt>
                <c:pt idx="156">
                  <c:v>0.44700000000000001</c:v>
                </c:pt>
                <c:pt idx="157">
                  <c:v>0.67100000000000004</c:v>
                </c:pt>
                <c:pt idx="158">
                  <c:v>0.39700000000000002</c:v>
                </c:pt>
                <c:pt idx="159">
                  <c:v>0.48599999999999999</c:v>
                </c:pt>
                <c:pt idx="160">
                  <c:v>0.315</c:v>
                </c:pt>
                <c:pt idx="161">
                  <c:v>0.53100000000000003</c:v>
                </c:pt>
                <c:pt idx="162">
                  <c:v>0.40100000000000002</c:v>
                </c:pt>
                <c:pt idx="163">
                  <c:v>0.67100000000000004</c:v>
                </c:pt>
                <c:pt idx="164">
                  <c:v>0.434</c:v>
                </c:pt>
                <c:pt idx="165">
                  <c:v>0.38500000000000001</c:v>
                </c:pt>
                <c:pt idx="166">
                  <c:v>0.34100000000000003</c:v>
                </c:pt>
                <c:pt idx="167">
                  <c:v>0.45900000000000002</c:v>
                </c:pt>
                <c:pt idx="168">
                  <c:v>0.39400000000000002</c:v>
                </c:pt>
                <c:pt idx="169">
                  <c:v>0.90400000000000003</c:v>
                </c:pt>
                <c:pt idx="170">
                  <c:v>0.58299999999999996</c:v>
                </c:pt>
                <c:pt idx="171">
                  <c:v>0.46700000000000003</c:v>
                </c:pt>
                <c:pt idx="172">
                  <c:v>0.39200000000000002</c:v>
                </c:pt>
                <c:pt idx="173">
                  <c:v>0.82899999999999996</c:v>
                </c:pt>
                <c:pt idx="174">
                  <c:v>0.50800000000000001</c:v>
                </c:pt>
                <c:pt idx="175">
                  <c:v>0.38400000000000001</c:v>
                </c:pt>
                <c:pt idx="176">
                  <c:v>0.35499999999999998</c:v>
                </c:pt>
                <c:pt idx="177">
                  <c:v>0.26200000000000001</c:v>
                </c:pt>
                <c:pt idx="178">
                  <c:v>0.38300000000000001</c:v>
                </c:pt>
                <c:pt idx="179">
                  <c:v>0.41699999999999998</c:v>
                </c:pt>
                <c:pt idx="180">
                  <c:v>0.33900000000000002</c:v>
                </c:pt>
                <c:pt idx="181">
                  <c:v>0.36499999999999999</c:v>
                </c:pt>
                <c:pt idx="182">
                  <c:v>0.39700000000000002</c:v>
                </c:pt>
                <c:pt idx="183">
                  <c:v>0.52500000000000002</c:v>
                </c:pt>
                <c:pt idx="184">
                  <c:v>0.45200000000000001</c:v>
                </c:pt>
                <c:pt idx="185">
                  <c:v>0.48</c:v>
                </c:pt>
                <c:pt idx="186">
                  <c:v>0.38500000000000001</c:v>
                </c:pt>
                <c:pt idx="187">
                  <c:v>0.86599999999999999</c:v>
                </c:pt>
                <c:pt idx="188">
                  <c:v>0.67800000000000005</c:v>
                </c:pt>
                <c:pt idx="189">
                  <c:v>0.63200000000000001</c:v>
                </c:pt>
                <c:pt idx="190">
                  <c:v>0.36499999999999999</c:v>
                </c:pt>
                <c:pt idx="191">
                  <c:v>0.82799999999999996</c:v>
                </c:pt>
                <c:pt idx="192">
                  <c:v>0.33</c:v>
                </c:pt>
                <c:pt idx="193">
                  <c:v>0.30299999999999999</c:v>
                </c:pt>
                <c:pt idx="194">
                  <c:v>0.48699999999999999</c:v>
                </c:pt>
                <c:pt idx="195">
                  <c:v>0.4</c:v>
                </c:pt>
                <c:pt idx="196">
                  <c:v>0.65500000000000003</c:v>
                </c:pt>
                <c:pt idx="197">
                  <c:v>0.37</c:v>
                </c:pt>
                <c:pt idx="198">
                  <c:v>0.46200000000000002</c:v>
                </c:pt>
                <c:pt idx="199">
                  <c:v>0.64500000000000002</c:v>
                </c:pt>
                <c:pt idx="200">
                  <c:v>0.34699999999999998</c:v>
                </c:pt>
                <c:pt idx="201">
                  <c:v>0.25600000000000001</c:v>
                </c:pt>
                <c:pt idx="202">
                  <c:v>0.42799999999999999</c:v>
                </c:pt>
                <c:pt idx="203">
                  <c:v>0.438</c:v>
                </c:pt>
                <c:pt idx="204">
                  <c:v>0.51700000000000002</c:v>
                </c:pt>
                <c:pt idx="205">
                  <c:v>0.46899999999999997</c:v>
                </c:pt>
                <c:pt idx="206">
                  <c:v>0.47299999999999998</c:v>
                </c:pt>
                <c:pt idx="207">
                  <c:v>0.90700000000000003</c:v>
                </c:pt>
                <c:pt idx="208">
                  <c:v>0.57399999999999995</c:v>
                </c:pt>
                <c:pt idx="209">
                  <c:v>0.48399999999999999</c:v>
                </c:pt>
                <c:pt idx="210">
                  <c:v>0.47799999999999998</c:v>
                </c:pt>
                <c:pt idx="211">
                  <c:v>0.48899999999999999</c:v>
                </c:pt>
                <c:pt idx="212">
                  <c:v>0.53200000000000003</c:v>
                </c:pt>
                <c:pt idx="213">
                  <c:v>0.5</c:v>
                </c:pt>
                <c:pt idx="214">
                  <c:v>0.57399999999999995</c:v>
                </c:pt>
                <c:pt idx="215">
                  <c:v>0.55900000000000005</c:v>
                </c:pt>
                <c:pt idx="216">
                  <c:v>0.52400000000000002</c:v>
                </c:pt>
                <c:pt idx="217">
                  <c:v>0.68799999999999994</c:v>
                </c:pt>
                <c:pt idx="218">
                  <c:v>0.39500000000000002</c:v>
                </c:pt>
                <c:pt idx="219">
                  <c:v>0.59099999999999997</c:v>
                </c:pt>
                <c:pt idx="220">
                  <c:v>0.53100000000000003</c:v>
                </c:pt>
                <c:pt idx="221">
                  <c:v>0.38</c:v>
                </c:pt>
                <c:pt idx="222">
                  <c:v>0.497</c:v>
                </c:pt>
                <c:pt idx="223">
                  <c:v>0.192</c:v>
                </c:pt>
                <c:pt idx="224">
                  <c:v>0.46300000000000002</c:v>
                </c:pt>
                <c:pt idx="225">
                  <c:v>0.59499999999999997</c:v>
                </c:pt>
                <c:pt idx="226">
                  <c:v>0.44600000000000001</c:v>
                </c:pt>
                <c:pt idx="227">
                  <c:v>0.41899999999999998</c:v>
                </c:pt>
                <c:pt idx="228">
                  <c:v>0.61199999999999999</c:v>
                </c:pt>
                <c:pt idx="229">
                  <c:v>0.46300000000000002</c:v>
                </c:pt>
                <c:pt idx="230">
                  <c:v>0.504</c:v>
                </c:pt>
                <c:pt idx="231">
                  <c:v>0.44400000000000001</c:v>
                </c:pt>
                <c:pt idx="232">
                  <c:v>0.49299999999999999</c:v>
                </c:pt>
                <c:pt idx="233">
                  <c:v>0.30599999999999999</c:v>
                </c:pt>
                <c:pt idx="234">
                  <c:v>0.46200000000000002</c:v>
                </c:pt>
                <c:pt idx="235">
                  <c:v>0.502</c:v>
                </c:pt>
                <c:pt idx="236">
                  <c:v>0.51700000000000002</c:v>
                </c:pt>
                <c:pt idx="237">
                  <c:v>0.63300000000000001</c:v>
                </c:pt>
                <c:pt idx="238">
                  <c:v>0.4</c:v>
                </c:pt>
                <c:pt idx="239">
                  <c:v>0.39200000000000002</c:v>
                </c:pt>
                <c:pt idx="240">
                  <c:v>0.59299999999999997</c:v>
                </c:pt>
                <c:pt idx="241">
                  <c:v>0.44600000000000001</c:v>
                </c:pt>
                <c:pt idx="242">
                  <c:v>0.442</c:v>
                </c:pt>
                <c:pt idx="243">
                  <c:v>0.50900000000000001</c:v>
                </c:pt>
                <c:pt idx="244">
                  <c:v>0.47299999999999998</c:v>
                </c:pt>
                <c:pt idx="245">
                  <c:v>0.61099999999999999</c:v>
                </c:pt>
                <c:pt idx="246">
                  <c:v>0.42799999999999999</c:v>
                </c:pt>
                <c:pt idx="247">
                  <c:v>0.66700000000000004</c:v>
                </c:pt>
                <c:pt idx="248">
                  <c:v>0.52500000000000002</c:v>
                </c:pt>
                <c:pt idx="249">
                  <c:v>0.53900000000000003</c:v>
                </c:pt>
                <c:pt idx="250">
                  <c:v>0.60399999999999998</c:v>
                </c:pt>
                <c:pt idx="251">
                  <c:v>0.54</c:v>
                </c:pt>
                <c:pt idx="252">
                  <c:v>0.48199999999999998</c:v>
                </c:pt>
                <c:pt idx="253">
                  <c:v>0.51900000000000002</c:v>
                </c:pt>
                <c:pt idx="254">
                  <c:v>0.59699999999999998</c:v>
                </c:pt>
                <c:pt idx="255">
                  <c:v>0.37</c:v>
                </c:pt>
                <c:pt idx="256">
                  <c:v>0.68100000000000005</c:v>
                </c:pt>
                <c:pt idx="257">
                  <c:v>0.29199999999999998</c:v>
                </c:pt>
                <c:pt idx="258">
                  <c:v>0.43</c:v>
                </c:pt>
                <c:pt idx="259">
                  <c:v>0.45900000000000002</c:v>
                </c:pt>
                <c:pt idx="260">
                  <c:v>0.11799999999999999</c:v>
                </c:pt>
                <c:pt idx="261">
                  <c:v>0.53400000000000003</c:v>
                </c:pt>
                <c:pt idx="262">
                  <c:v>0.35199999999999998</c:v>
                </c:pt>
                <c:pt idx="263">
                  <c:v>0.214</c:v>
                </c:pt>
                <c:pt idx="264">
                  <c:v>0.54300000000000004</c:v>
                </c:pt>
                <c:pt idx="265">
                  <c:v>0.35699999999999998</c:v>
                </c:pt>
                <c:pt idx="266">
                  <c:v>0.623</c:v>
                </c:pt>
                <c:pt idx="267">
                  <c:v>0.55800000000000005</c:v>
                </c:pt>
                <c:pt idx="268">
                  <c:v>0.68400000000000005</c:v>
                </c:pt>
                <c:pt idx="269">
                  <c:v>0.54200000000000004</c:v>
                </c:pt>
                <c:pt idx="270">
                  <c:v>0.54800000000000004</c:v>
                </c:pt>
                <c:pt idx="271">
                  <c:v>0.67</c:v>
                </c:pt>
                <c:pt idx="272">
                  <c:v>0.45800000000000002</c:v>
                </c:pt>
                <c:pt idx="273">
                  <c:v>0.60199999999999998</c:v>
                </c:pt>
                <c:pt idx="274">
                  <c:v>0.44</c:v>
                </c:pt>
                <c:pt idx="275">
                  <c:v>0.34300000000000003</c:v>
                </c:pt>
                <c:pt idx="276">
                  <c:v>0.53700000000000003</c:v>
                </c:pt>
                <c:pt idx="277">
                  <c:v>0.48499999999999999</c:v>
                </c:pt>
                <c:pt idx="278">
                  <c:v>0.51</c:v>
                </c:pt>
                <c:pt idx="279">
                  <c:v>0.63300000000000001</c:v>
                </c:pt>
                <c:pt idx="280">
                  <c:v>0.55300000000000005</c:v>
                </c:pt>
                <c:pt idx="281">
                  <c:v>0.38200000000000001</c:v>
                </c:pt>
                <c:pt idx="282">
                  <c:v>0.5</c:v>
                </c:pt>
                <c:pt idx="283">
                  <c:v>0.77</c:v>
                </c:pt>
                <c:pt idx="284">
                  <c:v>0.65100000000000002</c:v>
                </c:pt>
                <c:pt idx="285">
                  <c:v>0.40300000000000002</c:v>
                </c:pt>
                <c:pt idx="286">
                  <c:v>0.42499999999999999</c:v>
                </c:pt>
                <c:pt idx="287">
                  <c:v>0.40600000000000003</c:v>
                </c:pt>
                <c:pt idx="288">
                  <c:v>0.51800000000000002</c:v>
                </c:pt>
                <c:pt idx="289">
                  <c:v>0.54800000000000004</c:v>
                </c:pt>
                <c:pt idx="290">
                  <c:v>0.40300000000000002</c:v>
                </c:pt>
                <c:pt idx="291">
                  <c:v>0.60399999999999998</c:v>
                </c:pt>
                <c:pt idx="292">
                  <c:v>0.37</c:v>
                </c:pt>
                <c:pt idx="293">
                  <c:v>0.503</c:v>
                </c:pt>
                <c:pt idx="294">
                  <c:v>0.32700000000000001</c:v>
                </c:pt>
                <c:pt idx="295">
                  <c:v>0.33200000000000002</c:v>
                </c:pt>
                <c:pt idx="296">
                  <c:v>0.496</c:v>
                </c:pt>
                <c:pt idx="297">
                  <c:v>0.40699999999999997</c:v>
                </c:pt>
                <c:pt idx="298">
                  <c:v>0.50800000000000001</c:v>
                </c:pt>
                <c:pt idx="299">
                  <c:v>0.495</c:v>
                </c:pt>
                <c:pt idx="300">
                  <c:v>0.41899999999999998</c:v>
                </c:pt>
                <c:pt idx="301">
                  <c:v>0.59</c:v>
                </c:pt>
                <c:pt idx="302">
                  <c:v>0.39500000000000002</c:v>
                </c:pt>
                <c:pt idx="303">
                  <c:v>0.40300000000000002</c:v>
                </c:pt>
                <c:pt idx="304">
                  <c:v>0.41599999999999998</c:v>
                </c:pt>
                <c:pt idx="305">
                  <c:v>0.497</c:v>
                </c:pt>
                <c:pt idx="306">
                  <c:v>0.63700000000000001</c:v>
                </c:pt>
                <c:pt idx="307">
                  <c:v>0.63100000000000001</c:v>
                </c:pt>
                <c:pt idx="308">
                  <c:v>0.44500000000000001</c:v>
                </c:pt>
                <c:pt idx="309">
                  <c:v>0.47299999999999998</c:v>
                </c:pt>
                <c:pt idx="310">
                  <c:v>0.53400000000000003</c:v>
                </c:pt>
                <c:pt idx="311">
                  <c:v>0.52200000000000002</c:v>
                </c:pt>
                <c:pt idx="312">
                  <c:v>0.49399999999999999</c:v>
                </c:pt>
                <c:pt idx="313">
                  <c:v>0.51400000000000001</c:v>
                </c:pt>
                <c:pt idx="314">
                  <c:v>0.72899999999999998</c:v>
                </c:pt>
                <c:pt idx="315">
                  <c:v>0.72299999999999998</c:v>
                </c:pt>
                <c:pt idx="316">
                  <c:v>0.53500000000000003</c:v>
                </c:pt>
                <c:pt idx="317">
                  <c:v>0.376</c:v>
                </c:pt>
                <c:pt idx="318">
                  <c:v>0.78900000000000003</c:v>
                </c:pt>
                <c:pt idx="319">
                  <c:v>0.26400000000000001</c:v>
                </c:pt>
                <c:pt idx="320">
                  <c:v>0.39900000000000002</c:v>
                </c:pt>
                <c:pt idx="321">
                  <c:v>0.41599999999999998</c:v>
                </c:pt>
                <c:pt idx="322">
                  <c:v>0.46400000000000002</c:v>
                </c:pt>
                <c:pt idx="323">
                  <c:v>0.64500000000000002</c:v>
                </c:pt>
                <c:pt idx="324">
                  <c:v>0.45600000000000002</c:v>
                </c:pt>
                <c:pt idx="325">
                  <c:v>0.67</c:v>
                </c:pt>
                <c:pt idx="326">
                  <c:v>0.65200000000000002</c:v>
                </c:pt>
                <c:pt idx="327">
                  <c:v>0.64500000000000002</c:v>
                </c:pt>
                <c:pt idx="328">
                  <c:v>0.54500000000000004</c:v>
                </c:pt>
                <c:pt idx="329">
                  <c:v>0.76500000000000001</c:v>
                </c:pt>
                <c:pt idx="330">
                  <c:v>0.66800000000000004</c:v>
                </c:pt>
                <c:pt idx="331">
                  <c:v>0.59</c:v>
                </c:pt>
                <c:pt idx="332">
                  <c:v>0.41399999999999998</c:v>
                </c:pt>
                <c:pt idx="333">
                  <c:v>0.54500000000000004</c:v>
                </c:pt>
                <c:pt idx="334">
                  <c:v>0.61</c:v>
                </c:pt>
                <c:pt idx="335">
                  <c:v>0.38</c:v>
                </c:pt>
                <c:pt idx="336">
                  <c:v>0.66800000000000004</c:v>
                </c:pt>
                <c:pt idx="337">
                  <c:v>0.52700000000000002</c:v>
                </c:pt>
                <c:pt idx="338">
                  <c:v>0.80400000000000005</c:v>
                </c:pt>
                <c:pt idx="339">
                  <c:v>0.73399999999999999</c:v>
                </c:pt>
                <c:pt idx="340">
                  <c:v>0.39500000000000002</c:v>
                </c:pt>
                <c:pt idx="341">
                  <c:v>0.46500000000000002</c:v>
                </c:pt>
                <c:pt idx="342">
                  <c:v>0.443</c:v>
                </c:pt>
                <c:pt idx="343">
                  <c:v>0.71099999999999997</c:v>
                </c:pt>
                <c:pt idx="344">
                  <c:v>0.55500000000000005</c:v>
                </c:pt>
                <c:pt idx="345">
                  <c:v>0.56000000000000005</c:v>
                </c:pt>
                <c:pt idx="346">
                  <c:v>0.46300000000000002</c:v>
                </c:pt>
                <c:pt idx="347">
                  <c:v>0.503</c:v>
                </c:pt>
                <c:pt idx="348">
                  <c:v>0.93899999999999995</c:v>
                </c:pt>
                <c:pt idx="349">
                  <c:v>0.58699999999999997</c:v>
                </c:pt>
                <c:pt idx="350">
                  <c:v>0.46500000000000002</c:v>
                </c:pt>
                <c:pt idx="351">
                  <c:v>0.65800000000000003</c:v>
                </c:pt>
                <c:pt idx="352">
                  <c:v>0.44800000000000001</c:v>
                </c:pt>
                <c:pt idx="353">
                  <c:v>0.81499999999999995</c:v>
                </c:pt>
                <c:pt idx="354">
                  <c:v>0.71</c:v>
                </c:pt>
                <c:pt idx="355">
                  <c:v>0.55500000000000005</c:v>
                </c:pt>
                <c:pt idx="356">
                  <c:v>0.66900000000000004</c:v>
                </c:pt>
                <c:pt idx="357">
                  <c:v>0.82499999999999996</c:v>
                </c:pt>
                <c:pt idx="358">
                  <c:v>0.78700000000000003</c:v>
                </c:pt>
                <c:pt idx="359">
                  <c:v>0.46100000000000002</c:v>
                </c:pt>
                <c:pt idx="360">
                  <c:v>0.58499999999999996</c:v>
                </c:pt>
                <c:pt idx="361">
                  <c:v>0.61799999999999999</c:v>
                </c:pt>
                <c:pt idx="362">
                  <c:v>0.55400000000000005</c:v>
                </c:pt>
                <c:pt idx="363">
                  <c:v>0.746</c:v>
                </c:pt>
                <c:pt idx="364">
                  <c:v>0.63300000000000001</c:v>
                </c:pt>
                <c:pt idx="365">
                  <c:v>0.67600000000000005</c:v>
                </c:pt>
                <c:pt idx="366">
                  <c:v>0.53100000000000003</c:v>
                </c:pt>
                <c:pt idx="367">
                  <c:v>0.65600000000000003</c:v>
                </c:pt>
                <c:pt idx="368">
                  <c:v>0.78400000000000003</c:v>
                </c:pt>
                <c:pt idx="369">
                  <c:v>0.66700000000000004</c:v>
                </c:pt>
                <c:pt idx="370">
                  <c:v>0.495</c:v>
                </c:pt>
                <c:pt idx="371">
                  <c:v>0.57899999999999996</c:v>
                </c:pt>
                <c:pt idx="372">
                  <c:v>0.46100000000000002</c:v>
                </c:pt>
                <c:pt idx="373">
                  <c:v>0.63500000000000001</c:v>
                </c:pt>
                <c:pt idx="374">
                  <c:v>0.65800000000000003</c:v>
                </c:pt>
                <c:pt idx="375">
                  <c:v>0.70199999999999996</c:v>
                </c:pt>
                <c:pt idx="376">
                  <c:v>0.55900000000000005</c:v>
                </c:pt>
                <c:pt idx="377">
                  <c:v>0.85299999999999998</c:v>
                </c:pt>
                <c:pt idx="378">
                  <c:v>0.54200000000000004</c:v>
                </c:pt>
                <c:pt idx="379">
                  <c:v>0.495</c:v>
                </c:pt>
                <c:pt idx="380">
                  <c:v>0.67500000000000004</c:v>
                </c:pt>
                <c:pt idx="381">
                  <c:v>0.61399999999999999</c:v>
                </c:pt>
                <c:pt idx="382">
                  <c:v>0.89</c:v>
                </c:pt>
                <c:pt idx="383">
                  <c:v>0.81399999999999995</c:v>
                </c:pt>
                <c:pt idx="384">
                  <c:v>0.59199999999999997</c:v>
                </c:pt>
                <c:pt idx="385">
                  <c:v>0.79800000000000004</c:v>
                </c:pt>
                <c:pt idx="386">
                  <c:v>0.501</c:v>
                </c:pt>
                <c:pt idx="387">
                  <c:v>0.70799999999999996</c:v>
                </c:pt>
                <c:pt idx="388">
                  <c:v>0.51700000000000002</c:v>
                </c:pt>
                <c:pt idx="389">
                  <c:v>0.434</c:v>
                </c:pt>
                <c:pt idx="390">
                  <c:v>0.65</c:v>
                </c:pt>
                <c:pt idx="391">
                  <c:v>0.90500000000000003</c:v>
                </c:pt>
                <c:pt idx="392">
                  <c:v>0.60699999999999998</c:v>
                </c:pt>
                <c:pt idx="393">
                  <c:v>0.66300000000000003</c:v>
                </c:pt>
                <c:pt idx="394">
                  <c:v>0.81799999999999995</c:v>
                </c:pt>
                <c:pt idx="395">
                  <c:v>0.40400000000000003</c:v>
                </c:pt>
                <c:pt idx="396">
                  <c:v>0.63200000000000001</c:v>
                </c:pt>
                <c:pt idx="397">
                  <c:v>0.54</c:v>
                </c:pt>
                <c:pt idx="398">
                  <c:v>0.72399999999999998</c:v>
                </c:pt>
                <c:pt idx="399">
                  <c:v>0.84599999999999997</c:v>
                </c:pt>
                <c:pt idx="400">
                  <c:v>0.27200000000000002</c:v>
                </c:pt>
                <c:pt idx="401">
                  <c:v>0.81699999999999995</c:v>
                </c:pt>
                <c:pt idx="402">
                  <c:v>0.67400000000000004</c:v>
                </c:pt>
                <c:pt idx="403">
                  <c:v>0.9</c:v>
                </c:pt>
                <c:pt idx="404">
                  <c:v>0.56999999999999995</c:v>
                </c:pt>
                <c:pt idx="405">
                  <c:v>0.82399999999999995</c:v>
                </c:pt>
                <c:pt idx="406">
                  <c:v>0.68899999999999995</c:v>
                </c:pt>
                <c:pt idx="407">
                  <c:v>0.79600000000000004</c:v>
                </c:pt>
                <c:pt idx="408">
                  <c:v>0.59899999999999998</c:v>
                </c:pt>
                <c:pt idx="409">
                  <c:v>0.81699999999999995</c:v>
                </c:pt>
                <c:pt idx="410">
                  <c:v>0.68100000000000005</c:v>
                </c:pt>
                <c:pt idx="411">
                  <c:v>0.77400000000000002</c:v>
                </c:pt>
                <c:pt idx="412">
                  <c:v>0.70199999999999996</c:v>
                </c:pt>
                <c:pt idx="413">
                  <c:v>0.61399999999999999</c:v>
                </c:pt>
                <c:pt idx="414">
                  <c:v>0.79900000000000004</c:v>
                </c:pt>
                <c:pt idx="415">
                  <c:v>0.627</c:v>
                </c:pt>
                <c:pt idx="416">
                  <c:v>0.73799999999999999</c:v>
                </c:pt>
                <c:pt idx="417">
                  <c:v>0.89500000000000002</c:v>
                </c:pt>
                <c:pt idx="418">
                  <c:v>0.82</c:v>
                </c:pt>
                <c:pt idx="419">
                  <c:v>0.86699999999999999</c:v>
                </c:pt>
                <c:pt idx="420">
                  <c:v>0.80700000000000005</c:v>
                </c:pt>
                <c:pt idx="421">
                  <c:v>0.68100000000000005</c:v>
                </c:pt>
                <c:pt idx="422">
                  <c:v>0.80900000000000005</c:v>
                </c:pt>
                <c:pt idx="423">
                  <c:v>0.72</c:v>
                </c:pt>
                <c:pt idx="424">
                  <c:v>0.77300000000000002</c:v>
                </c:pt>
                <c:pt idx="425">
                  <c:v>0.83699999999999997</c:v>
                </c:pt>
                <c:pt idx="426">
                  <c:v>0.82499999999999996</c:v>
                </c:pt>
                <c:pt idx="427">
                  <c:v>0.57499999999999996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7E0-431C-A77D-0299CE97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873032"/>
        <c:axId val="-2134805720"/>
      </c:scatterChart>
      <c:valAx>
        <c:axId val="-2133873032"/>
        <c:scaling>
          <c:orientation val="minMax"/>
          <c:max val="1"/>
          <c:min val="0.3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3200" dirty="0"/>
                  <a:t>First</a:t>
                </a:r>
                <a:r>
                  <a:rPr lang="en-US" sz="3200" baseline="0" dirty="0"/>
                  <a:t> to Second Year Retention</a:t>
                </a:r>
                <a:endParaRPr lang="en-US" sz="3200" dirty="0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805720"/>
        <c:crosses val="autoZero"/>
        <c:crossBetween val="midCat"/>
      </c:valAx>
      <c:valAx>
        <c:axId val="-2134805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400" dirty="0"/>
                  <a:t>Six -Year Graduation Rate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3873032"/>
        <c:crosses val="autoZero"/>
        <c:crossBetween val="midCat"/>
      </c:valAx>
      <c:spPr>
        <a:ln w="38100" cmpd="sng">
          <a:solidFill>
            <a:sysClr val="windowText" lastClr="000000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ymbol val="triangle"/>
            <c:size val="14"/>
          </c:marker>
          <c:dPt>
            <c:idx val="9"/>
            <c:marker>
              <c:spPr>
                <a:solidFill>
                  <a:srgbClr val="80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7C8-4F7E-8FBD-A776BBFDE208}"/>
              </c:ext>
            </c:extLst>
          </c:dPt>
          <c:xVal>
            <c:numRef>
              <c:f>'Retention and Progression Rates'!$B$33:$B$58</c:f>
              <c:numCache>
                <c:formatCode>0%</c:formatCode>
                <c:ptCount val="26"/>
                <c:pt idx="0">
                  <c:v>0.87</c:v>
                </c:pt>
                <c:pt idx="1">
                  <c:v>0.74</c:v>
                </c:pt>
                <c:pt idx="2">
                  <c:v>0.82</c:v>
                </c:pt>
                <c:pt idx="3">
                  <c:v>0.74</c:v>
                </c:pt>
                <c:pt idx="4">
                  <c:v>0.89</c:v>
                </c:pt>
                <c:pt idx="5">
                  <c:v>0.75</c:v>
                </c:pt>
                <c:pt idx="6">
                  <c:v>0.73</c:v>
                </c:pt>
                <c:pt idx="7">
                  <c:v>0.78</c:v>
                </c:pt>
                <c:pt idx="8">
                  <c:v>0.65</c:v>
                </c:pt>
                <c:pt idx="9">
                  <c:v>0.74</c:v>
                </c:pt>
                <c:pt idx="10">
                  <c:v>0.67</c:v>
                </c:pt>
                <c:pt idx="11">
                  <c:v>0.71</c:v>
                </c:pt>
                <c:pt idx="12">
                  <c:v>0.78</c:v>
                </c:pt>
                <c:pt idx="13">
                  <c:v>0.56999999999999995</c:v>
                </c:pt>
                <c:pt idx="14">
                  <c:v>0.56000000000000005</c:v>
                </c:pt>
                <c:pt idx="15">
                  <c:v>0.64</c:v>
                </c:pt>
                <c:pt idx="16">
                  <c:v>0.68</c:v>
                </c:pt>
                <c:pt idx="17">
                  <c:v>0.53</c:v>
                </c:pt>
                <c:pt idx="18">
                  <c:v>0.66</c:v>
                </c:pt>
                <c:pt idx="19">
                  <c:v>0.79</c:v>
                </c:pt>
                <c:pt idx="20">
                  <c:v>0.66</c:v>
                </c:pt>
                <c:pt idx="21">
                  <c:v>0.63</c:v>
                </c:pt>
                <c:pt idx="22">
                  <c:v>0.74</c:v>
                </c:pt>
                <c:pt idx="23">
                  <c:v>0.59</c:v>
                </c:pt>
                <c:pt idx="24">
                  <c:v>0.61</c:v>
                </c:pt>
                <c:pt idx="25">
                  <c:v>0.77</c:v>
                </c:pt>
              </c:numCache>
            </c:numRef>
          </c:xVal>
          <c:yVal>
            <c:numRef>
              <c:f>'Retention and Progression Rates'!$C$33:$C$58</c:f>
              <c:numCache>
                <c:formatCode>0.0%</c:formatCode>
                <c:ptCount val="26"/>
                <c:pt idx="0">
                  <c:v>0.53300000000000003</c:v>
                </c:pt>
                <c:pt idx="1">
                  <c:v>0.52800000000000002</c:v>
                </c:pt>
                <c:pt idx="2">
                  <c:v>0.48499999999999999</c:v>
                </c:pt>
                <c:pt idx="3">
                  <c:v>0.48499999999999999</c:v>
                </c:pt>
                <c:pt idx="4">
                  <c:v>0.48</c:v>
                </c:pt>
                <c:pt idx="5">
                  <c:v>0.45800000000000002</c:v>
                </c:pt>
                <c:pt idx="6">
                  <c:v>0.439</c:v>
                </c:pt>
                <c:pt idx="7">
                  <c:v>0.437</c:v>
                </c:pt>
                <c:pt idx="8">
                  <c:v>0.42599999999999999</c:v>
                </c:pt>
                <c:pt idx="9">
                  <c:v>0.41199999999999998</c:v>
                </c:pt>
                <c:pt idx="10">
                  <c:v>0.41</c:v>
                </c:pt>
                <c:pt idx="11">
                  <c:v>0.40799999999999997</c:v>
                </c:pt>
                <c:pt idx="12">
                  <c:v>0.38100000000000001</c:v>
                </c:pt>
                <c:pt idx="13">
                  <c:v>0.38</c:v>
                </c:pt>
                <c:pt idx="14">
                  <c:v>0.35799999999999998</c:v>
                </c:pt>
                <c:pt idx="15">
                  <c:v>0.35399999999999998</c:v>
                </c:pt>
                <c:pt idx="16">
                  <c:v>0.34300000000000003</c:v>
                </c:pt>
                <c:pt idx="17">
                  <c:v>0.32900000000000001</c:v>
                </c:pt>
                <c:pt idx="18">
                  <c:v>0.32400000000000001</c:v>
                </c:pt>
                <c:pt idx="19">
                  <c:v>0.32300000000000001</c:v>
                </c:pt>
                <c:pt idx="20">
                  <c:v>0.32300000000000001</c:v>
                </c:pt>
                <c:pt idx="21">
                  <c:v>0.318</c:v>
                </c:pt>
                <c:pt idx="22">
                  <c:v>0.28999999999999998</c:v>
                </c:pt>
                <c:pt idx="23">
                  <c:v>0.26</c:v>
                </c:pt>
                <c:pt idx="24">
                  <c:v>0.218</c:v>
                </c:pt>
                <c:pt idx="25">
                  <c:v>0.20399999999999999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C8-4F7E-8FBD-A776BBFDE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867016"/>
        <c:axId val="-2134883336"/>
      </c:scatterChart>
      <c:valAx>
        <c:axId val="-2134867016"/>
        <c:scaling>
          <c:orientation val="minMax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0" dirty="0" smtClean="0"/>
                  <a:t>First to second year retention</a:t>
                </a:r>
                <a:endParaRPr lang="en-US" sz="2400" b="0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883336"/>
        <c:crosses val="autoZero"/>
        <c:crossBetween val="midCat"/>
      </c:valAx>
      <c:valAx>
        <c:axId val="-2134883336"/>
        <c:scaling>
          <c:orientation val="minMax"/>
          <c:min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="0" dirty="0" smtClean="0"/>
                  <a:t>Six year graduation rate</a:t>
                </a:r>
                <a:endParaRPr lang="en-US" sz="2000" b="0" dirty="0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4867016"/>
        <c:crosses val="autoZero"/>
        <c:crossBetween val="midCat"/>
        <c:minorUnit val="0.02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val>
            <c:numRef>
              <c:f>Sheet1!$B$2:$B$7</c:f>
              <c:numCache>
                <c:formatCode>General</c:formatCode>
                <c:ptCount val="6"/>
                <c:pt idx="0">
                  <c:v>0.24</c:v>
                </c:pt>
                <c:pt idx="1">
                  <c:v>0.14000000000000001</c:v>
                </c:pt>
                <c:pt idx="2">
                  <c:v>0.09</c:v>
                </c:pt>
                <c:pt idx="3">
                  <c:v>0.05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1-4720-9E96-C2DE9A535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50472"/>
        <c:axId val="-2131744936"/>
      </c:barChart>
      <c:catAx>
        <c:axId val="-2131750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400" b="0" dirty="0"/>
                  <a:t>Academic </a:t>
                </a:r>
                <a:r>
                  <a:rPr lang="en-US" sz="2400" b="0" dirty="0" smtClean="0"/>
                  <a:t>Years </a:t>
                </a:r>
                <a:r>
                  <a:rPr lang="en-US" sz="2400" b="0" dirty="0"/>
                  <a:t>1-6</a:t>
                </a:r>
              </a:p>
            </c:rich>
          </c:tx>
          <c:layout>
            <c:manualLayout>
              <c:xMode val="edge"/>
              <c:yMode val="edge"/>
              <c:x val="0.30853241222205702"/>
              <c:y val="0.85071906244041295"/>
            </c:manualLayout>
          </c:layout>
          <c:overlay val="0"/>
        </c:title>
        <c:majorTickMark val="out"/>
        <c:minorTickMark val="none"/>
        <c:tickLblPos val="nextTo"/>
        <c:crossAx val="-2131744936"/>
        <c:crosses val="autoZero"/>
        <c:auto val="1"/>
        <c:lblAlgn val="ctr"/>
        <c:lblOffset val="100"/>
        <c:noMultiLvlLbl val="0"/>
      </c:catAx>
      <c:valAx>
        <c:axId val="-21317449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b="0" dirty="0"/>
                  <a:t>% of Entering Cohort </a:t>
                </a:r>
                <a:r>
                  <a:rPr lang="en-US" sz="2000" b="0" dirty="0" smtClean="0"/>
                  <a:t>Who </a:t>
                </a:r>
                <a:r>
                  <a:rPr lang="en-US" sz="2000" b="0" dirty="0"/>
                  <a:t>Left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-2131750472"/>
        <c:crosses val="autoZero"/>
        <c:crossBetween val="between"/>
      </c:valAx>
      <c:spPr>
        <a:noFill/>
        <a:ln w="38100" cmpd="sng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082058138959"/>
          <c:y val="7.01508165223622E-2"/>
          <c:w val="0.62854058337047503"/>
          <c:h val="0.725570226711973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val>
            <c:numRef>
              <c:f>Sheet1!$F$2:$F$3</c:f>
              <c:numCache>
                <c:formatCode>General</c:formatCode>
                <c:ptCount val="2"/>
                <c:pt idx="0">
                  <c:v>0.42105263157894701</c:v>
                </c:pt>
                <c:pt idx="1">
                  <c:v>0.57894736842105299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0-4C6B-BA6B-A80EB4E31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701624"/>
        <c:axId val="-2131698616"/>
      </c:barChart>
      <c:catAx>
        <c:axId val="-2131701624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698616"/>
        <c:crosses val="autoZero"/>
        <c:auto val="1"/>
        <c:lblAlgn val="ctr"/>
        <c:lblOffset val="100"/>
        <c:noMultiLvlLbl val="0"/>
      </c:catAx>
      <c:valAx>
        <c:axId val="-2131698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200" b="0" dirty="0"/>
                  <a:t>% of Students who Left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701624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96013478740601"/>
          <c:y val="4.1963075078935597E-2"/>
          <c:w val="0.77868635170603695"/>
          <c:h val="0.636358632254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00000"/>
            </a:solidFill>
          </c:spPr>
          <c:invertIfNegative val="0"/>
          <c:val>
            <c:numRef>
              <c:f>Sheet1!$A$2:$A$11</c:f>
              <c:numCache>
                <c:formatCode>General</c:formatCode>
                <c:ptCount val="10"/>
                <c:pt idx="0">
                  <c:v>24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>
                  <c:v>38</c:v>
                </c:pt>
                <c:pt idx="5">
                  <c:v>40</c:v>
                </c:pt>
                <c:pt idx="6">
                  <c:v>43</c:v>
                </c:pt>
                <c:pt idx="7">
                  <c:v>46</c:v>
                </c:pt>
                <c:pt idx="8">
                  <c:v>47</c:v>
                </c:pt>
                <c:pt idx="9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2-475A-8D5A-773198FC9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49448"/>
        <c:axId val="-2130572456"/>
      </c:barChart>
      <c:catAx>
        <c:axId val="-2139049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3600" dirty="0"/>
                  <a:t>Ten Public Universities</a:t>
                </a:r>
              </a:p>
            </c:rich>
          </c:tx>
          <c:layout>
            <c:manualLayout>
              <c:xMode val="edge"/>
              <c:yMode val="edge"/>
              <c:x val="0.30932674693367002"/>
              <c:y val="0.70292889064542596"/>
            </c:manualLayout>
          </c:layout>
          <c:overlay val="0"/>
        </c:title>
        <c:majorTickMark val="out"/>
        <c:minorTickMark val="none"/>
        <c:tickLblPos val="nextTo"/>
        <c:crossAx val="-2130572456"/>
        <c:crosses val="autoZero"/>
        <c:auto val="1"/>
        <c:lblAlgn val="ctr"/>
        <c:lblOffset val="100"/>
        <c:noMultiLvlLbl val="0"/>
      </c:catAx>
      <c:valAx>
        <c:axId val="-2130572456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800" dirty="0"/>
                  <a:t>Percent of Students</a:t>
                </a:r>
              </a:p>
            </c:rich>
          </c:tx>
          <c:layout>
            <c:manualLayout>
              <c:xMode val="edge"/>
              <c:yMode val="edge"/>
              <c:x val="6.3608484739029497E-2"/>
              <c:y val="8.39923387954883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39049448"/>
        <c:crosses val="autoZero"/>
        <c:crossBetween val="between"/>
      </c:valAx>
      <c:spPr>
        <a:ln w="3175" cmpd="sng">
          <a:solidFill>
            <a:schemeClr val="bg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Sheet2!$B$7</c:f>
              <c:strCache>
                <c:ptCount val="1"/>
                <c:pt idx="0">
                  <c:v>FTIC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Sheet2!$C$6:$K$6</c:f>
              <c:strCache>
                <c:ptCount val="9"/>
                <c:pt idx="0">
                  <c:v>Repeated Courses</c:v>
                </c:pt>
                <c:pt idx="1">
                  <c:v>Withdrawals</c:v>
                </c:pt>
                <c:pt idx="2">
                  <c:v>Failed</c:v>
                </c:pt>
                <c:pt idx="3">
                  <c:v>LD not counted</c:v>
                </c:pt>
                <c:pt idx="4">
                  <c:v>UD not counted</c:v>
                </c:pt>
                <c:pt idx="5">
                  <c:v>Excess from CC</c:v>
                </c:pt>
                <c:pt idx="6">
                  <c:v>Excess Diff. inst.</c:v>
                </c:pt>
                <c:pt idx="7">
                  <c:v>Excess Test Credit</c:v>
                </c:pt>
                <c:pt idx="8">
                  <c:v>Exces  non-state inst.</c:v>
                </c:pt>
              </c:strCache>
            </c:strRef>
          </c:cat>
          <c:val>
            <c:numRef>
              <c:f>Sheet2!$C$7:$K$7</c:f>
              <c:numCache>
                <c:formatCode>0.00%</c:formatCode>
                <c:ptCount val="9"/>
                <c:pt idx="0">
                  <c:v>0.28426395939086302</c:v>
                </c:pt>
                <c:pt idx="1">
                  <c:v>0.24873096446700499</c:v>
                </c:pt>
                <c:pt idx="2">
                  <c:v>0.157360406091371</c:v>
                </c:pt>
                <c:pt idx="3">
                  <c:v>0.116751269035533</c:v>
                </c:pt>
                <c:pt idx="4">
                  <c:v>0.111675126903553</c:v>
                </c:pt>
                <c:pt idx="5">
                  <c:v>3.0456852791878201E-2</c:v>
                </c:pt>
                <c:pt idx="6">
                  <c:v>2.5380710659898501E-2</c:v>
                </c:pt>
                <c:pt idx="7">
                  <c:v>1.5228426395939101E-2</c:v>
                </c:pt>
                <c:pt idx="8">
                  <c:v>1.01522842639594E-2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B-4E08-B95C-67164883C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8328184"/>
        <c:axId val="-2128325144"/>
      </c:barChart>
      <c:catAx>
        <c:axId val="-2128328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8325144"/>
        <c:crosses val="autoZero"/>
        <c:auto val="1"/>
        <c:lblAlgn val="ctr"/>
        <c:lblOffset val="100"/>
        <c:noMultiLvlLbl val="0"/>
      </c:catAx>
      <c:valAx>
        <c:axId val="-2128325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 smtClean="0"/>
                  <a:t>Percent of all excess hours</a:t>
                </a:r>
                <a:endParaRPr lang="en-US" sz="1600" dirty="0"/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28328184"/>
        <c:crosses val="autoZero"/>
        <c:crossBetween val="between"/>
        <c:majorUnit val="0.05"/>
        <c:minorUnit val="0.01"/>
      </c:valAx>
      <c:spPr>
        <a:noFill/>
      </c:spPr>
    </c:plotArea>
    <c:plotVisOnly val="1"/>
    <c:dispBlanksAs val="gap"/>
    <c:showDLblsOverMax val="0"/>
  </c:chart>
  <c:spPr>
    <a:ln w="28575" cmpd="sng">
      <a:solidFill>
        <a:schemeClr val="tx1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Sheet2!$E$3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00"/>
            </a:solidFill>
            <a:ln w="101600" cap="sq" cmpd="sng">
              <a:solidFill>
                <a:srgbClr val="800000"/>
              </a:solidFill>
            </a:ln>
          </c:spPr>
          <c:invertIfNegative val="0"/>
          <c:cat>
            <c:numRef>
              <c:f>Sheet2!$F$2:$R$2</c:f>
              <c:numCache>
                <c:formatCode>General</c:formatCode>
                <c:ptCount val="13"/>
                <c:pt idx="0">
                  <c:v>2001</c:v>
                </c:pt>
                <c:pt idx="2">
                  <c:v>2003</c:v>
                </c:pt>
                <c:pt idx="4">
                  <c:v>2005</c:v>
                </c:pt>
                <c:pt idx="6">
                  <c:v>2007</c:v>
                </c:pt>
                <c:pt idx="8">
                  <c:v>2009</c:v>
                </c:pt>
                <c:pt idx="10">
                  <c:v>2011</c:v>
                </c:pt>
                <c:pt idx="12">
                  <c:v>2013</c:v>
                </c:pt>
              </c:numCache>
            </c:numRef>
          </c:cat>
          <c:val>
            <c:numRef>
              <c:f>Sheet2!$F$3:$R$3</c:f>
              <c:numCache>
                <c:formatCode>0.00%</c:formatCode>
                <c:ptCount val="13"/>
                <c:pt idx="0">
                  <c:v>0.85599999999999998</c:v>
                </c:pt>
                <c:pt idx="1">
                  <c:v>0.86899999999999999</c:v>
                </c:pt>
                <c:pt idx="2">
                  <c:v>0.88100000000000001</c:v>
                </c:pt>
                <c:pt idx="3">
                  <c:v>0.89100000000000001</c:v>
                </c:pt>
                <c:pt idx="4">
                  <c:v>0.88200000000000001</c:v>
                </c:pt>
                <c:pt idx="5">
                  <c:v>0.89100000000000001</c:v>
                </c:pt>
                <c:pt idx="6">
                  <c:v>0.89600000000000002</c:v>
                </c:pt>
                <c:pt idx="7">
                  <c:v>0.91300000000000003</c:v>
                </c:pt>
                <c:pt idx="8">
                  <c:v>0.92</c:v>
                </c:pt>
                <c:pt idx="9">
                  <c:v>0.92700000000000005</c:v>
                </c:pt>
                <c:pt idx="10">
                  <c:v>0.91500000000000004</c:v>
                </c:pt>
                <c:pt idx="11">
                  <c:v>0.91700000000000004</c:v>
                </c:pt>
                <c:pt idx="12">
                  <c:v>0.92200000000000004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F-4466-9EF0-DE4ECBE6AC55}"/>
            </c:ext>
          </c:extLst>
        </c:ser>
        <c:ser>
          <c:idx val="1"/>
          <c:order val="1"/>
          <c:tx>
            <c:strRef>
              <c:f>Sheet2!$E$4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Sheet2!$F$2:$R$2</c:f>
              <c:numCache>
                <c:formatCode>General</c:formatCode>
                <c:ptCount val="13"/>
                <c:pt idx="0">
                  <c:v>2001</c:v>
                </c:pt>
                <c:pt idx="2">
                  <c:v>2003</c:v>
                </c:pt>
                <c:pt idx="4">
                  <c:v>2005</c:v>
                </c:pt>
                <c:pt idx="6">
                  <c:v>2007</c:v>
                </c:pt>
                <c:pt idx="8">
                  <c:v>2009</c:v>
                </c:pt>
                <c:pt idx="10">
                  <c:v>2011</c:v>
                </c:pt>
                <c:pt idx="12">
                  <c:v>2013</c:v>
                </c:pt>
              </c:numCache>
            </c:numRef>
          </c:cat>
          <c:val>
            <c:numRef>
              <c:f>Sheet2!$F$4:$R$4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E1EF-4466-9EF0-DE4ECBE6A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7444056"/>
        <c:axId val="-2127438392"/>
      </c:barChart>
      <c:catAx>
        <c:axId val="-2127444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sz="3200" b="0" dirty="0" smtClean="0"/>
                  <a:t>Entering cohort</a:t>
                </a:r>
                <a:endParaRPr lang="en-US" sz="32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7438392"/>
        <c:crosses val="autoZero"/>
        <c:auto val="1"/>
        <c:lblAlgn val="ctr"/>
        <c:lblOffset val="100"/>
        <c:noMultiLvlLbl val="0"/>
      </c:catAx>
      <c:valAx>
        <c:axId val="-2127438392"/>
        <c:scaling>
          <c:orientation val="minMax"/>
          <c:min val="0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sz="2000" b="0" dirty="0" smtClean="0"/>
                  <a:t>First to Second Year Retention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2.00617283950617E-2"/>
              <c:y val="2.1887054754977001E-2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274440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83F44A-58F5-461C-AE44-6B9CBCB5A429}" type="doc">
      <dgm:prSet loTypeId="urn:microsoft.com/office/officeart/2005/8/layout/cycle8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76C59AE-71EA-452A-901D-A58E0BF25E0F}">
      <dgm:prSet phldrT="[Text]"/>
      <dgm:spPr>
        <a:solidFill>
          <a:srgbClr val="C6D9F1"/>
        </a:solidFill>
        <a:ln>
          <a:noFill/>
        </a:ln>
      </dgm:spPr>
      <dgm:t>
        <a:bodyPr/>
        <a:lstStyle/>
        <a:p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DATA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097245-54B7-4585-844C-576DE9CDD216}" type="parTrans" cxnId="{1389438A-6C40-4674-BF40-A2829667C671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3FC84D4C-0545-42A9-BD6B-C88318ACA01D}" type="sibTrans" cxnId="{1389438A-6C40-4674-BF40-A2829667C671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DDEAC90E-4FA6-4954-8F86-4329B9C40250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4AD205-54EF-4107-B6AD-776926125293}" type="parTrans" cxnId="{EF38CC20-FF6C-4074-A863-A2388449A9E2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2A5B23C4-7DB1-47E7-B97B-707076828FFD}" type="sibTrans" cxnId="{EF38CC20-FF6C-4074-A863-A2388449A9E2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78378A4E-29F3-4E3D-BAEB-AC86BF42FBBB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496601-A644-41FD-9386-1B40CF6F4B90}" type="parTrans" cxnId="{D3327BE1-BA8D-4147-9825-23D1A3AD2C2F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D0143051-4A2B-4996-9560-516154571403}" type="sibTrans" cxnId="{D3327BE1-BA8D-4147-9825-23D1A3AD2C2F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F3A4AD7C-41FD-48DD-BB5D-BFD04DB076E9}" type="pres">
      <dgm:prSet presAssocID="{BA83F44A-58F5-461C-AE44-6B9CBCB5A4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84E68-FAF5-49E9-BCD9-D7B90B9454A2}" type="pres">
      <dgm:prSet presAssocID="{BA83F44A-58F5-461C-AE44-6B9CBCB5A429}" presName="wedge1" presStyleLbl="node1" presStyleIdx="0" presStyleCnt="3"/>
      <dgm:spPr/>
      <dgm:t>
        <a:bodyPr/>
        <a:lstStyle/>
        <a:p>
          <a:endParaRPr lang="en-US"/>
        </a:p>
      </dgm:t>
    </dgm:pt>
    <dgm:pt modelId="{B0537E7C-8B42-4EDE-B4D5-65CFB0B67725}" type="pres">
      <dgm:prSet presAssocID="{BA83F44A-58F5-461C-AE44-6B9CBCB5A429}" presName="dummy1a" presStyleCnt="0"/>
      <dgm:spPr/>
    </dgm:pt>
    <dgm:pt modelId="{E4F9B77F-4E6A-4788-B856-46A6E1C1B673}" type="pres">
      <dgm:prSet presAssocID="{BA83F44A-58F5-461C-AE44-6B9CBCB5A429}" presName="dummy1b" presStyleCnt="0"/>
      <dgm:spPr/>
    </dgm:pt>
    <dgm:pt modelId="{494185E2-ED01-4259-A585-30CAA806B2CE}" type="pres">
      <dgm:prSet presAssocID="{BA83F44A-58F5-461C-AE44-6B9CBCB5A4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A48BF-A8FB-4E1E-9358-BB40F5074DAC}" type="pres">
      <dgm:prSet presAssocID="{BA83F44A-58F5-461C-AE44-6B9CBCB5A429}" presName="wedge2" presStyleLbl="node1" presStyleIdx="1" presStyleCnt="3"/>
      <dgm:spPr/>
      <dgm:t>
        <a:bodyPr/>
        <a:lstStyle/>
        <a:p>
          <a:endParaRPr lang="en-US"/>
        </a:p>
      </dgm:t>
    </dgm:pt>
    <dgm:pt modelId="{7EF38515-DF07-44EF-BF0F-ACF32AC96EF8}" type="pres">
      <dgm:prSet presAssocID="{BA83F44A-58F5-461C-AE44-6B9CBCB5A429}" presName="dummy2a" presStyleCnt="0"/>
      <dgm:spPr/>
    </dgm:pt>
    <dgm:pt modelId="{D8AA6FF7-4A8E-4F0E-BAB6-C98508E5CD3E}" type="pres">
      <dgm:prSet presAssocID="{BA83F44A-58F5-461C-AE44-6B9CBCB5A429}" presName="dummy2b" presStyleCnt="0"/>
      <dgm:spPr/>
    </dgm:pt>
    <dgm:pt modelId="{EBDD8D27-C40E-406E-B748-CC74FEEF2E23}" type="pres">
      <dgm:prSet presAssocID="{BA83F44A-58F5-461C-AE44-6B9CBCB5A4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88A4D-F15F-4CA6-B2A8-D367B29E5483}" type="pres">
      <dgm:prSet presAssocID="{BA83F44A-58F5-461C-AE44-6B9CBCB5A429}" presName="wedge3" presStyleLbl="node1" presStyleIdx="2" presStyleCnt="3"/>
      <dgm:spPr/>
      <dgm:t>
        <a:bodyPr/>
        <a:lstStyle/>
        <a:p>
          <a:endParaRPr lang="en-US"/>
        </a:p>
      </dgm:t>
    </dgm:pt>
    <dgm:pt modelId="{7EBF509F-39E1-4290-92C9-4D0E4FA81837}" type="pres">
      <dgm:prSet presAssocID="{BA83F44A-58F5-461C-AE44-6B9CBCB5A429}" presName="dummy3a" presStyleCnt="0"/>
      <dgm:spPr/>
    </dgm:pt>
    <dgm:pt modelId="{49C69149-4D3F-4690-B882-6DB4903152A3}" type="pres">
      <dgm:prSet presAssocID="{BA83F44A-58F5-461C-AE44-6B9CBCB5A429}" presName="dummy3b" presStyleCnt="0"/>
      <dgm:spPr/>
    </dgm:pt>
    <dgm:pt modelId="{181F83DF-FEB8-4382-A804-0C11C4CD3B4D}" type="pres">
      <dgm:prSet presAssocID="{BA83F44A-58F5-461C-AE44-6B9CBCB5A4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782A4-97A5-47EC-8A20-49788C6F45AA}" type="pres">
      <dgm:prSet presAssocID="{3FC84D4C-0545-42A9-BD6B-C88318ACA01D}" presName="arrowWedge1" presStyleLbl="fgSibTrans2D1" presStyleIdx="0" presStyleCnt="3"/>
      <dgm:spPr>
        <a:solidFill>
          <a:schemeClr val="tx1"/>
        </a:solidFill>
      </dgm:spPr>
    </dgm:pt>
    <dgm:pt modelId="{62E30AB2-E985-4376-9809-5355B724A39E}" type="pres">
      <dgm:prSet presAssocID="{2A5B23C4-7DB1-47E7-B97B-707076828FFD}" presName="arrowWedge2" presStyleLbl="fgSibTrans2D1" presStyleIdx="1" presStyleCnt="3"/>
      <dgm:spPr>
        <a:solidFill>
          <a:schemeClr val="tx1"/>
        </a:solidFill>
      </dgm:spPr>
    </dgm:pt>
    <dgm:pt modelId="{F46A6D73-0DA7-4A54-ACB0-BAFA6F85BC3E}" type="pres">
      <dgm:prSet presAssocID="{D0143051-4A2B-4996-9560-516154571403}" presName="arrowWedge3" presStyleLbl="fgSibTrans2D1" presStyleIdx="2" presStyleCnt="3"/>
      <dgm:spPr>
        <a:solidFill>
          <a:schemeClr val="tx1"/>
        </a:solidFill>
      </dgm:spPr>
    </dgm:pt>
  </dgm:ptLst>
  <dgm:cxnLst>
    <dgm:cxn modelId="{EF38CC20-FF6C-4074-A863-A2388449A9E2}" srcId="{BA83F44A-58F5-461C-AE44-6B9CBCB5A429}" destId="{DDEAC90E-4FA6-4954-8F86-4329B9C40250}" srcOrd="1" destOrd="0" parTransId="{A54AD205-54EF-4107-B6AD-776926125293}" sibTransId="{2A5B23C4-7DB1-47E7-B97B-707076828FFD}"/>
    <dgm:cxn modelId="{07239969-26B6-B846-802A-D174AA9DB41D}" type="presOf" srcId="{78378A4E-29F3-4E3D-BAEB-AC86BF42FBBB}" destId="{181F83DF-FEB8-4382-A804-0C11C4CD3B4D}" srcOrd="1" destOrd="0" presId="urn:microsoft.com/office/officeart/2005/8/layout/cycle8"/>
    <dgm:cxn modelId="{1389438A-6C40-4674-BF40-A2829667C671}" srcId="{BA83F44A-58F5-461C-AE44-6B9CBCB5A429}" destId="{276C59AE-71EA-452A-901D-A58E0BF25E0F}" srcOrd="0" destOrd="0" parTransId="{55097245-54B7-4585-844C-576DE9CDD216}" sibTransId="{3FC84D4C-0545-42A9-BD6B-C88318ACA01D}"/>
    <dgm:cxn modelId="{5A3C3D10-BEBD-284D-901E-7DBB692954C4}" type="presOf" srcId="{78378A4E-29F3-4E3D-BAEB-AC86BF42FBBB}" destId="{48188A4D-F15F-4CA6-B2A8-D367B29E5483}" srcOrd="0" destOrd="0" presId="urn:microsoft.com/office/officeart/2005/8/layout/cycle8"/>
    <dgm:cxn modelId="{312C097D-40D4-E84C-9317-AFF4BFDB0B09}" type="presOf" srcId="{276C59AE-71EA-452A-901D-A58E0BF25E0F}" destId="{494185E2-ED01-4259-A585-30CAA806B2CE}" srcOrd="1" destOrd="0" presId="urn:microsoft.com/office/officeart/2005/8/layout/cycle8"/>
    <dgm:cxn modelId="{D75FF302-6E3B-3546-848E-2EABE2E72EBC}" type="presOf" srcId="{BA83F44A-58F5-461C-AE44-6B9CBCB5A429}" destId="{F3A4AD7C-41FD-48DD-BB5D-BFD04DB076E9}" srcOrd="0" destOrd="0" presId="urn:microsoft.com/office/officeart/2005/8/layout/cycle8"/>
    <dgm:cxn modelId="{B2C72B60-2387-884B-B5E9-C4E3E9F2B645}" type="presOf" srcId="{DDEAC90E-4FA6-4954-8F86-4329B9C40250}" destId="{EBDD8D27-C40E-406E-B748-CC74FEEF2E23}" srcOrd="1" destOrd="0" presId="urn:microsoft.com/office/officeart/2005/8/layout/cycle8"/>
    <dgm:cxn modelId="{0B598E58-CA2A-274A-A9AC-0C48E80ED1C1}" type="presOf" srcId="{276C59AE-71EA-452A-901D-A58E0BF25E0F}" destId="{DE084E68-FAF5-49E9-BCD9-D7B90B9454A2}" srcOrd="0" destOrd="0" presId="urn:microsoft.com/office/officeart/2005/8/layout/cycle8"/>
    <dgm:cxn modelId="{D3327BE1-BA8D-4147-9825-23D1A3AD2C2F}" srcId="{BA83F44A-58F5-461C-AE44-6B9CBCB5A429}" destId="{78378A4E-29F3-4E3D-BAEB-AC86BF42FBBB}" srcOrd="2" destOrd="0" parTransId="{94496601-A644-41FD-9386-1B40CF6F4B90}" sibTransId="{D0143051-4A2B-4996-9560-516154571403}"/>
    <dgm:cxn modelId="{1D1BFF1E-185A-A24A-A53F-7C7F95C0EF66}" type="presOf" srcId="{DDEAC90E-4FA6-4954-8F86-4329B9C40250}" destId="{E1AA48BF-A8FB-4E1E-9358-BB40F5074DAC}" srcOrd="0" destOrd="0" presId="urn:microsoft.com/office/officeart/2005/8/layout/cycle8"/>
    <dgm:cxn modelId="{5A347330-8E5B-1444-8581-56C06EB9738C}" type="presParOf" srcId="{F3A4AD7C-41FD-48DD-BB5D-BFD04DB076E9}" destId="{DE084E68-FAF5-49E9-BCD9-D7B90B9454A2}" srcOrd="0" destOrd="0" presId="urn:microsoft.com/office/officeart/2005/8/layout/cycle8"/>
    <dgm:cxn modelId="{C7F169D0-EEEC-6549-B1E2-D070586099CB}" type="presParOf" srcId="{F3A4AD7C-41FD-48DD-BB5D-BFD04DB076E9}" destId="{B0537E7C-8B42-4EDE-B4D5-65CFB0B67725}" srcOrd="1" destOrd="0" presId="urn:microsoft.com/office/officeart/2005/8/layout/cycle8"/>
    <dgm:cxn modelId="{01A45860-3782-B749-B2A1-9077B59E62AF}" type="presParOf" srcId="{F3A4AD7C-41FD-48DD-BB5D-BFD04DB076E9}" destId="{E4F9B77F-4E6A-4788-B856-46A6E1C1B673}" srcOrd="2" destOrd="0" presId="urn:microsoft.com/office/officeart/2005/8/layout/cycle8"/>
    <dgm:cxn modelId="{8F247DD4-3656-794A-83F9-2A090C5D656E}" type="presParOf" srcId="{F3A4AD7C-41FD-48DD-BB5D-BFD04DB076E9}" destId="{494185E2-ED01-4259-A585-30CAA806B2CE}" srcOrd="3" destOrd="0" presId="urn:microsoft.com/office/officeart/2005/8/layout/cycle8"/>
    <dgm:cxn modelId="{F598314A-DCB5-654C-8A62-2D668AE5646E}" type="presParOf" srcId="{F3A4AD7C-41FD-48DD-BB5D-BFD04DB076E9}" destId="{E1AA48BF-A8FB-4E1E-9358-BB40F5074DAC}" srcOrd="4" destOrd="0" presId="urn:microsoft.com/office/officeart/2005/8/layout/cycle8"/>
    <dgm:cxn modelId="{5A50B2D6-E24C-6942-9426-5360A8A69E27}" type="presParOf" srcId="{F3A4AD7C-41FD-48DD-BB5D-BFD04DB076E9}" destId="{7EF38515-DF07-44EF-BF0F-ACF32AC96EF8}" srcOrd="5" destOrd="0" presId="urn:microsoft.com/office/officeart/2005/8/layout/cycle8"/>
    <dgm:cxn modelId="{FEE5D6F4-0D85-5942-BFA1-4B942CC924DA}" type="presParOf" srcId="{F3A4AD7C-41FD-48DD-BB5D-BFD04DB076E9}" destId="{D8AA6FF7-4A8E-4F0E-BAB6-C98508E5CD3E}" srcOrd="6" destOrd="0" presId="urn:microsoft.com/office/officeart/2005/8/layout/cycle8"/>
    <dgm:cxn modelId="{D32D162F-D81C-1749-8FF3-14E5A24F6593}" type="presParOf" srcId="{F3A4AD7C-41FD-48DD-BB5D-BFD04DB076E9}" destId="{EBDD8D27-C40E-406E-B748-CC74FEEF2E23}" srcOrd="7" destOrd="0" presId="urn:microsoft.com/office/officeart/2005/8/layout/cycle8"/>
    <dgm:cxn modelId="{B4C68C58-3CD0-AF45-89CF-5E1FB84C7674}" type="presParOf" srcId="{F3A4AD7C-41FD-48DD-BB5D-BFD04DB076E9}" destId="{48188A4D-F15F-4CA6-B2A8-D367B29E5483}" srcOrd="8" destOrd="0" presId="urn:microsoft.com/office/officeart/2005/8/layout/cycle8"/>
    <dgm:cxn modelId="{3ABB2216-2943-0C41-9C65-2D9DE6BDE2DC}" type="presParOf" srcId="{F3A4AD7C-41FD-48DD-BB5D-BFD04DB076E9}" destId="{7EBF509F-39E1-4290-92C9-4D0E4FA81837}" srcOrd="9" destOrd="0" presId="urn:microsoft.com/office/officeart/2005/8/layout/cycle8"/>
    <dgm:cxn modelId="{5EB39B80-C49D-5642-938F-49CE706158DE}" type="presParOf" srcId="{F3A4AD7C-41FD-48DD-BB5D-BFD04DB076E9}" destId="{49C69149-4D3F-4690-B882-6DB4903152A3}" srcOrd="10" destOrd="0" presId="urn:microsoft.com/office/officeart/2005/8/layout/cycle8"/>
    <dgm:cxn modelId="{6F4EAF20-B404-C945-A54F-83390F71D7CE}" type="presParOf" srcId="{F3A4AD7C-41FD-48DD-BB5D-BFD04DB076E9}" destId="{181F83DF-FEB8-4382-A804-0C11C4CD3B4D}" srcOrd="11" destOrd="0" presId="urn:microsoft.com/office/officeart/2005/8/layout/cycle8"/>
    <dgm:cxn modelId="{868DBE98-289E-4647-9408-F919FDA94C42}" type="presParOf" srcId="{F3A4AD7C-41FD-48DD-BB5D-BFD04DB076E9}" destId="{21D782A4-97A5-47EC-8A20-49788C6F45AA}" srcOrd="12" destOrd="0" presId="urn:microsoft.com/office/officeart/2005/8/layout/cycle8"/>
    <dgm:cxn modelId="{C20A2D2B-8499-C844-B530-68A9A494D6C0}" type="presParOf" srcId="{F3A4AD7C-41FD-48DD-BB5D-BFD04DB076E9}" destId="{62E30AB2-E985-4376-9809-5355B724A39E}" srcOrd="13" destOrd="0" presId="urn:microsoft.com/office/officeart/2005/8/layout/cycle8"/>
    <dgm:cxn modelId="{3B3F4B83-B8E9-B64A-B4DC-42506371B143}" type="presParOf" srcId="{F3A4AD7C-41FD-48DD-BB5D-BFD04DB076E9}" destId="{F46A6D73-0DA7-4A54-ACB0-BAFA6F85BC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83F44A-58F5-461C-AE44-6B9CBCB5A429}" type="doc">
      <dgm:prSet loTypeId="urn:microsoft.com/office/officeart/2005/8/layout/cycle8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76C59AE-71EA-452A-901D-A58E0BF25E0F}">
      <dgm:prSet phldrT="[Text]"/>
      <dgm:spPr>
        <a:solidFill>
          <a:srgbClr val="C6D9F1"/>
        </a:solidFill>
        <a:ln>
          <a:noFill/>
        </a:ln>
      </dgm:spPr>
      <dgm:t>
        <a:bodyPr/>
        <a:lstStyle/>
        <a:p>
          <a:r>
            <a:rPr lang="en-US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Strategies</a:t>
          </a:r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5097245-54B7-4585-844C-576DE9CDD216}" type="parTrans" cxnId="{1389438A-6C40-4674-BF40-A2829667C671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3FC84D4C-0545-42A9-BD6B-C88318ACA01D}" type="sibTrans" cxnId="{1389438A-6C40-4674-BF40-A2829667C671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DDEAC90E-4FA6-4954-8F86-4329B9C40250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54AD205-54EF-4107-B6AD-776926125293}" type="parTrans" cxnId="{EF38CC20-FF6C-4074-A863-A2388449A9E2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2A5B23C4-7DB1-47E7-B97B-707076828FFD}" type="sibTrans" cxnId="{EF38CC20-FF6C-4074-A863-A2388449A9E2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78378A4E-29F3-4E3D-BAEB-AC86BF42FBBB}">
      <dgm:prSet phldrT="[Text]"/>
      <dgm:spPr>
        <a:noFill/>
        <a:ln>
          <a:solidFill>
            <a:schemeClr val="bg2"/>
          </a:solidFill>
        </a:ln>
      </dgm:spPr>
      <dgm:t>
        <a:bodyPr/>
        <a:lstStyle/>
        <a:p>
          <a:endParaRPr lang="en-US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4496601-A644-41FD-9386-1B40CF6F4B90}" type="parTrans" cxnId="{D3327BE1-BA8D-4147-9825-23D1A3AD2C2F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D0143051-4A2B-4996-9560-516154571403}" type="sibTrans" cxnId="{D3327BE1-BA8D-4147-9825-23D1A3AD2C2F}">
      <dgm:prSet/>
      <dgm:spPr/>
      <dgm:t>
        <a:bodyPr/>
        <a:lstStyle/>
        <a:p>
          <a:endParaRPr lang="en-US">
            <a:latin typeface="Helvetica" pitchFamily="34" charset="0"/>
            <a:cs typeface="Helvetica" pitchFamily="34" charset="0"/>
          </a:endParaRPr>
        </a:p>
      </dgm:t>
    </dgm:pt>
    <dgm:pt modelId="{F3A4AD7C-41FD-48DD-BB5D-BFD04DB076E9}" type="pres">
      <dgm:prSet presAssocID="{BA83F44A-58F5-461C-AE44-6B9CBCB5A42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084E68-FAF5-49E9-BCD9-D7B90B9454A2}" type="pres">
      <dgm:prSet presAssocID="{BA83F44A-58F5-461C-AE44-6B9CBCB5A429}" presName="wedge1" presStyleLbl="node1" presStyleIdx="0" presStyleCnt="3"/>
      <dgm:spPr/>
      <dgm:t>
        <a:bodyPr/>
        <a:lstStyle/>
        <a:p>
          <a:endParaRPr lang="en-US"/>
        </a:p>
      </dgm:t>
    </dgm:pt>
    <dgm:pt modelId="{B0537E7C-8B42-4EDE-B4D5-65CFB0B67725}" type="pres">
      <dgm:prSet presAssocID="{BA83F44A-58F5-461C-AE44-6B9CBCB5A429}" presName="dummy1a" presStyleCnt="0"/>
      <dgm:spPr/>
    </dgm:pt>
    <dgm:pt modelId="{E4F9B77F-4E6A-4788-B856-46A6E1C1B673}" type="pres">
      <dgm:prSet presAssocID="{BA83F44A-58F5-461C-AE44-6B9CBCB5A429}" presName="dummy1b" presStyleCnt="0"/>
      <dgm:spPr/>
    </dgm:pt>
    <dgm:pt modelId="{494185E2-ED01-4259-A585-30CAA806B2CE}" type="pres">
      <dgm:prSet presAssocID="{BA83F44A-58F5-461C-AE44-6B9CBCB5A4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A48BF-A8FB-4E1E-9358-BB40F5074DAC}" type="pres">
      <dgm:prSet presAssocID="{BA83F44A-58F5-461C-AE44-6B9CBCB5A429}" presName="wedge2" presStyleLbl="node1" presStyleIdx="1" presStyleCnt="3"/>
      <dgm:spPr/>
      <dgm:t>
        <a:bodyPr/>
        <a:lstStyle/>
        <a:p>
          <a:endParaRPr lang="en-US"/>
        </a:p>
      </dgm:t>
    </dgm:pt>
    <dgm:pt modelId="{7EF38515-DF07-44EF-BF0F-ACF32AC96EF8}" type="pres">
      <dgm:prSet presAssocID="{BA83F44A-58F5-461C-AE44-6B9CBCB5A429}" presName="dummy2a" presStyleCnt="0"/>
      <dgm:spPr/>
    </dgm:pt>
    <dgm:pt modelId="{D8AA6FF7-4A8E-4F0E-BAB6-C98508E5CD3E}" type="pres">
      <dgm:prSet presAssocID="{BA83F44A-58F5-461C-AE44-6B9CBCB5A429}" presName="dummy2b" presStyleCnt="0"/>
      <dgm:spPr/>
    </dgm:pt>
    <dgm:pt modelId="{EBDD8D27-C40E-406E-B748-CC74FEEF2E23}" type="pres">
      <dgm:prSet presAssocID="{BA83F44A-58F5-461C-AE44-6B9CBCB5A4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88A4D-F15F-4CA6-B2A8-D367B29E5483}" type="pres">
      <dgm:prSet presAssocID="{BA83F44A-58F5-461C-AE44-6B9CBCB5A429}" presName="wedge3" presStyleLbl="node1" presStyleIdx="2" presStyleCnt="3"/>
      <dgm:spPr/>
      <dgm:t>
        <a:bodyPr/>
        <a:lstStyle/>
        <a:p>
          <a:endParaRPr lang="en-US"/>
        </a:p>
      </dgm:t>
    </dgm:pt>
    <dgm:pt modelId="{7EBF509F-39E1-4290-92C9-4D0E4FA81837}" type="pres">
      <dgm:prSet presAssocID="{BA83F44A-58F5-461C-AE44-6B9CBCB5A429}" presName="dummy3a" presStyleCnt="0"/>
      <dgm:spPr/>
    </dgm:pt>
    <dgm:pt modelId="{49C69149-4D3F-4690-B882-6DB4903152A3}" type="pres">
      <dgm:prSet presAssocID="{BA83F44A-58F5-461C-AE44-6B9CBCB5A429}" presName="dummy3b" presStyleCnt="0"/>
      <dgm:spPr/>
    </dgm:pt>
    <dgm:pt modelId="{181F83DF-FEB8-4382-A804-0C11C4CD3B4D}" type="pres">
      <dgm:prSet presAssocID="{BA83F44A-58F5-461C-AE44-6B9CBCB5A4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782A4-97A5-47EC-8A20-49788C6F45AA}" type="pres">
      <dgm:prSet presAssocID="{3FC84D4C-0545-42A9-BD6B-C88318ACA01D}" presName="arrowWedge1" presStyleLbl="fgSibTrans2D1" presStyleIdx="0" presStyleCnt="3"/>
      <dgm:spPr>
        <a:solidFill>
          <a:schemeClr val="tx1"/>
        </a:solidFill>
      </dgm:spPr>
    </dgm:pt>
    <dgm:pt modelId="{62E30AB2-E985-4376-9809-5355B724A39E}" type="pres">
      <dgm:prSet presAssocID="{2A5B23C4-7DB1-47E7-B97B-707076828FFD}" presName="arrowWedge2" presStyleLbl="fgSibTrans2D1" presStyleIdx="1" presStyleCnt="3"/>
      <dgm:spPr>
        <a:solidFill>
          <a:schemeClr val="tx1"/>
        </a:solidFill>
      </dgm:spPr>
    </dgm:pt>
    <dgm:pt modelId="{F46A6D73-0DA7-4A54-ACB0-BAFA6F85BC3E}" type="pres">
      <dgm:prSet presAssocID="{D0143051-4A2B-4996-9560-516154571403}" presName="arrowWedge3" presStyleLbl="fgSibTrans2D1" presStyleIdx="2" presStyleCnt="3"/>
      <dgm:spPr>
        <a:solidFill>
          <a:schemeClr val="tx1"/>
        </a:solidFill>
      </dgm:spPr>
    </dgm:pt>
  </dgm:ptLst>
  <dgm:cxnLst>
    <dgm:cxn modelId="{EF38CC20-FF6C-4074-A863-A2388449A9E2}" srcId="{BA83F44A-58F5-461C-AE44-6B9CBCB5A429}" destId="{DDEAC90E-4FA6-4954-8F86-4329B9C40250}" srcOrd="1" destOrd="0" parTransId="{A54AD205-54EF-4107-B6AD-776926125293}" sibTransId="{2A5B23C4-7DB1-47E7-B97B-707076828FFD}"/>
    <dgm:cxn modelId="{54C832F3-323B-194E-B80D-A13E9A50C33F}" type="presOf" srcId="{78378A4E-29F3-4E3D-BAEB-AC86BF42FBBB}" destId="{48188A4D-F15F-4CA6-B2A8-D367B29E5483}" srcOrd="0" destOrd="0" presId="urn:microsoft.com/office/officeart/2005/8/layout/cycle8"/>
    <dgm:cxn modelId="{1389438A-6C40-4674-BF40-A2829667C671}" srcId="{BA83F44A-58F5-461C-AE44-6B9CBCB5A429}" destId="{276C59AE-71EA-452A-901D-A58E0BF25E0F}" srcOrd="0" destOrd="0" parTransId="{55097245-54B7-4585-844C-576DE9CDD216}" sibTransId="{3FC84D4C-0545-42A9-BD6B-C88318ACA01D}"/>
    <dgm:cxn modelId="{CE42D87E-41A1-D142-A40C-74866E42F513}" type="presOf" srcId="{276C59AE-71EA-452A-901D-A58E0BF25E0F}" destId="{DE084E68-FAF5-49E9-BCD9-D7B90B9454A2}" srcOrd="0" destOrd="0" presId="urn:microsoft.com/office/officeart/2005/8/layout/cycle8"/>
    <dgm:cxn modelId="{A2CB4F1D-ACD8-144E-8020-DFC07CAE03FC}" type="presOf" srcId="{BA83F44A-58F5-461C-AE44-6B9CBCB5A429}" destId="{F3A4AD7C-41FD-48DD-BB5D-BFD04DB076E9}" srcOrd="0" destOrd="0" presId="urn:microsoft.com/office/officeart/2005/8/layout/cycle8"/>
    <dgm:cxn modelId="{E10FD22B-FCCB-444F-B1C0-702F8D54CE3A}" type="presOf" srcId="{78378A4E-29F3-4E3D-BAEB-AC86BF42FBBB}" destId="{181F83DF-FEB8-4382-A804-0C11C4CD3B4D}" srcOrd="1" destOrd="0" presId="urn:microsoft.com/office/officeart/2005/8/layout/cycle8"/>
    <dgm:cxn modelId="{64DFF128-3B39-394C-A42D-5FE09B0FD4E4}" type="presOf" srcId="{276C59AE-71EA-452A-901D-A58E0BF25E0F}" destId="{494185E2-ED01-4259-A585-30CAA806B2CE}" srcOrd="1" destOrd="0" presId="urn:microsoft.com/office/officeart/2005/8/layout/cycle8"/>
    <dgm:cxn modelId="{D3327BE1-BA8D-4147-9825-23D1A3AD2C2F}" srcId="{BA83F44A-58F5-461C-AE44-6B9CBCB5A429}" destId="{78378A4E-29F3-4E3D-BAEB-AC86BF42FBBB}" srcOrd="2" destOrd="0" parTransId="{94496601-A644-41FD-9386-1B40CF6F4B90}" sibTransId="{D0143051-4A2B-4996-9560-516154571403}"/>
    <dgm:cxn modelId="{415D706F-5206-4F4F-9EFC-0818F50C7EEC}" type="presOf" srcId="{DDEAC90E-4FA6-4954-8F86-4329B9C40250}" destId="{EBDD8D27-C40E-406E-B748-CC74FEEF2E23}" srcOrd="1" destOrd="0" presId="urn:microsoft.com/office/officeart/2005/8/layout/cycle8"/>
    <dgm:cxn modelId="{B1F95926-4FCD-2E4A-A786-110B24DCF63F}" type="presOf" srcId="{DDEAC90E-4FA6-4954-8F86-4329B9C40250}" destId="{E1AA48BF-A8FB-4E1E-9358-BB40F5074DAC}" srcOrd="0" destOrd="0" presId="urn:microsoft.com/office/officeart/2005/8/layout/cycle8"/>
    <dgm:cxn modelId="{A02A51A5-B38D-6A44-B74E-3BBB1A3CD824}" type="presParOf" srcId="{F3A4AD7C-41FD-48DD-BB5D-BFD04DB076E9}" destId="{DE084E68-FAF5-49E9-BCD9-D7B90B9454A2}" srcOrd="0" destOrd="0" presId="urn:microsoft.com/office/officeart/2005/8/layout/cycle8"/>
    <dgm:cxn modelId="{2F93C6B0-DCB9-E242-BAFC-7086625590CA}" type="presParOf" srcId="{F3A4AD7C-41FD-48DD-BB5D-BFD04DB076E9}" destId="{B0537E7C-8B42-4EDE-B4D5-65CFB0B67725}" srcOrd="1" destOrd="0" presId="urn:microsoft.com/office/officeart/2005/8/layout/cycle8"/>
    <dgm:cxn modelId="{6CD60776-673A-E94D-B063-9E325F823279}" type="presParOf" srcId="{F3A4AD7C-41FD-48DD-BB5D-BFD04DB076E9}" destId="{E4F9B77F-4E6A-4788-B856-46A6E1C1B673}" srcOrd="2" destOrd="0" presId="urn:microsoft.com/office/officeart/2005/8/layout/cycle8"/>
    <dgm:cxn modelId="{D3A51A35-5F42-C64C-B27E-CCEDF504151A}" type="presParOf" srcId="{F3A4AD7C-41FD-48DD-BB5D-BFD04DB076E9}" destId="{494185E2-ED01-4259-A585-30CAA806B2CE}" srcOrd="3" destOrd="0" presId="urn:microsoft.com/office/officeart/2005/8/layout/cycle8"/>
    <dgm:cxn modelId="{DE6FF4FF-E148-914C-A215-11F972283BDD}" type="presParOf" srcId="{F3A4AD7C-41FD-48DD-BB5D-BFD04DB076E9}" destId="{E1AA48BF-A8FB-4E1E-9358-BB40F5074DAC}" srcOrd="4" destOrd="0" presId="urn:microsoft.com/office/officeart/2005/8/layout/cycle8"/>
    <dgm:cxn modelId="{C5784152-2F80-0347-8F18-DD22C50BF1D2}" type="presParOf" srcId="{F3A4AD7C-41FD-48DD-BB5D-BFD04DB076E9}" destId="{7EF38515-DF07-44EF-BF0F-ACF32AC96EF8}" srcOrd="5" destOrd="0" presId="urn:microsoft.com/office/officeart/2005/8/layout/cycle8"/>
    <dgm:cxn modelId="{309888EE-E3BD-DE48-9656-E6F4D41109E2}" type="presParOf" srcId="{F3A4AD7C-41FD-48DD-BB5D-BFD04DB076E9}" destId="{D8AA6FF7-4A8E-4F0E-BAB6-C98508E5CD3E}" srcOrd="6" destOrd="0" presId="urn:microsoft.com/office/officeart/2005/8/layout/cycle8"/>
    <dgm:cxn modelId="{923B0B0C-83C0-5C41-9D54-53DCEF32F890}" type="presParOf" srcId="{F3A4AD7C-41FD-48DD-BB5D-BFD04DB076E9}" destId="{EBDD8D27-C40E-406E-B748-CC74FEEF2E23}" srcOrd="7" destOrd="0" presId="urn:microsoft.com/office/officeart/2005/8/layout/cycle8"/>
    <dgm:cxn modelId="{57BF2BE4-AFE0-E448-9144-E570BEF9DB5B}" type="presParOf" srcId="{F3A4AD7C-41FD-48DD-BB5D-BFD04DB076E9}" destId="{48188A4D-F15F-4CA6-B2A8-D367B29E5483}" srcOrd="8" destOrd="0" presId="urn:microsoft.com/office/officeart/2005/8/layout/cycle8"/>
    <dgm:cxn modelId="{1547CA1C-B259-AC44-A78E-DE811257C6C9}" type="presParOf" srcId="{F3A4AD7C-41FD-48DD-BB5D-BFD04DB076E9}" destId="{7EBF509F-39E1-4290-92C9-4D0E4FA81837}" srcOrd="9" destOrd="0" presId="urn:microsoft.com/office/officeart/2005/8/layout/cycle8"/>
    <dgm:cxn modelId="{FF886081-07B1-E047-9B91-F5F422908C23}" type="presParOf" srcId="{F3A4AD7C-41FD-48DD-BB5D-BFD04DB076E9}" destId="{49C69149-4D3F-4690-B882-6DB4903152A3}" srcOrd="10" destOrd="0" presId="urn:microsoft.com/office/officeart/2005/8/layout/cycle8"/>
    <dgm:cxn modelId="{2C41A0F3-60ED-784C-9EE2-3246A38B2BC5}" type="presParOf" srcId="{F3A4AD7C-41FD-48DD-BB5D-BFD04DB076E9}" destId="{181F83DF-FEB8-4382-A804-0C11C4CD3B4D}" srcOrd="11" destOrd="0" presId="urn:microsoft.com/office/officeart/2005/8/layout/cycle8"/>
    <dgm:cxn modelId="{8D50D7D4-BF91-E243-A60C-444A9D6C6332}" type="presParOf" srcId="{F3A4AD7C-41FD-48DD-BB5D-BFD04DB076E9}" destId="{21D782A4-97A5-47EC-8A20-49788C6F45AA}" srcOrd="12" destOrd="0" presId="urn:microsoft.com/office/officeart/2005/8/layout/cycle8"/>
    <dgm:cxn modelId="{236B47D7-FC5E-6A4A-AA7D-A02BFB9CBB31}" type="presParOf" srcId="{F3A4AD7C-41FD-48DD-BB5D-BFD04DB076E9}" destId="{62E30AB2-E985-4376-9809-5355B724A39E}" srcOrd="13" destOrd="0" presId="urn:microsoft.com/office/officeart/2005/8/layout/cycle8"/>
    <dgm:cxn modelId="{3B5CD0A3-5FA7-DB43-AECF-FC80993091C3}" type="presParOf" srcId="{F3A4AD7C-41FD-48DD-BB5D-BFD04DB076E9}" destId="{F46A6D73-0DA7-4A54-ACB0-BAFA6F85BC3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D4EDBA-0FA9-3948-8CB3-E3FD3B19CBAB}" type="doc">
      <dgm:prSet loTypeId="urn:microsoft.com/office/officeart/2005/8/layout/hProcess3" loCatId="" qsTypeId="urn:microsoft.com/office/officeart/2005/8/quickstyle/simple4" qsCatId="simple" csTypeId="urn:microsoft.com/office/officeart/2005/8/colors/colorful2" csCatId="colorful" phldr="1"/>
      <dgm:spPr/>
    </dgm:pt>
    <dgm:pt modelId="{1195214E-4259-7340-BE45-A4F03C01C4FF}" type="pres">
      <dgm:prSet presAssocID="{E2D4EDBA-0FA9-3948-8CB3-E3FD3B19CBAB}" presName="Name0" presStyleCnt="0">
        <dgm:presLayoutVars>
          <dgm:dir/>
          <dgm:animLvl val="lvl"/>
          <dgm:resizeHandles val="exact"/>
        </dgm:presLayoutVars>
      </dgm:prSet>
      <dgm:spPr/>
    </dgm:pt>
    <dgm:pt modelId="{1F5E9DF1-24A6-8B4F-AF07-39E50CBDAE19}" type="pres">
      <dgm:prSet presAssocID="{E2D4EDBA-0FA9-3948-8CB3-E3FD3B19CBAB}" presName="dummy" presStyleCnt="0"/>
      <dgm:spPr/>
    </dgm:pt>
    <dgm:pt modelId="{FC7E7C50-824C-6C41-854B-67EA52651C53}" type="pres">
      <dgm:prSet presAssocID="{E2D4EDBA-0FA9-3948-8CB3-E3FD3B19CBAB}" presName="linH" presStyleCnt="0"/>
      <dgm:spPr/>
    </dgm:pt>
    <dgm:pt modelId="{EB6475DC-2D06-3348-90DA-AD9460A108C9}" type="pres">
      <dgm:prSet presAssocID="{E2D4EDBA-0FA9-3948-8CB3-E3FD3B19CBAB}" presName="padding1" presStyleCnt="0"/>
      <dgm:spPr/>
    </dgm:pt>
    <dgm:pt modelId="{677C2F95-485A-874C-8E43-2F8F7103B3D6}" type="pres">
      <dgm:prSet presAssocID="{E2D4EDBA-0FA9-3948-8CB3-E3FD3B19CBAB}" presName="padding2" presStyleCnt="0"/>
      <dgm:spPr/>
    </dgm:pt>
    <dgm:pt modelId="{C01945D3-6BF1-054D-8619-CE6015E4531D}" type="pres">
      <dgm:prSet presAssocID="{E2D4EDBA-0FA9-3948-8CB3-E3FD3B19CBAB}" presName="negArrow" presStyleCnt="0"/>
      <dgm:spPr/>
    </dgm:pt>
    <dgm:pt modelId="{1CC17475-1C0B-204C-A7BD-BBDAA8AB2F7F}" type="pres">
      <dgm:prSet presAssocID="{E2D4EDBA-0FA9-3948-8CB3-E3FD3B19CBAB}" presName="backgroundArrow" presStyleLbl="node1" presStyleIdx="0" presStyleCnt="1" custAng="10800000"/>
      <dgm:spPr/>
    </dgm:pt>
  </dgm:ptLst>
  <dgm:cxnLst>
    <dgm:cxn modelId="{C9B3E3C0-DC2D-B540-907B-9D1884B5FF2C}" type="presOf" srcId="{E2D4EDBA-0FA9-3948-8CB3-E3FD3B19CBAB}" destId="{1195214E-4259-7340-BE45-A4F03C01C4FF}" srcOrd="0" destOrd="0" presId="urn:microsoft.com/office/officeart/2005/8/layout/hProcess3"/>
    <dgm:cxn modelId="{26A2EA1C-6DD2-9B46-BC5B-D493A8AF8B8E}" type="presParOf" srcId="{1195214E-4259-7340-BE45-A4F03C01C4FF}" destId="{1F5E9DF1-24A6-8B4F-AF07-39E50CBDAE19}" srcOrd="0" destOrd="0" presId="urn:microsoft.com/office/officeart/2005/8/layout/hProcess3"/>
    <dgm:cxn modelId="{C12CDC40-8546-AE41-BD83-E869200494B1}" type="presParOf" srcId="{1195214E-4259-7340-BE45-A4F03C01C4FF}" destId="{FC7E7C50-824C-6C41-854B-67EA52651C53}" srcOrd="1" destOrd="0" presId="urn:microsoft.com/office/officeart/2005/8/layout/hProcess3"/>
    <dgm:cxn modelId="{A3D79331-9B6E-274A-BF4D-1FADB06D2A62}" type="presParOf" srcId="{FC7E7C50-824C-6C41-854B-67EA52651C53}" destId="{EB6475DC-2D06-3348-90DA-AD9460A108C9}" srcOrd="0" destOrd="0" presId="urn:microsoft.com/office/officeart/2005/8/layout/hProcess3"/>
    <dgm:cxn modelId="{29E90FB4-594E-EF46-86E4-A6F77C056142}" type="presParOf" srcId="{FC7E7C50-824C-6C41-854B-67EA52651C53}" destId="{677C2F95-485A-874C-8E43-2F8F7103B3D6}" srcOrd="1" destOrd="0" presId="urn:microsoft.com/office/officeart/2005/8/layout/hProcess3"/>
    <dgm:cxn modelId="{3A97360C-3D7C-4F40-A659-F48C97F77829}" type="presParOf" srcId="{FC7E7C50-824C-6C41-854B-67EA52651C53}" destId="{C01945D3-6BF1-054D-8619-CE6015E4531D}" srcOrd="2" destOrd="0" presId="urn:microsoft.com/office/officeart/2005/8/layout/hProcess3"/>
    <dgm:cxn modelId="{F5AF8CD6-48E6-B446-8F52-E71003770309}" type="presParOf" srcId="{FC7E7C50-824C-6C41-854B-67EA52651C53}" destId="{1CC17475-1C0B-204C-A7BD-BBDAA8AB2F7F}" srcOrd="3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4E68-FAF5-49E9-BCD9-D7B90B9454A2}">
      <dsp:nvSpPr>
        <dsp:cNvPr id="0" name=""/>
        <dsp:cNvSpPr/>
      </dsp:nvSpPr>
      <dsp:spPr>
        <a:xfrm>
          <a:off x="1393595" y="320985"/>
          <a:ext cx="4148125" cy="4148125"/>
        </a:xfrm>
        <a:prstGeom prst="pie">
          <a:avLst>
            <a:gd name="adj1" fmla="val 16200000"/>
            <a:gd name="adj2" fmla="val 1800000"/>
          </a:avLst>
        </a:prstGeom>
        <a:solidFill>
          <a:srgbClr val="C6D9F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DATA</a:t>
          </a:r>
          <a:endParaRPr lang="en-US" sz="3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79756" y="1199993"/>
        <a:ext cx="1481473" cy="1234561"/>
      </dsp:txXfrm>
    </dsp:sp>
    <dsp:sp modelId="{E1AA48BF-A8FB-4E1E-9358-BB40F5074DAC}">
      <dsp:nvSpPr>
        <dsp:cNvPr id="0" name=""/>
        <dsp:cNvSpPr/>
      </dsp:nvSpPr>
      <dsp:spPr>
        <a:xfrm>
          <a:off x="1308164" y="469133"/>
          <a:ext cx="4148125" cy="4148125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95813" y="3160476"/>
        <a:ext cx="2222210" cy="1086413"/>
      </dsp:txXfrm>
    </dsp:sp>
    <dsp:sp modelId="{48188A4D-F15F-4CA6-B2A8-D367B29E5483}">
      <dsp:nvSpPr>
        <dsp:cNvPr id="0" name=""/>
        <dsp:cNvSpPr/>
      </dsp:nvSpPr>
      <dsp:spPr>
        <a:xfrm>
          <a:off x="1222732" y="320985"/>
          <a:ext cx="4148125" cy="4148125"/>
        </a:xfrm>
        <a:prstGeom prst="pie">
          <a:avLst>
            <a:gd name="adj1" fmla="val 9000000"/>
            <a:gd name="adj2" fmla="val 1620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03223" y="1199993"/>
        <a:ext cx="1481473" cy="1234561"/>
      </dsp:txXfrm>
    </dsp:sp>
    <dsp:sp modelId="{21D782A4-97A5-47EC-8A20-49788C6F45AA}">
      <dsp:nvSpPr>
        <dsp:cNvPr id="0" name=""/>
        <dsp:cNvSpPr/>
      </dsp:nvSpPr>
      <dsp:spPr>
        <a:xfrm>
          <a:off x="1137149" y="64197"/>
          <a:ext cx="4661703" cy="46617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30AB2-E985-4376-9809-5355B724A39E}">
      <dsp:nvSpPr>
        <dsp:cNvPr id="0" name=""/>
        <dsp:cNvSpPr/>
      </dsp:nvSpPr>
      <dsp:spPr>
        <a:xfrm>
          <a:off x="1051375" y="212082"/>
          <a:ext cx="4661703" cy="46617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A6D73-0DA7-4A54-ACB0-BAFA6F85BC3E}">
      <dsp:nvSpPr>
        <dsp:cNvPr id="0" name=""/>
        <dsp:cNvSpPr/>
      </dsp:nvSpPr>
      <dsp:spPr>
        <a:xfrm>
          <a:off x="965601" y="64197"/>
          <a:ext cx="4661703" cy="46617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84E68-FAF5-49E9-BCD9-D7B90B9454A2}">
      <dsp:nvSpPr>
        <dsp:cNvPr id="0" name=""/>
        <dsp:cNvSpPr/>
      </dsp:nvSpPr>
      <dsp:spPr>
        <a:xfrm>
          <a:off x="1393595" y="320985"/>
          <a:ext cx="4148125" cy="4148125"/>
        </a:xfrm>
        <a:prstGeom prst="pie">
          <a:avLst>
            <a:gd name="adj1" fmla="val 16200000"/>
            <a:gd name="adj2" fmla="val 1800000"/>
          </a:avLst>
        </a:prstGeom>
        <a:solidFill>
          <a:srgbClr val="C6D9F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Strategies</a:t>
          </a:r>
          <a:endParaRPr lang="en-US" sz="21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579756" y="1199993"/>
        <a:ext cx="1481473" cy="1234561"/>
      </dsp:txXfrm>
    </dsp:sp>
    <dsp:sp modelId="{E1AA48BF-A8FB-4E1E-9358-BB40F5074DAC}">
      <dsp:nvSpPr>
        <dsp:cNvPr id="0" name=""/>
        <dsp:cNvSpPr/>
      </dsp:nvSpPr>
      <dsp:spPr>
        <a:xfrm>
          <a:off x="1308164" y="469133"/>
          <a:ext cx="4148125" cy="4148125"/>
        </a:xfrm>
        <a:prstGeom prst="pie">
          <a:avLst>
            <a:gd name="adj1" fmla="val 1800000"/>
            <a:gd name="adj2" fmla="val 900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295813" y="3160476"/>
        <a:ext cx="2222210" cy="1086413"/>
      </dsp:txXfrm>
    </dsp:sp>
    <dsp:sp modelId="{48188A4D-F15F-4CA6-B2A8-D367B29E5483}">
      <dsp:nvSpPr>
        <dsp:cNvPr id="0" name=""/>
        <dsp:cNvSpPr/>
      </dsp:nvSpPr>
      <dsp:spPr>
        <a:xfrm>
          <a:off x="1222732" y="320985"/>
          <a:ext cx="4148125" cy="4148125"/>
        </a:xfrm>
        <a:prstGeom prst="pie">
          <a:avLst>
            <a:gd name="adj1" fmla="val 9000000"/>
            <a:gd name="adj2" fmla="val 16200000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703223" y="1199993"/>
        <a:ext cx="1481473" cy="1234561"/>
      </dsp:txXfrm>
    </dsp:sp>
    <dsp:sp modelId="{21D782A4-97A5-47EC-8A20-49788C6F45AA}">
      <dsp:nvSpPr>
        <dsp:cNvPr id="0" name=""/>
        <dsp:cNvSpPr/>
      </dsp:nvSpPr>
      <dsp:spPr>
        <a:xfrm>
          <a:off x="1137149" y="64197"/>
          <a:ext cx="4661703" cy="466170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30AB2-E985-4376-9809-5355B724A39E}">
      <dsp:nvSpPr>
        <dsp:cNvPr id="0" name=""/>
        <dsp:cNvSpPr/>
      </dsp:nvSpPr>
      <dsp:spPr>
        <a:xfrm>
          <a:off x="1051375" y="212082"/>
          <a:ext cx="4661703" cy="466170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A6D73-0DA7-4A54-ACB0-BAFA6F85BC3E}">
      <dsp:nvSpPr>
        <dsp:cNvPr id="0" name=""/>
        <dsp:cNvSpPr/>
      </dsp:nvSpPr>
      <dsp:spPr>
        <a:xfrm>
          <a:off x="965601" y="64197"/>
          <a:ext cx="4661703" cy="466170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17475-1C0B-204C-A7BD-BBDAA8AB2F7F}">
      <dsp:nvSpPr>
        <dsp:cNvPr id="0" name=""/>
        <dsp:cNvSpPr/>
      </dsp:nvSpPr>
      <dsp:spPr>
        <a:xfrm rot="10800000">
          <a:off x="0" y="17432"/>
          <a:ext cx="3125325" cy="1152000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0.19782</cdr:x>
      <cdr:y>0.79797</cdr:y>
    </cdr:from>
    <cdr:to>
      <cdr:x>0.83911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8933" y="3611563"/>
          <a:ext cx="258989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0.173</cdr:x>
      <cdr:y>0.79797</cdr:y>
    </cdr:from>
    <cdr:to>
      <cdr:x>0.78532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8680" y="3611563"/>
          <a:ext cx="24729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  </a:t>
          </a:r>
          <a:r>
            <a:rPr lang="en-US" sz="2000" dirty="0" smtClean="0"/>
            <a:t>      Year I         Years 2-6 </a:t>
          </a:r>
          <a:endParaRPr lang="en-US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63BE1-5EA7-644C-9642-65E3E2CF4C54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5EC7F-41AB-764F-B439-65916CA762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04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52664-B4ED-644F-9E57-5717B8A00297}" type="datetimeFigureOut">
              <a:rPr lang="en-US" smtClean="0"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B30A2-5301-4F4F-8B14-45D4349FD7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77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are facing these four challenges and, I hope to show, that Academic Maps will provide a partial solution to each one.</a:t>
            </a:r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38170D-FDAB-8E46-A325-95CDED713F19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2519E32-958D-E04A-9B25-3E7F7FF37D7D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 dirty="0">
              <a:latin typeface="Calibri" charset="0"/>
            </a:endParaRP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s-CZ" sz="1200" dirty="0">
                <a:latin typeface="Calibri" charset="0"/>
              </a:rPr>
              <a:t>DCO-AAA123-20100809-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36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398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68" indent="-2857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74" indent="-2285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23" indent="-2285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73" indent="-2285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F04AAED-708C-8F41-8B22-A1D85ACF0F4A}" type="slidenum">
              <a:rPr lang="en-US" sz="1200">
                <a:latin typeface="Calibri" charset="0"/>
              </a:rPr>
              <a:pPr eaLnBrk="1" hangingPunct="1"/>
              <a:t>44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71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22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Stories</a:t>
            </a:r>
            <a:r>
              <a:rPr lang="en-US" baseline="0" dirty="0" smtClean="0"/>
              <a:t> Dr. Abele might tell: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lIns="91656" tIns="45827" rIns="91656" bIns="45827"/>
          <a:lstStyle/>
          <a:p>
            <a:fld id="{47816D97-0E82-4F0F-A975-142D5DD64B1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36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B9548-A809-5E4A-9BED-90C3667BE7FA}" type="slidenum">
              <a:rPr lang="en-US" sz="1200">
                <a:latin typeface="Calibri" charset="0"/>
              </a:rPr>
              <a:pPr eaLnBrk="1" hangingPunct="1"/>
              <a:t>54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7D9F8E-E056-064A-AF0B-66CE3CB890FC}" type="slidenum">
              <a:rPr lang="en-US" sz="1200">
                <a:latin typeface="Calibri" charset="0"/>
              </a:rPr>
              <a:pPr eaLnBrk="1" hangingPunct="1"/>
              <a:t>56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2AA787-49B2-8F42-AB3D-E0FEF86A742C}" type="slidenum">
              <a:rPr lang="en-US" sz="1200">
                <a:latin typeface="Calibri" charset="0"/>
              </a:rPr>
              <a:pPr eaLnBrk="1" hangingPunct="1"/>
              <a:t>57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25F3E-564F-554F-9C3B-BCE117FFDB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27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E98B8D-EC72-D543-80C9-9C2C0B4CE574}" type="slidenum">
              <a:rPr lang="en-US" sz="1200">
                <a:latin typeface="Calibri" charset="0"/>
              </a:rPr>
              <a:pPr eaLnBrk="1" hangingPunct="1"/>
              <a:t>58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214648-2970-BA4B-977F-F7E529E3B1AC}" type="slidenum">
              <a:rPr lang="en-US" sz="1200">
                <a:latin typeface="Calibri" charset="0"/>
              </a:rPr>
              <a:pPr eaLnBrk="1" hangingPunct="1"/>
              <a:t>65</a:t>
            </a:fld>
            <a:endParaRPr lang="en-US" sz="1200" dirty="0">
              <a:latin typeface="Calibri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EA8DCD-9E01-9045-BE58-3D38FA6C1CC7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D2D92C-24E0-7545-A4D3-EF8F18999CD7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F182458-63B2-A646-AE9B-59BEF4BBDF5E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Stories Dr. Abele might tell:	How</a:t>
            </a:r>
            <a:r>
              <a:rPr lang="en-US" baseline="0" dirty="0" smtClean="0"/>
              <a:t> he called people in to the meeting to debunk notions or test questionable hypotheses.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			How members of the group raised questions about students (like transfer students, for example)</a:t>
            </a:r>
          </a:p>
          <a:p>
            <a:r>
              <a:rPr lang="en-US" baseline="0" dirty="0" smtClean="0"/>
              <a:t>			and what was happening to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			How team members raised questions about institutional practices.  (Why do we let them leave before</a:t>
            </a:r>
          </a:p>
          <a:p>
            <a:r>
              <a:rPr lang="en-US" baseline="0" dirty="0" smtClean="0"/>
              <a:t>			registering for the next semester?  Why are we making people mad when they leave the parking lot?)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</p:spPr>
        <p:txBody>
          <a:bodyPr lIns="91660" tIns="45830" rIns="91660" bIns="45830"/>
          <a:lstStyle/>
          <a:p>
            <a:fld id="{47816D97-0E82-4F0F-A975-142D5DD64B1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43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Stories Dr. Abele might tell:	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7" rIns="91656" bIns="4582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C23AE56-4651-E84F-855F-1F8DAD4277AB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Stories Dr. Abele might tell:	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7" rIns="91656" bIns="4582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471C04F-1E1A-DD47-A0B6-C5A3136392C0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Stories Dr. Abele might tell:	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56" tIns="45827" rIns="91656" bIns="4582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CB7EB-137A-4A4F-B70C-3AABDCB53C6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2406E-C89F-2547-BA91-1B38D2637B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1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7DB8-48EB-5F43-82F3-9DCE2A0953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4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0F2A4-A28B-5E44-83EE-B8045624B4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66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00800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21080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6400800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1147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21080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6400800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914400" y="1828800"/>
            <a:ext cx="10363200" cy="4343400"/>
          </a:xfrm>
        </p:spPr>
        <p:txBody>
          <a:bodyPr rtlCol="0" anchor="ctr">
            <a:normAutofit/>
          </a:bodyPr>
          <a:lstStyle>
            <a:lvl1pPr marL="112713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61202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1681862-B989-9046-9D84-248C2FFE2603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634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0797EA4-2C85-3543-8EB1-D25C161D5047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45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5AEE5DE-E518-F343-9916-3C970AE73A33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35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4A9AD9B-D26C-104F-861B-58E2A8C85ABD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326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AD627D6-1033-8A4F-A766-2B18C1E78FF1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974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01C8D01-935E-E14F-992C-7B79B51EE13F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568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5DA9-1E65-3443-8923-E0FD376C0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14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4F748CD-92F1-8E4B-A00E-3D94A233E396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768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56660B4-68A4-BB42-9887-FA5305D5AFE6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798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1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00800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21081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6400801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37464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1736918" y="6564314"/>
            <a:ext cx="266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7E6FEE0-3E1B-DE4A-860C-AF6601B81A23}" type="slidenum">
              <a:rPr lang="en-US" sz="1000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00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18017" y="6564313"/>
            <a:ext cx="559646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000" dirty="0" smtClean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391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21081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09600" y="6400801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914400" y="1828800"/>
            <a:ext cx="10363200" cy="4343400"/>
          </a:xfrm>
        </p:spPr>
        <p:txBody>
          <a:bodyPr anchor="ctr"/>
          <a:lstStyle>
            <a:lvl1pPr marL="112701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214367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4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00800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21083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400803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SOURCE: Insert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0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1" y="1828800"/>
            <a:ext cx="48768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00800" y="1828800"/>
            <a:ext cx="48768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21081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6400801"/>
            <a:ext cx="10972800" cy="274320"/>
          </a:xfrm>
        </p:spPr>
        <p:txBody>
          <a:bodyPr anchor="ctr"/>
          <a:lstStyle>
            <a:lvl1pPr marL="0" indent="0" algn="r">
              <a:buNone/>
              <a:defRPr sz="800" baseline="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SOURCE: Insert Citation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457200"/>
            <a:ext cx="10972800" cy="54864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21083"/>
            <a:ext cx="10972800" cy="27432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1248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31044" y="367410"/>
            <a:ext cx="9956157" cy="29832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spcAft>
                <a:spcPts val="0"/>
              </a:spcAft>
              <a:buNone/>
              <a:defRPr sz="19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5" name="Rectangle 280"/>
          <p:cNvSpPr txBox="1">
            <a:spLocks noChangeArrowheads="1"/>
          </p:cNvSpPr>
          <p:nvPr userDrawn="1"/>
        </p:nvSpPr>
        <p:spPr bwMode="auto">
          <a:xfrm>
            <a:off x="11737544" y="6564952"/>
            <a:ext cx="26565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b="0" i="0" normalizeH="0" baseline="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b="0" i="0" normalizeH="0" baseline="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18469" y="1543487"/>
            <a:ext cx="5677749" cy="125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dirty="0" smtClean="0"/>
              <a:t>Green bulleted 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r>
              <a:rPr lang="en-US" dirty="0" smtClean="0"/>
              <a:t>Text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09450" y="1543487"/>
            <a:ext cx="5677749" cy="125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dirty="0" smtClean="0"/>
              <a:t>Automatic bulleted text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r>
              <a:rPr lang="en-US" dirty="0" smtClean="0"/>
              <a:t>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4320" y="1146692"/>
            <a:ext cx="11672880" cy="251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aseline="0">
                <a:latin typeface="Tahoma" pitchFamily="34" charset="0"/>
              </a:defRPr>
            </a:lvl1pPr>
            <a:lvl2pPr marL="181409" indent="-181409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latin typeface="Tahoma" pitchFamily="34" charset="0"/>
              </a:defRPr>
            </a:lvl2pPr>
            <a:lvl3pPr marL="472960" indent="-291551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latin typeface="Tahoma" pitchFamily="34" charset="0"/>
              </a:defRPr>
            </a:lvl3pPr>
            <a:lvl4pPr marL="639792" indent="-16683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latin typeface="Tahoma" pitchFamily="34" charset="0"/>
              </a:defRPr>
            </a:lvl4pPr>
            <a:lvl5pPr marL="751553" indent="-111762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latin typeface="Tahoma" pitchFamily="34" charset="0"/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8" name="Rectangle 280"/>
          <p:cNvSpPr txBox="1">
            <a:spLocks noChangeArrowheads="1"/>
          </p:cNvSpPr>
          <p:nvPr userDrawn="1"/>
        </p:nvSpPr>
        <p:spPr bwMode="auto">
          <a:xfrm>
            <a:off x="11737544" y="6592802"/>
            <a:ext cx="265653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CF1D000-883C-44DB-93B0-94C62FBCA262}" type="slidenum">
              <a:rPr lang="en-US" sz="1000" b="0" i="0" normalizeH="0" baseline="0" smtClean="0">
                <a:solidFill>
                  <a:srgbClr val="FFFFFF"/>
                </a:solidFill>
                <a:latin typeface="Tahoma" pitchFamily="34" charset="0"/>
              </a:rPr>
              <a:pPr/>
              <a:t>‹#›</a:t>
            </a:fld>
            <a:r>
              <a:rPr lang="en-US" sz="1000" b="0" i="0" normalizeH="0" baseline="0" dirty="0" smtClean="0">
                <a:solidFill>
                  <a:srgbClr val="FFFFFF"/>
                </a:solidFill>
                <a:latin typeface="Tahoma" pitchFamily="34" charset="0"/>
              </a:rPr>
              <a:t> </a:t>
            </a:r>
            <a:endParaRPr lang="en-US" sz="1000" b="0" i="0" normalizeH="0" baseline="0" dirty="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18472" y="6592803"/>
            <a:ext cx="5596009" cy="15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lnSpc>
                <a:spcPct val="101000"/>
              </a:lnSpc>
            </a:pPr>
            <a:r>
              <a:rPr lang="en-US" sz="1000" dirty="0">
                <a:solidFill>
                  <a:srgbClr val="FFFFFF"/>
                </a:solidFill>
                <a:latin typeface="Tahoma" pitchFamily="32" charset="0"/>
                <a:cs typeface="Tahoma" pitchFamily="32" charset="0"/>
              </a:rPr>
              <a:t>©</a:t>
            </a:r>
            <a:r>
              <a:rPr lang="en-US" sz="1000" dirty="0" smtClean="0">
                <a:solidFill>
                  <a:srgbClr val="FFFFFF"/>
                </a:solidFill>
                <a:latin typeface="Tahoma" pitchFamily="32" charset="0"/>
              </a:rPr>
              <a:t>2014 </a:t>
            </a:r>
            <a:r>
              <a:rPr lang="en-US" sz="1000" dirty="0">
                <a:solidFill>
                  <a:srgbClr val="FFFFFF"/>
                </a:solidFill>
                <a:latin typeface="Tahoma" pitchFamily="32" charset="0"/>
              </a:rPr>
              <a:t>U.S. Education Delivery Institute</a:t>
            </a:r>
          </a:p>
        </p:txBody>
      </p:sp>
    </p:spTree>
    <p:extLst>
      <p:ext uri="{BB962C8B-B14F-4D97-AF65-F5344CB8AC3E}">
        <p14:creationId xmlns:p14="http://schemas.microsoft.com/office/powerpoint/2010/main" val="248871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0055-21F7-9B45-B57C-4152208396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1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CB50-4219-6B41-BD54-75D2ABF70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5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7384-BB15-DD47-AEE2-0B50698A8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EFE3-BA09-2742-812A-225102BF06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4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D9AD-452D-094E-9C46-861057C3C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BA29-0BFE-DF4E-9AB6-DD615889E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96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A84B-AFB3-3147-88AA-8E423AF57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E28F7F-7A80-3B4B-894E-517024DC7D53}" type="slidenum">
              <a:rPr lang="en-US"/>
              <a:pPr>
                <a:defRPr/>
              </a:pPr>
              <a:t>‹#›</a:t>
            </a:fld>
            <a:r>
              <a:rPr lang="en-US" dirty="0"/>
              <a:t>labele@fsu.edu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7" r:id="rId1"/>
    <p:sldLayoutId id="2147487368" r:id="rId2"/>
    <p:sldLayoutId id="2147487369" r:id="rId3"/>
    <p:sldLayoutId id="2147487370" r:id="rId4"/>
    <p:sldLayoutId id="2147487371" r:id="rId5"/>
    <p:sldLayoutId id="2147487372" r:id="rId6"/>
    <p:sldLayoutId id="2147487373" r:id="rId7"/>
    <p:sldLayoutId id="2147487374" r:id="rId8"/>
    <p:sldLayoutId id="2147487375" r:id="rId9"/>
    <p:sldLayoutId id="2147487376" r:id="rId10"/>
    <p:sldLayoutId id="2147487377" r:id="rId11"/>
    <p:sldLayoutId id="2147487378" r:id="rId12"/>
    <p:sldLayoutId id="2147487379" r:id="rId13"/>
    <p:sldLayoutId id="2147487383" r:id="rId14"/>
    <p:sldLayoutId id="2147487384" r:id="rId15"/>
    <p:sldLayoutId id="2147487385" r:id="rId16"/>
    <p:sldLayoutId id="2147487387" r:id="rId17"/>
    <p:sldLayoutId id="2147487388" r:id="rId18"/>
    <p:sldLayoutId id="2147487389" r:id="rId19"/>
    <p:sldLayoutId id="2147487390" r:id="rId20"/>
    <p:sldLayoutId id="2147487392" r:id="rId21"/>
    <p:sldLayoutId id="2147487393" r:id="rId22"/>
    <p:sldLayoutId id="2147487394" r:id="rId23"/>
    <p:sldLayoutId id="2147487395" r:id="rId24"/>
    <p:sldLayoutId id="2147487396" r:id="rId25"/>
    <p:sldLayoutId id="2147487397" r:id="rId26"/>
    <p:sldLayoutId id="2147487398" r:id="rId27"/>
    <p:sldLayoutId id="2147487399" r:id="rId28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oingwhatmatters.cccco.edu/Portals/6/docs/Building%20Guided%20Pathways%20to%20Success%20-%20EAB%20Report%20FINAL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netonline.org/" TargetMode="External"/><Relationship Id="rId5" Type="http://schemas.openxmlformats.org/officeDocument/2006/relationships/hyperlink" Target="http://www.bls.gov/ooh/" TargetMode="External"/><Relationship Id="rId4" Type="http://schemas.openxmlformats.org/officeDocument/2006/relationships/hyperlink" Target="http://naceweb.org/salary-resources/index.aspx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7F054-B2A1-D040-BC95-C0DA4649B9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63000"/>
          </a:blip>
          <a:stretch>
            <a:fillRect/>
          </a:stretch>
        </p:blipFill>
        <p:spPr>
          <a:xfrm>
            <a:off x="6075188" y="0"/>
            <a:ext cx="4135613" cy="6941244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Larry Abele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CSU-Bakersfield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800" y="2183349"/>
            <a:ext cx="7772400" cy="1755775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Graduation is Everyone’s Business</a:t>
            </a:r>
          </a:p>
        </p:txBody>
      </p:sp>
    </p:spTree>
    <p:extLst>
      <p:ext uri="{BB962C8B-B14F-4D97-AF65-F5344CB8AC3E}">
        <p14:creationId xmlns:p14="http://schemas.microsoft.com/office/powerpoint/2010/main" val="17214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74294"/>
            <a:ext cx="8229600" cy="1143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Universities with similar characteristics can differ significantly in graduation 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9725" y="6126164"/>
            <a:ext cx="6044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15 similar institutions based on 12 variables: standardized test score, high school gpa,</a:t>
            </a:r>
          </a:p>
          <a:p>
            <a:r>
              <a:rPr lang="en-US" sz="1200" dirty="0"/>
              <a:t> % Pell, selectivity. Size,commuter or residential, expenditures per student,</a:t>
            </a:r>
          </a:p>
          <a:p>
            <a:r>
              <a:rPr lang="en-US" sz="1200" dirty="0"/>
              <a:t> Carnegie classification, age structure, public, % STEM degrees ,%PT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19214"/>
              </p:ext>
            </p:extLst>
          </p:nvPr>
        </p:nvGraphicFramePr>
        <p:xfrm>
          <a:off x="2383074" y="1805614"/>
          <a:ext cx="7827726" cy="40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9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981200" y="440267"/>
            <a:ext cx="8229600" cy="1322574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Tahoma"/>
              </a:rPr>
              <a:t>Why are attrition </a:t>
            </a:r>
            <a:r>
              <a:rPr lang="en-US" dirty="0">
                <a:ea typeface="+mj-ea"/>
                <a:cs typeface="Tahoma"/>
              </a:rPr>
              <a:t>r</a:t>
            </a:r>
            <a:r>
              <a:rPr lang="en-US" dirty="0" smtClean="0">
                <a:ea typeface="+mj-ea"/>
                <a:cs typeface="Tahoma"/>
              </a:rPr>
              <a:t>ates </a:t>
            </a:r>
            <a:r>
              <a:rPr lang="en-US" dirty="0">
                <a:ea typeface="+mj-ea"/>
                <a:cs typeface="Tahoma"/>
              </a:rPr>
              <a:t>h</a:t>
            </a:r>
            <a:r>
              <a:rPr lang="en-US" dirty="0" smtClean="0">
                <a:ea typeface="+mj-ea"/>
                <a:cs typeface="Tahoma"/>
              </a:rPr>
              <a:t>igh and graduation rates </a:t>
            </a:r>
            <a:r>
              <a:rPr lang="en-US" dirty="0">
                <a:ea typeface="+mj-ea"/>
                <a:cs typeface="Tahoma"/>
              </a:rPr>
              <a:t>l</a:t>
            </a:r>
            <a:r>
              <a:rPr lang="en-US" dirty="0" smtClean="0">
                <a:ea typeface="+mj-ea"/>
                <a:cs typeface="Tahoma"/>
              </a:rPr>
              <a:t>ow?</a:t>
            </a:r>
          </a:p>
        </p:txBody>
      </p:sp>
      <p:sp>
        <p:nvSpPr>
          <p:cNvPr id="26626" name="Content Placeholder 2"/>
          <p:cNvSpPr>
            <a:spLocks noGrp="1" noChangeAspect="1"/>
          </p:cNvSpPr>
          <p:nvPr>
            <p:ph idx="1"/>
          </p:nvPr>
        </p:nvSpPr>
        <p:spPr>
          <a:xfrm>
            <a:off x="2376488" y="1949451"/>
            <a:ext cx="7402512" cy="41243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rgbClr val="800000"/>
                </a:solidFill>
                <a:latin typeface="Calibri" charset="0"/>
                <a:ea typeface="+mn-ea"/>
                <a:cs typeface="+mn-cs"/>
              </a:rPr>
              <a:t>Lack of Policy Focus or Attention:</a:t>
            </a:r>
          </a:p>
          <a:p>
            <a:pPr fontAlgn="auto">
              <a:spcAft>
                <a:spcPts val="600"/>
              </a:spcAft>
              <a:buFont typeface="Wingdings" charset="0"/>
              <a:buChar char="Ø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Until recently almost all states funded enrollment or student credit hours.</a:t>
            </a:r>
          </a:p>
          <a:p>
            <a:pPr fontAlgn="auto">
              <a:spcAft>
                <a:spcPts val="600"/>
              </a:spcAft>
              <a:buFont typeface="Wingdings" charset="0"/>
              <a:buChar char="Ø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Rankings either do not include graduation rates or give them little weight.</a:t>
            </a:r>
          </a:p>
          <a:p>
            <a:pPr fontAlgn="auto">
              <a:spcAft>
                <a:spcPts val="600"/>
              </a:spcAft>
              <a:buFont typeface="Wingdings" charset="0"/>
              <a:buChar char="Ø"/>
              <a:defRPr/>
            </a:pPr>
            <a:r>
              <a:rPr lang="en-US" dirty="0" smtClean="0">
                <a:latin typeface="Calibri" charset="0"/>
                <a:ea typeface="+mn-ea"/>
                <a:cs typeface="+mn-cs"/>
              </a:rPr>
              <a:t>Focusing on Retention/Graduation has not been part of our culture.</a:t>
            </a:r>
          </a:p>
        </p:txBody>
      </p:sp>
    </p:spTree>
    <p:extLst>
      <p:ext uri="{BB962C8B-B14F-4D97-AF65-F5344CB8AC3E}">
        <p14:creationId xmlns:p14="http://schemas.microsoft.com/office/powerpoint/2010/main" val="21122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Cultural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56925"/>
            <a:ext cx="82296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‘To become a premier public research university …with a focus on world class research…’ (Strategic plan 2014)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Graduation rate: </a:t>
            </a:r>
            <a:r>
              <a:rPr lang="en-US" b="1" dirty="0" smtClean="0"/>
              <a:t>9.6%</a:t>
            </a:r>
            <a:r>
              <a:rPr lang="en-US" dirty="0" smtClean="0"/>
              <a:t> (4-yr)  31% (6-yr)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285750" lvl="1">
              <a:buFont typeface="Arial"/>
              <a:buChar char="•"/>
            </a:pPr>
            <a:r>
              <a:rPr lang="en-US" sz="3200" dirty="0"/>
              <a:t>Your success as a faculty member depends on your personal performance, primarily in research.</a:t>
            </a:r>
          </a:p>
          <a:p>
            <a:pPr lvl="1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813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949450" y="288925"/>
            <a:ext cx="8026400" cy="1905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Tahoma"/>
              </a:rPr>
              <a:t>Three Critical Elements of a </a:t>
            </a:r>
            <a:br>
              <a:rPr lang="en-US" sz="4000" dirty="0">
                <a:ea typeface="+mj-ea"/>
                <a:cs typeface="Tahoma"/>
              </a:rPr>
            </a:br>
            <a:r>
              <a:rPr lang="en-US" sz="4000" dirty="0">
                <a:ea typeface="+mj-ea"/>
                <a:cs typeface="Tahoma"/>
              </a:rPr>
              <a:t>Retention/Graduation Program</a:t>
            </a:r>
            <a:br>
              <a:rPr lang="en-US" sz="4000" dirty="0">
                <a:ea typeface="+mj-ea"/>
                <a:cs typeface="Tahoma"/>
              </a:rPr>
            </a:br>
            <a:r>
              <a:rPr lang="en-US" sz="3200" dirty="0">
                <a:ea typeface="+mj-ea"/>
                <a:cs typeface="Tahoma"/>
              </a:rPr>
              <a:t>(Creating a Culture of Success)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408238" y="2609893"/>
            <a:ext cx="7480300" cy="3455988"/>
          </a:xfrm>
        </p:spPr>
        <p:txBody>
          <a:bodyPr rtlCol="0">
            <a:noAutofit/>
          </a:bodyPr>
          <a:lstStyle/>
          <a:p>
            <a:pPr marL="742950" indent="-742950" fontAlgn="auto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400" dirty="0">
                <a:latin typeface="+mj-lt"/>
                <a:ea typeface="+mn-ea"/>
                <a:cs typeface="+mn-cs"/>
              </a:rPr>
              <a:t>An individual, by status or personality, must drive the process and have access to human and financial resources.</a:t>
            </a:r>
          </a:p>
          <a:p>
            <a:pPr marL="742950" indent="-742950" fontAlgn="auto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400" dirty="0">
                <a:latin typeface="+mj-lt"/>
                <a:ea typeface="+mn-ea"/>
                <a:cs typeface="+mn-cs"/>
              </a:rPr>
              <a:t>A process based on </a:t>
            </a:r>
            <a:r>
              <a:rPr lang="en-US" sz="2400" b="1" dirty="0">
                <a:latin typeface="+mj-lt"/>
                <a:ea typeface="+mn-ea"/>
                <a:cs typeface="Arial"/>
              </a:rPr>
              <a:t>detailed data </a:t>
            </a:r>
            <a:r>
              <a:rPr lang="en-US" sz="2400" dirty="0">
                <a:latin typeface="+mj-lt"/>
                <a:ea typeface="+mn-ea"/>
                <a:cs typeface="+mn-cs"/>
              </a:rPr>
              <a:t>must be established and </a:t>
            </a:r>
            <a:r>
              <a:rPr lang="en-US" sz="2400" b="1" dirty="0">
                <a:latin typeface="+mj-lt"/>
                <a:ea typeface="+mn-ea"/>
                <a:cs typeface="+mn-cs"/>
              </a:rPr>
              <a:t>maintained for at least five years.</a:t>
            </a:r>
          </a:p>
          <a:p>
            <a:pPr marL="742950" indent="-742950" fontAlgn="auto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400" dirty="0">
                <a:latin typeface="+mj-lt"/>
                <a:ea typeface="+mn-ea"/>
                <a:cs typeface="+mn-cs"/>
              </a:rPr>
              <a:t>There must be a team of individuals from across campus committed to student success who meet </a:t>
            </a:r>
            <a:r>
              <a:rPr lang="en-US" sz="2400" b="1" dirty="0">
                <a:latin typeface="+mj-lt"/>
                <a:ea typeface="+mn-ea"/>
                <a:cs typeface="+mn-cs"/>
              </a:rPr>
              <a:t>weekly</a:t>
            </a:r>
            <a:r>
              <a:rPr lang="en-US" sz="2400" dirty="0">
                <a:latin typeface="+mj-lt"/>
                <a:ea typeface="+mn-ea"/>
                <a:cs typeface="+mn-cs"/>
              </a:rPr>
              <a:t> to assess progress.</a:t>
            </a:r>
          </a:p>
        </p:txBody>
      </p:sp>
    </p:spTree>
    <p:extLst>
      <p:ext uri="{BB962C8B-B14F-4D97-AF65-F5344CB8AC3E}">
        <p14:creationId xmlns:p14="http://schemas.microsoft.com/office/powerpoint/2010/main" val="42018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Screen Shot 2012-03-22 at 9.5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59" y="196774"/>
            <a:ext cx="8373241" cy="870027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</a:rPr>
              <a:t>The team met weekly to address key questions, make decisions, and sustain momentum.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39868" y="1447801"/>
            <a:ext cx="1451769" cy="749899"/>
          </a:xfrm>
          <a:prstGeom prst="rect">
            <a:avLst/>
          </a:prstGeom>
          <a:solidFill>
            <a:srgbClr val="C6D9F1"/>
          </a:solidFill>
          <a:ln w="6350"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30" tIns="91430" rIns="91430" bIns="91430">
            <a:spAutoFit/>
          </a:bodyPr>
          <a:lstStyle/>
          <a:p>
            <a:pPr defTabSz="895255">
              <a:buClr>
                <a:srgbClr val="225000"/>
              </a:buClr>
            </a:pPr>
            <a:r>
              <a:rPr lang="en-US" sz="1800" b="1" dirty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Diagnose Problems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265717" y="1447800"/>
            <a:ext cx="4038599" cy="879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2pPr>
            <a:lvl3pPr marL="4635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3pPr>
            <a:lvl4pPr marL="627063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4pPr>
            <a:lvl5pPr marL="736600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5pPr>
            <a:lvl6pPr marL="2464046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055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60064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08072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Which students are progressing as planned? Which students are not? Why?</a:t>
            </a:r>
          </a:p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seems to be  impeding student progress or perfor</a:t>
            </a:r>
            <a:r>
              <a:rPr lang="en-US" sz="1400" dirty="0"/>
              <a:t>mance?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39868" y="2554079"/>
            <a:ext cx="1459202" cy="749899"/>
          </a:xfrm>
          <a:prstGeom prst="rect">
            <a:avLst/>
          </a:prstGeom>
          <a:solidFill>
            <a:srgbClr val="C6D9F1"/>
          </a:solidFill>
          <a:ln w="6350"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91430" rIns="91430" bIns="91430">
            <a:spAutoFit/>
          </a:bodyPr>
          <a:lstStyle/>
          <a:p>
            <a:pPr defTabSz="895255">
              <a:buClr>
                <a:srgbClr val="225000"/>
              </a:buClr>
            </a:pPr>
            <a:r>
              <a:rPr lang="en-US" sz="1800" b="1" dirty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Problem- </a:t>
            </a:r>
          </a:p>
          <a:p>
            <a:pPr defTabSz="895255">
              <a:buClr>
                <a:srgbClr val="225000"/>
              </a:buClr>
            </a:pPr>
            <a:r>
              <a:rPr lang="en-US" sz="1800" b="1" dirty="0">
                <a:solidFill>
                  <a:schemeClr val="tx1"/>
                </a:solidFill>
                <a:latin typeface="Helvetica" pitchFamily="34" charset="0"/>
                <a:ea typeface="Tahoma" pitchFamily="34" charset="0"/>
                <a:cs typeface="Helvetica" pitchFamily="34" charset="0"/>
              </a:rPr>
              <a:t>Solutions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275112" y="2554081"/>
            <a:ext cx="4038601" cy="439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2pPr>
            <a:lvl3pPr marL="4635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3pPr>
            <a:lvl4pPr marL="627063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4pPr>
            <a:lvl5pPr marL="736600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5pPr>
            <a:lvl6pPr marL="2464046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055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60064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08072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Where should we intervene?</a:t>
            </a:r>
          </a:p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can we do that might make a difference?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39868" y="3537247"/>
            <a:ext cx="1462181" cy="687093"/>
          </a:xfrm>
          <a:prstGeom prst="rect">
            <a:avLst/>
          </a:prstGeom>
          <a:solidFill>
            <a:srgbClr val="C6D9F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30" tIns="91430" rIns="91430" bIns="91430">
            <a:spAutoFit/>
          </a:bodyPr>
          <a:lstStyle/>
          <a:p>
            <a:pPr defTabSz="895255">
              <a:buClr>
                <a:srgbClr val="225000"/>
              </a:buClr>
            </a:pPr>
            <a:endParaRPr lang="en-US" sz="1600" b="1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defTabSz="895255">
              <a:buClr>
                <a:srgbClr val="225000"/>
              </a:buClr>
            </a:pPr>
            <a:r>
              <a:rPr lang="en-US" sz="1600" b="1" dirty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265712" y="3537248"/>
            <a:ext cx="4027714" cy="659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2pPr>
            <a:lvl3pPr marL="4635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3pPr>
            <a:lvl4pPr marL="627063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4pPr>
            <a:lvl5pPr marL="736600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5pPr>
            <a:lvl6pPr marL="2464046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055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60064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08072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additional supports can we put in place?</a:t>
            </a:r>
          </a:p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changes to our policies, programs or practices might we make that would be helpful?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3258" y="3691134"/>
            <a:ext cx="1295400" cy="374950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800" b="1" dirty="0">
                <a:latin typeface="Helvetica" pitchFamily="34" charset="0"/>
                <a:cs typeface="Helvetica" pitchFamily="34" charset="0"/>
              </a:rPr>
              <a:t>Plan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39868" y="4458860"/>
            <a:ext cx="1451769" cy="687093"/>
          </a:xfrm>
          <a:prstGeom prst="rect">
            <a:avLst/>
          </a:prstGeom>
          <a:solidFill>
            <a:srgbClr val="C6D9F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30" tIns="91430" rIns="91430" bIns="91430">
            <a:spAutoFit/>
          </a:bodyPr>
          <a:lstStyle/>
          <a:p>
            <a:pPr defTabSz="895255">
              <a:buClr>
                <a:srgbClr val="225000"/>
              </a:buClr>
            </a:pPr>
            <a:endParaRPr lang="en-US" sz="1600" b="1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defTabSz="895255">
              <a:buClr>
                <a:srgbClr val="225000"/>
              </a:buClr>
            </a:pPr>
            <a:r>
              <a:rPr lang="en-US" sz="1600" b="1" dirty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8052" y="4612746"/>
            <a:ext cx="1295400" cy="374950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sz="1800" b="1" dirty="0">
                <a:latin typeface="Helvetica" pitchFamily="34" charset="0"/>
                <a:cs typeface="Helvetica" pitchFamily="34" charset="0"/>
              </a:rPr>
              <a:t>Evaluate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3251857" y="4458860"/>
            <a:ext cx="4027714" cy="659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2pPr>
            <a:lvl3pPr marL="4635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3pPr>
            <a:lvl4pPr marL="627063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4pPr>
            <a:lvl5pPr marL="736600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5pPr>
            <a:lvl6pPr marL="2464046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055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60064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08072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Are our efforts having the impact we intended?</a:t>
            </a:r>
          </a:p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Do we have the right strategies and supports in place?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639868" y="5380473"/>
            <a:ext cx="1462181" cy="687093"/>
          </a:xfrm>
          <a:prstGeom prst="rect">
            <a:avLst/>
          </a:prstGeom>
          <a:solidFill>
            <a:srgbClr val="C6D9F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1430" tIns="91430" rIns="91430" bIns="91430">
            <a:spAutoFit/>
          </a:bodyPr>
          <a:lstStyle/>
          <a:p>
            <a:pPr defTabSz="895255">
              <a:buClr>
                <a:srgbClr val="225000"/>
              </a:buClr>
            </a:pPr>
            <a:endParaRPr lang="en-US" sz="1600" b="1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defTabSz="895255">
              <a:buClr>
                <a:srgbClr val="225000"/>
              </a:buClr>
            </a:pPr>
            <a:r>
              <a:rPr lang="en-US" sz="1600" b="1" dirty="0">
                <a:latin typeface="Helvetica" pitchFamily="34" charset="0"/>
                <a:ea typeface="Tahoma" pitchFamily="34" charset="0"/>
                <a:cs typeface="Helvetica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7558" y="5534359"/>
            <a:ext cx="1066800" cy="374950"/>
          </a:xfrm>
          <a:prstGeom prst="rect">
            <a:avLst/>
          </a:prstGeom>
          <a:solidFill>
            <a:srgbClr val="C6D9F1"/>
          </a:solidFill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800" b="1" dirty="0">
                <a:latin typeface="Helvetica" pitchFamily="34" charset="0"/>
                <a:cs typeface="Helvetica" pitchFamily="34" charset="0"/>
              </a:rPr>
              <a:t>Report</a:t>
            </a:r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3275110" y="5380471"/>
            <a:ext cx="4038602" cy="8792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aseline="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177800" indent="-177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2pPr>
            <a:lvl3pPr marL="4635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3pPr>
            <a:lvl4pPr marL="627063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4pPr>
            <a:lvl5pPr marL="736600" indent="-109538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1600" baseline="0">
                <a:solidFill>
                  <a:schemeClr val="tx1"/>
                </a:solidFill>
                <a:latin typeface="Tahoma" pitchFamily="34" charset="0"/>
                <a:cs typeface="+mn-cs"/>
              </a:defRPr>
            </a:lvl5pPr>
            <a:lvl6pPr marL="2464046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12055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360064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08072" indent="-22400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have we accomplished since our last meeting?</a:t>
            </a:r>
          </a:p>
          <a:p>
            <a:pPr lvl="1">
              <a:spcBef>
                <a:spcPts val="0"/>
              </a:spcBef>
              <a:buClr>
                <a:srgbClr val="225000"/>
              </a:buClr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What achievements or accomplishments can we celebrate?</a:t>
            </a:r>
          </a:p>
        </p:txBody>
      </p:sp>
      <p:sp>
        <p:nvSpPr>
          <p:cNvPr id="18" name="Isosceles Triangle 17"/>
          <p:cNvSpPr/>
          <p:nvPr/>
        </p:nvSpPr>
        <p:spPr bwMode="auto">
          <a:xfrm rot="5400000">
            <a:off x="5508518" y="3575272"/>
            <a:ext cx="4754880" cy="539505"/>
          </a:xfrm>
          <a:prstGeom prst="triangle">
            <a:avLst/>
          </a:prstGeom>
          <a:solidFill>
            <a:srgbClr val="80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156" tIns="45581" rIns="91156" bIns="45581" numCol="1" rtlCol="0" anchor="t" anchorCtr="0" compatLnSpc="1">
            <a:prstTxWarp prst="textNoShape">
              <a:avLst/>
            </a:prstTxWarp>
          </a:bodyPr>
          <a:lstStyle/>
          <a:p>
            <a:pPr defTabSz="455779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8458200" y="2371949"/>
            <a:ext cx="2057400" cy="34354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endParaRPr lang="en-US" sz="1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5909" y="1575170"/>
            <a:ext cx="2001982" cy="463003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1700" dirty="0">
                <a:latin typeface="Helvetica" pitchFamily="34" charset="0"/>
                <a:cs typeface="Helvetica" pitchFamily="34" charset="0"/>
              </a:rPr>
              <a:t>Followed by an </a:t>
            </a:r>
            <a:r>
              <a:rPr lang="en-US" sz="1700" b="1" dirty="0">
                <a:latin typeface="Helvetica" pitchFamily="34" charset="0"/>
                <a:cs typeface="Helvetica" pitchFamily="34" charset="0"/>
              </a:rPr>
              <a:t>ACTION</a:t>
            </a:r>
            <a:r>
              <a:rPr lang="en-US" sz="1700" dirty="0">
                <a:latin typeface="Helvetica" pitchFamily="34" charset="0"/>
                <a:cs typeface="Helvetica" pitchFamily="34" charset="0"/>
              </a:rPr>
              <a:t>-oriented line of questioning</a:t>
            </a:r>
          </a:p>
          <a:p>
            <a:endParaRPr lang="en-US" sz="1700" dirty="0">
              <a:latin typeface="Helvetica" pitchFamily="34" charset="0"/>
              <a:cs typeface="Helvetica" pitchFamily="34" charset="0"/>
            </a:endParaRPr>
          </a:p>
          <a:p>
            <a:r>
              <a:rPr lang="en-US" sz="1700" b="1" dirty="0">
                <a:latin typeface="Helvetica" pitchFamily="34" charset="0"/>
                <a:cs typeface="Helvetica" pitchFamily="34" charset="0"/>
              </a:rPr>
              <a:t>WHO</a:t>
            </a:r>
            <a:r>
              <a:rPr lang="en-US" sz="1700" dirty="0">
                <a:latin typeface="Helvetica" pitchFamily="34" charset="0"/>
                <a:cs typeface="Helvetica" pitchFamily="34" charset="0"/>
              </a:rPr>
              <a:t> will take responsibility for intervening?</a:t>
            </a:r>
          </a:p>
          <a:p>
            <a:endParaRPr lang="en-US" sz="1700" dirty="0">
              <a:latin typeface="Helvetica" pitchFamily="34" charset="0"/>
              <a:cs typeface="Helvetica" pitchFamily="34" charset="0"/>
            </a:endParaRPr>
          </a:p>
          <a:p>
            <a:r>
              <a:rPr lang="en-US" sz="1700" b="1" dirty="0">
                <a:latin typeface="Helvetica" pitchFamily="34" charset="0"/>
                <a:cs typeface="Helvetica" pitchFamily="34" charset="0"/>
              </a:rPr>
              <a:t>WHEN </a:t>
            </a:r>
            <a:r>
              <a:rPr lang="en-US" sz="1700" dirty="0">
                <a:latin typeface="Helvetica" pitchFamily="34" charset="0"/>
                <a:cs typeface="Helvetica" pitchFamily="34" charset="0"/>
              </a:rPr>
              <a:t>will that happen?</a:t>
            </a:r>
          </a:p>
          <a:p>
            <a:endParaRPr lang="en-US" sz="1700" dirty="0">
              <a:latin typeface="Helvetica" pitchFamily="34" charset="0"/>
              <a:cs typeface="Helvetica" pitchFamily="34" charset="0"/>
            </a:endParaRPr>
          </a:p>
          <a:p>
            <a:r>
              <a:rPr lang="en-US" sz="1700" b="1" dirty="0">
                <a:latin typeface="Helvetica" pitchFamily="34" charset="0"/>
                <a:cs typeface="Helvetica" pitchFamily="34" charset="0"/>
              </a:rPr>
              <a:t>HOW</a:t>
            </a:r>
            <a:r>
              <a:rPr lang="en-US" sz="1700" dirty="0">
                <a:latin typeface="Helvetica" pitchFamily="34" charset="0"/>
                <a:cs typeface="Helvetica" pitchFamily="34" charset="0"/>
              </a:rPr>
              <a:t> will our</a:t>
            </a:r>
          </a:p>
          <a:p>
            <a:r>
              <a:rPr lang="en-US" sz="1700" dirty="0">
                <a:latin typeface="Helvetica" pitchFamily="34" charset="0"/>
                <a:cs typeface="Helvetica" pitchFamily="34" charset="0"/>
              </a:rPr>
              <a:t>progress  be assessed?</a:t>
            </a:r>
          </a:p>
          <a:p>
            <a:endParaRPr lang="en-US" sz="1700" dirty="0">
              <a:latin typeface="Helvetica" pitchFamily="34" charset="0"/>
              <a:cs typeface="Helvetica" pitchFamily="34" charset="0"/>
            </a:endParaRPr>
          </a:p>
          <a:p>
            <a:r>
              <a:rPr lang="en-US" sz="1700" b="1" dirty="0">
                <a:latin typeface="Helvetica" pitchFamily="34" charset="0"/>
                <a:cs typeface="Helvetica" pitchFamily="34" charset="0"/>
              </a:rPr>
              <a:t>WHERE</a:t>
            </a:r>
            <a:r>
              <a:rPr lang="en-US" sz="1700" dirty="0">
                <a:latin typeface="Helvetica" pitchFamily="34" charset="0"/>
                <a:cs typeface="Helvetica" pitchFamily="34" charset="0"/>
              </a:rPr>
              <a:t> we will see results?</a:t>
            </a:r>
          </a:p>
        </p:txBody>
      </p:sp>
    </p:spTree>
    <p:extLst>
      <p:ext uri="{BB962C8B-B14F-4D97-AF65-F5344CB8AC3E}">
        <p14:creationId xmlns:p14="http://schemas.microsoft.com/office/powerpoint/2010/main" val="1638424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008188" y="173038"/>
            <a:ext cx="7878762" cy="74295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/>
                <a:cs typeface="Arial"/>
              </a:rPr>
              <a:t>Example of team role and responsibility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945079"/>
              </p:ext>
            </p:extLst>
          </p:nvPr>
        </p:nvGraphicFramePr>
        <p:xfrm>
          <a:off x="2008188" y="1304927"/>
          <a:ext cx="8278812" cy="4968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44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Office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Financial Aid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Individual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Joseph Needy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Role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Student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financial aid data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Responsibility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Report on packaging of financial aid; how many students need repackaging; report on sources and balances of aid; report on analysis of unallocated funds in the university foundation. Focus on Pell students.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Why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1) List of students by unmet financial need with an analysis of progress toward degree and gpa; compare non-retained students by unmet need.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 Present analysis of packaged aid compared to funds on hand to cover students for four-years;  Report on Work Study and other student employment to be sure that we are maximizing on-campus employment.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0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48311" y="150666"/>
            <a:ext cx="8245209" cy="1266972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The team developed a series of action steps tied to every month of the academic calendar:</a:t>
            </a:r>
            <a:br>
              <a:rPr lang="en-US" sz="2800" dirty="0"/>
            </a:br>
            <a:r>
              <a:rPr lang="en-US" sz="2800" dirty="0"/>
              <a:t>	~100 in the fall and ~93 in the spring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133837"/>
              </p:ext>
            </p:extLst>
          </p:nvPr>
        </p:nvGraphicFramePr>
        <p:xfrm>
          <a:off x="1981200" y="1600201"/>
          <a:ext cx="8229600" cy="4799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86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8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Month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 frame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Responsibility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By end of January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Emails to students with 35 attempted hours who have not been accepted into a major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Responsible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Update department Degree Audit reports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Responsible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contact with students who have been placed on probation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Academic Section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Ongoing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contact with students who have been placed on warning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Academic Section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February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week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Offer Workshop: Students Taking Exploratory Paths to Success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Advising First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February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st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week in the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Email to all F coded students w/100+ hours inquiring about graduation plans; email to all H coded students w/100+ hours inquiring about finishing/graduation plans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Responsible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DC092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February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en-US" sz="1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week of term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New transfer—How are you doing— deadlines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Individual Responsible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540115"/>
                        </a:solidFill>
                        <a:effectLst/>
                        <a:latin typeface="Helvetica" pitchFamily="34" charset="0"/>
                        <a:ea typeface="ＭＳ Ｐゴシック" charset="-128"/>
                        <a:cs typeface="Helvetica" pitchFamily="34" charset="0"/>
                      </a:endParaRPr>
                    </a:p>
                  </a:txBody>
                  <a:tcPr marL="83961" marR="83961" marT="41985" marB="41985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3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Success Team Discussion </a:t>
            </a:r>
            <a:endParaRPr lang="en-US" dirty="0"/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Who would you have on your team?</a:t>
            </a:r>
          </a:p>
          <a:p>
            <a:r>
              <a:rPr lang="en-US" dirty="0">
                <a:latin typeface="Calibri" charset="0"/>
              </a:rPr>
              <a:t>How would you define the role of each individual?</a:t>
            </a:r>
          </a:p>
          <a:p>
            <a:r>
              <a:rPr lang="en-US" dirty="0">
                <a:latin typeface="Calibri" charset="0"/>
              </a:rPr>
              <a:t>How would accountability be maintained?</a:t>
            </a:r>
          </a:p>
          <a:p>
            <a:r>
              <a:rPr lang="en-US" dirty="0">
                <a:latin typeface="Calibri" charset="0"/>
              </a:rPr>
              <a:t>What other issues do you think should be included in building a team?</a:t>
            </a:r>
          </a:p>
          <a:p>
            <a:r>
              <a:rPr lang="en-US" dirty="0">
                <a:latin typeface="Calibri" charset="0"/>
              </a:rPr>
              <a:t>Do you agree that weekly, rather than some other frequency, meetings are important?</a:t>
            </a:r>
          </a:p>
        </p:txBody>
      </p:sp>
    </p:spTree>
    <p:extLst>
      <p:ext uri="{BB962C8B-B14F-4D97-AF65-F5344CB8AC3E}">
        <p14:creationId xmlns:p14="http://schemas.microsoft.com/office/powerpoint/2010/main" val="257155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46288" y="185063"/>
            <a:ext cx="8426450" cy="861774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2800" b="0" dirty="0">
                <a:latin typeface="+mn-lt"/>
              </a:rPr>
              <a:t>Effective student success efforts are dependent on having the right information</a:t>
            </a:r>
          </a:p>
        </p:txBody>
      </p:sp>
      <p:sp>
        <p:nvSpPr>
          <p:cNvPr id="5939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19264" y="1146176"/>
            <a:ext cx="8753475" cy="28257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00" b="1" dirty="0">
              <a:latin typeface="Tahoma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4860563"/>
              </p:ext>
            </p:extLst>
          </p:nvPr>
        </p:nvGraphicFramePr>
        <p:xfrm>
          <a:off x="2713773" y="1438338"/>
          <a:ext cx="6764454" cy="493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7675563" y="1577975"/>
            <a:ext cx="2120900" cy="1390650"/>
          </a:xfrm>
          <a:prstGeom prst="wedgeRoundRectCallout">
            <a:avLst>
              <a:gd name="adj1" fmla="val -40994"/>
              <a:gd name="adj2" fmla="val 73825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96" tIns="46648" rIns="93296" bIns="46648" anchor="ctr"/>
          <a:lstStyle/>
          <a:p>
            <a:pPr algn="ctr" defTabSz="46648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Are we collecting the right information?</a:t>
            </a:r>
          </a:p>
        </p:txBody>
      </p:sp>
    </p:spTree>
    <p:extLst>
      <p:ext uri="{BB962C8B-B14F-4D97-AF65-F5344CB8AC3E}">
        <p14:creationId xmlns:p14="http://schemas.microsoft.com/office/powerpoint/2010/main" val="18884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5400" dirty="0">
                <a:solidFill>
                  <a:schemeClr val="tx1"/>
                </a:solidFill>
                <a:latin typeface="+mj-lt"/>
                <a:cs typeface="Tahoma"/>
              </a:rPr>
              <a:t>Our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907" y="2142673"/>
            <a:ext cx="7335969" cy="3167316"/>
          </a:xfrm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  LOW GRADUATION RATE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TOO MUCH TIME TO A DEGREE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EXCESS HOURS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HIGH COSTS 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TOO MUCH DEBT</a:t>
            </a:r>
          </a:p>
          <a:p>
            <a:pPr marL="571500" indent="-571500">
              <a:lnSpc>
                <a:spcPct val="120000"/>
              </a:lnSpc>
              <a:buFont typeface="Wingdings" charset="2"/>
              <a:buChar char="Ø"/>
              <a:defRPr/>
            </a:pPr>
            <a:r>
              <a:rPr lang="en-US" sz="2400" dirty="0"/>
              <a:t>EDUCATIONAL INEQUALITY</a:t>
            </a:r>
          </a:p>
          <a:p>
            <a:pPr marL="457200" lvl="1" indent="0">
              <a:buNone/>
              <a:defRPr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54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1692275" y="201236"/>
            <a:ext cx="8959850" cy="1417638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cs typeface="Tahoma" charset="0"/>
              </a:rPr>
              <a:t>NOTE THAT THE GREATEST ATTRITION OCCURS DURING YEAR I BUT THE MAJORITY OF THOSE LEAVING DO SO DURING YEARS 2-6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8797552"/>
              </p:ext>
            </p:extLst>
          </p:nvPr>
        </p:nvGraphicFramePr>
        <p:xfrm>
          <a:off x="1981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5215326"/>
              </p:ext>
            </p:extLst>
          </p:nvPr>
        </p:nvGraphicFramePr>
        <p:xfrm>
          <a:off x="6172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5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1905000" y="175145"/>
            <a:ext cx="8458200" cy="1436169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sz="2800" dirty="0">
                <a:latin typeface="+mn-lt"/>
                <a:cs typeface="Tahoma" charset="0"/>
              </a:rPr>
              <a:t/>
            </a:r>
            <a:br>
              <a:rPr lang="en-US" sz="2800" dirty="0">
                <a:latin typeface="+mn-lt"/>
                <a:cs typeface="Tahoma" charset="0"/>
              </a:rPr>
            </a:br>
            <a:r>
              <a:rPr lang="en-US" sz="2800" dirty="0">
                <a:latin typeface="+mn-lt"/>
                <a:cs typeface="Tahoma" charset="0"/>
              </a:rPr>
              <a:t>In looking at attrition rates, there is a range of rates at different points in time related to student background characteristics.</a:t>
            </a:r>
            <a:br>
              <a:rPr lang="en-US" sz="2800" dirty="0">
                <a:latin typeface="+mn-lt"/>
                <a:cs typeface="Tahoma" charset="0"/>
              </a:rPr>
            </a:br>
            <a:endParaRPr lang="en-US" sz="2800" dirty="0">
              <a:latin typeface="+mn-lt"/>
              <a:cs typeface="Tahoma" charset="0"/>
            </a:endParaRPr>
          </a:p>
        </p:txBody>
      </p:sp>
      <p:sp>
        <p:nvSpPr>
          <p:cNvPr id="6246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33525" y="1611314"/>
            <a:ext cx="914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Yearly Attrition Rates by Cohort:  White, Female, First-Time In-State Students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905000" y="2417763"/>
            <a:ext cx="8458200" cy="4127640"/>
            <a:chOff x="381000" y="2646402"/>
            <a:chExt cx="8458200" cy="4128335"/>
          </a:xfrm>
        </p:grpSpPr>
        <p:sp>
          <p:nvSpPr>
            <p:cNvPr id="62487" name="TextBox 24"/>
            <p:cNvSpPr txBox="1">
              <a:spLocks noChangeArrowheads="1"/>
            </p:cNvSpPr>
            <p:nvPr/>
          </p:nvSpPr>
          <p:spPr bwMode="auto">
            <a:xfrm>
              <a:off x="7696200" y="5943600"/>
              <a:ext cx="886781" cy="83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0.5%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1.6%</a:t>
              </a:r>
            </a:p>
          </p:txBody>
        </p:sp>
        <p:pic>
          <p:nvPicPr>
            <p:cNvPr id="6" name="Picture 5" descr="white.Fe.tiff"/>
            <p:cNvPicPr>
              <a:picLocks noChangeAspect="1"/>
            </p:cNvPicPr>
            <p:nvPr/>
          </p:nvPicPr>
          <p:blipFill>
            <a:blip r:embed="rId3" cstate="print"/>
            <a:srcRect l="8698" t="12795" r="2455" b="51664"/>
            <a:stretch>
              <a:fillRect/>
            </a:stretch>
          </p:blipFill>
          <p:spPr bwMode="auto">
            <a:xfrm>
              <a:off x="381000" y="2646402"/>
              <a:ext cx="8458200" cy="3200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2471" name="Freeform 29"/>
          <p:cNvSpPr>
            <a:spLocks/>
          </p:cNvSpPr>
          <p:nvPr/>
        </p:nvSpPr>
        <p:spPr bwMode="auto">
          <a:xfrm>
            <a:off x="2897189" y="-355600"/>
            <a:ext cx="7153275" cy="5822950"/>
          </a:xfrm>
          <a:custGeom>
            <a:avLst/>
            <a:gdLst>
              <a:gd name="T0" fmla="*/ 86143 w 7154288"/>
              <a:gd name="T1" fmla="*/ 3415428 h 5821658"/>
              <a:gd name="T2" fmla="*/ 242731 w 7154288"/>
              <a:gd name="T3" fmla="*/ 3606949 h 5821658"/>
              <a:gd name="T4" fmla="*/ 336682 w 7154288"/>
              <a:gd name="T5" fmla="*/ 3686749 h 5821658"/>
              <a:gd name="T6" fmla="*/ 391489 w 7154288"/>
              <a:gd name="T7" fmla="*/ 3734630 h 5821658"/>
              <a:gd name="T8" fmla="*/ 501131 w 7154288"/>
              <a:gd name="T9" fmla="*/ 3798469 h 5821658"/>
              <a:gd name="T10" fmla="*/ 610731 w 7154288"/>
              <a:gd name="T11" fmla="*/ 3838370 h 5821658"/>
              <a:gd name="T12" fmla="*/ 696872 w 7154288"/>
              <a:gd name="T13" fmla="*/ 3878270 h 5821658"/>
              <a:gd name="T14" fmla="*/ 822147 w 7154288"/>
              <a:gd name="T15" fmla="*/ 3918169 h 5821658"/>
              <a:gd name="T16" fmla="*/ 947429 w 7154288"/>
              <a:gd name="T17" fmla="*/ 3966048 h 5821658"/>
              <a:gd name="T18" fmla="*/ 1017900 w 7154288"/>
              <a:gd name="T19" fmla="*/ 4005948 h 5821658"/>
              <a:gd name="T20" fmla="*/ 1143179 w 7154288"/>
              <a:gd name="T21" fmla="*/ 4069788 h 5821658"/>
              <a:gd name="T22" fmla="*/ 1417228 w 7154288"/>
              <a:gd name="T23" fmla="*/ 4173528 h 5821658"/>
              <a:gd name="T24" fmla="*/ 1550335 w 7154288"/>
              <a:gd name="T25" fmla="*/ 4245348 h 5821658"/>
              <a:gd name="T26" fmla="*/ 1934007 w 7154288"/>
              <a:gd name="T27" fmla="*/ 4404948 h 5821658"/>
              <a:gd name="T28" fmla="*/ 2208056 w 7154288"/>
              <a:gd name="T29" fmla="*/ 4508688 h 5821658"/>
              <a:gd name="T30" fmla="*/ 2607387 w 7154288"/>
              <a:gd name="T31" fmla="*/ 4636366 h 5821658"/>
              <a:gd name="T32" fmla="*/ 3413875 w 7154288"/>
              <a:gd name="T33" fmla="*/ 4923645 h 5821658"/>
              <a:gd name="T34" fmla="*/ 4134235 w 7154288"/>
              <a:gd name="T35" fmla="*/ 5075266 h 5821658"/>
              <a:gd name="T36" fmla="*/ 4737144 w 7154288"/>
              <a:gd name="T37" fmla="*/ 5186985 h 5821658"/>
              <a:gd name="T38" fmla="*/ 5003364 w 7154288"/>
              <a:gd name="T39" fmla="*/ 5242844 h 5821658"/>
              <a:gd name="T40" fmla="*/ 5371373 w 7154288"/>
              <a:gd name="T41" fmla="*/ 5338606 h 5821658"/>
              <a:gd name="T42" fmla="*/ 5543633 w 7154288"/>
              <a:gd name="T43" fmla="*/ 5402445 h 5821658"/>
              <a:gd name="T44" fmla="*/ 5786364 w 7154288"/>
              <a:gd name="T45" fmla="*/ 5490225 h 5821658"/>
              <a:gd name="T46" fmla="*/ 5950793 w 7154288"/>
              <a:gd name="T47" fmla="*/ 5522144 h 5821658"/>
              <a:gd name="T48" fmla="*/ 6060414 w 7154288"/>
              <a:gd name="T49" fmla="*/ 5562043 h 5821658"/>
              <a:gd name="T50" fmla="*/ 6209182 w 7154288"/>
              <a:gd name="T51" fmla="*/ 5585983 h 5821658"/>
              <a:gd name="T52" fmla="*/ 6334463 w 7154288"/>
              <a:gd name="T53" fmla="*/ 5617904 h 5821658"/>
              <a:gd name="T54" fmla="*/ 6506723 w 7154288"/>
              <a:gd name="T55" fmla="*/ 5657805 h 5821658"/>
              <a:gd name="T56" fmla="*/ 7101801 w 7154288"/>
              <a:gd name="T57" fmla="*/ 5889223 h 5821658"/>
              <a:gd name="T58" fmla="*/ 0 w 7154288"/>
              <a:gd name="T59" fmla="*/ 3423411 h 5821658"/>
              <a:gd name="T60" fmla="*/ 187905 w 7154288"/>
              <a:gd name="T61" fmla="*/ 3622910 h 5821658"/>
              <a:gd name="T62" fmla="*/ 555930 w 7154288"/>
              <a:gd name="T63" fmla="*/ 3814428 h 5821658"/>
              <a:gd name="T64" fmla="*/ 1268456 w 7154288"/>
              <a:gd name="T65" fmla="*/ 4085752 h 5821658"/>
              <a:gd name="T66" fmla="*/ 1894858 w 7154288"/>
              <a:gd name="T67" fmla="*/ 4349088 h 5821658"/>
              <a:gd name="T68" fmla="*/ 2419466 w 7154288"/>
              <a:gd name="T69" fmla="*/ 4532626 h 5821658"/>
              <a:gd name="T70" fmla="*/ 2936246 w 7154288"/>
              <a:gd name="T71" fmla="*/ 4787986 h 5821658"/>
              <a:gd name="T72" fmla="*/ 3304257 w 7154288"/>
              <a:gd name="T73" fmla="*/ 5043348 h 5821658"/>
              <a:gd name="T74" fmla="*/ 3539156 w 7154288"/>
              <a:gd name="T75" fmla="*/ 5179005 h 58216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154288" h="5821658">
                <a:moveTo>
                  <a:pt x="86767" y="3376246"/>
                </a:moveTo>
                <a:lnTo>
                  <a:pt x="86767" y="3376246"/>
                </a:lnTo>
                <a:cubicBezTo>
                  <a:pt x="113060" y="3413059"/>
                  <a:pt x="133658" y="3454695"/>
                  <a:pt x="165645" y="3486684"/>
                </a:cubicBezTo>
                <a:cubicBezTo>
                  <a:pt x="191938" y="3512979"/>
                  <a:pt x="214777" y="3543256"/>
                  <a:pt x="244524" y="3565568"/>
                </a:cubicBezTo>
                <a:cubicBezTo>
                  <a:pt x="324076" y="3625237"/>
                  <a:pt x="225933" y="3549300"/>
                  <a:pt x="307627" y="3620787"/>
                </a:cubicBezTo>
                <a:cubicBezTo>
                  <a:pt x="317521" y="3629444"/>
                  <a:pt x="329284" y="3635795"/>
                  <a:pt x="339178" y="3644452"/>
                </a:cubicBezTo>
                <a:cubicBezTo>
                  <a:pt x="350372" y="3654247"/>
                  <a:pt x="359437" y="3666326"/>
                  <a:pt x="370730" y="3676006"/>
                </a:cubicBezTo>
                <a:cubicBezTo>
                  <a:pt x="377928" y="3682176"/>
                  <a:pt x="386354" y="3686758"/>
                  <a:pt x="394393" y="3691783"/>
                </a:cubicBezTo>
                <a:cubicBezTo>
                  <a:pt x="473288" y="3741096"/>
                  <a:pt x="397593" y="3693560"/>
                  <a:pt x="465384" y="3731225"/>
                </a:cubicBezTo>
                <a:cubicBezTo>
                  <a:pt x="478786" y="3738671"/>
                  <a:pt x="491421" y="3747444"/>
                  <a:pt x="504823" y="3754890"/>
                </a:cubicBezTo>
                <a:cubicBezTo>
                  <a:pt x="515102" y="3760601"/>
                  <a:pt x="525301" y="3766712"/>
                  <a:pt x="536375" y="3770667"/>
                </a:cubicBezTo>
                <a:cubicBezTo>
                  <a:pt x="562226" y="3779900"/>
                  <a:pt x="589052" y="3786145"/>
                  <a:pt x="615253" y="3794333"/>
                </a:cubicBezTo>
                <a:cubicBezTo>
                  <a:pt x="631125" y="3799293"/>
                  <a:pt x="647442" y="3803227"/>
                  <a:pt x="662581" y="3810109"/>
                </a:cubicBezTo>
                <a:cubicBezTo>
                  <a:pt x="676538" y="3816454"/>
                  <a:pt x="688063" y="3827430"/>
                  <a:pt x="702020" y="3833775"/>
                </a:cubicBezTo>
                <a:cubicBezTo>
                  <a:pt x="717158" y="3840657"/>
                  <a:pt x="733719" y="3843869"/>
                  <a:pt x="749347" y="3849552"/>
                </a:cubicBezTo>
                <a:cubicBezTo>
                  <a:pt x="812762" y="3872613"/>
                  <a:pt x="763986" y="3860367"/>
                  <a:pt x="828226" y="3873217"/>
                </a:cubicBezTo>
                <a:cubicBezTo>
                  <a:pt x="917401" y="3917809"/>
                  <a:pt x="789258" y="3857598"/>
                  <a:pt x="907104" y="3896882"/>
                </a:cubicBezTo>
                <a:cubicBezTo>
                  <a:pt x="923837" y="3902460"/>
                  <a:pt x="938374" y="3913248"/>
                  <a:pt x="954431" y="3920547"/>
                </a:cubicBezTo>
                <a:cubicBezTo>
                  <a:pt x="967321" y="3926407"/>
                  <a:pt x="981494" y="3929447"/>
                  <a:pt x="993871" y="3936324"/>
                </a:cubicBezTo>
                <a:cubicBezTo>
                  <a:pt x="1005363" y="3942709"/>
                  <a:pt x="1013881" y="3953693"/>
                  <a:pt x="1025422" y="3959989"/>
                </a:cubicBezTo>
                <a:cubicBezTo>
                  <a:pt x="1043001" y="3969578"/>
                  <a:pt x="1062232" y="3975766"/>
                  <a:pt x="1080637" y="3983655"/>
                </a:cubicBezTo>
                <a:cubicBezTo>
                  <a:pt x="1113071" y="4016090"/>
                  <a:pt x="1098173" y="4008247"/>
                  <a:pt x="1151628" y="4023097"/>
                </a:cubicBezTo>
                <a:cubicBezTo>
                  <a:pt x="1182964" y="4031802"/>
                  <a:pt x="1246282" y="4046762"/>
                  <a:pt x="1246282" y="4046762"/>
                </a:cubicBezTo>
                <a:cubicBezTo>
                  <a:pt x="1363801" y="4125115"/>
                  <a:pt x="1198847" y="4020746"/>
                  <a:pt x="1427703" y="4125646"/>
                </a:cubicBezTo>
                <a:cubicBezTo>
                  <a:pt x="1448265" y="4135071"/>
                  <a:pt x="1462928" y="4154505"/>
                  <a:pt x="1482918" y="4165089"/>
                </a:cubicBezTo>
                <a:cubicBezTo>
                  <a:pt x="1507945" y="4178340"/>
                  <a:pt x="1536135" y="4184666"/>
                  <a:pt x="1561796" y="4196642"/>
                </a:cubicBezTo>
                <a:cubicBezTo>
                  <a:pt x="1585354" y="4207637"/>
                  <a:pt x="1848150" y="4343281"/>
                  <a:pt x="1877311" y="4346522"/>
                </a:cubicBezTo>
                <a:lnTo>
                  <a:pt x="1948301" y="4354411"/>
                </a:lnTo>
                <a:cubicBezTo>
                  <a:pt x="1982482" y="4370188"/>
                  <a:pt x="2015891" y="4387759"/>
                  <a:pt x="2050844" y="4401741"/>
                </a:cubicBezTo>
                <a:cubicBezTo>
                  <a:pt x="2117939" y="4428581"/>
                  <a:pt x="2157883" y="4434794"/>
                  <a:pt x="2224376" y="4456960"/>
                </a:cubicBezTo>
                <a:cubicBezTo>
                  <a:pt x="2398917" y="4515145"/>
                  <a:pt x="2303262" y="4499272"/>
                  <a:pt x="2445237" y="4512179"/>
                </a:cubicBezTo>
                <a:cubicBezTo>
                  <a:pt x="2505710" y="4535844"/>
                  <a:pt x="2566969" y="4557593"/>
                  <a:pt x="2626657" y="4583175"/>
                </a:cubicBezTo>
                <a:cubicBezTo>
                  <a:pt x="2659081" y="4597072"/>
                  <a:pt x="2688454" y="4617670"/>
                  <a:pt x="2721312" y="4630506"/>
                </a:cubicBezTo>
                <a:cubicBezTo>
                  <a:pt x="3090704" y="4774810"/>
                  <a:pt x="3094473" y="4771714"/>
                  <a:pt x="3439107" y="4867158"/>
                </a:cubicBezTo>
                <a:cubicBezTo>
                  <a:pt x="3507335" y="4886053"/>
                  <a:pt x="3574659" y="4909061"/>
                  <a:pt x="3644191" y="4922377"/>
                </a:cubicBezTo>
                <a:cubicBezTo>
                  <a:pt x="3890014" y="4969453"/>
                  <a:pt x="3960812" y="4987186"/>
                  <a:pt x="4164790" y="5017039"/>
                </a:cubicBezTo>
                <a:cubicBezTo>
                  <a:pt x="4276133" y="5033334"/>
                  <a:pt x="4370920" y="5042491"/>
                  <a:pt x="4480304" y="5064369"/>
                </a:cubicBezTo>
                <a:cubicBezTo>
                  <a:pt x="4577903" y="5083890"/>
                  <a:pt x="4674911" y="5106258"/>
                  <a:pt x="4772155" y="5127476"/>
                </a:cubicBezTo>
                <a:cubicBezTo>
                  <a:pt x="4819522" y="5137811"/>
                  <a:pt x="4866485" y="5150095"/>
                  <a:pt x="4914136" y="5159030"/>
                </a:cubicBezTo>
                <a:cubicBezTo>
                  <a:pt x="4956205" y="5166918"/>
                  <a:pt x="4998678" y="5172891"/>
                  <a:pt x="5040342" y="5182695"/>
                </a:cubicBezTo>
                <a:cubicBezTo>
                  <a:pt x="5088155" y="5193946"/>
                  <a:pt x="5134670" y="5210224"/>
                  <a:pt x="5182323" y="5222138"/>
                </a:cubicBezTo>
                <a:cubicBezTo>
                  <a:pt x="5236435" y="5235667"/>
                  <a:pt x="5349961" y="5256100"/>
                  <a:pt x="5411071" y="5277357"/>
                </a:cubicBezTo>
                <a:cubicBezTo>
                  <a:pt x="5443355" y="5288587"/>
                  <a:pt x="5473603" y="5305117"/>
                  <a:pt x="5505726" y="5316799"/>
                </a:cubicBezTo>
                <a:cubicBezTo>
                  <a:pt x="5531524" y="5326181"/>
                  <a:pt x="5558664" y="5331484"/>
                  <a:pt x="5584604" y="5340464"/>
                </a:cubicBezTo>
                <a:cubicBezTo>
                  <a:pt x="5627062" y="5355162"/>
                  <a:pt x="5668186" y="5373586"/>
                  <a:pt x="5710810" y="5387795"/>
                </a:cubicBezTo>
                <a:cubicBezTo>
                  <a:pt x="5750249" y="5400942"/>
                  <a:pt x="5787973" y="5421358"/>
                  <a:pt x="5829128" y="5427237"/>
                </a:cubicBezTo>
                <a:cubicBezTo>
                  <a:pt x="5847533" y="5429866"/>
                  <a:pt x="5866112" y="5431479"/>
                  <a:pt x="5884343" y="5435125"/>
                </a:cubicBezTo>
                <a:cubicBezTo>
                  <a:pt x="6080879" y="5474435"/>
                  <a:pt x="5839079" y="5432840"/>
                  <a:pt x="5994773" y="5458790"/>
                </a:cubicBezTo>
                <a:cubicBezTo>
                  <a:pt x="6047664" y="5485238"/>
                  <a:pt x="6004182" y="5466347"/>
                  <a:pt x="6057876" y="5482456"/>
                </a:cubicBezTo>
                <a:cubicBezTo>
                  <a:pt x="6073804" y="5487235"/>
                  <a:pt x="6089160" y="5493856"/>
                  <a:pt x="6105203" y="5498232"/>
                </a:cubicBezTo>
                <a:cubicBezTo>
                  <a:pt x="6118137" y="5501760"/>
                  <a:pt x="6131452" y="5503723"/>
                  <a:pt x="6144642" y="5506121"/>
                </a:cubicBezTo>
                <a:cubicBezTo>
                  <a:pt x="6201771" y="5516509"/>
                  <a:pt x="6190822" y="5513331"/>
                  <a:pt x="6255072" y="5521898"/>
                </a:cubicBezTo>
                <a:lnTo>
                  <a:pt x="6310287" y="5529786"/>
                </a:lnTo>
                <a:cubicBezTo>
                  <a:pt x="6348719" y="5555409"/>
                  <a:pt x="6322135" y="5542361"/>
                  <a:pt x="6381278" y="5553451"/>
                </a:cubicBezTo>
                <a:cubicBezTo>
                  <a:pt x="6415628" y="5559892"/>
                  <a:pt x="6495727" y="5576149"/>
                  <a:pt x="6531147" y="5585005"/>
                </a:cubicBezTo>
                <a:cubicBezTo>
                  <a:pt x="6539213" y="5587022"/>
                  <a:pt x="6546745" y="5590877"/>
                  <a:pt x="6554811" y="5592894"/>
                </a:cubicBezTo>
                <a:cubicBezTo>
                  <a:pt x="6567817" y="5596146"/>
                  <a:pt x="6594250" y="5600782"/>
                  <a:pt x="6594250" y="5600782"/>
                </a:cubicBezTo>
                <a:lnTo>
                  <a:pt x="7154288" y="5821658"/>
                </a:lnTo>
                <a:lnTo>
                  <a:pt x="0" y="3399911"/>
                </a:lnTo>
                <a:lnTo>
                  <a:pt x="0" y="3384134"/>
                </a:lnTo>
                <a:cubicBezTo>
                  <a:pt x="10517" y="3410429"/>
                  <a:pt x="16543" y="3439003"/>
                  <a:pt x="31552" y="3463019"/>
                </a:cubicBezTo>
                <a:cubicBezTo>
                  <a:pt x="60036" y="3508597"/>
                  <a:pt x="157762" y="3562415"/>
                  <a:pt x="189309" y="3581345"/>
                </a:cubicBezTo>
                <a:cubicBezTo>
                  <a:pt x="373386" y="3691800"/>
                  <a:pt x="254313" y="3616873"/>
                  <a:pt x="441720" y="3707560"/>
                </a:cubicBezTo>
                <a:cubicBezTo>
                  <a:pt x="481955" y="3727030"/>
                  <a:pt x="518915" y="3753150"/>
                  <a:pt x="560038" y="3770667"/>
                </a:cubicBezTo>
                <a:cubicBezTo>
                  <a:pt x="661117" y="3813722"/>
                  <a:pt x="764472" y="3851286"/>
                  <a:pt x="867665" y="3888994"/>
                </a:cubicBezTo>
                <a:cubicBezTo>
                  <a:pt x="1004388" y="3938954"/>
                  <a:pt x="1146282" y="3976556"/>
                  <a:pt x="1277833" y="4038874"/>
                </a:cubicBezTo>
                <a:cubicBezTo>
                  <a:pt x="1521498" y="4154302"/>
                  <a:pt x="1352740" y="4078823"/>
                  <a:pt x="1672226" y="4204531"/>
                </a:cubicBezTo>
                <a:lnTo>
                  <a:pt x="1908862" y="4299192"/>
                </a:lnTo>
                <a:cubicBezTo>
                  <a:pt x="1969234" y="4323115"/>
                  <a:pt x="2027447" y="4353795"/>
                  <a:pt x="2090283" y="4370188"/>
                </a:cubicBezTo>
                <a:cubicBezTo>
                  <a:pt x="2237827" y="4408680"/>
                  <a:pt x="2299382" y="4417725"/>
                  <a:pt x="2437349" y="4480626"/>
                </a:cubicBezTo>
                <a:cubicBezTo>
                  <a:pt x="2562534" y="4537700"/>
                  <a:pt x="2684282" y="4602032"/>
                  <a:pt x="2808078" y="4662059"/>
                </a:cubicBezTo>
                <a:cubicBezTo>
                  <a:pt x="2857817" y="4686177"/>
                  <a:pt x="2912396" y="4701737"/>
                  <a:pt x="2957947" y="4733055"/>
                </a:cubicBezTo>
                <a:lnTo>
                  <a:pt x="3210359" y="4906601"/>
                </a:lnTo>
                <a:cubicBezTo>
                  <a:pt x="3249540" y="4933279"/>
                  <a:pt x="3289238" y="4959190"/>
                  <a:pt x="3328677" y="4985485"/>
                </a:cubicBezTo>
                <a:cubicBezTo>
                  <a:pt x="3368116" y="5011780"/>
                  <a:pt x="3404041" y="5044322"/>
                  <a:pt x="3446995" y="5064369"/>
                </a:cubicBezTo>
                <a:lnTo>
                  <a:pt x="3565312" y="5119588"/>
                </a:lnTo>
                <a:lnTo>
                  <a:pt x="17116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05001" y="2417763"/>
            <a:ext cx="7015163" cy="4127640"/>
            <a:chOff x="381000" y="2646402"/>
            <a:chExt cx="7015281" cy="4128335"/>
          </a:xfrm>
        </p:grpSpPr>
        <p:sp>
          <p:nvSpPr>
            <p:cNvPr id="62485" name="TextBox 23"/>
            <p:cNvSpPr txBox="1">
              <a:spLocks noChangeArrowheads="1"/>
            </p:cNvSpPr>
            <p:nvPr/>
          </p:nvSpPr>
          <p:spPr bwMode="auto">
            <a:xfrm>
              <a:off x="6248400" y="5943600"/>
              <a:ext cx="886796" cy="83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0.9%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3.3%</a:t>
              </a:r>
            </a:p>
          </p:txBody>
        </p:sp>
        <p:pic>
          <p:nvPicPr>
            <p:cNvPr id="20" name="Picture 19" descr="white.Fe.tiff"/>
            <p:cNvPicPr>
              <a:picLocks noChangeAspect="1"/>
            </p:cNvPicPr>
            <p:nvPr/>
          </p:nvPicPr>
          <p:blipFill rotWithShape="1">
            <a:blip r:embed="rId3" cstate="print"/>
            <a:srcRect l="8697" t="12795" r="17612" b="51664"/>
            <a:stretch/>
          </p:blipFill>
          <p:spPr bwMode="auto">
            <a:xfrm>
              <a:off x="381000" y="2646402"/>
              <a:ext cx="7015281" cy="3200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5001" y="2417763"/>
            <a:ext cx="5484813" cy="4127640"/>
            <a:chOff x="381000" y="2646402"/>
            <a:chExt cx="5485036" cy="4128335"/>
          </a:xfrm>
        </p:grpSpPr>
        <p:sp>
          <p:nvSpPr>
            <p:cNvPr id="62483" name="TextBox 18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886817" cy="83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2.1%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3.9%</a:t>
              </a:r>
            </a:p>
          </p:txBody>
        </p:sp>
        <p:pic>
          <p:nvPicPr>
            <p:cNvPr id="21" name="Picture 20" descr="white.Fe.tiff"/>
            <p:cNvPicPr>
              <a:picLocks noChangeAspect="1"/>
            </p:cNvPicPr>
            <p:nvPr/>
          </p:nvPicPr>
          <p:blipFill rotWithShape="1">
            <a:blip r:embed="rId3" cstate="print"/>
            <a:srcRect l="8698" t="12795" r="33686" b="51664"/>
            <a:stretch/>
          </p:blipFill>
          <p:spPr bwMode="auto">
            <a:xfrm>
              <a:off x="381000" y="2646402"/>
              <a:ext cx="5485036" cy="3200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905000" y="2417763"/>
            <a:ext cx="3938588" cy="4127640"/>
            <a:chOff x="381000" y="2646402"/>
            <a:chExt cx="3939016" cy="4128335"/>
          </a:xfrm>
        </p:grpSpPr>
        <p:sp>
          <p:nvSpPr>
            <p:cNvPr id="62481" name="TextBox 17"/>
            <p:cNvSpPr txBox="1">
              <a:spLocks noChangeArrowheads="1"/>
            </p:cNvSpPr>
            <p:nvPr/>
          </p:nvSpPr>
          <p:spPr bwMode="auto">
            <a:xfrm>
              <a:off x="3124200" y="5943600"/>
              <a:ext cx="886877" cy="83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6.7%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9.8%</a:t>
              </a:r>
            </a:p>
          </p:txBody>
        </p:sp>
        <p:pic>
          <p:nvPicPr>
            <p:cNvPr id="22" name="Picture 21" descr="white.Fe.tiff"/>
            <p:cNvPicPr>
              <a:picLocks noChangeAspect="1"/>
            </p:cNvPicPr>
            <p:nvPr/>
          </p:nvPicPr>
          <p:blipFill rotWithShape="1">
            <a:blip r:embed="rId3" cstate="print"/>
            <a:srcRect l="8698" t="12795" r="49926" b="51664"/>
            <a:stretch/>
          </p:blipFill>
          <p:spPr bwMode="auto">
            <a:xfrm>
              <a:off x="381000" y="2646402"/>
              <a:ext cx="3939016" cy="32009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62475" name="Group 2"/>
          <p:cNvGrpSpPr>
            <a:grpSpLocks/>
          </p:cNvGrpSpPr>
          <p:nvPr/>
        </p:nvGrpSpPr>
        <p:grpSpPr bwMode="auto">
          <a:xfrm>
            <a:off x="1905000" y="2417764"/>
            <a:ext cx="2408238" cy="4135429"/>
            <a:chOff x="381000" y="2646402"/>
            <a:chExt cx="2408771" cy="4135390"/>
          </a:xfrm>
        </p:grpSpPr>
        <p:sp>
          <p:nvSpPr>
            <p:cNvPr id="62478" name="TextBox 14"/>
            <p:cNvSpPr txBox="1">
              <a:spLocks noChangeArrowheads="1"/>
            </p:cNvSpPr>
            <p:nvPr/>
          </p:nvSpPr>
          <p:spPr bwMode="auto">
            <a:xfrm>
              <a:off x="1503914" y="5950803"/>
              <a:ext cx="1058537" cy="83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10.2%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17.1%</a:t>
              </a:r>
            </a:p>
          </p:txBody>
        </p:sp>
        <p:sp>
          <p:nvSpPr>
            <p:cNvPr id="62479" name="TextBox 27"/>
            <p:cNvSpPr txBox="1">
              <a:spLocks noChangeArrowheads="1"/>
            </p:cNvSpPr>
            <p:nvPr/>
          </p:nvSpPr>
          <p:spPr bwMode="auto">
            <a:xfrm>
              <a:off x="381000" y="5943600"/>
              <a:ext cx="85151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MIN</a:t>
              </a:r>
            </a:p>
            <a:p>
              <a:pPr eaLnBrk="1" hangingPunct="1"/>
              <a:r>
                <a:rPr lang="en-US" dirty="0">
                  <a:solidFill>
                    <a:srgbClr val="CC8C2A"/>
                  </a:solidFill>
                </a:rPr>
                <a:t>MAX</a:t>
              </a:r>
            </a:p>
          </p:txBody>
        </p:sp>
        <p:pic>
          <p:nvPicPr>
            <p:cNvPr id="62480" name="Picture 22" descr="white.F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8" t="12794" r="66000" b="51665"/>
            <a:stretch>
              <a:fillRect/>
            </a:stretch>
          </p:blipFill>
          <p:spPr bwMode="auto">
            <a:xfrm>
              <a:off x="381000" y="2646402"/>
              <a:ext cx="2408771" cy="3200400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72136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92663" y="2798763"/>
            <a:ext cx="5676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Traditional students experience the largest attrition rates in the first year.</a:t>
            </a:r>
          </a:p>
        </p:txBody>
      </p:sp>
    </p:spTree>
    <p:extLst>
      <p:ext uri="{BB962C8B-B14F-4D97-AF65-F5344CB8AC3E}">
        <p14:creationId xmlns:p14="http://schemas.microsoft.com/office/powerpoint/2010/main" val="49544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30189"/>
            <a:ext cx="8474075" cy="1189037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+mj-ea"/>
                <a:cs typeface="Tahoma"/>
              </a:rPr>
              <a:t>African American male Pell recipients exhibited very different attrition rate patterns, suggesting the need for continued support during their college career.</a:t>
            </a:r>
            <a:endParaRPr lang="en-US" sz="1900" dirty="0">
              <a:latin typeface="+mn-lt"/>
              <a:ea typeface="+mj-ea"/>
              <a:cs typeface="Tahoma"/>
            </a:endParaRPr>
          </a:p>
        </p:txBody>
      </p:sp>
      <p:sp>
        <p:nvSpPr>
          <p:cNvPr id="6451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33525" y="160020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Yearly Attrition Rates by Cohort:  Black, Male, Pell Recipient, First-Time In-State Student</a:t>
            </a:r>
          </a:p>
        </p:txBody>
      </p:sp>
      <p:sp>
        <p:nvSpPr>
          <p:cNvPr id="64517" name="Freeform 29"/>
          <p:cNvSpPr>
            <a:spLocks/>
          </p:cNvSpPr>
          <p:nvPr/>
        </p:nvSpPr>
        <p:spPr bwMode="auto">
          <a:xfrm>
            <a:off x="2897189" y="-355600"/>
            <a:ext cx="7153275" cy="5822950"/>
          </a:xfrm>
          <a:custGeom>
            <a:avLst/>
            <a:gdLst>
              <a:gd name="T0" fmla="*/ 86143 w 7154288"/>
              <a:gd name="T1" fmla="*/ 3415428 h 5821658"/>
              <a:gd name="T2" fmla="*/ 242731 w 7154288"/>
              <a:gd name="T3" fmla="*/ 3606949 h 5821658"/>
              <a:gd name="T4" fmla="*/ 336682 w 7154288"/>
              <a:gd name="T5" fmla="*/ 3686749 h 5821658"/>
              <a:gd name="T6" fmla="*/ 391489 w 7154288"/>
              <a:gd name="T7" fmla="*/ 3734630 h 5821658"/>
              <a:gd name="T8" fmla="*/ 501131 w 7154288"/>
              <a:gd name="T9" fmla="*/ 3798469 h 5821658"/>
              <a:gd name="T10" fmla="*/ 610731 w 7154288"/>
              <a:gd name="T11" fmla="*/ 3838370 h 5821658"/>
              <a:gd name="T12" fmla="*/ 696872 w 7154288"/>
              <a:gd name="T13" fmla="*/ 3878270 h 5821658"/>
              <a:gd name="T14" fmla="*/ 822147 w 7154288"/>
              <a:gd name="T15" fmla="*/ 3918169 h 5821658"/>
              <a:gd name="T16" fmla="*/ 947429 w 7154288"/>
              <a:gd name="T17" fmla="*/ 3966048 h 5821658"/>
              <a:gd name="T18" fmla="*/ 1017900 w 7154288"/>
              <a:gd name="T19" fmla="*/ 4005948 h 5821658"/>
              <a:gd name="T20" fmla="*/ 1143179 w 7154288"/>
              <a:gd name="T21" fmla="*/ 4069788 h 5821658"/>
              <a:gd name="T22" fmla="*/ 1417228 w 7154288"/>
              <a:gd name="T23" fmla="*/ 4173528 h 5821658"/>
              <a:gd name="T24" fmla="*/ 1550335 w 7154288"/>
              <a:gd name="T25" fmla="*/ 4245348 h 5821658"/>
              <a:gd name="T26" fmla="*/ 1934007 w 7154288"/>
              <a:gd name="T27" fmla="*/ 4404948 h 5821658"/>
              <a:gd name="T28" fmla="*/ 2208056 w 7154288"/>
              <a:gd name="T29" fmla="*/ 4508688 h 5821658"/>
              <a:gd name="T30" fmla="*/ 2607387 w 7154288"/>
              <a:gd name="T31" fmla="*/ 4636366 h 5821658"/>
              <a:gd name="T32" fmla="*/ 3413875 w 7154288"/>
              <a:gd name="T33" fmla="*/ 4923645 h 5821658"/>
              <a:gd name="T34" fmla="*/ 4134235 w 7154288"/>
              <a:gd name="T35" fmla="*/ 5075266 h 5821658"/>
              <a:gd name="T36" fmla="*/ 4737144 w 7154288"/>
              <a:gd name="T37" fmla="*/ 5186985 h 5821658"/>
              <a:gd name="T38" fmla="*/ 5003364 w 7154288"/>
              <a:gd name="T39" fmla="*/ 5242844 h 5821658"/>
              <a:gd name="T40" fmla="*/ 5371373 w 7154288"/>
              <a:gd name="T41" fmla="*/ 5338606 h 5821658"/>
              <a:gd name="T42" fmla="*/ 5543633 w 7154288"/>
              <a:gd name="T43" fmla="*/ 5402445 h 5821658"/>
              <a:gd name="T44" fmla="*/ 5786364 w 7154288"/>
              <a:gd name="T45" fmla="*/ 5490225 h 5821658"/>
              <a:gd name="T46" fmla="*/ 5950793 w 7154288"/>
              <a:gd name="T47" fmla="*/ 5522144 h 5821658"/>
              <a:gd name="T48" fmla="*/ 6060414 w 7154288"/>
              <a:gd name="T49" fmla="*/ 5562043 h 5821658"/>
              <a:gd name="T50" fmla="*/ 6209182 w 7154288"/>
              <a:gd name="T51" fmla="*/ 5585983 h 5821658"/>
              <a:gd name="T52" fmla="*/ 6334463 w 7154288"/>
              <a:gd name="T53" fmla="*/ 5617904 h 5821658"/>
              <a:gd name="T54" fmla="*/ 6506723 w 7154288"/>
              <a:gd name="T55" fmla="*/ 5657805 h 5821658"/>
              <a:gd name="T56" fmla="*/ 7101801 w 7154288"/>
              <a:gd name="T57" fmla="*/ 5889223 h 5821658"/>
              <a:gd name="T58" fmla="*/ 0 w 7154288"/>
              <a:gd name="T59" fmla="*/ 3423411 h 5821658"/>
              <a:gd name="T60" fmla="*/ 187905 w 7154288"/>
              <a:gd name="T61" fmla="*/ 3622910 h 5821658"/>
              <a:gd name="T62" fmla="*/ 555930 w 7154288"/>
              <a:gd name="T63" fmla="*/ 3814428 h 5821658"/>
              <a:gd name="T64" fmla="*/ 1268456 w 7154288"/>
              <a:gd name="T65" fmla="*/ 4085752 h 5821658"/>
              <a:gd name="T66" fmla="*/ 1894858 w 7154288"/>
              <a:gd name="T67" fmla="*/ 4349088 h 5821658"/>
              <a:gd name="T68" fmla="*/ 2419466 w 7154288"/>
              <a:gd name="T69" fmla="*/ 4532626 h 5821658"/>
              <a:gd name="T70" fmla="*/ 2936246 w 7154288"/>
              <a:gd name="T71" fmla="*/ 4787986 h 5821658"/>
              <a:gd name="T72" fmla="*/ 3304257 w 7154288"/>
              <a:gd name="T73" fmla="*/ 5043348 h 5821658"/>
              <a:gd name="T74" fmla="*/ 3539156 w 7154288"/>
              <a:gd name="T75" fmla="*/ 5179005 h 58216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154288" h="5821658">
                <a:moveTo>
                  <a:pt x="86767" y="3376246"/>
                </a:moveTo>
                <a:lnTo>
                  <a:pt x="86767" y="3376246"/>
                </a:lnTo>
                <a:cubicBezTo>
                  <a:pt x="113060" y="3413059"/>
                  <a:pt x="133658" y="3454695"/>
                  <a:pt x="165645" y="3486684"/>
                </a:cubicBezTo>
                <a:cubicBezTo>
                  <a:pt x="191938" y="3512979"/>
                  <a:pt x="214777" y="3543256"/>
                  <a:pt x="244524" y="3565568"/>
                </a:cubicBezTo>
                <a:cubicBezTo>
                  <a:pt x="324076" y="3625237"/>
                  <a:pt x="225933" y="3549300"/>
                  <a:pt x="307627" y="3620787"/>
                </a:cubicBezTo>
                <a:cubicBezTo>
                  <a:pt x="317521" y="3629444"/>
                  <a:pt x="329284" y="3635795"/>
                  <a:pt x="339178" y="3644452"/>
                </a:cubicBezTo>
                <a:cubicBezTo>
                  <a:pt x="350372" y="3654247"/>
                  <a:pt x="359437" y="3666326"/>
                  <a:pt x="370730" y="3676006"/>
                </a:cubicBezTo>
                <a:cubicBezTo>
                  <a:pt x="377928" y="3682176"/>
                  <a:pt x="386354" y="3686758"/>
                  <a:pt x="394393" y="3691783"/>
                </a:cubicBezTo>
                <a:cubicBezTo>
                  <a:pt x="473288" y="3741096"/>
                  <a:pt x="397593" y="3693560"/>
                  <a:pt x="465384" y="3731225"/>
                </a:cubicBezTo>
                <a:cubicBezTo>
                  <a:pt x="478786" y="3738671"/>
                  <a:pt x="491421" y="3747444"/>
                  <a:pt x="504823" y="3754890"/>
                </a:cubicBezTo>
                <a:cubicBezTo>
                  <a:pt x="515102" y="3760601"/>
                  <a:pt x="525301" y="3766712"/>
                  <a:pt x="536375" y="3770667"/>
                </a:cubicBezTo>
                <a:cubicBezTo>
                  <a:pt x="562226" y="3779900"/>
                  <a:pt x="589052" y="3786145"/>
                  <a:pt x="615253" y="3794333"/>
                </a:cubicBezTo>
                <a:cubicBezTo>
                  <a:pt x="631125" y="3799293"/>
                  <a:pt x="647442" y="3803227"/>
                  <a:pt x="662581" y="3810109"/>
                </a:cubicBezTo>
                <a:cubicBezTo>
                  <a:pt x="676538" y="3816454"/>
                  <a:pt x="688063" y="3827430"/>
                  <a:pt x="702020" y="3833775"/>
                </a:cubicBezTo>
                <a:cubicBezTo>
                  <a:pt x="717158" y="3840657"/>
                  <a:pt x="733719" y="3843869"/>
                  <a:pt x="749347" y="3849552"/>
                </a:cubicBezTo>
                <a:cubicBezTo>
                  <a:pt x="812762" y="3872613"/>
                  <a:pt x="763986" y="3860367"/>
                  <a:pt x="828226" y="3873217"/>
                </a:cubicBezTo>
                <a:cubicBezTo>
                  <a:pt x="917401" y="3917809"/>
                  <a:pt x="789258" y="3857598"/>
                  <a:pt x="907104" y="3896882"/>
                </a:cubicBezTo>
                <a:cubicBezTo>
                  <a:pt x="923837" y="3902460"/>
                  <a:pt x="938374" y="3913248"/>
                  <a:pt x="954431" y="3920547"/>
                </a:cubicBezTo>
                <a:cubicBezTo>
                  <a:pt x="967321" y="3926407"/>
                  <a:pt x="981494" y="3929447"/>
                  <a:pt x="993871" y="3936324"/>
                </a:cubicBezTo>
                <a:cubicBezTo>
                  <a:pt x="1005363" y="3942709"/>
                  <a:pt x="1013881" y="3953693"/>
                  <a:pt x="1025422" y="3959989"/>
                </a:cubicBezTo>
                <a:cubicBezTo>
                  <a:pt x="1043001" y="3969578"/>
                  <a:pt x="1062232" y="3975766"/>
                  <a:pt x="1080637" y="3983655"/>
                </a:cubicBezTo>
                <a:cubicBezTo>
                  <a:pt x="1113071" y="4016090"/>
                  <a:pt x="1098173" y="4008247"/>
                  <a:pt x="1151628" y="4023097"/>
                </a:cubicBezTo>
                <a:cubicBezTo>
                  <a:pt x="1182964" y="4031802"/>
                  <a:pt x="1246282" y="4046762"/>
                  <a:pt x="1246282" y="4046762"/>
                </a:cubicBezTo>
                <a:cubicBezTo>
                  <a:pt x="1363801" y="4125115"/>
                  <a:pt x="1198847" y="4020746"/>
                  <a:pt x="1427703" y="4125646"/>
                </a:cubicBezTo>
                <a:cubicBezTo>
                  <a:pt x="1448265" y="4135071"/>
                  <a:pt x="1462928" y="4154505"/>
                  <a:pt x="1482918" y="4165089"/>
                </a:cubicBezTo>
                <a:cubicBezTo>
                  <a:pt x="1507945" y="4178340"/>
                  <a:pt x="1536135" y="4184666"/>
                  <a:pt x="1561796" y="4196642"/>
                </a:cubicBezTo>
                <a:cubicBezTo>
                  <a:pt x="1585354" y="4207637"/>
                  <a:pt x="1848150" y="4343281"/>
                  <a:pt x="1877311" y="4346522"/>
                </a:cubicBezTo>
                <a:lnTo>
                  <a:pt x="1948301" y="4354411"/>
                </a:lnTo>
                <a:cubicBezTo>
                  <a:pt x="1982482" y="4370188"/>
                  <a:pt x="2015891" y="4387759"/>
                  <a:pt x="2050844" y="4401741"/>
                </a:cubicBezTo>
                <a:cubicBezTo>
                  <a:pt x="2117939" y="4428581"/>
                  <a:pt x="2157883" y="4434794"/>
                  <a:pt x="2224376" y="4456960"/>
                </a:cubicBezTo>
                <a:cubicBezTo>
                  <a:pt x="2398917" y="4515145"/>
                  <a:pt x="2303262" y="4499272"/>
                  <a:pt x="2445237" y="4512179"/>
                </a:cubicBezTo>
                <a:cubicBezTo>
                  <a:pt x="2505710" y="4535844"/>
                  <a:pt x="2566969" y="4557593"/>
                  <a:pt x="2626657" y="4583175"/>
                </a:cubicBezTo>
                <a:cubicBezTo>
                  <a:pt x="2659081" y="4597072"/>
                  <a:pt x="2688454" y="4617670"/>
                  <a:pt x="2721312" y="4630506"/>
                </a:cubicBezTo>
                <a:cubicBezTo>
                  <a:pt x="3090704" y="4774810"/>
                  <a:pt x="3094473" y="4771714"/>
                  <a:pt x="3439107" y="4867158"/>
                </a:cubicBezTo>
                <a:cubicBezTo>
                  <a:pt x="3507335" y="4886053"/>
                  <a:pt x="3574659" y="4909061"/>
                  <a:pt x="3644191" y="4922377"/>
                </a:cubicBezTo>
                <a:cubicBezTo>
                  <a:pt x="3890014" y="4969453"/>
                  <a:pt x="3960812" y="4987186"/>
                  <a:pt x="4164790" y="5017039"/>
                </a:cubicBezTo>
                <a:cubicBezTo>
                  <a:pt x="4276133" y="5033334"/>
                  <a:pt x="4370920" y="5042491"/>
                  <a:pt x="4480304" y="5064369"/>
                </a:cubicBezTo>
                <a:cubicBezTo>
                  <a:pt x="4577903" y="5083890"/>
                  <a:pt x="4674911" y="5106258"/>
                  <a:pt x="4772155" y="5127476"/>
                </a:cubicBezTo>
                <a:cubicBezTo>
                  <a:pt x="4819522" y="5137811"/>
                  <a:pt x="4866485" y="5150095"/>
                  <a:pt x="4914136" y="5159030"/>
                </a:cubicBezTo>
                <a:cubicBezTo>
                  <a:pt x="4956205" y="5166918"/>
                  <a:pt x="4998678" y="5172891"/>
                  <a:pt x="5040342" y="5182695"/>
                </a:cubicBezTo>
                <a:cubicBezTo>
                  <a:pt x="5088155" y="5193946"/>
                  <a:pt x="5134670" y="5210224"/>
                  <a:pt x="5182323" y="5222138"/>
                </a:cubicBezTo>
                <a:cubicBezTo>
                  <a:pt x="5236435" y="5235667"/>
                  <a:pt x="5349961" y="5256100"/>
                  <a:pt x="5411071" y="5277357"/>
                </a:cubicBezTo>
                <a:cubicBezTo>
                  <a:pt x="5443355" y="5288587"/>
                  <a:pt x="5473603" y="5305117"/>
                  <a:pt x="5505726" y="5316799"/>
                </a:cubicBezTo>
                <a:cubicBezTo>
                  <a:pt x="5531524" y="5326181"/>
                  <a:pt x="5558664" y="5331484"/>
                  <a:pt x="5584604" y="5340464"/>
                </a:cubicBezTo>
                <a:cubicBezTo>
                  <a:pt x="5627062" y="5355162"/>
                  <a:pt x="5668186" y="5373586"/>
                  <a:pt x="5710810" y="5387795"/>
                </a:cubicBezTo>
                <a:cubicBezTo>
                  <a:pt x="5750249" y="5400942"/>
                  <a:pt x="5787973" y="5421358"/>
                  <a:pt x="5829128" y="5427237"/>
                </a:cubicBezTo>
                <a:cubicBezTo>
                  <a:pt x="5847533" y="5429866"/>
                  <a:pt x="5866112" y="5431479"/>
                  <a:pt x="5884343" y="5435125"/>
                </a:cubicBezTo>
                <a:cubicBezTo>
                  <a:pt x="6080879" y="5474435"/>
                  <a:pt x="5839079" y="5432840"/>
                  <a:pt x="5994773" y="5458790"/>
                </a:cubicBezTo>
                <a:cubicBezTo>
                  <a:pt x="6047664" y="5485238"/>
                  <a:pt x="6004182" y="5466347"/>
                  <a:pt x="6057876" y="5482456"/>
                </a:cubicBezTo>
                <a:cubicBezTo>
                  <a:pt x="6073804" y="5487235"/>
                  <a:pt x="6089160" y="5493856"/>
                  <a:pt x="6105203" y="5498232"/>
                </a:cubicBezTo>
                <a:cubicBezTo>
                  <a:pt x="6118137" y="5501760"/>
                  <a:pt x="6131452" y="5503723"/>
                  <a:pt x="6144642" y="5506121"/>
                </a:cubicBezTo>
                <a:cubicBezTo>
                  <a:pt x="6201771" y="5516509"/>
                  <a:pt x="6190822" y="5513331"/>
                  <a:pt x="6255072" y="5521898"/>
                </a:cubicBezTo>
                <a:lnTo>
                  <a:pt x="6310287" y="5529786"/>
                </a:lnTo>
                <a:cubicBezTo>
                  <a:pt x="6348719" y="5555409"/>
                  <a:pt x="6322135" y="5542361"/>
                  <a:pt x="6381278" y="5553451"/>
                </a:cubicBezTo>
                <a:cubicBezTo>
                  <a:pt x="6415628" y="5559892"/>
                  <a:pt x="6495727" y="5576149"/>
                  <a:pt x="6531147" y="5585005"/>
                </a:cubicBezTo>
                <a:cubicBezTo>
                  <a:pt x="6539213" y="5587022"/>
                  <a:pt x="6546745" y="5590877"/>
                  <a:pt x="6554811" y="5592894"/>
                </a:cubicBezTo>
                <a:cubicBezTo>
                  <a:pt x="6567817" y="5596146"/>
                  <a:pt x="6594250" y="5600782"/>
                  <a:pt x="6594250" y="5600782"/>
                </a:cubicBezTo>
                <a:lnTo>
                  <a:pt x="7154288" y="5821658"/>
                </a:lnTo>
                <a:lnTo>
                  <a:pt x="0" y="3399911"/>
                </a:lnTo>
                <a:lnTo>
                  <a:pt x="0" y="3384134"/>
                </a:lnTo>
                <a:cubicBezTo>
                  <a:pt x="10517" y="3410429"/>
                  <a:pt x="16543" y="3439003"/>
                  <a:pt x="31552" y="3463019"/>
                </a:cubicBezTo>
                <a:cubicBezTo>
                  <a:pt x="60036" y="3508597"/>
                  <a:pt x="157762" y="3562415"/>
                  <a:pt x="189309" y="3581345"/>
                </a:cubicBezTo>
                <a:cubicBezTo>
                  <a:pt x="373386" y="3691800"/>
                  <a:pt x="254313" y="3616873"/>
                  <a:pt x="441720" y="3707560"/>
                </a:cubicBezTo>
                <a:cubicBezTo>
                  <a:pt x="481955" y="3727030"/>
                  <a:pt x="518915" y="3753150"/>
                  <a:pt x="560038" y="3770667"/>
                </a:cubicBezTo>
                <a:cubicBezTo>
                  <a:pt x="661117" y="3813722"/>
                  <a:pt x="764472" y="3851286"/>
                  <a:pt x="867665" y="3888994"/>
                </a:cubicBezTo>
                <a:cubicBezTo>
                  <a:pt x="1004388" y="3938954"/>
                  <a:pt x="1146282" y="3976556"/>
                  <a:pt x="1277833" y="4038874"/>
                </a:cubicBezTo>
                <a:cubicBezTo>
                  <a:pt x="1521498" y="4154302"/>
                  <a:pt x="1352740" y="4078823"/>
                  <a:pt x="1672226" y="4204531"/>
                </a:cubicBezTo>
                <a:lnTo>
                  <a:pt x="1908862" y="4299192"/>
                </a:lnTo>
                <a:cubicBezTo>
                  <a:pt x="1969234" y="4323115"/>
                  <a:pt x="2027447" y="4353795"/>
                  <a:pt x="2090283" y="4370188"/>
                </a:cubicBezTo>
                <a:cubicBezTo>
                  <a:pt x="2237827" y="4408680"/>
                  <a:pt x="2299382" y="4417725"/>
                  <a:pt x="2437349" y="4480626"/>
                </a:cubicBezTo>
                <a:cubicBezTo>
                  <a:pt x="2562534" y="4537700"/>
                  <a:pt x="2684282" y="4602032"/>
                  <a:pt x="2808078" y="4662059"/>
                </a:cubicBezTo>
                <a:cubicBezTo>
                  <a:pt x="2857817" y="4686177"/>
                  <a:pt x="2912396" y="4701737"/>
                  <a:pt x="2957947" y="4733055"/>
                </a:cubicBezTo>
                <a:lnTo>
                  <a:pt x="3210359" y="4906601"/>
                </a:lnTo>
                <a:cubicBezTo>
                  <a:pt x="3249540" y="4933279"/>
                  <a:pt x="3289238" y="4959190"/>
                  <a:pt x="3328677" y="4985485"/>
                </a:cubicBezTo>
                <a:cubicBezTo>
                  <a:pt x="3368116" y="5011780"/>
                  <a:pt x="3404041" y="5044322"/>
                  <a:pt x="3446995" y="5064369"/>
                </a:cubicBezTo>
                <a:lnTo>
                  <a:pt x="3565312" y="5119588"/>
                </a:lnTo>
                <a:lnTo>
                  <a:pt x="17116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4518" name="TextBox 31"/>
          <p:cNvSpPr txBox="1">
            <a:spLocks noChangeArrowheads="1"/>
          </p:cNvSpPr>
          <p:nvPr/>
        </p:nvSpPr>
        <p:spPr bwMode="auto">
          <a:xfrm>
            <a:off x="2959101" y="5646738"/>
            <a:ext cx="1058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6.0%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14.0%</a:t>
            </a:r>
          </a:p>
        </p:txBody>
      </p:sp>
      <p:sp>
        <p:nvSpPr>
          <p:cNvPr id="64519" name="TextBox 32"/>
          <p:cNvSpPr txBox="1">
            <a:spLocks noChangeArrowheads="1"/>
          </p:cNvSpPr>
          <p:nvPr/>
        </p:nvSpPr>
        <p:spPr bwMode="auto">
          <a:xfrm>
            <a:off x="1905000" y="5638801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MIN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MAX</a:t>
            </a:r>
          </a:p>
        </p:txBody>
      </p:sp>
      <p:sp>
        <p:nvSpPr>
          <p:cNvPr id="64520" name="TextBox 35"/>
          <p:cNvSpPr txBox="1">
            <a:spLocks noChangeArrowheads="1"/>
          </p:cNvSpPr>
          <p:nvPr/>
        </p:nvSpPr>
        <p:spPr bwMode="auto">
          <a:xfrm>
            <a:off x="4487864" y="5638801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3.3%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15.3%</a:t>
            </a:r>
          </a:p>
        </p:txBody>
      </p:sp>
      <p:sp>
        <p:nvSpPr>
          <p:cNvPr id="64521" name="TextBox 36"/>
          <p:cNvSpPr txBox="1">
            <a:spLocks noChangeArrowheads="1"/>
          </p:cNvSpPr>
          <p:nvPr/>
        </p:nvSpPr>
        <p:spPr bwMode="auto">
          <a:xfrm>
            <a:off x="6011864" y="5638801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-0.9%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13.6%</a:t>
            </a:r>
          </a:p>
        </p:txBody>
      </p:sp>
      <p:sp>
        <p:nvSpPr>
          <p:cNvPr id="64522" name="TextBox 37"/>
          <p:cNvSpPr txBox="1">
            <a:spLocks noChangeArrowheads="1"/>
          </p:cNvSpPr>
          <p:nvPr/>
        </p:nvSpPr>
        <p:spPr bwMode="auto">
          <a:xfrm>
            <a:off x="7543800" y="5638801"/>
            <a:ext cx="1035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0%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11.0%</a:t>
            </a:r>
          </a:p>
        </p:txBody>
      </p:sp>
      <p:sp>
        <p:nvSpPr>
          <p:cNvPr id="64523" name="TextBox 38"/>
          <p:cNvSpPr txBox="1">
            <a:spLocks noChangeArrowheads="1"/>
          </p:cNvSpPr>
          <p:nvPr/>
        </p:nvSpPr>
        <p:spPr bwMode="auto">
          <a:xfrm>
            <a:off x="9067800" y="5638801"/>
            <a:ext cx="1035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0%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11.1%</a:t>
            </a:r>
          </a:p>
        </p:txBody>
      </p:sp>
      <p:pic>
        <p:nvPicPr>
          <p:cNvPr id="15" name="Picture 3" descr="BlPell.tiff"/>
          <p:cNvPicPr>
            <a:picLocks noChangeAspect="1"/>
          </p:cNvPicPr>
          <p:nvPr/>
        </p:nvPicPr>
        <p:blipFill rotWithShape="1">
          <a:blip r:embed="rId3" cstate="print"/>
          <a:srcRect l="3110" t="11977" r="1929" b="41767"/>
          <a:stretch/>
        </p:blipFill>
        <p:spPr bwMode="auto">
          <a:xfrm>
            <a:off x="1752601" y="2590800"/>
            <a:ext cx="87441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645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731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43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76" y="215900"/>
            <a:ext cx="8539163" cy="13843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  <a:ea typeface="+mj-ea"/>
                <a:cs typeface="Tahoma"/>
              </a:rPr>
              <a:t>Hispanic female Pell recipients exhibited another attrition  pattern, suggesting the need  for close interaction</a:t>
            </a:r>
            <a:br>
              <a:rPr lang="en-US" sz="2400" dirty="0">
                <a:latin typeface="+mn-lt"/>
                <a:ea typeface="+mj-ea"/>
                <a:cs typeface="Tahoma"/>
              </a:rPr>
            </a:br>
            <a:r>
              <a:rPr lang="en-US" sz="2400" dirty="0">
                <a:latin typeface="+mn-lt"/>
                <a:ea typeface="+mj-ea"/>
                <a:cs typeface="Tahoma"/>
              </a:rPr>
              <a:t> with the students and their families.</a:t>
            </a:r>
          </a:p>
        </p:txBody>
      </p:sp>
      <p:sp>
        <p:nvSpPr>
          <p:cNvPr id="67586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5763" y="1600200"/>
            <a:ext cx="9144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Yearly Attrition Rates by Cohort:  Hispanic, Female, Pell Recipient, First-Time In-State Students</a:t>
            </a:r>
          </a:p>
        </p:txBody>
      </p:sp>
      <p:sp>
        <p:nvSpPr>
          <p:cNvPr id="67588" name="Freeform 29"/>
          <p:cNvSpPr>
            <a:spLocks/>
          </p:cNvSpPr>
          <p:nvPr/>
        </p:nvSpPr>
        <p:spPr bwMode="auto">
          <a:xfrm>
            <a:off x="2897189" y="-355600"/>
            <a:ext cx="7153275" cy="5822950"/>
          </a:xfrm>
          <a:custGeom>
            <a:avLst/>
            <a:gdLst>
              <a:gd name="T0" fmla="*/ 86143 w 7154288"/>
              <a:gd name="T1" fmla="*/ 3415428 h 5821658"/>
              <a:gd name="T2" fmla="*/ 242731 w 7154288"/>
              <a:gd name="T3" fmla="*/ 3606949 h 5821658"/>
              <a:gd name="T4" fmla="*/ 336682 w 7154288"/>
              <a:gd name="T5" fmla="*/ 3686749 h 5821658"/>
              <a:gd name="T6" fmla="*/ 391489 w 7154288"/>
              <a:gd name="T7" fmla="*/ 3734630 h 5821658"/>
              <a:gd name="T8" fmla="*/ 501131 w 7154288"/>
              <a:gd name="T9" fmla="*/ 3798469 h 5821658"/>
              <a:gd name="T10" fmla="*/ 610731 w 7154288"/>
              <a:gd name="T11" fmla="*/ 3838370 h 5821658"/>
              <a:gd name="T12" fmla="*/ 696872 w 7154288"/>
              <a:gd name="T13" fmla="*/ 3878270 h 5821658"/>
              <a:gd name="T14" fmla="*/ 822147 w 7154288"/>
              <a:gd name="T15" fmla="*/ 3918169 h 5821658"/>
              <a:gd name="T16" fmla="*/ 947429 w 7154288"/>
              <a:gd name="T17" fmla="*/ 3966048 h 5821658"/>
              <a:gd name="T18" fmla="*/ 1017900 w 7154288"/>
              <a:gd name="T19" fmla="*/ 4005948 h 5821658"/>
              <a:gd name="T20" fmla="*/ 1143179 w 7154288"/>
              <a:gd name="T21" fmla="*/ 4069788 h 5821658"/>
              <a:gd name="T22" fmla="*/ 1417228 w 7154288"/>
              <a:gd name="T23" fmla="*/ 4173528 h 5821658"/>
              <a:gd name="T24" fmla="*/ 1550335 w 7154288"/>
              <a:gd name="T25" fmla="*/ 4245348 h 5821658"/>
              <a:gd name="T26" fmla="*/ 1934007 w 7154288"/>
              <a:gd name="T27" fmla="*/ 4404948 h 5821658"/>
              <a:gd name="T28" fmla="*/ 2208056 w 7154288"/>
              <a:gd name="T29" fmla="*/ 4508688 h 5821658"/>
              <a:gd name="T30" fmla="*/ 2607387 w 7154288"/>
              <a:gd name="T31" fmla="*/ 4636366 h 5821658"/>
              <a:gd name="T32" fmla="*/ 3413875 w 7154288"/>
              <a:gd name="T33" fmla="*/ 4923645 h 5821658"/>
              <a:gd name="T34" fmla="*/ 4134235 w 7154288"/>
              <a:gd name="T35" fmla="*/ 5075266 h 5821658"/>
              <a:gd name="T36" fmla="*/ 4737144 w 7154288"/>
              <a:gd name="T37" fmla="*/ 5186985 h 5821658"/>
              <a:gd name="T38" fmla="*/ 5003364 w 7154288"/>
              <a:gd name="T39" fmla="*/ 5242844 h 5821658"/>
              <a:gd name="T40" fmla="*/ 5371373 w 7154288"/>
              <a:gd name="T41" fmla="*/ 5338606 h 5821658"/>
              <a:gd name="T42" fmla="*/ 5543633 w 7154288"/>
              <a:gd name="T43" fmla="*/ 5402445 h 5821658"/>
              <a:gd name="T44" fmla="*/ 5786364 w 7154288"/>
              <a:gd name="T45" fmla="*/ 5490225 h 5821658"/>
              <a:gd name="T46" fmla="*/ 5950793 w 7154288"/>
              <a:gd name="T47" fmla="*/ 5522144 h 5821658"/>
              <a:gd name="T48" fmla="*/ 6060414 w 7154288"/>
              <a:gd name="T49" fmla="*/ 5562043 h 5821658"/>
              <a:gd name="T50" fmla="*/ 6209182 w 7154288"/>
              <a:gd name="T51" fmla="*/ 5585983 h 5821658"/>
              <a:gd name="T52" fmla="*/ 6334463 w 7154288"/>
              <a:gd name="T53" fmla="*/ 5617904 h 5821658"/>
              <a:gd name="T54" fmla="*/ 6506723 w 7154288"/>
              <a:gd name="T55" fmla="*/ 5657805 h 5821658"/>
              <a:gd name="T56" fmla="*/ 7101801 w 7154288"/>
              <a:gd name="T57" fmla="*/ 5889223 h 5821658"/>
              <a:gd name="T58" fmla="*/ 0 w 7154288"/>
              <a:gd name="T59" fmla="*/ 3423411 h 5821658"/>
              <a:gd name="T60" fmla="*/ 187905 w 7154288"/>
              <a:gd name="T61" fmla="*/ 3622910 h 5821658"/>
              <a:gd name="T62" fmla="*/ 555930 w 7154288"/>
              <a:gd name="T63" fmla="*/ 3814428 h 5821658"/>
              <a:gd name="T64" fmla="*/ 1268456 w 7154288"/>
              <a:gd name="T65" fmla="*/ 4085752 h 5821658"/>
              <a:gd name="T66" fmla="*/ 1894858 w 7154288"/>
              <a:gd name="T67" fmla="*/ 4349088 h 5821658"/>
              <a:gd name="T68" fmla="*/ 2419466 w 7154288"/>
              <a:gd name="T69" fmla="*/ 4532626 h 5821658"/>
              <a:gd name="T70" fmla="*/ 2936246 w 7154288"/>
              <a:gd name="T71" fmla="*/ 4787986 h 5821658"/>
              <a:gd name="T72" fmla="*/ 3304257 w 7154288"/>
              <a:gd name="T73" fmla="*/ 5043348 h 5821658"/>
              <a:gd name="T74" fmla="*/ 3539156 w 7154288"/>
              <a:gd name="T75" fmla="*/ 5179005 h 58216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154288" h="5821658">
                <a:moveTo>
                  <a:pt x="86767" y="3376246"/>
                </a:moveTo>
                <a:lnTo>
                  <a:pt x="86767" y="3376246"/>
                </a:lnTo>
                <a:cubicBezTo>
                  <a:pt x="113060" y="3413059"/>
                  <a:pt x="133658" y="3454695"/>
                  <a:pt x="165645" y="3486684"/>
                </a:cubicBezTo>
                <a:cubicBezTo>
                  <a:pt x="191938" y="3512979"/>
                  <a:pt x="214777" y="3543256"/>
                  <a:pt x="244524" y="3565568"/>
                </a:cubicBezTo>
                <a:cubicBezTo>
                  <a:pt x="324076" y="3625237"/>
                  <a:pt x="225933" y="3549300"/>
                  <a:pt x="307627" y="3620787"/>
                </a:cubicBezTo>
                <a:cubicBezTo>
                  <a:pt x="317521" y="3629444"/>
                  <a:pt x="329284" y="3635795"/>
                  <a:pt x="339178" y="3644452"/>
                </a:cubicBezTo>
                <a:cubicBezTo>
                  <a:pt x="350372" y="3654247"/>
                  <a:pt x="359437" y="3666326"/>
                  <a:pt x="370730" y="3676006"/>
                </a:cubicBezTo>
                <a:cubicBezTo>
                  <a:pt x="377928" y="3682176"/>
                  <a:pt x="386354" y="3686758"/>
                  <a:pt x="394393" y="3691783"/>
                </a:cubicBezTo>
                <a:cubicBezTo>
                  <a:pt x="473288" y="3741096"/>
                  <a:pt x="397593" y="3693560"/>
                  <a:pt x="465384" y="3731225"/>
                </a:cubicBezTo>
                <a:cubicBezTo>
                  <a:pt x="478786" y="3738671"/>
                  <a:pt x="491421" y="3747444"/>
                  <a:pt x="504823" y="3754890"/>
                </a:cubicBezTo>
                <a:cubicBezTo>
                  <a:pt x="515102" y="3760601"/>
                  <a:pt x="525301" y="3766712"/>
                  <a:pt x="536375" y="3770667"/>
                </a:cubicBezTo>
                <a:cubicBezTo>
                  <a:pt x="562226" y="3779900"/>
                  <a:pt x="589052" y="3786145"/>
                  <a:pt x="615253" y="3794333"/>
                </a:cubicBezTo>
                <a:cubicBezTo>
                  <a:pt x="631125" y="3799293"/>
                  <a:pt x="647442" y="3803227"/>
                  <a:pt x="662581" y="3810109"/>
                </a:cubicBezTo>
                <a:cubicBezTo>
                  <a:pt x="676538" y="3816454"/>
                  <a:pt x="688063" y="3827430"/>
                  <a:pt x="702020" y="3833775"/>
                </a:cubicBezTo>
                <a:cubicBezTo>
                  <a:pt x="717158" y="3840657"/>
                  <a:pt x="733719" y="3843869"/>
                  <a:pt x="749347" y="3849552"/>
                </a:cubicBezTo>
                <a:cubicBezTo>
                  <a:pt x="812762" y="3872613"/>
                  <a:pt x="763986" y="3860367"/>
                  <a:pt x="828226" y="3873217"/>
                </a:cubicBezTo>
                <a:cubicBezTo>
                  <a:pt x="917401" y="3917809"/>
                  <a:pt x="789258" y="3857598"/>
                  <a:pt x="907104" y="3896882"/>
                </a:cubicBezTo>
                <a:cubicBezTo>
                  <a:pt x="923837" y="3902460"/>
                  <a:pt x="938374" y="3913248"/>
                  <a:pt x="954431" y="3920547"/>
                </a:cubicBezTo>
                <a:cubicBezTo>
                  <a:pt x="967321" y="3926407"/>
                  <a:pt x="981494" y="3929447"/>
                  <a:pt x="993871" y="3936324"/>
                </a:cubicBezTo>
                <a:cubicBezTo>
                  <a:pt x="1005363" y="3942709"/>
                  <a:pt x="1013881" y="3953693"/>
                  <a:pt x="1025422" y="3959989"/>
                </a:cubicBezTo>
                <a:cubicBezTo>
                  <a:pt x="1043001" y="3969578"/>
                  <a:pt x="1062232" y="3975766"/>
                  <a:pt x="1080637" y="3983655"/>
                </a:cubicBezTo>
                <a:cubicBezTo>
                  <a:pt x="1113071" y="4016090"/>
                  <a:pt x="1098173" y="4008247"/>
                  <a:pt x="1151628" y="4023097"/>
                </a:cubicBezTo>
                <a:cubicBezTo>
                  <a:pt x="1182964" y="4031802"/>
                  <a:pt x="1246282" y="4046762"/>
                  <a:pt x="1246282" y="4046762"/>
                </a:cubicBezTo>
                <a:cubicBezTo>
                  <a:pt x="1363801" y="4125115"/>
                  <a:pt x="1198847" y="4020746"/>
                  <a:pt x="1427703" y="4125646"/>
                </a:cubicBezTo>
                <a:cubicBezTo>
                  <a:pt x="1448265" y="4135071"/>
                  <a:pt x="1462928" y="4154505"/>
                  <a:pt x="1482918" y="4165089"/>
                </a:cubicBezTo>
                <a:cubicBezTo>
                  <a:pt x="1507945" y="4178340"/>
                  <a:pt x="1536135" y="4184666"/>
                  <a:pt x="1561796" y="4196642"/>
                </a:cubicBezTo>
                <a:cubicBezTo>
                  <a:pt x="1585354" y="4207637"/>
                  <a:pt x="1848150" y="4343281"/>
                  <a:pt x="1877311" y="4346522"/>
                </a:cubicBezTo>
                <a:lnTo>
                  <a:pt x="1948301" y="4354411"/>
                </a:lnTo>
                <a:cubicBezTo>
                  <a:pt x="1982482" y="4370188"/>
                  <a:pt x="2015891" y="4387759"/>
                  <a:pt x="2050844" y="4401741"/>
                </a:cubicBezTo>
                <a:cubicBezTo>
                  <a:pt x="2117939" y="4428581"/>
                  <a:pt x="2157883" y="4434794"/>
                  <a:pt x="2224376" y="4456960"/>
                </a:cubicBezTo>
                <a:cubicBezTo>
                  <a:pt x="2398917" y="4515145"/>
                  <a:pt x="2303262" y="4499272"/>
                  <a:pt x="2445237" y="4512179"/>
                </a:cubicBezTo>
                <a:cubicBezTo>
                  <a:pt x="2505710" y="4535844"/>
                  <a:pt x="2566969" y="4557593"/>
                  <a:pt x="2626657" y="4583175"/>
                </a:cubicBezTo>
                <a:cubicBezTo>
                  <a:pt x="2659081" y="4597072"/>
                  <a:pt x="2688454" y="4617670"/>
                  <a:pt x="2721312" y="4630506"/>
                </a:cubicBezTo>
                <a:cubicBezTo>
                  <a:pt x="3090704" y="4774810"/>
                  <a:pt x="3094473" y="4771714"/>
                  <a:pt x="3439107" y="4867158"/>
                </a:cubicBezTo>
                <a:cubicBezTo>
                  <a:pt x="3507335" y="4886053"/>
                  <a:pt x="3574659" y="4909061"/>
                  <a:pt x="3644191" y="4922377"/>
                </a:cubicBezTo>
                <a:cubicBezTo>
                  <a:pt x="3890014" y="4969453"/>
                  <a:pt x="3960812" y="4987186"/>
                  <a:pt x="4164790" y="5017039"/>
                </a:cubicBezTo>
                <a:cubicBezTo>
                  <a:pt x="4276133" y="5033334"/>
                  <a:pt x="4370920" y="5042491"/>
                  <a:pt x="4480304" y="5064369"/>
                </a:cubicBezTo>
                <a:cubicBezTo>
                  <a:pt x="4577903" y="5083890"/>
                  <a:pt x="4674911" y="5106258"/>
                  <a:pt x="4772155" y="5127476"/>
                </a:cubicBezTo>
                <a:cubicBezTo>
                  <a:pt x="4819522" y="5137811"/>
                  <a:pt x="4866485" y="5150095"/>
                  <a:pt x="4914136" y="5159030"/>
                </a:cubicBezTo>
                <a:cubicBezTo>
                  <a:pt x="4956205" y="5166918"/>
                  <a:pt x="4998678" y="5172891"/>
                  <a:pt x="5040342" y="5182695"/>
                </a:cubicBezTo>
                <a:cubicBezTo>
                  <a:pt x="5088155" y="5193946"/>
                  <a:pt x="5134670" y="5210224"/>
                  <a:pt x="5182323" y="5222138"/>
                </a:cubicBezTo>
                <a:cubicBezTo>
                  <a:pt x="5236435" y="5235667"/>
                  <a:pt x="5349961" y="5256100"/>
                  <a:pt x="5411071" y="5277357"/>
                </a:cubicBezTo>
                <a:cubicBezTo>
                  <a:pt x="5443355" y="5288587"/>
                  <a:pt x="5473603" y="5305117"/>
                  <a:pt x="5505726" y="5316799"/>
                </a:cubicBezTo>
                <a:cubicBezTo>
                  <a:pt x="5531524" y="5326181"/>
                  <a:pt x="5558664" y="5331484"/>
                  <a:pt x="5584604" y="5340464"/>
                </a:cubicBezTo>
                <a:cubicBezTo>
                  <a:pt x="5627062" y="5355162"/>
                  <a:pt x="5668186" y="5373586"/>
                  <a:pt x="5710810" y="5387795"/>
                </a:cubicBezTo>
                <a:cubicBezTo>
                  <a:pt x="5750249" y="5400942"/>
                  <a:pt x="5787973" y="5421358"/>
                  <a:pt x="5829128" y="5427237"/>
                </a:cubicBezTo>
                <a:cubicBezTo>
                  <a:pt x="5847533" y="5429866"/>
                  <a:pt x="5866112" y="5431479"/>
                  <a:pt x="5884343" y="5435125"/>
                </a:cubicBezTo>
                <a:cubicBezTo>
                  <a:pt x="6080879" y="5474435"/>
                  <a:pt x="5839079" y="5432840"/>
                  <a:pt x="5994773" y="5458790"/>
                </a:cubicBezTo>
                <a:cubicBezTo>
                  <a:pt x="6047664" y="5485238"/>
                  <a:pt x="6004182" y="5466347"/>
                  <a:pt x="6057876" y="5482456"/>
                </a:cubicBezTo>
                <a:cubicBezTo>
                  <a:pt x="6073804" y="5487235"/>
                  <a:pt x="6089160" y="5493856"/>
                  <a:pt x="6105203" y="5498232"/>
                </a:cubicBezTo>
                <a:cubicBezTo>
                  <a:pt x="6118137" y="5501760"/>
                  <a:pt x="6131452" y="5503723"/>
                  <a:pt x="6144642" y="5506121"/>
                </a:cubicBezTo>
                <a:cubicBezTo>
                  <a:pt x="6201771" y="5516509"/>
                  <a:pt x="6190822" y="5513331"/>
                  <a:pt x="6255072" y="5521898"/>
                </a:cubicBezTo>
                <a:lnTo>
                  <a:pt x="6310287" y="5529786"/>
                </a:lnTo>
                <a:cubicBezTo>
                  <a:pt x="6348719" y="5555409"/>
                  <a:pt x="6322135" y="5542361"/>
                  <a:pt x="6381278" y="5553451"/>
                </a:cubicBezTo>
                <a:cubicBezTo>
                  <a:pt x="6415628" y="5559892"/>
                  <a:pt x="6495727" y="5576149"/>
                  <a:pt x="6531147" y="5585005"/>
                </a:cubicBezTo>
                <a:cubicBezTo>
                  <a:pt x="6539213" y="5587022"/>
                  <a:pt x="6546745" y="5590877"/>
                  <a:pt x="6554811" y="5592894"/>
                </a:cubicBezTo>
                <a:cubicBezTo>
                  <a:pt x="6567817" y="5596146"/>
                  <a:pt x="6594250" y="5600782"/>
                  <a:pt x="6594250" y="5600782"/>
                </a:cubicBezTo>
                <a:lnTo>
                  <a:pt x="7154288" y="5821658"/>
                </a:lnTo>
                <a:lnTo>
                  <a:pt x="0" y="3399911"/>
                </a:lnTo>
                <a:lnTo>
                  <a:pt x="0" y="3384134"/>
                </a:lnTo>
                <a:cubicBezTo>
                  <a:pt x="10517" y="3410429"/>
                  <a:pt x="16543" y="3439003"/>
                  <a:pt x="31552" y="3463019"/>
                </a:cubicBezTo>
                <a:cubicBezTo>
                  <a:pt x="60036" y="3508597"/>
                  <a:pt x="157762" y="3562415"/>
                  <a:pt x="189309" y="3581345"/>
                </a:cubicBezTo>
                <a:cubicBezTo>
                  <a:pt x="373386" y="3691800"/>
                  <a:pt x="254313" y="3616873"/>
                  <a:pt x="441720" y="3707560"/>
                </a:cubicBezTo>
                <a:cubicBezTo>
                  <a:pt x="481955" y="3727030"/>
                  <a:pt x="518915" y="3753150"/>
                  <a:pt x="560038" y="3770667"/>
                </a:cubicBezTo>
                <a:cubicBezTo>
                  <a:pt x="661117" y="3813722"/>
                  <a:pt x="764472" y="3851286"/>
                  <a:pt x="867665" y="3888994"/>
                </a:cubicBezTo>
                <a:cubicBezTo>
                  <a:pt x="1004388" y="3938954"/>
                  <a:pt x="1146282" y="3976556"/>
                  <a:pt x="1277833" y="4038874"/>
                </a:cubicBezTo>
                <a:cubicBezTo>
                  <a:pt x="1521498" y="4154302"/>
                  <a:pt x="1352740" y="4078823"/>
                  <a:pt x="1672226" y="4204531"/>
                </a:cubicBezTo>
                <a:lnTo>
                  <a:pt x="1908862" y="4299192"/>
                </a:lnTo>
                <a:cubicBezTo>
                  <a:pt x="1969234" y="4323115"/>
                  <a:pt x="2027447" y="4353795"/>
                  <a:pt x="2090283" y="4370188"/>
                </a:cubicBezTo>
                <a:cubicBezTo>
                  <a:pt x="2237827" y="4408680"/>
                  <a:pt x="2299382" y="4417725"/>
                  <a:pt x="2437349" y="4480626"/>
                </a:cubicBezTo>
                <a:cubicBezTo>
                  <a:pt x="2562534" y="4537700"/>
                  <a:pt x="2684282" y="4602032"/>
                  <a:pt x="2808078" y="4662059"/>
                </a:cubicBezTo>
                <a:cubicBezTo>
                  <a:pt x="2857817" y="4686177"/>
                  <a:pt x="2912396" y="4701737"/>
                  <a:pt x="2957947" y="4733055"/>
                </a:cubicBezTo>
                <a:lnTo>
                  <a:pt x="3210359" y="4906601"/>
                </a:lnTo>
                <a:cubicBezTo>
                  <a:pt x="3249540" y="4933279"/>
                  <a:pt x="3289238" y="4959190"/>
                  <a:pt x="3328677" y="4985485"/>
                </a:cubicBezTo>
                <a:cubicBezTo>
                  <a:pt x="3368116" y="5011780"/>
                  <a:pt x="3404041" y="5044322"/>
                  <a:pt x="3446995" y="5064369"/>
                </a:cubicBezTo>
                <a:lnTo>
                  <a:pt x="3565312" y="5119588"/>
                </a:lnTo>
                <a:lnTo>
                  <a:pt x="171166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9" name="Picture 3" descr="HiPell.tiff"/>
          <p:cNvPicPr>
            <a:picLocks noChangeAspect="1"/>
          </p:cNvPicPr>
          <p:nvPr/>
        </p:nvPicPr>
        <p:blipFill rotWithShape="1">
          <a:blip r:embed="rId3" cstate="print"/>
          <a:srcRect l="3544" t="12354" r="2855" b="41770"/>
          <a:stretch/>
        </p:blipFill>
        <p:spPr bwMode="auto">
          <a:xfrm>
            <a:off x="1895411" y="2590801"/>
            <a:ext cx="8376224" cy="293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67590" name="TextBox 31"/>
          <p:cNvSpPr txBox="1">
            <a:spLocks noChangeArrowheads="1"/>
          </p:cNvSpPr>
          <p:nvPr/>
        </p:nvSpPr>
        <p:spPr bwMode="auto">
          <a:xfrm>
            <a:off x="3027364" y="5646739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6.3%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17.6%</a:t>
            </a:r>
          </a:p>
        </p:txBody>
      </p:sp>
      <p:sp>
        <p:nvSpPr>
          <p:cNvPr id="67591" name="TextBox 32"/>
          <p:cNvSpPr txBox="1">
            <a:spLocks noChangeArrowheads="1"/>
          </p:cNvSpPr>
          <p:nvPr/>
        </p:nvSpPr>
        <p:spPr bwMode="auto">
          <a:xfrm>
            <a:off x="1905000" y="5638801"/>
            <a:ext cx="85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MIN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MAX</a:t>
            </a:r>
          </a:p>
        </p:txBody>
      </p:sp>
      <p:sp>
        <p:nvSpPr>
          <p:cNvPr id="67592" name="TextBox 35"/>
          <p:cNvSpPr txBox="1">
            <a:spLocks noChangeArrowheads="1"/>
          </p:cNvSpPr>
          <p:nvPr/>
        </p:nvSpPr>
        <p:spPr bwMode="auto">
          <a:xfrm>
            <a:off x="4487864" y="5638801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6.9%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17.7%</a:t>
            </a:r>
          </a:p>
        </p:txBody>
      </p:sp>
      <p:sp>
        <p:nvSpPr>
          <p:cNvPr id="67593" name="TextBox 36"/>
          <p:cNvSpPr txBox="1">
            <a:spLocks noChangeArrowheads="1"/>
          </p:cNvSpPr>
          <p:nvPr/>
        </p:nvSpPr>
        <p:spPr bwMode="auto">
          <a:xfrm>
            <a:off x="6011864" y="5638801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-1.2%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10.5%</a:t>
            </a:r>
          </a:p>
        </p:txBody>
      </p:sp>
      <p:sp>
        <p:nvSpPr>
          <p:cNvPr id="67594" name="TextBox 37"/>
          <p:cNvSpPr txBox="1">
            <a:spLocks noChangeArrowheads="1"/>
          </p:cNvSpPr>
          <p:nvPr/>
        </p:nvSpPr>
        <p:spPr bwMode="auto">
          <a:xfrm>
            <a:off x="7620001" y="5638801"/>
            <a:ext cx="886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0%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4.1%</a:t>
            </a:r>
          </a:p>
        </p:txBody>
      </p:sp>
      <p:sp>
        <p:nvSpPr>
          <p:cNvPr id="67595" name="TextBox 38"/>
          <p:cNvSpPr txBox="1">
            <a:spLocks noChangeArrowheads="1"/>
          </p:cNvSpPr>
          <p:nvPr/>
        </p:nvSpPr>
        <p:spPr bwMode="auto">
          <a:xfrm>
            <a:off x="9094789" y="5638801"/>
            <a:ext cx="9893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-1.4%</a:t>
            </a:r>
          </a:p>
          <a:p>
            <a:pPr eaLnBrk="1" hangingPunct="1"/>
            <a:r>
              <a:rPr lang="en-US" dirty="0">
                <a:solidFill>
                  <a:srgbClr val="CC8C2A"/>
                </a:solidFill>
              </a:rPr>
              <a:t>3.9%</a:t>
            </a:r>
          </a:p>
        </p:txBody>
      </p:sp>
      <p:pic>
        <p:nvPicPr>
          <p:cNvPr id="6759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7963"/>
            <a:ext cx="71882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97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0" y="270870"/>
            <a:ext cx="9144000" cy="1107996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2400" b="0" dirty="0">
                <a:latin typeface="Arial"/>
                <a:cs typeface="Arial"/>
              </a:rPr>
              <a:t>Most students who leave college are in good academic standing and many graduate elsewhere but changing schools lowers success: encourage students to remain on cam</a:t>
            </a:r>
            <a:r>
              <a:rPr lang="en-US" sz="2400" dirty="0">
                <a:latin typeface="Arial"/>
                <a:cs typeface="Arial"/>
              </a:rPr>
              <a:t>pus</a:t>
            </a:r>
            <a:endParaRPr lang="en-US" sz="2400" b="0" dirty="0">
              <a:latin typeface="Arial"/>
              <a:cs typeface="Arial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88042"/>
              </p:ext>
            </p:extLst>
          </p:nvPr>
        </p:nvGraphicFramePr>
        <p:xfrm>
          <a:off x="1817688" y="1448969"/>
          <a:ext cx="8556624" cy="414506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15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58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GPA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r>
                        <a:rPr lang="en-US" sz="2400" baseline="0" dirty="0" smtClean="0"/>
                        <a:t> Record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AA/Cert.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BA/BS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+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Cohort %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0-1.99</a:t>
                      </a:r>
                    </a:p>
                    <a:p>
                      <a:pPr algn="ctr"/>
                      <a:r>
                        <a:rPr lang="en-US" sz="2400" dirty="0" smtClean="0"/>
                        <a:t>n=1137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66.1%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23.2%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10.7%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NA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2.0-2.99</a:t>
                      </a:r>
                    </a:p>
                    <a:p>
                      <a:pPr algn="ctr"/>
                      <a:r>
                        <a:rPr lang="en-US" sz="2400" dirty="0" smtClean="0"/>
                        <a:t>n=1136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46.4%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16.1%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37.5%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67%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3.0-4.0</a:t>
                      </a:r>
                    </a:p>
                    <a:p>
                      <a:pPr algn="ctr"/>
                      <a:r>
                        <a:rPr lang="en-US" sz="2400" dirty="0" smtClean="0"/>
                        <a:t>n=842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16.3%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9.7%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74.0%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82%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8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</a:p>
                    <a:p>
                      <a:pPr algn="ctr"/>
                      <a:r>
                        <a:rPr lang="en-US" sz="2400" dirty="0" smtClean="0"/>
                        <a:t>n=3115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45.4%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16.9%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37.5%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74%</a:t>
                      </a:r>
                      <a:endParaRPr lang="en-US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3305" marR="93305" marT="46636" marB="4663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1716" name="TextBox 9"/>
          <p:cNvSpPr txBox="1">
            <a:spLocks noChangeArrowheads="1"/>
          </p:cNvSpPr>
          <p:nvPr/>
        </p:nvSpPr>
        <p:spPr bwMode="auto">
          <a:xfrm>
            <a:off x="1868489" y="6097589"/>
            <a:ext cx="56927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Tahoma" charset="0"/>
                <a:cs typeface="Tahoma" charset="0"/>
              </a:rPr>
              <a:t>*2004, 2005 Entering Cohorts, Student Data Clearinghouse, n=3115</a:t>
            </a:r>
          </a:p>
        </p:txBody>
      </p:sp>
    </p:spTree>
    <p:extLst>
      <p:ext uri="{BB962C8B-B14F-4D97-AF65-F5344CB8AC3E}">
        <p14:creationId xmlns:p14="http://schemas.microsoft.com/office/powerpoint/2010/main" val="99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47528" y="85688"/>
            <a:ext cx="7467118" cy="861774"/>
          </a:xfrm>
          <a:solidFill>
            <a:srgbClr val="DCE6F2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0" dirty="0">
                <a:latin typeface="Arial"/>
                <a:cs typeface="Arial"/>
              </a:rPr>
              <a:t>Nationally, students who do graduate often take extra years and extra credits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687852" y="1543488"/>
            <a:ext cx="425831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81087" y="1543488"/>
            <a:ext cx="425831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98" y="1042179"/>
            <a:ext cx="6861007" cy="527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93781" y="6405723"/>
            <a:ext cx="8915399" cy="278873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Credit: “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Building Guided Pathways to Success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,” Education Advisory Board</a:t>
            </a:r>
          </a:p>
        </p:txBody>
      </p:sp>
    </p:spTree>
    <p:extLst>
      <p:ext uri="{BB962C8B-B14F-4D97-AF65-F5344CB8AC3E}">
        <p14:creationId xmlns:p14="http://schemas.microsoft.com/office/powerpoint/2010/main" val="31721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96334"/>
            <a:ext cx="8754532" cy="1143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Institutions have a large effect on excess hours and the cost to students is huge*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08195"/>
              </p:ext>
            </p:extLst>
          </p:nvPr>
        </p:nvGraphicFramePr>
        <p:xfrm>
          <a:off x="1168400" y="1642535"/>
          <a:ext cx="9313333" cy="575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27200" y="6211669"/>
            <a:ext cx="777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*~54,600 students graduating from the SUS in 2011, ~1 million excess hours at a cost of over</a:t>
            </a:r>
          </a:p>
          <a:p>
            <a:r>
              <a:rPr lang="en-US" sz="1400" dirty="0"/>
              <a:t> $200 million to students in tuition alone, at 2011 rates.</a:t>
            </a:r>
          </a:p>
        </p:txBody>
      </p:sp>
    </p:spTree>
    <p:extLst>
      <p:ext uri="{BB962C8B-B14F-4D97-AF65-F5344CB8AC3E}">
        <p14:creationId xmlns:p14="http://schemas.microsoft.com/office/powerpoint/2010/main" val="2002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858000" cy="1143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/>
              <a:t>Why excess hours?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Catalogs are difficult to understand</a:t>
            </a:r>
          </a:p>
          <a:p>
            <a:pPr>
              <a:defRPr/>
            </a:pPr>
            <a:r>
              <a:rPr lang="en-US" dirty="0" smtClean="0"/>
              <a:t>General Education requirements are confusing</a:t>
            </a:r>
          </a:p>
          <a:p>
            <a:pPr>
              <a:defRPr/>
            </a:pPr>
            <a:r>
              <a:rPr lang="en-US" dirty="0" smtClean="0"/>
              <a:t>Cannot enroll in the required class:  not offered, time conflicts with other classes, etc.</a:t>
            </a:r>
          </a:p>
          <a:p>
            <a:pPr>
              <a:defRPr/>
            </a:pPr>
            <a:r>
              <a:rPr lang="en-US" dirty="0" smtClean="0"/>
              <a:t>Do not understand course prerequisites and/or course sequencing</a:t>
            </a:r>
          </a:p>
          <a:p>
            <a:pPr>
              <a:defRPr/>
            </a:pPr>
            <a:r>
              <a:rPr lang="en-US" dirty="0"/>
              <a:t>Insufficient </a:t>
            </a:r>
            <a:r>
              <a:rPr lang="en-US" dirty="0" smtClean="0"/>
              <a:t>advising</a:t>
            </a:r>
          </a:p>
          <a:p>
            <a:pPr>
              <a:defRPr/>
            </a:pPr>
            <a:r>
              <a:rPr lang="en-US" dirty="0" smtClean="0"/>
              <a:t>Course withdrawals, repeats and failures</a:t>
            </a:r>
          </a:p>
          <a:p>
            <a:pPr>
              <a:defRPr/>
            </a:pPr>
            <a:r>
              <a:rPr lang="en-US" dirty="0" smtClean="0"/>
              <a:t>Changing majors late in academic career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7044" name="Picture 4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88" y="274638"/>
            <a:ext cx="15732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6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2"/>
          <p:cNvSpPr>
            <a:spLocks noGrp="1"/>
          </p:cNvSpPr>
          <p:nvPr>
            <p:ph type="title"/>
          </p:nvPr>
        </p:nvSpPr>
        <p:spPr>
          <a:xfrm>
            <a:off x="1657672" y="104589"/>
            <a:ext cx="8711504" cy="971176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GENERAL EDUCATION REQUIREMENTS</a:t>
            </a:r>
          </a:p>
        </p:txBody>
      </p:sp>
      <p:pic>
        <p:nvPicPr>
          <p:cNvPr id="86019" name="Picture 3" descr="Screen Shot 2013-03-26 at 6.19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6" y="1217613"/>
            <a:ext cx="8029575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CSU-Bakersfield General Education requirements (page 1)</a:t>
            </a:r>
          </a:p>
        </p:txBody>
      </p:sp>
      <p:pic>
        <p:nvPicPr>
          <p:cNvPr id="5" name="Content Placeholder 4" descr="Screen Shot 2016-07-30 at 12.03.0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" r="-2088"/>
          <a:stretch/>
        </p:blipFill>
        <p:spPr>
          <a:xfrm>
            <a:off x="2420425" y="1600201"/>
            <a:ext cx="7376829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7348" y="6413699"/>
            <a:ext cx="6651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http://www.csub.edu/ge/_files/new%20ge%20requirements%205-6-16%20red.pdf</a:t>
            </a:r>
          </a:p>
        </p:txBody>
      </p:sp>
    </p:spTree>
    <p:extLst>
      <p:ext uri="{BB962C8B-B14F-4D97-AF65-F5344CB8AC3E}">
        <p14:creationId xmlns:p14="http://schemas.microsoft.com/office/powerpoint/2010/main" val="32740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The Education Gap by income</a:t>
            </a:r>
            <a:b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</a:rPr>
              <a:t>has increased significantly since 1970</a:t>
            </a: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88522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6265447"/>
            <a:ext cx="4775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http://www.postsecondary.org/last12/221_1110pg1_16.pdf</a:t>
            </a:r>
          </a:p>
        </p:txBody>
      </p:sp>
    </p:spTree>
    <p:extLst>
      <p:ext uri="{BB962C8B-B14F-4D97-AF65-F5344CB8AC3E}">
        <p14:creationId xmlns:p14="http://schemas.microsoft.com/office/powerpoint/2010/main" val="11841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98291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Without guidance or barriers students begin college without enrolling in the appropriate courses accumulating excess hours right from the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9915"/>
            <a:ext cx="8229600" cy="39495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40% of STEM majors do not take any mathematics during their first year in a four-yr. college </a:t>
            </a:r>
            <a:r>
              <a:rPr lang="en-US" sz="1800" dirty="0"/>
              <a:t>(n~7,800)</a:t>
            </a:r>
          </a:p>
          <a:p>
            <a:endParaRPr lang="en-US" dirty="0"/>
          </a:p>
          <a:p>
            <a:r>
              <a:rPr lang="en-US" dirty="0" smtClean="0"/>
              <a:t>49% </a:t>
            </a:r>
            <a:r>
              <a:rPr lang="en-US" dirty="0"/>
              <a:t>of STEM majors do not take </a:t>
            </a:r>
            <a:r>
              <a:rPr lang="en-US" dirty="0" smtClean="0"/>
              <a:t>any mathematics </a:t>
            </a:r>
            <a:r>
              <a:rPr lang="en-US" dirty="0"/>
              <a:t>during their first year in a </a:t>
            </a:r>
            <a:r>
              <a:rPr lang="en-US" dirty="0" smtClean="0"/>
              <a:t> two-yr., college </a:t>
            </a:r>
            <a:r>
              <a:rPr lang="en-US" sz="1800" dirty="0"/>
              <a:t>(n~5,600)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6146168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STEM attrition: college students paths into and out</a:t>
            </a:r>
          </a:p>
          <a:p>
            <a:r>
              <a:rPr lang="en-US" sz="1400" dirty="0"/>
              <a:t> of STEM fields. NCES 2014-001. Figure 4</a:t>
            </a:r>
          </a:p>
        </p:txBody>
      </p:sp>
    </p:spTree>
    <p:extLst>
      <p:ext uri="{BB962C8B-B14F-4D97-AF65-F5344CB8AC3E}">
        <p14:creationId xmlns:p14="http://schemas.microsoft.com/office/powerpoint/2010/main" val="16711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Over half of excess hours (and time) are repeats, withdrawal and failures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76202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39122" y="6356351"/>
            <a:ext cx="6296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State University System of Florida Report on 2002-03 baccalaureate graduates, n=28,673 </a:t>
            </a:r>
          </a:p>
          <a:p>
            <a:r>
              <a:rPr lang="en-US" sz="1200" dirty="0"/>
              <a:t>(15,178 FTIC and 13,495 AA transfer)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53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2166"/>
            <a:ext cx="8229600" cy="626969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>
                <a:latin typeface="Arial"/>
                <a:cs typeface="Arial"/>
              </a:rPr>
              <a:t>High enrollment. low success courses  (high D/W/F)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892585"/>
              </p:ext>
            </p:extLst>
          </p:nvPr>
        </p:nvGraphicFramePr>
        <p:xfrm>
          <a:off x="2870200" y="1219952"/>
          <a:ext cx="6770618" cy="51115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9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D/W/F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Enroll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Analytical geometry and trigonometry-MAC</a:t>
                      </a:r>
                      <a:r>
                        <a:rPr lang="en-US" baseline="0" dirty="0" smtClean="0"/>
                        <a:t> 1114</a:t>
                      </a:r>
                      <a:endParaRPr lang="en-US" dirty="0" smtClean="0"/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44.37%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604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Analytical geometry and calculus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MAC 2312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31.86%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317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Calculus with analytical geometry MAC 2311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28.41%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785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Calculus for business MAC 2233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26.86%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577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Pre-calculus and algebra MAC 1140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21.46%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1109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Chemistry I CHM 1045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17.31%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1132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College algebra MAC 1105</a:t>
                      </a:r>
                      <a:endParaRPr lang="en-US" dirty="0"/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17.09%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1714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Analytical geometry and calculus III MAC2313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16.61%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Chemistry II CHM 1046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16.38%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458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6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General biology II BSC 2011</a:t>
                      </a: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14.30%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464</a:t>
                      </a:r>
                      <a:endParaRPr lang="en-US" dirty="0"/>
                    </a:p>
                  </a:txBody>
                  <a:tcPr marL="0" marR="0" marT="0" marB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028826" y="291962"/>
            <a:ext cx="8410575" cy="738664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2400" b="0" dirty="0">
                <a:latin typeface="+mn-lt"/>
              </a:rPr>
              <a:t>It is important to know when, where and why students met with an advisor</a:t>
            </a:r>
          </a:p>
        </p:txBody>
      </p:sp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1824039" y="1295400"/>
            <a:ext cx="8543925" cy="4872038"/>
            <a:chOff x="292100" y="1270003"/>
            <a:chExt cx="8374893" cy="47748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rcRect l="511" r="620" b="3592"/>
            <a:stretch>
              <a:fillRect/>
            </a:stretch>
          </p:blipFill>
          <p:spPr bwMode="auto">
            <a:xfrm>
              <a:off x="292100" y="1270003"/>
              <a:ext cx="7848600" cy="350215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rcRect l="488" t="1166" r="458" b="1079"/>
            <a:stretch>
              <a:fillRect/>
            </a:stretch>
          </p:blipFill>
          <p:spPr bwMode="auto">
            <a:xfrm>
              <a:off x="825503" y="2128984"/>
              <a:ext cx="7841490" cy="391583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sp>
        <p:nvSpPr>
          <p:cNvPr id="8" name="Rectangular Callout 7"/>
          <p:cNvSpPr/>
          <p:nvPr/>
        </p:nvSpPr>
        <p:spPr bwMode="auto">
          <a:xfrm>
            <a:off x="7964489" y="1684339"/>
            <a:ext cx="1633537" cy="642937"/>
          </a:xfrm>
          <a:prstGeom prst="wedgeRectCallout">
            <a:avLst>
              <a:gd name="adj1" fmla="val -40788"/>
              <a:gd name="adj2" fmla="val 83042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algn="ctr" defTabSz="932665"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Extent of advising outreach activity </a:t>
            </a:r>
          </a:p>
          <a:p>
            <a:pPr algn="ctr" defTabSz="932665"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per month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852864" y="2722564"/>
            <a:ext cx="1633537" cy="720725"/>
          </a:xfrm>
          <a:prstGeom prst="wedgeRectCallout">
            <a:avLst>
              <a:gd name="adj1" fmla="val -40788"/>
              <a:gd name="adj2" fmla="val 83042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algn="ctr" defTabSz="932665">
              <a:defRPr/>
            </a:pPr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Advising activity and where it took place on campus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7896225" y="4181476"/>
            <a:ext cx="1633538" cy="720725"/>
          </a:xfrm>
          <a:prstGeom prst="wedgeRectCallout">
            <a:avLst>
              <a:gd name="adj1" fmla="val -40788"/>
              <a:gd name="adj2" fmla="val 83042"/>
            </a:avLst>
          </a:prstGeom>
          <a:solidFill>
            <a:schemeClr val="accent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algn="ctr" defTabSz="932665">
              <a:defRPr/>
            </a:pPr>
            <a:r>
              <a:rPr lang="en-US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Number of student contacts made by advisors</a:t>
            </a:r>
          </a:p>
        </p:txBody>
      </p:sp>
    </p:spTree>
    <p:extLst>
      <p:ext uri="{BB962C8B-B14F-4D97-AF65-F5344CB8AC3E}">
        <p14:creationId xmlns:p14="http://schemas.microsoft.com/office/powerpoint/2010/main" val="4511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169863"/>
            <a:ext cx="8229600" cy="1143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Calibri" charset="0"/>
              </a:rPr>
              <a:t>DATA DISCUSSION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936750" y="1196975"/>
            <a:ext cx="8491538" cy="52578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Who is responsible for getting the data to the people who need it?</a:t>
            </a:r>
          </a:p>
          <a:p>
            <a:r>
              <a:rPr lang="en-US" dirty="0">
                <a:latin typeface="Calibri" charset="0"/>
              </a:rPr>
              <a:t>Are we able to obtain the data we need?</a:t>
            </a:r>
          </a:p>
          <a:p>
            <a:r>
              <a:rPr lang="en-US" dirty="0">
                <a:latin typeface="Calibri" charset="0"/>
              </a:rPr>
              <a:t>What data are currently available?</a:t>
            </a:r>
          </a:p>
          <a:p>
            <a:r>
              <a:rPr lang="en-US" dirty="0">
                <a:latin typeface="Calibri" charset="0"/>
              </a:rPr>
              <a:t>Are we using the data that is available?</a:t>
            </a:r>
          </a:p>
          <a:p>
            <a:r>
              <a:rPr lang="en-US" dirty="0">
                <a:latin typeface="Calibri" charset="0"/>
              </a:rPr>
              <a:t>What other data might be useful in guiding our analyses?  Attendance information?</a:t>
            </a:r>
          </a:p>
          <a:p>
            <a:r>
              <a:rPr lang="en-US" dirty="0">
                <a:latin typeface="Calibri" charset="0"/>
              </a:rPr>
              <a:t>Are we using all of the information available through technology, such as Predictive Analytics?</a:t>
            </a:r>
          </a:p>
        </p:txBody>
      </p:sp>
    </p:spTree>
    <p:extLst>
      <p:ext uri="{BB962C8B-B14F-4D97-AF65-F5344CB8AC3E}">
        <p14:creationId xmlns:p14="http://schemas.microsoft.com/office/powerpoint/2010/main" val="1486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35164" y="185123"/>
            <a:ext cx="8504237" cy="861774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2800" b="0" dirty="0">
                <a:latin typeface="+mn-lt"/>
              </a:rPr>
              <a:t>Effective student success efforts are dependent on the right institutional strategies</a:t>
            </a:r>
          </a:p>
        </p:txBody>
      </p:sp>
      <p:sp>
        <p:nvSpPr>
          <p:cNvPr id="15565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19264" y="1146176"/>
            <a:ext cx="8753475" cy="282575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atin typeface="Tahoma" charset="0"/>
              </a:rPr>
              <a:t>Elements to Increase Student Success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47004421"/>
              </p:ext>
            </p:extLst>
          </p:nvPr>
        </p:nvGraphicFramePr>
        <p:xfrm>
          <a:off x="2713773" y="1438338"/>
          <a:ext cx="6764454" cy="493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ular Callout 6"/>
          <p:cNvSpPr/>
          <p:nvPr/>
        </p:nvSpPr>
        <p:spPr bwMode="auto">
          <a:xfrm>
            <a:off x="7675564" y="1577975"/>
            <a:ext cx="1995487" cy="1136650"/>
          </a:xfrm>
          <a:prstGeom prst="wedgeRoundRectCallout">
            <a:avLst>
              <a:gd name="adj1" fmla="val -40994"/>
              <a:gd name="adj2" fmla="val 73825"/>
              <a:gd name="adj3" fmla="val 16667"/>
            </a:avLst>
          </a:prstGeom>
          <a:solidFill>
            <a:schemeClr val="accent4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96" tIns="46648" rIns="93296" bIns="46648" anchor="ctr"/>
          <a:lstStyle/>
          <a:p>
            <a:pPr algn="ctr" defTabSz="46648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Are we doing the right things?</a:t>
            </a:r>
          </a:p>
        </p:txBody>
      </p:sp>
    </p:spTree>
    <p:extLst>
      <p:ext uri="{BB962C8B-B14F-4D97-AF65-F5344CB8AC3E}">
        <p14:creationId xmlns:p14="http://schemas.microsoft.com/office/powerpoint/2010/main" val="394587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solidFill>
                <a:srgbClr val="000000"/>
              </a:solidFill>
              <a:cs typeface="Tahoma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cs typeface="Tahoma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0000"/>
                </a:solidFill>
                <a:cs typeface="Tahoma" charset="0"/>
              </a:rPr>
              <a:t>There </a:t>
            </a:r>
            <a:r>
              <a:rPr lang="en-US" b="1" dirty="0">
                <a:solidFill>
                  <a:srgbClr val="000000"/>
                </a:solidFill>
                <a:cs typeface="Tahoma" charset="0"/>
              </a:rPr>
              <a:t>is no silver bullet.</a:t>
            </a:r>
            <a:br>
              <a:rPr lang="en-US" b="1" dirty="0">
                <a:solidFill>
                  <a:srgbClr val="000000"/>
                </a:solidFill>
                <a:cs typeface="Tahoma" charset="0"/>
              </a:rPr>
            </a:br>
            <a:r>
              <a:rPr lang="en-US" b="1" dirty="0">
                <a:solidFill>
                  <a:srgbClr val="000000"/>
                </a:solidFill>
                <a:cs typeface="Tahoma" charset="0"/>
              </a:rPr>
              <a:t>You increase retention literally one student at a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45940" y="2075065"/>
            <a:ext cx="8495648" cy="3327259"/>
          </a:xfrm>
          <a:prstGeom prst="ellipse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00"/>
              </a:solidFill>
              <a:cs typeface="Tahoma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cs typeface="Tahoma" charset="0"/>
              </a:rPr>
              <a:t>There is no silver bullet.</a:t>
            </a:r>
            <a:br>
              <a:rPr lang="en-US" sz="4000" dirty="0">
                <a:solidFill>
                  <a:srgbClr val="000000"/>
                </a:solidFill>
                <a:cs typeface="Tahoma" charset="0"/>
              </a:rPr>
            </a:br>
            <a:r>
              <a:rPr lang="en-US" sz="4000" dirty="0">
                <a:solidFill>
                  <a:srgbClr val="000000"/>
                </a:solidFill>
                <a:cs typeface="Tahoma" charset="0"/>
              </a:rPr>
              <a:t>You increase retention literally one student at a time.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7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892" y="274638"/>
            <a:ext cx="8444909" cy="1884362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Academic Maps are the solution to almost all of our challenges: excess hours, time to degree, high costs and low graduation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/>
              <a:t>BUT only if academic policies are implemented and followed.</a:t>
            </a:r>
          </a:p>
        </p:txBody>
      </p:sp>
    </p:spTree>
    <p:extLst>
      <p:ext uri="{BB962C8B-B14F-4D97-AF65-F5344CB8AC3E}">
        <p14:creationId xmlns:p14="http://schemas.microsoft.com/office/powerpoint/2010/main" val="40384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cs typeface="Tahoma" charset="0"/>
              </a:rPr>
              <a:t>Florida International University lists milestone courses with critical grades</a:t>
            </a:r>
          </a:p>
        </p:txBody>
      </p:sp>
      <p:pic>
        <p:nvPicPr>
          <p:cNvPr id="112642" name="Content Placeholder 4" descr="Screen Shot 2013-09-09 at 9.45.1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5"/>
          <a:stretch>
            <a:fillRect/>
          </a:stretch>
        </p:blipFill>
        <p:spPr>
          <a:ln w="38100" cmpd="sng">
            <a:solidFill>
              <a:schemeClr val="tx1"/>
            </a:solidFill>
          </a:ln>
        </p:spPr>
      </p:pic>
      <p:graphicFrame>
        <p:nvGraphicFramePr>
          <p:cNvPr id="8" name="Diagram 7"/>
          <p:cNvGraphicFramePr/>
          <p:nvPr/>
        </p:nvGraphicFramePr>
        <p:xfrm>
          <a:off x="6966943" y="2877136"/>
          <a:ext cx="3125325" cy="118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45" name="TextBox 6"/>
          <p:cNvSpPr txBox="1">
            <a:spLocks noChangeArrowheads="1"/>
          </p:cNvSpPr>
          <p:nvPr/>
        </p:nvSpPr>
        <p:spPr bwMode="auto">
          <a:xfrm>
            <a:off x="1692276" y="6457951"/>
            <a:ext cx="67656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Source:http://mymajor.fiu.edu/browse?area=PHSCEN&amp;campus=MMC&amp;go=Browse</a:t>
            </a:r>
          </a:p>
        </p:txBody>
      </p:sp>
      <p:sp>
        <p:nvSpPr>
          <p:cNvPr id="112646" name="TextBox 8"/>
          <p:cNvSpPr txBox="1">
            <a:spLocks noChangeArrowheads="1"/>
          </p:cNvSpPr>
          <p:nvPr/>
        </p:nvSpPr>
        <p:spPr bwMode="auto">
          <a:xfrm>
            <a:off x="7231064" y="3170238"/>
            <a:ext cx="316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Note Critical Grade Based on </a:t>
            </a:r>
          </a:p>
          <a:p>
            <a:pPr eaLnBrk="1" hangingPunct="1"/>
            <a:r>
              <a:rPr lang="en-US" sz="1400" dirty="0"/>
              <a:t>Predictive Analytics</a:t>
            </a:r>
          </a:p>
        </p:txBody>
      </p:sp>
    </p:spTree>
    <p:extLst>
      <p:ext uri="{BB962C8B-B14F-4D97-AF65-F5344CB8AC3E}">
        <p14:creationId xmlns:p14="http://schemas.microsoft.com/office/powerpoint/2010/main" val="3864691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Accounting Road Map</a:t>
            </a:r>
            <a:br>
              <a:rPr lang="en-US" sz="4000" dirty="0"/>
            </a:br>
            <a:r>
              <a:rPr lang="en-US" sz="2400" dirty="0"/>
              <a:t>(Full time student, 4 years)</a:t>
            </a:r>
          </a:p>
        </p:txBody>
      </p:sp>
      <p:pic>
        <p:nvPicPr>
          <p:cNvPr id="5" name="Content Placeholder 4" descr="Screen Shot 2016-07-30 at 11.36.5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6413699"/>
            <a:ext cx="7340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http://www.csub.edu/bpa/_files/Road%20Maps/BSAccountingConcentration2013-2015.pdf</a:t>
            </a:r>
          </a:p>
        </p:txBody>
      </p:sp>
    </p:spTree>
    <p:extLst>
      <p:ext uri="{BB962C8B-B14F-4D97-AF65-F5344CB8AC3E}">
        <p14:creationId xmlns:p14="http://schemas.microsoft.com/office/powerpoint/2010/main" val="35305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6"/>
          <p:cNvSpPr txBox="1">
            <a:spLocks noChangeArrowheads="1"/>
          </p:cNvSpPr>
          <p:nvPr/>
        </p:nvSpPr>
        <p:spPr bwMode="auto">
          <a:xfrm>
            <a:off x="2344738" y="5357806"/>
            <a:ext cx="748506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Arial" charset="0"/>
              </a:rPr>
              <a:t>Educational Level of Parents</a:t>
            </a:r>
            <a:endParaRPr lang="en-US" sz="3200" dirty="0">
              <a:latin typeface="+mj-lt"/>
              <a:cs typeface="Calibri" charset="0"/>
            </a:endParaRPr>
          </a:p>
        </p:txBody>
      </p:sp>
      <p:graphicFrame>
        <p:nvGraphicFramePr>
          <p:cNvPr id="3379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13346"/>
              </p:ext>
            </p:extLst>
          </p:nvPr>
        </p:nvGraphicFramePr>
        <p:xfrm>
          <a:off x="2692401" y="1468438"/>
          <a:ext cx="7091363" cy="380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" name="Worksheet" r:id="rId4" imgW="7515343" imgH="4867344" progId="Excel.Sheet.8">
                  <p:embed/>
                </p:oleObj>
              </mc:Choice>
              <mc:Fallback>
                <p:oleObj name="Worksheet" r:id="rId4" imgW="7515343" imgH="486734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1" y="1468438"/>
                        <a:ext cx="7091363" cy="3802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2457596" y="6332509"/>
            <a:ext cx="30702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83" tIns="30642" rIns="61283" bIns="306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rgbClr val="3C0C16"/>
                </a:solidFill>
                <a:cs typeface="Arial" charset="0"/>
              </a:rPr>
              <a:t>Source: Chronicle of Higher Education, August 27, 1999</a:t>
            </a:r>
          </a:p>
        </p:txBody>
      </p:sp>
      <p:sp>
        <p:nvSpPr>
          <p:cNvPr id="33798" name="TextBox 9"/>
          <p:cNvSpPr txBox="1">
            <a:spLocks noChangeArrowheads="1"/>
          </p:cNvSpPr>
          <p:nvPr/>
        </p:nvSpPr>
        <p:spPr bwMode="auto">
          <a:xfrm rot="16200000">
            <a:off x="-224676" y="3109422"/>
            <a:ext cx="4865774" cy="80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283" tIns="30642" rIns="61283" bIns="3064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+mj-lt"/>
              </a:rPr>
              <a:t>% Children Attaining Bachelor’</a:t>
            </a:r>
            <a:r>
              <a:rPr lang="en-US" altLang="ja-JP" dirty="0">
                <a:latin typeface="+mj-lt"/>
              </a:rPr>
              <a:t>s</a:t>
            </a:r>
          </a:p>
          <a:p>
            <a:pPr algn="ctr" eaLnBrk="1" hangingPunct="1"/>
            <a:r>
              <a:rPr lang="en-US" altLang="ja-JP" dirty="0">
                <a:latin typeface="+mj-lt"/>
              </a:rPr>
              <a:t> Degree or Better</a:t>
            </a:r>
            <a:endParaRPr lang="en-US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564" y="96234"/>
            <a:ext cx="8322236" cy="1200329"/>
          </a:xfrm>
          <a:prstGeom prst="rect">
            <a:avLst/>
          </a:prstGeom>
          <a:solidFill>
            <a:srgbClr val="DCE6F2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The advantages of parents’ educational levels are transferred to their children</a:t>
            </a:r>
          </a:p>
        </p:txBody>
      </p:sp>
    </p:spTree>
    <p:extLst>
      <p:ext uri="{BB962C8B-B14F-4D97-AF65-F5344CB8AC3E}">
        <p14:creationId xmlns:p14="http://schemas.microsoft.com/office/powerpoint/2010/main" val="353463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10-14 at 10.54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30" y="1114986"/>
            <a:ext cx="5602941" cy="574301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 bwMode="auto">
          <a:xfrm>
            <a:off x="1524000" y="1816100"/>
            <a:ext cx="2720622" cy="1371600"/>
          </a:xfrm>
          <a:prstGeom prst="wedgeRoundRectCallout">
            <a:avLst>
              <a:gd name="adj1" fmla="val 64367"/>
              <a:gd name="adj2" fmla="val -41480"/>
              <a:gd name="adj3" fmla="val 16667"/>
            </a:avLst>
          </a:prstGeom>
          <a:solidFill>
            <a:srgbClr val="DCE6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59" tIns="46285" rIns="92559" bIns="46285"/>
          <a:lstStyle/>
          <a:p>
            <a:pPr defTabSz="46279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The narrative explains the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use of academic maps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and any specific information about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degree requirements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, including admissions requirements.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035612" y="5880809"/>
            <a:ext cx="2362200" cy="533400"/>
          </a:xfrm>
          <a:prstGeom prst="wedgeRoundRectCallout">
            <a:avLst>
              <a:gd name="adj1" fmla="val 73038"/>
              <a:gd name="adj2" fmla="val -714"/>
              <a:gd name="adj3" fmla="val 16667"/>
            </a:avLst>
          </a:prstGeom>
          <a:solidFill>
            <a:srgbClr val="DCE6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59" tIns="46285" rIns="92559" bIns="46285"/>
          <a:lstStyle/>
          <a:p>
            <a:pPr defTabSz="46279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Links to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Employment Information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1752600" y="4114800"/>
            <a:ext cx="2133600" cy="1524000"/>
          </a:xfrm>
          <a:prstGeom prst="wedgeRoundRectCallout">
            <a:avLst>
              <a:gd name="adj1" fmla="val 64864"/>
              <a:gd name="adj2" fmla="val -38560"/>
              <a:gd name="adj3" fmla="val 16667"/>
            </a:avLst>
          </a:prstGeom>
          <a:solidFill>
            <a:srgbClr val="DCE6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59" tIns="46285" rIns="92559" bIns="46285"/>
          <a:lstStyle/>
          <a:p>
            <a:pPr defTabSz="46279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The sample schedule outlines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which courses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should be taken in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which specific term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 order to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satisfy all requirements. 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7287305" y="4204409"/>
            <a:ext cx="3048000" cy="1676400"/>
          </a:xfrm>
          <a:prstGeom prst="wedgeRoundRectCallout">
            <a:avLst>
              <a:gd name="adj1" fmla="val -11649"/>
              <a:gd name="adj2" fmla="val -74352"/>
              <a:gd name="adj3" fmla="val 16667"/>
            </a:avLst>
          </a:prstGeom>
          <a:solidFill>
            <a:srgbClr val="DCE6F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2559" tIns="46285" rIns="92559" bIns="46285"/>
          <a:lstStyle/>
          <a:p>
            <a:pPr defTabSz="46279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milestones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identify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critical courses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timely progress and the last semester in which they can be completed for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on-time graduation.  Critical grades for Milestone courses may be included.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82286" y="5889736"/>
            <a:ext cx="60406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Employment Information</a:t>
            </a:r>
            <a:endParaRPr lang="en-US" sz="1000" dirty="0"/>
          </a:p>
          <a:p>
            <a:r>
              <a:rPr lang="en-US" sz="1000" dirty="0"/>
              <a:t>National Association of Colleges and Employers</a:t>
            </a:r>
            <a:br>
              <a:rPr lang="en-US" sz="1000" dirty="0"/>
            </a:br>
            <a:r>
              <a:rPr lang="en-US" sz="1000" u="sng" dirty="0">
                <a:hlinkClick r:id="rId4"/>
              </a:rPr>
              <a:t>http://naceweb.org/salary-resources/index.aspx</a:t>
            </a:r>
            <a:endParaRPr lang="en-US" sz="1000" dirty="0"/>
          </a:p>
          <a:p>
            <a:r>
              <a:rPr lang="en-US" sz="1000" dirty="0"/>
              <a:t>Occupational Outlook Handbook </a:t>
            </a:r>
            <a:r>
              <a:rPr lang="en-US" sz="1000" u="sng" dirty="0">
                <a:hlinkClick r:id="rId5"/>
              </a:rPr>
              <a:t>http://www.bls.gov/ooh/</a:t>
            </a:r>
            <a:endParaRPr lang="en-US" sz="1000" dirty="0"/>
          </a:p>
          <a:p>
            <a:r>
              <a:rPr lang="en-US" sz="1000" dirty="0"/>
              <a:t>Build your Future </a:t>
            </a:r>
            <a:r>
              <a:rPr lang="en-US" sz="1000" dirty="0">
                <a:hlinkClick r:id="rId6"/>
              </a:rPr>
              <a:t>http://www.onetonline.org/</a:t>
            </a:r>
            <a:r>
              <a:rPr lang="en-US" sz="1000" dirty="0"/>
              <a:t>   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 </a:t>
            </a:r>
          </a:p>
          <a:p>
            <a:r>
              <a:rPr lang="en-US" sz="1000" dirty="0"/>
              <a:t> 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134471"/>
            <a:ext cx="8810812" cy="1086502"/>
          </a:xfrm>
          <a:solidFill>
            <a:srgbClr val="DCE6F2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ts val="25"/>
              </a:spcBef>
            </a:pPr>
            <a:r>
              <a:rPr lang="en-US" sz="2400" dirty="0">
                <a:cs typeface="Tahoma" charset="0"/>
              </a:rPr>
              <a:t>Academic Maps: Four essential components—the narrative, sample schedule, milestones, and employment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8596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4638"/>
            <a:ext cx="8229599" cy="155779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A student’s grade in their first biology course is predictive of success in biology but not for other majors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92583"/>
              </p:ext>
            </p:extLst>
          </p:nvPr>
        </p:nvGraphicFramePr>
        <p:xfrm>
          <a:off x="1981201" y="2078265"/>
          <a:ext cx="8229599" cy="38559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46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0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963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GRADE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A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B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C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F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7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</a:t>
                      </a:r>
                      <a:r>
                        <a:rPr lang="en-US" sz="2400" baseline="0" dirty="0" smtClean="0"/>
                        <a:t> graduating in biology</a:t>
                      </a:r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68.4%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49.3%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27.5%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9.8%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7.%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17.1%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59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% graduating with</a:t>
                      </a:r>
                      <a:r>
                        <a:rPr lang="en-US" sz="2400" baseline="0" dirty="0" smtClean="0"/>
                        <a:t> any major</a:t>
                      </a:r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87.8%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86.1%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74.8%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78.0%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40.7%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65.7%</a:t>
                      </a:r>
                      <a:endParaRPr lang="en-US" sz="20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5DA9-1E65-3443-8923-E0FD376C0FC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9000" y="6458603"/>
            <a:ext cx="694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Florida State University Institutional Research; cohorts 2004-05 and 2009-10</a:t>
            </a:r>
          </a:p>
        </p:txBody>
      </p:sp>
    </p:spTree>
    <p:extLst>
      <p:ext uri="{BB962C8B-B14F-4D97-AF65-F5344CB8AC3E}">
        <p14:creationId xmlns:p14="http://schemas.microsoft.com/office/powerpoint/2010/main" val="1105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itle 1"/>
          <p:cNvSpPr>
            <a:spLocks noGrp="1"/>
          </p:cNvSpPr>
          <p:nvPr>
            <p:ph type="title"/>
          </p:nvPr>
        </p:nvSpPr>
        <p:spPr>
          <a:xfrm>
            <a:off x="1981200" y="243561"/>
            <a:ext cx="8229600" cy="114300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Tahoma" charset="0"/>
                <a:cs typeface="Tahoma" charset="0"/>
              </a:rPr>
              <a:t>Business Meta-Major Map</a:t>
            </a:r>
          </a:p>
        </p:txBody>
      </p:sp>
      <p:pic>
        <p:nvPicPr>
          <p:cNvPr id="4" name="Content Placeholder 3" descr="Screen Shot 2013-09-28 at 1.14.5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1417638"/>
            <a:ext cx="8229600" cy="45259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68094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  <a:solidFill>
            <a:srgbClr val="C6D9F1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latin typeface="Arial" charset="0"/>
              </a:rPr>
              <a:t>Policies must accompany Academic Maps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561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defRPr/>
            </a:pPr>
            <a:r>
              <a:rPr lang="en-US" sz="2700" dirty="0"/>
              <a:t> Academic Policies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Early declaration of major or meta-major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Establish and offer Milestone courses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Rationalize General Education requirements</a:t>
            </a:r>
          </a:p>
          <a:p>
            <a:pPr marL="457200" lvl="1" indent="-457200">
              <a:buFont typeface="Arial"/>
              <a:buChar char="•"/>
              <a:defRPr/>
            </a:pPr>
            <a:r>
              <a:rPr lang="en-US" dirty="0"/>
              <a:t>Advising Policies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1800" dirty="0"/>
              <a:t>	</a:t>
            </a:r>
            <a:r>
              <a:rPr lang="en-US" sz="2000" dirty="0"/>
              <a:t>Offer Choosing a Major workshops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	Monitor student progress and intrude when necessary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	Meet with every student who is “Off Map”</a:t>
            </a:r>
          </a:p>
          <a:p>
            <a:pPr marL="115888" lvl="1" indent="331788" defTabSz="404813">
              <a:buFont typeface="Arial"/>
              <a:buChar char="•"/>
              <a:defRPr/>
            </a:pPr>
            <a:r>
              <a:rPr lang="en-US" dirty="0"/>
              <a:t>Communication Polices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1800" dirty="0"/>
              <a:t>	</a:t>
            </a:r>
            <a:r>
              <a:rPr lang="en-US" sz="2000" dirty="0"/>
              <a:t>Earning a degree is a two or four year process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000" dirty="0"/>
              <a:t>	Maps must be integrated into every aspect of the academic 	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5DA9-1E65-3443-8923-E0FD376C0FC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Title 1"/>
          <p:cNvSpPr>
            <a:spLocks noGrp="1"/>
          </p:cNvSpPr>
          <p:nvPr>
            <p:ph type="title"/>
          </p:nvPr>
        </p:nvSpPr>
        <p:spPr>
          <a:xfrm>
            <a:off x="1905000" y="512621"/>
            <a:ext cx="8229600" cy="1981197"/>
          </a:xfrm>
          <a:solidFill>
            <a:srgbClr val="DCE6F2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latin typeface="+mn-lt"/>
                <a:cs typeface="Tahoma" charset="0"/>
              </a:rPr>
              <a:t>Providing students with a clear path to </a:t>
            </a:r>
            <a:br>
              <a:rPr lang="en-US" sz="3200" dirty="0">
                <a:latin typeface="+mn-lt"/>
                <a:cs typeface="Tahoma" charset="0"/>
              </a:rPr>
            </a:br>
            <a:r>
              <a:rPr lang="en-US" sz="3200" dirty="0">
                <a:latin typeface="+mn-lt"/>
                <a:cs typeface="Tahoma" charset="0"/>
              </a:rPr>
              <a:t>graduation reduces excess hours, significantly reduces costs, and improves time to graduation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81200" y="4876800"/>
            <a:ext cx="8229600" cy="2746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Source: Florida State University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35920"/>
              </p:ext>
            </p:extLst>
          </p:nvPr>
        </p:nvGraphicFramePr>
        <p:xfrm>
          <a:off x="1905000" y="2729707"/>
          <a:ext cx="8229600" cy="310269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60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Students with Excess Hours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4-year</a:t>
                      </a:r>
                    </a:p>
                    <a:p>
                      <a:pPr algn="ctr"/>
                      <a:r>
                        <a:rPr lang="en-US" sz="2400" dirty="0" smtClean="0"/>
                        <a:t>Graduation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Rate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7,382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44.2%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8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2006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3,011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53.2%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2009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1,540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61.2%</a:t>
                      </a:r>
                      <a:endParaRPr lang="en-US" sz="24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marT="45619" marB="45619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094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28638"/>
            <a:ext cx="8229600" cy="1325562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All students benefit from Academic Maps and Intrusive Advising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923754"/>
              </p:ext>
            </p:extLst>
          </p:nvPr>
        </p:nvGraphicFramePr>
        <p:xfrm>
          <a:off x="1981200" y="2362200"/>
          <a:ext cx="8229600" cy="2819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45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Students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1994</a:t>
                      </a:r>
                      <a:r>
                        <a:rPr lang="en-US" sz="2400" b="1" baseline="0" dirty="0" smtClean="0"/>
                        <a:t> cohort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(6-yr rate)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2007</a:t>
                      </a:r>
                      <a:r>
                        <a:rPr lang="en-US" sz="2400" b="1" baseline="0" dirty="0" smtClean="0"/>
                        <a:t> cohort</a:t>
                      </a:r>
                      <a:endParaRPr lang="en-US" sz="2400" b="1" dirty="0" smtClean="0"/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(6-yr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rate)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8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60.7%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79.6%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African Americans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56.00%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78.6%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Hispanic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50.8%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79.2%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7401" y="5797228"/>
            <a:ext cx="5827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College </a:t>
            </a:r>
            <a:r>
              <a:rPr lang="en-US" sz="1400" dirty="0" err="1"/>
              <a:t>Navigator:http</a:t>
            </a:r>
            <a:r>
              <a:rPr lang="en-US" sz="1400" dirty="0"/>
              <a:t>://</a:t>
            </a:r>
            <a:r>
              <a:rPr lang="en-US" sz="1400" dirty="0" err="1"/>
              <a:t>nces.ed.gov</a:t>
            </a:r>
            <a:r>
              <a:rPr lang="en-US" sz="1400" dirty="0"/>
              <a:t>/</a:t>
            </a:r>
            <a:r>
              <a:rPr lang="en-US" sz="1400" dirty="0" err="1"/>
              <a:t>collegenavigator</a:t>
            </a:r>
            <a:r>
              <a:rPr lang="en-US" sz="1400" dirty="0"/>
              <a:t>/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f?q</a:t>
            </a:r>
            <a:r>
              <a:rPr lang="en-US" sz="1400" dirty="0"/>
              <a:t>=</a:t>
            </a:r>
            <a:r>
              <a:rPr lang="en-US" sz="1400" dirty="0" err="1"/>
              <a:t>florida+state+university&amp;s</a:t>
            </a:r>
            <a:r>
              <a:rPr lang="en-US" sz="1400" dirty="0"/>
              <a:t>=</a:t>
            </a:r>
            <a:r>
              <a:rPr lang="en-US" sz="1400" dirty="0" err="1"/>
              <a:t>all&amp;id</a:t>
            </a:r>
            <a:r>
              <a:rPr lang="en-US" sz="1400" dirty="0"/>
              <a:t>=134097#retgrad; for 2007 cohort</a:t>
            </a:r>
          </a:p>
          <a:p>
            <a:r>
              <a:rPr lang="en-US" sz="1400" dirty="0"/>
              <a:t> IPEDS data center for 1994 </a:t>
            </a:r>
            <a:r>
              <a:rPr lang="en-US" sz="1400" dirty="0" err="1"/>
              <a:t>cohport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13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6D9F1"/>
          </a:solidFill>
          <a:ln w="381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cs typeface="Tahoma"/>
              </a:rPr>
              <a:t>Milestone Courses by Major and by Term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622508"/>
              </p:ext>
            </p:extLst>
          </p:nvPr>
        </p:nvGraphicFramePr>
        <p:xfrm>
          <a:off x="1981200" y="1666875"/>
          <a:ext cx="8271164" cy="43338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06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7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89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Major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Lower</a:t>
                      </a:r>
                      <a:r>
                        <a:rPr lang="en-US" sz="2000" baseline="0" dirty="0" smtClean="0"/>
                        <a:t>-Division Students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1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Term 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Accounting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588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Calculus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Biology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1307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Calculus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Chemistry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188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Calculus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Finite Math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Criminology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405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Mathematics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Dietetics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617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-------------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Economics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93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Trigonometry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84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Psychology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637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Algebra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Statistics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Mathematics</a:t>
                      </a:r>
                      <a:endParaRPr lang="en-US" sz="2000" dirty="0"/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600C3-7947-D24D-A46A-6A95D35667D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855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766888" y="556102"/>
            <a:ext cx="8672512" cy="984885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3200" b="0" dirty="0">
                <a:latin typeface="+mn-lt"/>
              </a:rPr>
              <a:t>Benefits of first year residence on campus</a:t>
            </a:r>
          </a:p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3200" b="0" dirty="0">
                <a:latin typeface="+mn-lt"/>
              </a:rPr>
              <a:t> persist to graduation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308033"/>
              </p:ext>
            </p:extLst>
          </p:nvPr>
        </p:nvGraphicFramePr>
        <p:xfrm>
          <a:off x="1870076" y="2101850"/>
          <a:ext cx="8451849" cy="375443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63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2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85"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High risk living on campus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Low Risk living off campus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5211"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First Year Retention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93.3%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83.4%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531"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Four-year Retention/ Graduation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81.1%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73.9%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211"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Grade Point Average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2.82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21355" rtl="0" eaLnBrk="1" latinLnBrk="0" hangingPunct="1"/>
                      <a:r>
                        <a:rPr lang="en-US" sz="2400" kern="1200" dirty="0" smtClean="0"/>
                        <a:t>2.62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latin typeface="Tahoma"/>
                        <a:ea typeface="Tahoma" pitchFamily="34" charset="0"/>
                        <a:cs typeface="Tahoma"/>
                      </a:endParaRPr>
                    </a:p>
                  </a:txBody>
                  <a:tcPr marL="93305" marR="93305" marT="46626" marB="46626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822" name="TextBox 6"/>
          <p:cNvSpPr txBox="1">
            <a:spLocks noChangeArrowheads="1"/>
          </p:cNvSpPr>
          <p:nvPr/>
        </p:nvSpPr>
        <p:spPr bwMode="auto">
          <a:xfrm>
            <a:off x="1884364" y="6207126"/>
            <a:ext cx="38052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96" tIns="46648" rIns="93296" bIns="466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Tahoma" charset="0"/>
                <a:cs typeface="Tahoma" charset="0"/>
              </a:rPr>
              <a:t>Avg of 2004,05,06,07 cohorts; Housing Study</a:t>
            </a:r>
          </a:p>
        </p:txBody>
      </p:sp>
    </p:spTree>
    <p:extLst>
      <p:ext uri="{BB962C8B-B14F-4D97-AF65-F5344CB8AC3E}">
        <p14:creationId xmlns:p14="http://schemas.microsoft.com/office/powerpoint/2010/main" val="28335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7038"/>
            <a:ext cx="8229600" cy="1415863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Tahoma"/>
              </a:rPr>
              <a:t/>
            </a:r>
            <a:br>
              <a:rPr lang="en-US" sz="2800" dirty="0">
                <a:latin typeface="+mn-lt"/>
                <a:ea typeface="+mj-ea"/>
                <a:cs typeface="Tahoma"/>
              </a:rPr>
            </a:br>
            <a:r>
              <a:rPr lang="en-US" sz="2800" dirty="0">
                <a:latin typeface="+mn-lt"/>
                <a:ea typeface="+mj-ea"/>
                <a:cs typeface="Tahoma"/>
              </a:rPr>
              <a:t>Every strategy was regularly monitored and evaluated for its overall impact on student success. </a:t>
            </a:r>
            <a:br>
              <a:rPr lang="en-US" sz="2800" dirty="0">
                <a:latin typeface="+mn-lt"/>
                <a:ea typeface="+mj-ea"/>
                <a:cs typeface="Tahoma"/>
              </a:rPr>
            </a:br>
            <a:endParaRPr lang="en-US" sz="2800" dirty="0">
              <a:latin typeface="+mn-lt"/>
              <a:ea typeface="+mj-ea"/>
              <a:cs typeface="Tahom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81200" y="1020764"/>
            <a:ext cx="8229600" cy="27463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graphicFrame>
        <p:nvGraphicFramePr>
          <p:cNvPr id="158723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94015"/>
              </p:ext>
            </p:extLst>
          </p:nvPr>
        </p:nvGraphicFramePr>
        <p:xfrm>
          <a:off x="1854200" y="2540000"/>
          <a:ext cx="84074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Chart" r:id="rId3" imgW="8405689" imgH="3834067" progId="Excel.Chart.8">
                  <p:embed/>
                </p:oleObj>
              </mc:Choice>
              <mc:Fallback>
                <p:oleObj name="Chart" r:id="rId3" imgW="8405689" imgH="383406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540000"/>
                        <a:ext cx="84074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TextBox 7"/>
          <p:cNvSpPr txBox="1">
            <a:spLocks noChangeArrowheads="1"/>
          </p:cNvSpPr>
          <p:nvPr/>
        </p:nvSpPr>
        <p:spPr bwMode="auto">
          <a:xfrm>
            <a:off x="1676400" y="1612900"/>
            <a:ext cx="8991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+mn-lt"/>
                <a:cs typeface="Helvetica" charset="0"/>
              </a:rPr>
              <a:t>Living Learning Communities &amp; Freshman  Interest Groups </a:t>
            </a:r>
          </a:p>
          <a:p>
            <a:pPr algn="ctr" eaLnBrk="1" hangingPunct="1"/>
            <a:r>
              <a:rPr lang="en-US" dirty="0">
                <a:latin typeface="+mn-lt"/>
                <a:cs typeface="Helvetica" charset="0"/>
              </a:rPr>
              <a:t>Improve Student Retention &amp; Graduation</a:t>
            </a:r>
          </a:p>
        </p:txBody>
      </p:sp>
    </p:spTree>
    <p:extLst>
      <p:ext uri="{BB962C8B-B14F-4D97-AF65-F5344CB8AC3E}">
        <p14:creationId xmlns:p14="http://schemas.microsoft.com/office/powerpoint/2010/main" val="223623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58976" y="336922"/>
            <a:ext cx="8312150" cy="1107996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2400" b="0" dirty="0">
                <a:latin typeface="+mn-lt"/>
              </a:rPr>
              <a:t>Every strategy was measured against important progress metrics such as term-to-term attrition, grade point average, and major selection rate</a:t>
            </a:r>
          </a:p>
        </p:txBody>
      </p:sp>
      <p:sp>
        <p:nvSpPr>
          <p:cNvPr id="15974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719264" y="1583404"/>
            <a:ext cx="8753475" cy="369887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Tahoma" charset="0"/>
              </a:rPr>
              <a:t>Impact of a Success Coaching Program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2254251"/>
            <a:ext cx="5365750" cy="3851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</p:pic>
      <p:sp>
        <p:nvSpPr>
          <p:cNvPr id="86020" name="Flowchart: Connector 6"/>
          <p:cNvSpPr>
            <a:spLocks noChangeArrowheads="1"/>
          </p:cNvSpPr>
          <p:nvPr/>
        </p:nvSpPr>
        <p:spPr bwMode="auto">
          <a:xfrm>
            <a:off x="9853613" y="3025775"/>
            <a:ext cx="417512" cy="331788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67" tIns="46634" rIns="93267" bIns="46634" anchor="ctr"/>
          <a:lstStyle/>
          <a:p>
            <a:pPr defTabSz="931863">
              <a:defRPr/>
            </a:pPr>
            <a:endParaRPr lang="en-US" sz="4300" dirty="0">
              <a:solidFill>
                <a:schemeClr val="accent3"/>
              </a:solidFill>
              <a:latin typeface="Tahoma" charset="0"/>
              <a:cs typeface="Tahoma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06963" y="3032125"/>
            <a:ext cx="1516062" cy="306388"/>
          </a:xfrm>
          <a:prstGeom prst="ellipse">
            <a:avLst/>
          </a:prstGeom>
          <a:noFill/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defTabSz="932665">
              <a:defRPr/>
            </a:pPr>
            <a:endParaRPr lang="en-US" sz="4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84751" y="3576639"/>
            <a:ext cx="931863" cy="306387"/>
          </a:xfrm>
          <a:prstGeom prst="ellipse">
            <a:avLst/>
          </a:prstGeom>
          <a:noFill/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defTabSz="932665">
              <a:defRPr/>
            </a:pPr>
            <a:endParaRPr lang="en-US" sz="4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906963" y="5208589"/>
            <a:ext cx="1516062" cy="306387"/>
          </a:xfrm>
          <a:prstGeom prst="ellipse">
            <a:avLst/>
          </a:prstGeom>
          <a:noFill/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3267" tIns="46634" rIns="93267" bIns="46634"/>
          <a:lstStyle/>
          <a:p>
            <a:pPr defTabSz="932665">
              <a:defRPr/>
            </a:pPr>
            <a:endParaRPr lang="en-US" sz="4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9752" name="Flowchart: Connector 10"/>
          <p:cNvSpPr>
            <a:spLocks noChangeArrowheads="1"/>
          </p:cNvSpPr>
          <p:nvPr/>
        </p:nvSpPr>
        <p:spPr bwMode="auto">
          <a:xfrm>
            <a:off x="9882189" y="3576639"/>
            <a:ext cx="350837" cy="306387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67" tIns="46634" rIns="93267" bIns="46634" anchor="ctr"/>
          <a:lstStyle/>
          <a:p>
            <a:pPr defTabSz="931863"/>
            <a:endParaRPr lang="en-US" sz="4300" dirty="0">
              <a:latin typeface="Tahoma" charset="0"/>
              <a:cs typeface="Tahoma" charset="0"/>
            </a:endParaRPr>
          </a:p>
        </p:txBody>
      </p:sp>
      <p:sp>
        <p:nvSpPr>
          <p:cNvPr id="159753" name="Flowchart: Connector 11"/>
          <p:cNvSpPr>
            <a:spLocks noChangeArrowheads="1"/>
          </p:cNvSpPr>
          <p:nvPr/>
        </p:nvSpPr>
        <p:spPr bwMode="auto">
          <a:xfrm>
            <a:off x="9882189" y="4121150"/>
            <a:ext cx="350837" cy="31115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67" tIns="46634" rIns="93267" bIns="46634" anchor="ctr"/>
          <a:lstStyle/>
          <a:p>
            <a:pPr defTabSz="931863"/>
            <a:endParaRPr lang="en-US" sz="4300" dirty="0">
              <a:latin typeface="Tahoma" charset="0"/>
              <a:cs typeface="Tahoma" charset="0"/>
            </a:endParaRPr>
          </a:p>
        </p:txBody>
      </p:sp>
      <p:sp>
        <p:nvSpPr>
          <p:cNvPr id="159754" name="Flowchart: Connector 12"/>
          <p:cNvSpPr>
            <a:spLocks noChangeArrowheads="1"/>
          </p:cNvSpPr>
          <p:nvPr/>
        </p:nvSpPr>
        <p:spPr bwMode="auto">
          <a:xfrm>
            <a:off x="9882189" y="4664076"/>
            <a:ext cx="350837" cy="307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67" tIns="46634" rIns="93267" bIns="46634" anchor="ctr"/>
          <a:lstStyle/>
          <a:p>
            <a:pPr defTabSz="931863"/>
            <a:endParaRPr lang="en-US" sz="4300" dirty="0">
              <a:latin typeface="Tahoma" charset="0"/>
              <a:cs typeface="Tahoma" charset="0"/>
            </a:endParaRPr>
          </a:p>
        </p:txBody>
      </p:sp>
      <p:sp>
        <p:nvSpPr>
          <p:cNvPr id="159755" name="Flowchart: Connector 13"/>
          <p:cNvSpPr>
            <a:spLocks noChangeArrowheads="1"/>
          </p:cNvSpPr>
          <p:nvPr/>
        </p:nvSpPr>
        <p:spPr bwMode="auto">
          <a:xfrm>
            <a:off x="9882189" y="5208589"/>
            <a:ext cx="350837" cy="306387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267" tIns="46634" rIns="93267" bIns="46634" anchor="ctr"/>
          <a:lstStyle/>
          <a:p>
            <a:pPr defTabSz="931863"/>
            <a:endParaRPr lang="en-US" sz="4300" dirty="0">
              <a:latin typeface="Tahoma" charset="0"/>
              <a:cs typeface="Tahoma" charset="0"/>
            </a:endParaRPr>
          </a:p>
        </p:txBody>
      </p:sp>
      <p:sp>
        <p:nvSpPr>
          <p:cNvPr id="159756" name="TextBox 14"/>
          <p:cNvSpPr txBox="1">
            <a:spLocks noChangeArrowheads="1"/>
          </p:cNvSpPr>
          <p:nvPr/>
        </p:nvSpPr>
        <p:spPr bwMode="auto">
          <a:xfrm>
            <a:off x="1717676" y="2332039"/>
            <a:ext cx="32670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67" tIns="46634" rIns="93267" bIns="4663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ahoma" charset="0"/>
                <a:cs typeface="Tahoma" charset="0"/>
              </a:rPr>
              <a:t>Program that provides support for students around these 7 “soft” factors that influence retention and graduation:</a:t>
            </a:r>
          </a:p>
          <a:p>
            <a:pPr eaLnBrk="1" hangingPunct="1"/>
            <a:endParaRPr lang="en-US" sz="1600" dirty="0">
              <a:latin typeface="Tahoma" charset="0"/>
              <a:cs typeface="Tahoma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Commitment to graduation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Managing commitments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Finances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School community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Academics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Effectiveness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600" dirty="0">
                <a:latin typeface="Tahoma" charset="0"/>
                <a:cs typeface="Tahoma" charset="0"/>
              </a:rPr>
              <a:t> Health &amp; Support</a:t>
            </a:r>
          </a:p>
        </p:txBody>
      </p:sp>
      <p:sp>
        <p:nvSpPr>
          <p:cNvPr id="159759" name="Text Placeholder 3"/>
          <p:cNvSpPr txBox="1">
            <a:spLocks/>
          </p:cNvSpPr>
          <p:nvPr/>
        </p:nvSpPr>
        <p:spPr bwMode="auto">
          <a:xfrm>
            <a:off x="1990725" y="6154738"/>
            <a:ext cx="83962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96" tIns="46648" rIns="93296" bIns="46648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en-US" sz="800" dirty="0">
                <a:solidFill>
                  <a:srgbClr val="000000"/>
                </a:solidFill>
                <a:latin typeface="Tahoma" charset="0"/>
                <a:cs typeface="Tahoma" charset="0"/>
              </a:rPr>
              <a:t>Source: Florida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5421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417638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 college degree is a huge economic advantage</a:t>
            </a:r>
            <a:endParaRPr lang="en-US" dirty="0"/>
          </a:p>
        </p:txBody>
      </p:sp>
      <p:pic>
        <p:nvPicPr>
          <p:cNvPr id="4" name="Content Placeholder 3" descr="Screen Shot 2014-11-03 at 10.44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" b="544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0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 rot="5400000">
            <a:off x="3469043" y="-274398"/>
            <a:ext cx="5247632" cy="9144000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1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</a:bodyPr>
          <a:lstStyle/>
          <a:p>
            <a:endParaRPr lang="en-US" sz="4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059" y="328397"/>
            <a:ext cx="8229600" cy="1751443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team also conducted retrospective analyses to better understand how different groups of students progressed to graduation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endParaRPr lang="en-US" sz="24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4" y="2286003"/>
            <a:ext cx="7729313" cy="3798332"/>
            <a:chOff x="729127" y="1916668"/>
            <a:chExt cx="7653113" cy="3798332"/>
          </a:xfrm>
          <a:solidFill>
            <a:srgbClr val="FFFFFF"/>
          </a:solidFill>
        </p:grpSpPr>
        <p:sp>
          <p:nvSpPr>
            <p:cNvPr id="9" name="TextBox 8"/>
            <p:cNvSpPr txBox="1"/>
            <p:nvPr/>
          </p:nvSpPr>
          <p:spPr>
            <a:xfrm>
              <a:off x="838200" y="1916668"/>
              <a:ext cx="7162800" cy="37683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Helvetica" pitchFamily="34" charset="0"/>
                  <a:cs typeface="Helvetica" pitchFamily="34" charset="0"/>
                </a:rPr>
                <a:t>Example of Florida State University Retrospective Analyses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9127" y="2551883"/>
              <a:ext cx="1448040" cy="3163117"/>
            </a:xfrm>
            <a:custGeom>
              <a:avLst/>
              <a:gdLst>
                <a:gd name="connsiteX0" fmla="*/ 0 w 1448040"/>
                <a:gd name="connsiteY0" fmla="*/ 144804 h 3163117"/>
                <a:gd name="connsiteX1" fmla="*/ 144804 w 1448040"/>
                <a:gd name="connsiteY1" fmla="*/ 0 h 3163117"/>
                <a:gd name="connsiteX2" fmla="*/ 1303236 w 1448040"/>
                <a:gd name="connsiteY2" fmla="*/ 0 h 3163117"/>
                <a:gd name="connsiteX3" fmla="*/ 1448040 w 1448040"/>
                <a:gd name="connsiteY3" fmla="*/ 144804 h 3163117"/>
                <a:gd name="connsiteX4" fmla="*/ 1448040 w 1448040"/>
                <a:gd name="connsiteY4" fmla="*/ 3018313 h 3163117"/>
                <a:gd name="connsiteX5" fmla="*/ 1303236 w 1448040"/>
                <a:gd name="connsiteY5" fmla="*/ 3163117 h 3163117"/>
                <a:gd name="connsiteX6" fmla="*/ 144804 w 1448040"/>
                <a:gd name="connsiteY6" fmla="*/ 3163117 h 3163117"/>
                <a:gd name="connsiteX7" fmla="*/ 0 w 1448040"/>
                <a:gd name="connsiteY7" fmla="*/ 3018313 h 3163117"/>
                <a:gd name="connsiteX8" fmla="*/ 0 w 1448040"/>
                <a:gd name="connsiteY8" fmla="*/ 144804 h 3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040" h="3163117">
                  <a:moveTo>
                    <a:pt x="0" y="144804"/>
                  </a:moveTo>
                  <a:cubicBezTo>
                    <a:pt x="0" y="64831"/>
                    <a:pt x="64831" y="0"/>
                    <a:pt x="144804" y="0"/>
                  </a:cubicBezTo>
                  <a:lnTo>
                    <a:pt x="1303236" y="0"/>
                  </a:lnTo>
                  <a:cubicBezTo>
                    <a:pt x="1383209" y="0"/>
                    <a:pt x="1448040" y="64831"/>
                    <a:pt x="1448040" y="144804"/>
                  </a:cubicBezTo>
                  <a:lnTo>
                    <a:pt x="1448040" y="3018313"/>
                  </a:lnTo>
                  <a:cubicBezTo>
                    <a:pt x="1448040" y="3098286"/>
                    <a:pt x="1383209" y="3163117"/>
                    <a:pt x="1303236" y="3163117"/>
                  </a:cubicBezTo>
                  <a:lnTo>
                    <a:pt x="144804" y="3163117"/>
                  </a:lnTo>
                  <a:cubicBezTo>
                    <a:pt x="64831" y="3163117"/>
                    <a:pt x="0" y="3098286"/>
                    <a:pt x="0" y="3018313"/>
                  </a:cubicBezTo>
                  <a:lnTo>
                    <a:pt x="0" y="144804"/>
                  </a:lnTo>
                  <a:close/>
                </a:path>
              </a:pathLst>
            </a:custGeom>
            <a:grpFill/>
            <a:ln>
              <a:solidFill>
                <a:srgbClr val="CC8C2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372" tIns="103372" rIns="103372" bIns="103372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Retrospective analysis of all non-retained students, term by term</a:t>
              </a:r>
            </a:p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Retrospective analysis of all possible subgroups of students</a:t>
              </a:r>
            </a:p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76256" y="3999682"/>
              <a:ext cx="439233" cy="359113"/>
            </a:xfrm>
            <a:custGeom>
              <a:avLst/>
              <a:gdLst>
                <a:gd name="connsiteX0" fmla="*/ 0 w 278866"/>
                <a:gd name="connsiteY0" fmla="*/ 71823 h 359113"/>
                <a:gd name="connsiteX1" fmla="*/ 139433 w 278866"/>
                <a:gd name="connsiteY1" fmla="*/ 71823 h 359113"/>
                <a:gd name="connsiteX2" fmla="*/ 139433 w 278866"/>
                <a:gd name="connsiteY2" fmla="*/ 0 h 359113"/>
                <a:gd name="connsiteX3" fmla="*/ 278866 w 278866"/>
                <a:gd name="connsiteY3" fmla="*/ 179557 h 359113"/>
                <a:gd name="connsiteX4" fmla="*/ 139433 w 278866"/>
                <a:gd name="connsiteY4" fmla="*/ 359113 h 359113"/>
                <a:gd name="connsiteX5" fmla="*/ 139433 w 278866"/>
                <a:gd name="connsiteY5" fmla="*/ 287290 h 359113"/>
                <a:gd name="connsiteX6" fmla="*/ 0 w 278866"/>
                <a:gd name="connsiteY6" fmla="*/ 287290 h 359113"/>
                <a:gd name="connsiteX7" fmla="*/ 0 w 278866"/>
                <a:gd name="connsiteY7" fmla="*/ 71823 h 35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866" h="359113">
                  <a:moveTo>
                    <a:pt x="0" y="71823"/>
                  </a:moveTo>
                  <a:lnTo>
                    <a:pt x="139433" y="71823"/>
                  </a:lnTo>
                  <a:lnTo>
                    <a:pt x="139433" y="0"/>
                  </a:lnTo>
                  <a:lnTo>
                    <a:pt x="278866" y="179557"/>
                  </a:lnTo>
                  <a:lnTo>
                    <a:pt x="139433" y="359113"/>
                  </a:lnTo>
                  <a:lnTo>
                    <a:pt x="139433" y="287290"/>
                  </a:lnTo>
                  <a:lnTo>
                    <a:pt x="0" y="287290"/>
                  </a:lnTo>
                  <a:lnTo>
                    <a:pt x="0" y="71823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23" rIns="83660" bIns="71823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86663" y="2549537"/>
              <a:ext cx="1448040" cy="3163117"/>
            </a:xfrm>
            <a:custGeom>
              <a:avLst/>
              <a:gdLst>
                <a:gd name="connsiteX0" fmla="*/ 0 w 1448040"/>
                <a:gd name="connsiteY0" fmla="*/ 144804 h 3163117"/>
                <a:gd name="connsiteX1" fmla="*/ 144804 w 1448040"/>
                <a:gd name="connsiteY1" fmla="*/ 0 h 3163117"/>
                <a:gd name="connsiteX2" fmla="*/ 1303236 w 1448040"/>
                <a:gd name="connsiteY2" fmla="*/ 0 h 3163117"/>
                <a:gd name="connsiteX3" fmla="*/ 1448040 w 1448040"/>
                <a:gd name="connsiteY3" fmla="*/ 144804 h 3163117"/>
                <a:gd name="connsiteX4" fmla="*/ 1448040 w 1448040"/>
                <a:gd name="connsiteY4" fmla="*/ 3018313 h 3163117"/>
                <a:gd name="connsiteX5" fmla="*/ 1303236 w 1448040"/>
                <a:gd name="connsiteY5" fmla="*/ 3163117 h 3163117"/>
                <a:gd name="connsiteX6" fmla="*/ 144804 w 1448040"/>
                <a:gd name="connsiteY6" fmla="*/ 3163117 h 3163117"/>
                <a:gd name="connsiteX7" fmla="*/ 0 w 1448040"/>
                <a:gd name="connsiteY7" fmla="*/ 3018313 h 3163117"/>
                <a:gd name="connsiteX8" fmla="*/ 0 w 1448040"/>
                <a:gd name="connsiteY8" fmla="*/ 144804 h 3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040" h="3163117">
                  <a:moveTo>
                    <a:pt x="0" y="144804"/>
                  </a:moveTo>
                  <a:cubicBezTo>
                    <a:pt x="0" y="64831"/>
                    <a:pt x="64831" y="0"/>
                    <a:pt x="144804" y="0"/>
                  </a:cubicBezTo>
                  <a:lnTo>
                    <a:pt x="1303236" y="0"/>
                  </a:lnTo>
                  <a:cubicBezTo>
                    <a:pt x="1383209" y="0"/>
                    <a:pt x="1448040" y="64831"/>
                    <a:pt x="1448040" y="144804"/>
                  </a:cubicBezTo>
                  <a:lnTo>
                    <a:pt x="1448040" y="3018313"/>
                  </a:lnTo>
                  <a:cubicBezTo>
                    <a:pt x="1448040" y="3098286"/>
                    <a:pt x="1383209" y="3163117"/>
                    <a:pt x="1303236" y="3163117"/>
                  </a:cubicBezTo>
                  <a:lnTo>
                    <a:pt x="144804" y="3163117"/>
                  </a:lnTo>
                  <a:cubicBezTo>
                    <a:pt x="64831" y="3163117"/>
                    <a:pt x="0" y="3098286"/>
                    <a:pt x="0" y="3018313"/>
                  </a:cubicBezTo>
                  <a:lnTo>
                    <a:pt x="0" y="144804"/>
                  </a:lnTo>
                  <a:close/>
                </a:path>
              </a:pathLst>
            </a:custGeom>
            <a:grpFill/>
            <a:ln>
              <a:solidFill>
                <a:srgbClr val="CC8C2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372" tIns="103372" rIns="103372" bIns="103372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Matched the two analyses and designed interventions to address the observed patterns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4200" y="2549536"/>
              <a:ext cx="1448040" cy="3163117"/>
            </a:xfrm>
            <a:custGeom>
              <a:avLst/>
              <a:gdLst>
                <a:gd name="connsiteX0" fmla="*/ 0 w 1448040"/>
                <a:gd name="connsiteY0" fmla="*/ 144804 h 3163117"/>
                <a:gd name="connsiteX1" fmla="*/ 144804 w 1448040"/>
                <a:gd name="connsiteY1" fmla="*/ 0 h 3163117"/>
                <a:gd name="connsiteX2" fmla="*/ 1303236 w 1448040"/>
                <a:gd name="connsiteY2" fmla="*/ 0 h 3163117"/>
                <a:gd name="connsiteX3" fmla="*/ 1448040 w 1448040"/>
                <a:gd name="connsiteY3" fmla="*/ 144804 h 3163117"/>
                <a:gd name="connsiteX4" fmla="*/ 1448040 w 1448040"/>
                <a:gd name="connsiteY4" fmla="*/ 3018313 h 3163117"/>
                <a:gd name="connsiteX5" fmla="*/ 1303236 w 1448040"/>
                <a:gd name="connsiteY5" fmla="*/ 3163117 h 3163117"/>
                <a:gd name="connsiteX6" fmla="*/ 144804 w 1448040"/>
                <a:gd name="connsiteY6" fmla="*/ 3163117 h 3163117"/>
                <a:gd name="connsiteX7" fmla="*/ 0 w 1448040"/>
                <a:gd name="connsiteY7" fmla="*/ 3018313 h 3163117"/>
                <a:gd name="connsiteX8" fmla="*/ 0 w 1448040"/>
                <a:gd name="connsiteY8" fmla="*/ 144804 h 3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040" h="3163117">
                  <a:moveTo>
                    <a:pt x="0" y="144804"/>
                  </a:moveTo>
                  <a:cubicBezTo>
                    <a:pt x="0" y="64831"/>
                    <a:pt x="64831" y="0"/>
                    <a:pt x="144804" y="0"/>
                  </a:cubicBezTo>
                  <a:lnTo>
                    <a:pt x="1303236" y="0"/>
                  </a:lnTo>
                  <a:cubicBezTo>
                    <a:pt x="1383209" y="0"/>
                    <a:pt x="1448040" y="64831"/>
                    <a:pt x="1448040" y="144804"/>
                  </a:cubicBezTo>
                  <a:lnTo>
                    <a:pt x="1448040" y="3018313"/>
                  </a:lnTo>
                  <a:cubicBezTo>
                    <a:pt x="1448040" y="3098286"/>
                    <a:pt x="1383209" y="3163117"/>
                    <a:pt x="1303236" y="3163117"/>
                  </a:cubicBezTo>
                  <a:lnTo>
                    <a:pt x="144804" y="3163117"/>
                  </a:lnTo>
                  <a:cubicBezTo>
                    <a:pt x="64831" y="3163117"/>
                    <a:pt x="0" y="3098286"/>
                    <a:pt x="0" y="3018313"/>
                  </a:cubicBezTo>
                  <a:lnTo>
                    <a:pt x="0" y="144804"/>
                  </a:lnTo>
                  <a:close/>
                </a:path>
              </a:pathLst>
            </a:custGeom>
            <a:grpFill/>
            <a:ln>
              <a:solidFill>
                <a:srgbClr val="CC8C2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372" tIns="103372" rIns="103372" bIns="103372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Randomly assigning half of the students to a mandatory “success” course. Improved  year to year by retention by 10% and reduced the number of students on academic probation.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888887" y="2549536"/>
              <a:ext cx="1448040" cy="3163117"/>
            </a:xfrm>
            <a:custGeom>
              <a:avLst/>
              <a:gdLst>
                <a:gd name="connsiteX0" fmla="*/ 0 w 1448040"/>
                <a:gd name="connsiteY0" fmla="*/ 144804 h 3163117"/>
                <a:gd name="connsiteX1" fmla="*/ 144804 w 1448040"/>
                <a:gd name="connsiteY1" fmla="*/ 0 h 3163117"/>
                <a:gd name="connsiteX2" fmla="*/ 1303236 w 1448040"/>
                <a:gd name="connsiteY2" fmla="*/ 0 h 3163117"/>
                <a:gd name="connsiteX3" fmla="*/ 1448040 w 1448040"/>
                <a:gd name="connsiteY3" fmla="*/ 144804 h 3163117"/>
                <a:gd name="connsiteX4" fmla="*/ 1448040 w 1448040"/>
                <a:gd name="connsiteY4" fmla="*/ 3018313 h 3163117"/>
                <a:gd name="connsiteX5" fmla="*/ 1303236 w 1448040"/>
                <a:gd name="connsiteY5" fmla="*/ 3163117 h 3163117"/>
                <a:gd name="connsiteX6" fmla="*/ 144804 w 1448040"/>
                <a:gd name="connsiteY6" fmla="*/ 3163117 h 3163117"/>
                <a:gd name="connsiteX7" fmla="*/ 0 w 1448040"/>
                <a:gd name="connsiteY7" fmla="*/ 3018313 h 3163117"/>
                <a:gd name="connsiteX8" fmla="*/ 0 w 1448040"/>
                <a:gd name="connsiteY8" fmla="*/ 144804 h 31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8040" h="3163117">
                  <a:moveTo>
                    <a:pt x="0" y="144804"/>
                  </a:moveTo>
                  <a:cubicBezTo>
                    <a:pt x="0" y="64831"/>
                    <a:pt x="64831" y="0"/>
                    <a:pt x="144804" y="0"/>
                  </a:cubicBezTo>
                  <a:lnTo>
                    <a:pt x="1303236" y="0"/>
                  </a:lnTo>
                  <a:cubicBezTo>
                    <a:pt x="1383209" y="0"/>
                    <a:pt x="1448040" y="64831"/>
                    <a:pt x="1448040" y="144804"/>
                  </a:cubicBezTo>
                  <a:lnTo>
                    <a:pt x="1448040" y="3018313"/>
                  </a:lnTo>
                  <a:cubicBezTo>
                    <a:pt x="1448040" y="3098286"/>
                    <a:pt x="1383209" y="3163117"/>
                    <a:pt x="1303236" y="3163117"/>
                  </a:cubicBezTo>
                  <a:lnTo>
                    <a:pt x="144804" y="3163117"/>
                  </a:lnTo>
                  <a:cubicBezTo>
                    <a:pt x="64831" y="3163117"/>
                    <a:pt x="0" y="3098286"/>
                    <a:pt x="0" y="3018313"/>
                  </a:cubicBezTo>
                  <a:lnTo>
                    <a:pt x="0" y="144804"/>
                  </a:lnTo>
                  <a:close/>
                </a:path>
              </a:pathLst>
            </a:custGeom>
            <a:grpFill/>
            <a:ln>
              <a:solidFill>
                <a:srgbClr val="CC8C2A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372" tIns="103372" rIns="103372" bIns="103372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Discovered summer students who have a GPA of 2.0 or below have an attrition rate greater than 50% during the next two terms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352383" y="3999682"/>
              <a:ext cx="439233" cy="359113"/>
            </a:xfrm>
            <a:custGeom>
              <a:avLst/>
              <a:gdLst>
                <a:gd name="connsiteX0" fmla="*/ 0 w 278866"/>
                <a:gd name="connsiteY0" fmla="*/ 71823 h 359113"/>
                <a:gd name="connsiteX1" fmla="*/ 139433 w 278866"/>
                <a:gd name="connsiteY1" fmla="*/ 71823 h 359113"/>
                <a:gd name="connsiteX2" fmla="*/ 139433 w 278866"/>
                <a:gd name="connsiteY2" fmla="*/ 0 h 359113"/>
                <a:gd name="connsiteX3" fmla="*/ 278866 w 278866"/>
                <a:gd name="connsiteY3" fmla="*/ 179557 h 359113"/>
                <a:gd name="connsiteX4" fmla="*/ 139433 w 278866"/>
                <a:gd name="connsiteY4" fmla="*/ 359113 h 359113"/>
                <a:gd name="connsiteX5" fmla="*/ 139433 w 278866"/>
                <a:gd name="connsiteY5" fmla="*/ 287290 h 359113"/>
                <a:gd name="connsiteX6" fmla="*/ 0 w 278866"/>
                <a:gd name="connsiteY6" fmla="*/ 287290 h 359113"/>
                <a:gd name="connsiteX7" fmla="*/ 0 w 278866"/>
                <a:gd name="connsiteY7" fmla="*/ 71823 h 35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866" h="359113">
                  <a:moveTo>
                    <a:pt x="0" y="71823"/>
                  </a:moveTo>
                  <a:lnTo>
                    <a:pt x="139433" y="71823"/>
                  </a:lnTo>
                  <a:lnTo>
                    <a:pt x="139433" y="0"/>
                  </a:lnTo>
                  <a:lnTo>
                    <a:pt x="278866" y="179557"/>
                  </a:lnTo>
                  <a:lnTo>
                    <a:pt x="139433" y="359113"/>
                  </a:lnTo>
                  <a:lnTo>
                    <a:pt x="139433" y="287290"/>
                  </a:lnTo>
                  <a:lnTo>
                    <a:pt x="0" y="287290"/>
                  </a:lnTo>
                  <a:lnTo>
                    <a:pt x="0" y="71823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23" rIns="83660" bIns="71823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422231" y="3953884"/>
              <a:ext cx="439233" cy="359113"/>
            </a:xfrm>
            <a:custGeom>
              <a:avLst/>
              <a:gdLst>
                <a:gd name="connsiteX0" fmla="*/ 0 w 278866"/>
                <a:gd name="connsiteY0" fmla="*/ 71823 h 359113"/>
                <a:gd name="connsiteX1" fmla="*/ 139433 w 278866"/>
                <a:gd name="connsiteY1" fmla="*/ 71823 h 359113"/>
                <a:gd name="connsiteX2" fmla="*/ 139433 w 278866"/>
                <a:gd name="connsiteY2" fmla="*/ 0 h 359113"/>
                <a:gd name="connsiteX3" fmla="*/ 278866 w 278866"/>
                <a:gd name="connsiteY3" fmla="*/ 179557 h 359113"/>
                <a:gd name="connsiteX4" fmla="*/ 139433 w 278866"/>
                <a:gd name="connsiteY4" fmla="*/ 359113 h 359113"/>
                <a:gd name="connsiteX5" fmla="*/ 139433 w 278866"/>
                <a:gd name="connsiteY5" fmla="*/ 287290 h 359113"/>
                <a:gd name="connsiteX6" fmla="*/ 0 w 278866"/>
                <a:gd name="connsiteY6" fmla="*/ 287290 h 359113"/>
                <a:gd name="connsiteX7" fmla="*/ 0 w 278866"/>
                <a:gd name="connsiteY7" fmla="*/ 71823 h 35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866" h="359113">
                  <a:moveTo>
                    <a:pt x="0" y="71823"/>
                  </a:moveTo>
                  <a:lnTo>
                    <a:pt x="139433" y="71823"/>
                  </a:lnTo>
                  <a:lnTo>
                    <a:pt x="139433" y="0"/>
                  </a:lnTo>
                  <a:lnTo>
                    <a:pt x="278866" y="179557"/>
                  </a:lnTo>
                  <a:lnTo>
                    <a:pt x="139433" y="359113"/>
                  </a:lnTo>
                  <a:lnTo>
                    <a:pt x="139433" y="287290"/>
                  </a:lnTo>
                  <a:lnTo>
                    <a:pt x="0" y="287290"/>
                  </a:lnTo>
                  <a:lnTo>
                    <a:pt x="0" y="71823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1823" rIns="83660" bIns="71823" numCol="1" spcCol="1270" anchor="ctr" anchorCtr="0">
              <a:noAutofit/>
            </a:bodyPr>
            <a:lstStyle/>
            <a:p>
              <a:pPr defTabSz="710975">
                <a:lnSpc>
                  <a:spcPct val="90000"/>
                </a:lnSpc>
                <a:spcAft>
                  <a:spcPct val="35000"/>
                </a:spcAft>
              </a:pPr>
              <a:endParaRPr lang="en-US" sz="1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82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+mn-lt"/>
                <a:cs typeface="Tahoma" charset="0"/>
              </a:rPr>
              <a:t>Overview of the Course</a:t>
            </a:r>
          </a:p>
        </p:txBody>
      </p:sp>
      <p:sp>
        <p:nvSpPr>
          <p:cNvPr id="162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Course Topics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Choosing Success (HS vs. college &amp; resources)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 &amp;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Time Management &amp; Procrastination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Note Making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Learning Styles &amp; Test Prep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Grades &amp; Other Feedback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Active Reading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Critical Thinking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Font typeface="Wingdings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+mn-lt"/>
              </a:rPr>
              <a:t>Impact of the Course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1219199"/>
          </a:xfrm>
        </p:spPr>
        <p:txBody>
          <a:bodyPr/>
          <a:lstStyle/>
          <a:p>
            <a:r>
              <a:rPr lang="en-US" dirty="0" smtClean="0"/>
              <a:t>Among course completers, the first-year retention rate is increasing over time.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819400"/>
            <a:ext cx="7696200" cy="76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36018"/>
              </p:ext>
            </p:extLst>
          </p:nvPr>
        </p:nvGraphicFramePr>
        <p:xfrm>
          <a:off x="1905002" y="2782825"/>
          <a:ext cx="8077198" cy="2732621"/>
        </p:xfrm>
        <a:graphic>
          <a:graphicData uri="http://schemas.openxmlformats.org/drawingml/2006/table">
            <a:tbl>
              <a:tblPr/>
              <a:tblGrid>
                <a:gridCol w="79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1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71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853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First-Year Retention Rate of Course Completers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42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2007-2012 Cohorts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1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Cohort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53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53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+/-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9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Successful Strategies</a:t>
            </a:r>
          </a:p>
        </p:txBody>
      </p:sp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1995488" y="2243139"/>
            <a:ext cx="7821612" cy="2897187"/>
          </a:xfrm>
        </p:spPr>
        <p:txBody>
          <a:bodyPr/>
          <a:lstStyle/>
          <a:p>
            <a:r>
              <a:rPr lang="en-US" sz="4000" dirty="0">
                <a:latin typeface="Calibri" charset="0"/>
              </a:rPr>
              <a:t>Low Cost General Strategies</a:t>
            </a:r>
          </a:p>
          <a:p>
            <a:r>
              <a:rPr lang="en-US" sz="4000" dirty="0">
                <a:latin typeface="Calibri" charset="0"/>
              </a:rPr>
              <a:t>Higher Cost General Strategies</a:t>
            </a:r>
          </a:p>
          <a:p>
            <a:r>
              <a:rPr lang="en-US" sz="4000" dirty="0">
                <a:latin typeface="Calibri" charset="0"/>
              </a:rPr>
              <a:t>Strategies for High Risk Students</a:t>
            </a:r>
          </a:p>
          <a:p>
            <a:r>
              <a:rPr lang="en-US" sz="4000" dirty="0">
                <a:latin typeface="Calibri" charset="0"/>
              </a:rPr>
              <a:t>Strategies for High End Students</a:t>
            </a:r>
          </a:p>
        </p:txBody>
      </p:sp>
    </p:spTree>
    <p:extLst>
      <p:ext uri="{BB962C8B-B14F-4D97-AF65-F5344CB8AC3E}">
        <p14:creationId xmlns:p14="http://schemas.microsoft.com/office/powerpoint/2010/main" val="2366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28814" y="176214"/>
            <a:ext cx="8308975" cy="839787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ea typeface="+mj-ea"/>
                <a:cs typeface="Tahoma"/>
              </a:rPr>
              <a:t>Low Cost Effective Strategies - I</a:t>
            </a:r>
          </a:p>
        </p:txBody>
      </p:sp>
      <p:sp useBgFill="1"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2349924" y="1066800"/>
            <a:ext cx="7610934" cy="4707466"/>
          </a:xfrm>
          <a:noFill/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Academic Mapping for each </a:t>
            </a:r>
            <a:r>
              <a:rPr lang="en-US" dirty="0" smtClean="0">
                <a:ea typeface="+mn-ea"/>
                <a:cs typeface="+mn-cs"/>
              </a:rPr>
              <a:t>Degree:  term by term course schedule with must take Milestone courses required. 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Action </a:t>
            </a:r>
            <a:r>
              <a:rPr lang="en-US" dirty="0" smtClean="0">
                <a:ea typeface="+mn-ea"/>
                <a:cs typeface="+mn-cs"/>
              </a:rPr>
              <a:t>steps with student contact </a:t>
            </a:r>
            <a:r>
              <a:rPr lang="en-US" dirty="0">
                <a:ea typeface="+mn-ea"/>
                <a:cs typeface="+mn-cs"/>
              </a:rPr>
              <a:t>aligned with the academic </a:t>
            </a:r>
            <a:r>
              <a:rPr lang="en-US" dirty="0" smtClean="0">
                <a:ea typeface="+mn-ea"/>
                <a:cs typeface="+mn-cs"/>
              </a:rPr>
              <a:t>calendar.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Moving Advisors to where the students </a:t>
            </a:r>
            <a:r>
              <a:rPr lang="en-US" dirty="0" smtClean="0">
                <a:ea typeface="+mn-ea"/>
                <a:cs typeface="+mn-cs"/>
              </a:rPr>
              <a:t>are at the time when they are there, recording all interactions/questions by time-of-day by day-of-week. </a:t>
            </a:r>
          </a:p>
        </p:txBody>
      </p:sp>
      <p:sp>
        <p:nvSpPr>
          <p:cNvPr id="165894" name="TextBox 1"/>
          <p:cNvSpPr txBox="1">
            <a:spLocks noChangeArrowheads="1"/>
          </p:cNvSpPr>
          <p:nvPr/>
        </p:nvSpPr>
        <p:spPr bwMode="auto">
          <a:xfrm>
            <a:off x="-795338" y="10493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Title 1"/>
          <p:cNvSpPr>
            <a:spLocks noGrp="1"/>
          </p:cNvSpPr>
          <p:nvPr>
            <p:ph type="title"/>
          </p:nvPr>
        </p:nvSpPr>
        <p:spPr>
          <a:xfrm>
            <a:off x="2265839" y="197038"/>
            <a:ext cx="7315611" cy="104746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>
                <a:cs typeface="Tahoma" charset="0"/>
              </a:rPr>
              <a:t>Low Cost Effective Strategies - II</a:t>
            </a:r>
          </a:p>
        </p:txBody>
      </p:sp>
      <p:sp>
        <p:nvSpPr>
          <p:cNvPr id="167938" name="Content Placeholder 2"/>
          <p:cNvSpPr>
            <a:spLocks noGrp="1"/>
          </p:cNvSpPr>
          <p:nvPr>
            <p:ph idx="1"/>
          </p:nvPr>
        </p:nvSpPr>
        <p:spPr>
          <a:xfrm>
            <a:off x="1855920" y="1201739"/>
            <a:ext cx="8812081" cy="5392909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Place High Risk Students in Residence Halls</a:t>
            </a:r>
          </a:p>
          <a:p>
            <a:pPr eaLnBrk="1" hangingPunct="1"/>
            <a:r>
              <a:rPr lang="en-US" dirty="0">
                <a:latin typeface="Calibri" charset="0"/>
              </a:rPr>
              <a:t>Hire students for on-campus jobs</a:t>
            </a:r>
          </a:p>
          <a:p>
            <a:pPr eaLnBrk="1" hangingPunct="1"/>
            <a:r>
              <a:rPr lang="en-US" dirty="0">
                <a:latin typeface="Calibri" charset="0"/>
              </a:rPr>
              <a:t>W.E.B. Du Bois Honor Society</a:t>
            </a:r>
          </a:p>
          <a:p>
            <a:pPr eaLnBrk="1" hangingPunct="1"/>
            <a:r>
              <a:rPr lang="en-US" dirty="0">
                <a:latin typeface="Calibri" charset="0"/>
              </a:rPr>
              <a:t>Oscar Arias Honor Society</a:t>
            </a:r>
          </a:p>
          <a:p>
            <a:pPr eaLnBrk="1" hangingPunct="1"/>
            <a:r>
              <a:rPr lang="en-US" dirty="0">
                <a:latin typeface="Calibri" charset="0"/>
              </a:rPr>
              <a:t>Freshmen Interest Groups (FIGS)</a:t>
            </a:r>
          </a:p>
          <a:p>
            <a:pPr eaLnBrk="1" hangingPunct="1"/>
            <a:r>
              <a:rPr lang="en-US" dirty="0">
                <a:latin typeface="Calibri" charset="0"/>
              </a:rPr>
              <a:t>Learning Communities in Residence Halls</a:t>
            </a:r>
          </a:p>
          <a:p>
            <a:pPr eaLnBrk="1" hangingPunct="1"/>
            <a:r>
              <a:rPr lang="en-US" dirty="0">
                <a:latin typeface="Calibri" charset="0"/>
              </a:rPr>
              <a:t>Use technology to monitor attendance and to develop Early </a:t>
            </a:r>
            <a:r>
              <a:rPr lang="en-US" dirty="0" smtClean="0">
                <a:latin typeface="Calibri" charset="0"/>
              </a:rPr>
              <a:t>Alerts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Intervene at critical points in the attrition process</a:t>
            </a:r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1742953" y="168275"/>
            <a:ext cx="8484781" cy="693738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j-ea"/>
                <a:cs typeface="Tahoma"/>
              </a:rPr>
              <a:t>Higher Cost Effective Strategies</a:t>
            </a:r>
          </a:p>
        </p:txBody>
      </p:sp>
      <p:sp useBgFill="1"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2015067" y="1334215"/>
            <a:ext cx="8212666" cy="5028073"/>
          </a:xfrm>
          <a:noFill/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rtlCol="0">
            <a:normAutofit lnSpcReduction="10000"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Re-engineer Low Success Courses</a:t>
            </a: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Add programs for High Risk students</a:t>
            </a: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Add Advisors</a:t>
            </a: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latin typeface="Arial"/>
                <a:cs typeface="Arial"/>
              </a:rPr>
              <a:t>Purchase/utilize Predictive Analytics to guide students in course selection and in selecting a major</a:t>
            </a:r>
            <a:endParaRPr lang="en-US" sz="2600" dirty="0">
              <a:solidFill>
                <a:srgbClr val="261E0C"/>
              </a:solidFill>
              <a:latin typeface="Arial"/>
              <a:cs typeface="Arial"/>
            </a:endParaRP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Add Tutors in selected courses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600" dirty="0">
                <a:latin typeface="Arial"/>
                <a:cs typeface="Arial"/>
              </a:rPr>
              <a:t>Drop in tutoring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600" dirty="0">
                <a:latin typeface="Arial"/>
                <a:cs typeface="Arial"/>
              </a:rPr>
              <a:t>Tutoring by appointment</a:t>
            </a: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Add </a:t>
            </a:r>
            <a:r>
              <a:rPr lang="ja-JP" altLang="en-US" sz="2600" dirty="0">
                <a:solidFill>
                  <a:srgbClr val="261E0C"/>
                </a:solidFill>
                <a:latin typeface="Arial"/>
                <a:cs typeface="Arial"/>
              </a:rPr>
              <a:t>“</a:t>
            </a: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Successful Learning Strategy</a:t>
            </a:r>
            <a:r>
              <a:rPr lang="ja-JP" altLang="en-US" sz="2600" dirty="0">
                <a:solidFill>
                  <a:srgbClr val="261E0C"/>
                </a:solidFill>
                <a:latin typeface="Arial"/>
                <a:cs typeface="Arial"/>
              </a:rPr>
              <a:t>”</a:t>
            </a: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 course</a:t>
            </a:r>
          </a:p>
          <a:p>
            <a:pPr fontAlgn="auto">
              <a:spcAft>
                <a:spcPts val="600"/>
              </a:spcAft>
              <a:buFont typeface="Arial"/>
              <a:buChar char="•"/>
              <a:defRPr/>
            </a:pPr>
            <a:r>
              <a:rPr lang="en-US" sz="2600" dirty="0">
                <a:solidFill>
                  <a:srgbClr val="261E0C"/>
                </a:solidFill>
                <a:latin typeface="Arial"/>
                <a:cs typeface="Arial"/>
              </a:rPr>
              <a:t>Add Success Coaches</a:t>
            </a:r>
          </a:p>
          <a:p>
            <a:pPr marL="0" indent="0" fontAlgn="auto">
              <a:spcAft>
                <a:spcPts val="600"/>
              </a:spcAft>
              <a:buNone/>
              <a:defRPr/>
            </a:pPr>
            <a:endParaRPr lang="en-US" sz="2800" dirty="0">
              <a:solidFill>
                <a:srgbClr val="261E0C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031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676" y="248979"/>
            <a:ext cx="8528649" cy="801889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Tahoma"/>
              </a:rPr>
              <a:t>One Strategy for High Risk Students:  CARE</a:t>
            </a:r>
          </a:p>
        </p:txBody>
      </p:sp>
      <p:sp useBgFill="1"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2016724" y="1240214"/>
            <a:ext cx="8229600" cy="4688924"/>
          </a:xfrm>
          <a:ln>
            <a:solidFill>
              <a:srgbClr val="80683E">
                <a:alpha val="45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8375" indent="-511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endParaRPr lang="en-US" sz="800" dirty="0">
              <a:solidFill>
                <a:srgbClr val="251E0C"/>
              </a:solidFill>
              <a:latin typeface="Calibri" charset="0"/>
              <a:cs typeface="ＭＳ Ｐゴシック" charset="0"/>
            </a:endParaRP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Recruits First Generation students primarily of low socioeconomic status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Operates Summer Bridge Program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Early arrival a week before classes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Mandatory activities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Students sign a contract to follow program policies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On-campus housing with CARE counselors as well as traditional RAs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Tracks, assists and mentors students</a:t>
            </a:r>
          </a:p>
          <a:p>
            <a:pPr lvl="1" fontAlgn="auto">
              <a:spcAft>
                <a:spcPts val="600"/>
              </a:spcAft>
              <a:buFont typeface="Arial"/>
              <a:buChar char="–"/>
              <a:defRPr/>
            </a:pPr>
            <a:endParaRPr lang="en-US" sz="800" dirty="0">
              <a:solidFill>
                <a:srgbClr val="251E0C"/>
              </a:solidFill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title"/>
          </p:nvPr>
        </p:nvSpPr>
        <p:spPr>
          <a:xfrm>
            <a:off x="1981200" y="185738"/>
            <a:ext cx="8229600" cy="140335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dirty="0">
                <a:cs typeface="Tahoma" charset="0"/>
              </a:rPr>
              <a:t>Center for Academic Retention and Enhancement (CARE)</a:t>
            </a:r>
          </a:p>
        </p:txBody>
      </p:sp>
      <p:sp useBgFill="1"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2417008" y="1989245"/>
            <a:ext cx="7508326" cy="3063787"/>
          </a:xfrm>
          <a:ln>
            <a:solidFill>
              <a:srgbClr val="80683E">
                <a:alpha val="45000"/>
              </a:srgb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8375" indent="-5111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fontAlgn="auto">
              <a:spcAft>
                <a:spcPts val="18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CARE Retention Rate</a:t>
            </a:r>
            <a:r>
              <a:rPr lang="en-US" sz="2800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			</a:t>
            </a:r>
            <a:r>
              <a:rPr lang="en-US" sz="2800" b="1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94.2%</a:t>
            </a:r>
          </a:p>
          <a:p>
            <a:pPr lvl="1" fontAlgn="auto">
              <a:spcAft>
                <a:spcPts val="18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All FTIC Retention Rate</a:t>
            </a:r>
            <a:r>
              <a:rPr lang="en-US" sz="2800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			</a:t>
            </a:r>
            <a:r>
              <a:rPr lang="en-US" sz="2800" b="1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90.7%</a:t>
            </a:r>
          </a:p>
          <a:p>
            <a:pPr lvl="1" fontAlgn="auto">
              <a:spcAft>
                <a:spcPts val="18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CARE Graduation Rate</a:t>
            </a:r>
            <a:r>
              <a:rPr lang="en-US" sz="2800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			</a:t>
            </a:r>
            <a:r>
              <a:rPr lang="en-US" sz="2800" b="1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74.0%</a:t>
            </a:r>
          </a:p>
          <a:p>
            <a:pPr lvl="1" fontAlgn="auto">
              <a:spcAft>
                <a:spcPts val="1800"/>
              </a:spcAft>
              <a:buFont typeface="Arial"/>
              <a:buChar char="–"/>
              <a:defRPr/>
            </a:pPr>
            <a:r>
              <a:rPr lang="en-US" sz="2800" dirty="0">
                <a:solidFill>
                  <a:srgbClr val="251E0C"/>
                </a:solidFill>
                <a:latin typeface="Calibri" charset="0"/>
                <a:cs typeface="ＭＳ Ｐゴシック" charset="0"/>
              </a:rPr>
              <a:t>All FTIC Graduation Rate	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		</a:t>
            </a:r>
            <a:r>
              <a:rPr lang="en-US" sz="2800" b="1" dirty="0">
                <a:solidFill>
                  <a:srgbClr val="80683E"/>
                </a:solidFill>
                <a:latin typeface="Calibri" charset="0"/>
                <a:cs typeface="ＭＳ Ｐゴシック" charset="0"/>
              </a:rPr>
              <a:t>69.7%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9234" y="6106375"/>
            <a:ext cx="2080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Academic year 2007-08</a:t>
            </a:r>
          </a:p>
        </p:txBody>
      </p:sp>
    </p:spTree>
    <p:extLst>
      <p:ext uri="{BB962C8B-B14F-4D97-AF65-F5344CB8AC3E}">
        <p14:creationId xmlns:p14="http://schemas.microsoft.com/office/powerpoint/2010/main" val="302308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67276" y="582963"/>
            <a:ext cx="8572125" cy="553998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25"/>
              </a:spcBef>
              <a:spcAft>
                <a:spcPct val="0"/>
              </a:spcAft>
            </a:pPr>
            <a:r>
              <a:rPr lang="en-US" sz="3600" b="0" dirty="0">
                <a:solidFill>
                  <a:schemeClr val="tx1"/>
                </a:solidFill>
                <a:latin typeface="+mn-lt"/>
              </a:rPr>
              <a:t>Strategies for High End Students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6913" y="1619251"/>
            <a:ext cx="5689600" cy="4525963"/>
          </a:xfrm>
          <a:prstGeom prst="rect">
            <a:avLst/>
          </a:prstGeom>
          <a:noFill/>
          <a:ln>
            <a:noFill/>
          </a:ln>
        </p:spPr>
        <p:txBody>
          <a:bodyPr lIns="93267" tIns="46634" rIns="93267" bIns="46634">
            <a:spAutoFit/>
          </a:bodyPr>
          <a:lstStyle/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Expanded Honors Program</a:t>
            </a:r>
          </a:p>
          <a:p>
            <a:pPr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Expansion of Undergraduate Research</a:t>
            </a:r>
          </a:p>
          <a:p>
            <a:pPr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Undergraduate Research Symposia</a:t>
            </a:r>
          </a:p>
          <a:p>
            <a:pPr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Competitive Grants Program</a:t>
            </a:r>
          </a:p>
          <a:p>
            <a:pPr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Office of National Fellowships</a:t>
            </a:r>
          </a:p>
          <a:p>
            <a:pPr>
              <a:defRPr/>
            </a:pP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91459" indent="-291459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Campus Lecture Series Run by Students</a:t>
            </a:r>
          </a:p>
        </p:txBody>
      </p:sp>
    </p:spTree>
    <p:extLst>
      <p:ext uri="{BB962C8B-B14F-4D97-AF65-F5344CB8AC3E}">
        <p14:creationId xmlns:p14="http://schemas.microsoft.com/office/powerpoint/2010/main" val="28122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Some data on CSU-Bakersfield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413640"/>
              </p:ext>
            </p:extLst>
          </p:nvPr>
        </p:nvGraphicFramePr>
        <p:xfrm>
          <a:off x="2359527" y="1477701"/>
          <a:ext cx="7596973" cy="43567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7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7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5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60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574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Cohort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Total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Same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Different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Still</a:t>
                      </a:r>
                      <a:r>
                        <a:rPr lang="en-US" sz="1200" baseline="0" dirty="0" smtClean="0"/>
                        <a:t> enrolled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enrolled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 female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%Pell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%FT</a:t>
                      </a:r>
                      <a:endParaRPr lang="en-US" sz="12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97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FTIC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43.70%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38.60%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5.10%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24.40%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31.90%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66/%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7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Nat’l</a:t>
                      </a:r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61.16%</a:t>
                      </a:r>
                      <a:endParaRPr lang="en-US" sz="1400" b="0" dirty="0"/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48.44%</a:t>
                      </a:r>
                      <a:endParaRPr lang="en-US" sz="1400" b="0" dirty="0"/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12.72%</a:t>
                      </a:r>
                      <a:endParaRPr lang="en-US" sz="1400" b="0" dirty="0"/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14.20%</a:t>
                      </a:r>
                      <a:endParaRPr lang="en-US" sz="1400" b="1" dirty="0"/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24.64%</a:t>
                      </a:r>
                      <a:endParaRPr lang="en-US" sz="1400" b="1" dirty="0"/>
                    </a:p>
                  </a:txBody>
                  <a:tcPr marL="88240" marR="88240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45.8%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77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Trans.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70.80%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62.6%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8.2%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8.70%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20.50%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5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Strategies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or other </a:t>
            </a:r>
            <a:r>
              <a:rPr lang="en-US" dirty="0" err="1" smtClean="0"/>
              <a:t>succesful</a:t>
            </a:r>
            <a:r>
              <a:rPr lang="en-US" dirty="0" smtClean="0"/>
              <a:t> strategies can CSU-Bakersfield implement?</a:t>
            </a:r>
          </a:p>
          <a:p>
            <a:r>
              <a:rPr lang="en-US" dirty="0" smtClean="0"/>
              <a:t>What is necessary to implement selected strategies?</a:t>
            </a:r>
          </a:p>
          <a:p>
            <a:r>
              <a:rPr lang="en-US" dirty="0" smtClean="0"/>
              <a:t>Who will initiate them?</a:t>
            </a:r>
          </a:p>
          <a:p>
            <a:r>
              <a:rPr lang="en-US" dirty="0" smtClean="0"/>
              <a:t>When will they be implemented?</a:t>
            </a:r>
          </a:p>
          <a:p>
            <a:r>
              <a:rPr lang="en-US" dirty="0" smtClean="0"/>
              <a:t>How will you measure their effectiveness?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3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0128"/>
            <a:ext cx="8229600" cy="1297510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>
                <a:cs typeface="Arial"/>
              </a:rPr>
              <a:t>Improvement in retention is variable but steadily improves and yields significant new revenue in tuition collection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54610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cs typeface="Tahoma" charset="0"/>
              </a:rPr>
              <a:t>The Florida State University Return on Investment</a:t>
            </a:r>
          </a:p>
        </p:txBody>
      </p:sp>
      <p:sp>
        <p:nvSpPr>
          <p:cNvPr id="172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libri" charset="0"/>
              </a:rPr>
              <a:t>First Time in College				      6000 students</a:t>
            </a:r>
          </a:p>
          <a:p>
            <a:r>
              <a:rPr lang="en-US" sz="2400" dirty="0">
                <a:latin typeface="Calibri" charset="0"/>
              </a:rPr>
              <a:t>1994 attrition 16.5%                     (990)</a:t>
            </a:r>
          </a:p>
          <a:p>
            <a:r>
              <a:rPr lang="en-US" sz="2400" dirty="0">
                <a:latin typeface="Calibri" charset="0"/>
              </a:rPr>
              <a:t>2010 attrition    8.0%                    (480)</a:t>
            </a:r>
          </a:p>
          <a:p>
            <a:r>
              <a:rPr lang="en-US" sz="2400" dirty="0">
                <a:latin typeface="Calibri" charset="0"/>
              </a:rPr>
              <a:t>Gain in students over four years  ~2040</a:t>
            </a:r>
          </a:p>
          <a:p>
            <a:r>
              <a:rPr lang="en-US" sz="2400" dirty="0">
                <a:latin typeface="Calibri" charset="0"/>
              </a:rPr>
              <a:t>Total investment					$2,600,000	</a:t>
            </a:r>
          </a:p>
          <a:p>
            <a:r>
              <a:rPr lang="en-US" sz="2400" dirty="0">
                <a:latin typeface="Calibri" charset="0"/>
              </a:rPr>
              <a:t>Gain in tuition alone*				$6,120,000</a:t>
            </a:r>
          </a:p>
          <a:p>
            <a:r>
              <a:rPr lang="en-US" sz="2400" b="1" dirty="0">
                <a:latin typeface="Calibri" charset="0"/>
              </a:rPr>
              <a:t>(Currently $9,300,000)</a:t>
            </a:r>
          </a:p>
          <a:p>
            <a:r>
              <a:rPr lang="en-US" sz="2400" dirty="0">
                <a:latin typeface="Calibri" charset="0"/>
              </a:rPr>
              <a:t>Net gain						$3,520.000			                                                                   *Calculated at $3000 per student, excluding fees of ~$1500.</a:t>
            </a:r>
          </a:p>
        </p:txBody>
      </p:sp>
    </p:spTree>
    <p:extLst>
      <p:ext uri="{BB962C8B-B14F-4D97-AF65-F5344CB8AC3E}">
        <p14:creationId xmlns:p14="http://schemas.microsoft.com/office/powerpoint/2010/main" val="22008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467"/>
            <a:ext cx="8229600" cy="1617186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Arial"/>
                <a:cs typeface="Arial"/>
              </a:rPr>
              <a:t>There is a steady improvement in graduation rate when Academic Maps and associated policies are implemented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7668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6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itle 1"/>
          <p:cNvSpPr>
            <a:spLocks noGrp="1"/>
          </p:cNvSpPr>
          <p:nvPr>
            <p:ph type="title"/>
          </p:nvPr>
        </p:nvSpPr>
        <p:spPr>
          <a:xfrm>
            <a:off x="2203450" y="425788"/>
            <a:ext cx="7593588" cy="1228725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 eaLnBrk="1" hangingPunct="1"/>
            <a:r>
              <a:rPr lang="en-US" sz="3200" dirty="0">
                <a:latin typeface="+mn-lt"/>
                <a:cs typeface="Tahoma" charset="0"/>
              </a:rPr>
              <a:t>Improving retention will yield a significant increase in degrees</a:t>
            </a:r>
          </a:p>
        </p:txBody>
      </p:sp>
      <p:sp>
        <p:nvSpPr>
          <p:cNvPr id="176130" name="Rectangle 1"/>
          <p:cNvSpPr>
            <a:spLocks noChangeArrowheads="1"/>
          </p:cNvSpPr>
          <p:nvPr/>
        </p:nvSpPr>
        <p:spPr bwMode="auto">
          <a:xfrm>
            <a:off x="8534400" y="2886076"/>
            <a:ext cx="20574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800" dirty="0">
                <a:latin typeface="Helvetica" charset="0"/>
                <a:ea typeface="MS Mincho" charset="0"/>
                <a:cs typeface="MS Mincho" charset="0"/>
                <a:sym typeface="Gill Sans" charset="0"/>
              </a:rPr>
              <a:t>Additional </a:t>
            </a:r>
            <a:r>
              <a:rPr lang="en-US" sz="1800" dirty="0">
                <a:latin typeface="+mn-lt"/>
                <a:ea typeface="MS Mincho" charset="0"/>
                <a:cs typeface="MS Mincho" charset="0"/>
                <a:sym typeface="Gill Sans" charset="0"/>
              </a:rPr>
              <a:t>degrees</a:t>
            </a:r>
            <a:r>
              <a:rPr lang="en-US" sz="1800" dirty="0">
                <a:latin typeface="Helvetica" charset="0"/>
                <a:ea typeface="MS Mincho" charset="0"/>
                <a:cs typeface="MS Mincho" charset="0"/>
                <a:sym typeface="Gill Sans" charset="0"/>
              </a:rPr>
              <a:t> = </a:t>
            </a:r>
          </a:p>
          <a:p>
            <a:endParaRPr lang="en-US" sz="1800" b="1" dirty="0">
              <a:solidFill>
                <a:srgbClr val="CC8C2A"/>
              </a:solidFill>
              <a:latin typeface="Helvetica" charset="0"/>
              <a:ea typeface="MS Mincho" charset="0"/>
              <a:cs typeface="MS Mincho" charset="0"/>
              <a:sym typeface="Gill Sans" charset="0"/>
            </a:endParaRPr>
          </a:p>
          <a:p>
            <a:r>
              <a:rPr lang="en-US" sz="3200" b="1" dirty="0">
                <a:latin typeface="Helvetica" charset="0"/>
                <a:ea typeface="MS Mincho" charset="0"/>
                <a:cs typeface="MS Mincho" charset="0"/>
                <a:sym typeface="Gill Sans" charset="0"/>
              </a:rPr>
              <a:t>2,544</a:t>
            </a:r>
            <a:endParaRPr lang="en-US" sz="1800" b="1" dirty="0">
              <a:latin typeface="Helvetica" charset="0"/>
              <a:ea typeface="MS Mincho" charset="0"/>
              <a:cs typeface="MS Mincho" charset="0"/>
              <a:sym typeface="Gill Sans" charset="0"/>
            </a:endParaRPr>
          </a:p>
          <a:p>
            <a:endParaRPr lang="en-US" sz="1800" dirty="0">
              <a:latin typeface="Helvetica" charset="0"/>
              <a:ea typeface="MS Mincho" charset="0"/>
              <a:cs typeface="MS Mincho" charset="0"/>
              <a:sym typeface="Gill Sans" charset="0"/>
            </a:endParaRPr>
          </a:p>
          <a:p>
            <a:pPr eaLnBrk="0" hangingPunct="0"/>
            <a:r>
              <a:rPr lang="en-US" sz="1800" dirty="0">
                <a:latin typeface="Helvetica" charset="0"/>
                <a:ea typeface="MS Mincho" charset="0"/>
                <a:cs typeface="MS Mincho" charset="0"/>
                <a:sym typeface="Gill Sans" charset="0"/>
              </a:rPr>
              <a:t>Additional minority degrees = </a:t>
            </a:r>
          </a:p>
          <a:p>
            <a:pPr eaLnBrk="0" hangingPunct="0"/>
            <a:endParaRPr lang="en-US" sz="1800" b="1" dirty="0">
              <a:solidFill>
                <a:srgbClr val="CC8C2A"/>
              </a:solidFill>
              <a:latin typeface="Helvetica" charset="0"/>
              <a:ea typeface="MS Mincho" charset="0"/>
              <a:cs typeface="MS Mincho" charset="0"/>
              <a:sym typeface="Gill Sans" charset="0"/>
            </a:endParaRPr>
          </a:p>
          <a:p>
            <a:pPr eaLnBrk="0" hangingPunct="0"/>
            <a:r>
              <a:rPr lang="en-US" sz="3200" b="1" dirty="0">
                <a:latin typeface="Helvetica" charset="0"/>
                <a:ea typeface="MS Mincho" charset="0"/>
                <a:cs typeface="MS Mincho" charset="0"/>
                <a:sym typeface="Gill Sans" charset="0"/>
              </a:rPr>
              <a:t>783 </a:t>
            </a:r>
            <a:endParaRPr lang="en-US" sz="3200" b="1" dirty="0">
              <a:latin typeface="Helvetica" charset="0"/>
              <a:cs typeface="Helvetica" charset="0"/>
              <a:sym typeface="Gill Sans" charset="0"/>
            </a:endParaRPr>
          </a:p>
        </p:txBody>
      </p:sp>
      <p:sp>
        <p:nvSpPr>
          <p:cNvPr id="176131" name="Isosceles Triangle 7"/>
          <p:cNvSpPr>
            <a:spLocks noChangeArrowheads="1"/>
          </p:cNvSpPr>
          <p:nvPr/>
        </p:nvSpPr>
        <p:spPr bwMode="auto">
          <a:xfrm rot="5400000">
            <a:off x="6380163" y="4341813"/>
            <a:ext cx="3413125" cy="3683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4200" dirty="0">
              <a:latin typeface="Gill Sans" charset="0"/>
              <a:sym typeface="Gill Sans" charset="0"/>
            </a:endParaRPr>
          </a:p>
        </p:txBody>
      </p:sp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29559"/>
              </p:ext>
            </p:extLst>
          </p:nvPr>
        </p:nvGraphicFramePr>
        <p:xfrm>
          <a:off x="1905000" y="1828800"/>
          <a:ext cx="53721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6133" name="TextBox 10"/>
          <p:cNvSpPr txBox="1">
            <a:spLocks noChangeArrowheads="1"/>
          </p:cNvSpPr>
          <p:nvPr/>
        </p:nvSpPr>
        <p:spPr bwMode="auto">
          <a:xfrm>
            <a:off x="3389313" y="1922463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+47.6%</a:t>
            </a:r>
          </a:p>
        </p:txBody>
      </p:sp>
      <p:sp>
        <p:nvSpPr>
          <p:cNvPr id="176134" name="TextBox 11"/>
          <p:cNvSpPr txBox="1">
            <a:spLocks noChangeArrowheads="1"/>
          </p:cNvSpPr>
          <p:nvPr/>
        </p:nvSpPr>
        <p:spPr bwMode="auto">
          <a:xfrm>
            <a:off x="4702175" y="4665663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+31.2%</a:t>
            </a:r>
          </a:p>
        </p:txBody>
      </p:sp>
      <p:sp>
        <p:nvSpPr>
          <p:cNvPr id="176135" name="TextBox 12"/>
          <p:cNvSpPr txBox="1">
            <a:spLocks noChangeArrowheads="1"/>
          </p:cNvSpPr>
          <p:nvPr/>
        </p:nvSpPr>
        <p:spPr bwMode="auto">
          <a:xfrm>
            <a:off x="6019801" y="4651375"/>
            <a:ext cx="120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+176.2%</a:t>
            </a:r>
          </a:p>
        </p:txBody>
      </p:sp>
    </p:spTree>
    <p:extLst>
      <p:ext uri="{BB962C8B-B14F-4D97-AF65-F5344CB8AC3E}">
        <p14:creationId xmlns:p14="http://schemas.microsoft.com/office/powerpoint/2010/main" val="4189002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3654" b="8683"/>
          <a:stretch>
            <a:fillRect/>
          </a:stretch>
        </p:blipFill>
        <p:spPr bwMode="auto">
          <a:xfrm>
            <a:off x="2401889" y="301626"/>
            <a:ext cx="7399337" cy="554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7154" name="Rectangle 33"/>
          <p:cNvSpPr>
            <a:spLocks noChangeArrowheads="1"/>
          </p:cNvSpPr>
          <p:nvPr/>
        </p:nvSpPr>
        <p:spPr bwMode="auto">
          <a:xfrm rot="-779421">
            <a:off x="4960939" y="1141414"/>
            <a:ext cx="54260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300" b="1" dirty="0">
                <a:solidFill>
                  <a:srgbClr val="5A0D17"/>
                </a:solidFill>
                <a:latin typeface="Tahoma" charset="0"/>
                <a:cs typeface="Tahoma" charset="0"/>
              </a:rPr>
              <a:t>Questions?</a:t>
            </a:r>
          </a:p>
        </p:txBody>
      </p:sp>
      <p:sp>
        <p:nvSpPr>
          <p:cNvPr id="177156" name="TextBox 4"/>
          <p:cNvSpPr txBox="1">
            <a:spLocks noChangeArrowheads="1"/>
          </p:cNvSpPr>
          <p:nvPr/>
        </p:nvSpPr>
        <p:spPr bwMode="auto">
          <a:xfrm>
            <a:off x="-728663" y="677864"/>
            <a:ext cx="185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22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The six-year graduation rate for all US baccalaureate institutions* is distressingly low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79824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708" y="6048574"/>
            <a:ext cx="5125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*2013 IPEDS, n=1570, institutions with &lt;50 in cohort excluded </a:t>
            </a:r>
          </a:p>
        </p:txBody>
      </p:sp>
    </p:spTree>
    <p:extLst>
      <p:ext uri="{BB962C8B-B14F-4D97-AF65-F5344CB8AC3E}">
        <p14:creationId xmlns:p14="http://schemas.microsoft.com/office/powerpoint/2010/main" val="15444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3600" dirty="0"/>
              <a:t>Institutional policies have a large effect on graduation rates*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169761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6322004"/>
            <a:ext cx="770096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•"/>
              <a:defRPr/>
            </a:pPr>
            <a:r>
              <a:rPr lang="en-US" sz="1200" dirty="0"/>
              <a:t>2011-IPEDS  retention and graduation rates for public universities with an entering class &gt;200, n=525</a:t>
            </a:r>
          </a:p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710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265238"/>
          </a:xfrm>
          <a:solidFill>
            <a:srgbClr val="DCE6F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Twelve variables used to compare universities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Standardized </a:t>
            </a:r>
            <a:r>
              <a:rPr lang="en-US" dirty="0"/>
              <a:t>test </a:t>
            </a:r>
            <a:r>
              <a:rPr lang="en-US" dirty="0" smtClean="0"/>
              <a:t>score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High </a:t>
            </a:r>
            <a:r>
              <a:rPr lang="en-US" dirty="0"/>
              <a:t>school gpa, </a:t>
            </a:r>
          </a:p>
          <a:p>
            <a:r>
              <a:rPr lang="en-US" dirty="0"/>
              <a:t>% </a:t>
            </a:r>
            <a:r>
              <a:rPr lang="en-US" dirty="0" smtClean="0"/>
              <a:t>Pell </a:t>
            </a:r>
            <a:endParaRPr lang="en-US" dirty="0"/>
          </a:p>
          <a:p>
            <a:r>
              <a:rPr lang="en-US" dirty="0" smtClean="0"/>
              <a:t>Selectivity</a:t>
            </a:r>
            <a:r>
              <a:rPr lang="en-US" dirty="0"/>
              <a:t>. </a:t>
            </a:r>
          </a:p>
          <a:p>
            <a:r>
              <a:rPr lang="en-US" dirty="0" smtClean="0"/>
              <a:t>Size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Commuter </a:t>
            </a:r>
            <a:r>
              <a:rPr lang="en-US" dirty="0"/>
              <a:t>or </a:t>
            </a:r>
            <a:r>
              <a:rPr lang="en-US" dirty="0" smtClean="0"/>
              <a:t>          residential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Expenditures </a:t>
            </a:r>
            <a:r>
              <a:rPr lang="en-US" dirty="0"/>
              <a:t>per </a:t>
            </a:r>
            <a:r>
              <a:rPr lang="en-US" dirty="0" smtClean="0"/>
              <a:t>student </a:t>
            </a:r>
            <a:endParaRPr lang="en-US" dirty="0"/>
          </a:p>
          <a:p>
            <a:r>
              <a:rPr lang="en-US" dirty="0"/>
              <a:t>Carnegie </a:t>
            </a:r>
            <a:r>
              <a:rPr lang="en-US" dirty="0" smtClean="0"/>
              <a:t>classification </a:t>
            </a:r>
            <a:endParaRPr lang="en-US" dirty="0"/>
          </a:p>
          <a:p>
            <a:r>
              <a:rPr lang="en-US" dirty="0" smtClean="0"/>
              <a:t>Age structure of students </a:t>
            </a:r>
            <a:endParaRPr lang="en-US" dirty="0"/>
          </a:p>
          <a:p>
            <a:r>
              <a:rPr lang="en-US" dirty="0" smtClean="0"/>
              <a:t>Public or private</a:t>
            </a:r>
            <a:endParaRPr lang="en-US" dirty="0"/>
          </a:p>
          <a:p>
            <a:r>
              <a:rPr lang="en-US" dirty="0" smtClean="0"/>
              <a:t>% </a:t>
            </a:r>
            <a:r>
              <a:rPr lang="en-US" dirty="0"/>
              <a:t>STEM degrees </a:t>
            </a:r>
          </a:p>
          <a:p>
            <a:r>
              <a:rPr lang="en-US" dirty="0" smtClean="0"/>
              <a:t>% Part-time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11658</TotalTime>
  <Words>3002</Words>
  <Application>Microsoft Office PowerPoint</Application>
  <PresentationFormat>Widescreen</PresentationFormat>
  <Paragraphs>683</Paragraphs>
  <Slides>65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MS Mincho</vt:lpstr>
      <vt:lpstr>ＭＳ Ｐゴシック</vt:lpstr>
      <vt:lpstr>SimSun</vt:lpstr>
      <vt:lpstr>Arial</vt:lpstr>
      <vt:lpstr>Calibri</vt:lpstr>
      <vt:lpstr>Gill Sans</vt:lpstr>
      <vt:lpstr>Helvetica</vt:lpstr>
      <vt:lpstr>Tahoma</vt:lpstr>
      <vt:lpstr>Wingdings</vt:lpstr>
      <vt:lpstr>Default Theme</vt:lpstr>
      <vt:lpstr>Worksheet</vt:lpstr>
      <vt:lpstr>Chart</vt:lpstr>
      <vt:lpstr>Graduation is Everyone’s Business</vt:lpstr>
      <vt:lpstr>Our Challenges</vt:lpstr>
      <vt:lpstr>The Education Gap by income has increased significantly since 1970</vt:lpstr>
      <vt:lpstr>PowerPoint Presentation</vt:lpstr>
      <vt:lpstr>A college degree is a huge economic advantage</vt:lpstr>
      <vt:lpstr>Some data on CSU-Bakersfield</vt:lpstr>
      <vt:lpstr>The six-year graduation rate for all US baccalaureate institutions* is distressingly low</vt:lpstr>
      <vt:lpstr>Institutional policies have a large effect on graduation rates*</vt:lpstr>
      <vt:lpstr>Twelve variables used to compare universities</vt:lpstr>
      <vt:lpstr>Universities with similar characteristics can differ significantly in graduation rates</vt:lpstr>
      <vt:lpstr>Why are attrition rates high and graduation rates low?</vt:lpstr>
      <vt:lpstr>Cultural disconnect</vt:lpstr>
      <vt:lpstr>Three Critical Elements of a  Retention/Graduation Program (Creating a Culture of Success)</vt:lpstr>
      <vt:lpstr>PowerPoint Presentation</vt:lpstr>
      <vt:lpstr>The team met weekly to address key questions, make decisions, and sustain momentum.</vt:lpstr>
      <vt:lpstr>Example of team role and responsibility</vt:lpstr>
      <vt:lpstr>The team developed a series of action steps tied to every month of the academic calendar:  ~100 in the fall and ~93 in the spring</vt:lpstr>
      <vt:lpstr>Success Team Discussion </vt:lpstr>
      <vt:lpstr>PowerPoint Presentation</vt:lpstr>
      <vt:lpstr>NOTE THAT THE GREATEST ATTRITION OCCURS DURING YEAR I BUT THE MAJORITY OF THOSE LEAVING DO SO DURING YEARS 2-6</vt:lpstr>
      <vt:lpstr> In looking at attrition rates, there is a range of rates at different points in time related to student background characteristics. </vt:lpstr>
      <vt:lpstr>African American male Pell recipients exhibited very different attrition rate patterns, suggesting the need for continued support during their college career.</vt:lpstr>
      <vt:lpstr>Hispanic female Pell recipients exhibited another attrition  pattern, suggesting the need  for close interaction  with the students and their families.</vt:lpstr>
      <vt:lpstr>PowerPoint Presentation</vt:lpstr>
      <vt:lpstr>PowerPoint Presentation</vt:lpstr>
      <vt:lpstr>Institutions have a large effect on excess hours and the cost to students is huge*</vt:lpstr>
      <vt:lpstr>Why excess hours?</vt:lpstr>
      <vt:lpstr>GENERAL EDUCATION REQUIREMENTS</vt:lpstr>
      <vt:lpstr>CSU-Bakersfield General Education requirements (page 1)</vt:lpstr>
      <vt:lpstr>Without guidance or barriers students begin college without enrolling in the appropriate courses accumulating excess hours right from the start</vt:lpstr>
      <vt:lpstr>Over half of excess hours (and time) are repeats, withdrawal and failures</vt:lpstr>
      <vt:lpstr> High enrollment. low success courses  (high D/W/F) </vt:lpstr>
      <vt:lpstr>PowerPoint Presentation</vt:lpstr>
      <vt:lpstr>DATA DISCUSSION</vt:lpstr>
      <vt:lpstr>PowerPoint Presentation</vt:lpstr>
      <vt:lpstr>PowerPoint Presentation</vt:lpstr>
      <vt:lpstr>Academic Maps are the solution to almost all of our challenges: excess hours, time to degree, high costs and low graduation rates</vt:lpstr>
      <vt:lpstr>Florida International University lists milestone courses with critical grades</vt:lpstr>
      <vt:lpstr>Accounting Road Map (Full time student, 4 years)</vt:lpstr>
      <vt:lpstr>Academic Maps: Four essential components—the narrative, sample schedule, milestones, and employment opportunities</vt:lpstr>
      <vt:lpstr>A student’s grade in their first biology course is predictive of success in biology but not for other majors</vt:lpstr>
      <vt:lpstr>Business Meta-Major Map</vt:lpstr>
      <vt:lpstr>Policies must accompany Academic Maps</vt:lpstr>
      <vt:lpstr>Providing students with a clear path to  graduation reduces excess hours, significantly reduces costs, and improves time to graduation </vt:lpstr>
      <vt:lpstr>All students benefit from Academic Maps and Intrusive Advising</vt:lpstr>
      <vt:lpstr>Milestone Courses by Major and by Term</vt:lpstr>
      <vt:lpstr>PowerPoint Presentation</vt:lpstr>
      <vt:lpstr> Every strategy was regularly monitored and evaluated for its overall impact on student success.  </vt:lpstr>
      <vt:lpstr>PowerPoint Presentation</vt:lpstr>
      <vt:lpstr> The team also conducted retrospective analyses to better understand how different groups of students progressed to graduation </vt:lpstr>
      <vt:lpstr>Overview of the Course</vt:lpstr>
      <vt:lpstr>Impact of the Course</vt:lpstr>
      <vt:lpstr>Successful Strategies</vt:lpstr>
      <vt:lpstr>Low Cost Effective Strategies - I</vt:lpstr>
      <vt:lpstr>Low Cost Effective Strategies - II</vt:lpstr>
      <vt:lpstr>Higher Cost Effective Strategies</vt:lpstr>
      <vt:lpstr>One Strategy for High Risk Students:  CARE</vt:lpstr>
      <vt:lpstr>Center for Academic Retention and Enhancement (CARE)</vt:lpstr>
      <vt:lpstr>PowerPoint Presentation</vt:lpstr>
      <vt:lpstr>Strategies Discussion</vt:lpstr>
      <vt:lpstr>Improvement in retention is variable but steadily improves and yields significant new revenue in tuition collection</vt:lpstr>
      <vt:lpstr>The Florida State University Return on Investment</vt:lpstr>
      <vt:lpstr>There is a steady improvement in graduation rate when Academic Maps and associated policies are implemented</vt:lpstr>
      <vt:lpstr>Improving retention will yield a significant increase in degrees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IS EVERYONE’S BUSINESS</dc:title>
  <dc:creator>Lawrence Abele</dc:creator>
  <cp:lastModifiedBy>Dee Dee Price</cp:lastModifiedBy>
  <cp:revision>183</cp:revision>
  <cp:lastPrinted>2016-08-17T07:23:26Z</cp:lastPrinted>
  <dcterms:created xsi:type="dcterms:W3CDTF">2014-05-25T13:41:55Z</dcterms:created>
  <dcterms:modified xsi:type="dcterms:W3CDTF">2016-08-19T18:15:20Z</dcterms:modified>
</cp:coreProperties>
</file>