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60" r:id="rId3"/>
    <p:sldId id="280" r:id="rId4"/>
    <p:sldId id="281" r:id="rId5"/>
    <p:sldId id="262" r:id="rId6"/>
    <p:sldId id="290" r:id="rId7"/>
    <p:sldId id="298" r:id="rId8"/>
    <p:sldId id="261" r:id="rId9"/>
    <p:sldId id="259" r:id="rId10"/>
    <p:sldId id="277" r:id="rId11"/>
    <p:sldId id="283" r:id="rId12"/>
    <p:sldId id="264" r:id="rId13"/>
    <p:sldId id="258" r:id="rId14"/>
    <p:sldId id="276" r:id="rId15"/>
    <p:sldId id="266" r:id="rId16"/>
    <p:sldId id="295" r:id="rId17"/>
    <p:sldId id="296" r:id="rId18"/>
    <p:sldId id="297" r:id="rId19"/>
    <p:sldId id="268" r:id="rId20"/>
    <p:sldId id="291" r:id="rId21"/>
    <p:sldId id="293" r:id="rId22"/>
    <p:sldId id="292" r:id="rId23"/>
    <p:sldId id="269" r:id="rId24"/>
    <p:sldId id="270" r:id="rId25"/>
    <p:sldId id="282" r:id="rId26"/>
    <p:sldId id="271" r:id="rId27"/>
    <p:sldId id="301" r:id="rId28"/>
    <p:sldId id="273" r:id="rId29"/>
    <p:sldId id="275" r:id="rId30"/>
    <p:sldId id="299"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6" d="100"/>
          <a:sy n="76" d="100"/>
        </p:scale>
        <p:origin x="67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Sheet1!$A$5</c:f>
              <c:strCache>
                <c:ptCount val="1"/>
                <c:pt idx="0">
                  <c:v>International Student Applications</c:v>
                </c:pt>
              </c:strCache>
            </c:strRef>
          </c:tx>
          <c:spPr>
            <a:solidFill>
              <a:schemeClr val="accent1"/>
            </a:solidFill>
            <a:ln>
              <a:noFill/>
            </a:ln>
            <a:effectLst/>
          </c:spPr>
          <c:invertIfNegative val="0"/>
          <c:cat>
            <c:strRef>
              <c:f>Sheet1!$B$4:$E$4</c:f>
              <c:strCache>
                <c:ptCount val="4"/>
                <c:pt idx="0">
                  <c:v>Fall 2014</c:v>
                </c:pt>
                <c:pt idx="1">
                  <c:v>Fall 2015</c:v>
                </c:pt>
                <c:pt idx="2">
                  <c:v>Fall 2016</c:v>
                </c:pt>
                <c:pt idx="3">
                  <c:v>Spring 2017</c:v>
                </c:pt>
              </c:strCache>
            </c:strRef>
          </c:cat>
          <c:val>
            <c:numRef>
              <c:f>Sheet1!$B$5:$E$5</c:f>
              <c:numCache>
                <c:formatCode>General</c:formatCode>
                <c:ptCount val="4"/>
                <c:pt idx="0">
                  <c:v>214</c:v>
                </c:pt>
                <c:pt idx="1">
                  <c:v>345</c:v>
                </c:pt>
                <c:pt idx="2">
                  <c:v>281</c:v>
                </c:pt>
                <c:pt idx="3">
                  <c:v>402</c:v>
                </c:pt>
              </c:numCache>
            </c:numRef>
          </c:val>
          <c:extLst>
            <c:ext xmlns:c16="http://schemas.microsoft.com/office/drawing/2014/chart" uri="{C3380CC4-5D6E-409C-BE32-E72D297353CC}">
              <c16:uniqueId val="{00000000-2F1C-4756-86C5-7699CB9F4007}"/>
            </c:ext>
          </c:extLst>
        </c:ser>
        <c:dLbls>
          <c:showLegendKey val="0"/>
          <c:showVal val="0"/>
          <c:showCatName val="0"/>
          <c:showSerName val="0"/>
          <c:showPercent val="0"/>
          <c:showBubbleSize val="0"/>
        </c:dLbls>
        <c:gapWidth val="219"/>
        <c:overlap val="-27"/>
        <c:axId val="343248264"/>
        <c:axId val="343247936"/>
      </c:barChart>
      <c:catAx>
        <c:axId val="343248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43247936"/>
        <c:crosses val="autoZero"/>
        <c:auto val="1"/>
        <c:lblAlgn val="ctr"/>
        <c:lblOffset val="100"/>
        <c:noMultiLvlLbl val="0"/>
      </c:catAx>
      <c:valAx>
        <c:axId val="343247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43248264"/>
        <c:crosses val="autoZero"/>
        <c:crossBetween val="between"/>
      </c:valAx>
      <c:spPr>
        <a:noFill/>
        <a:ln w="25400">
          <a:noFill/>
        </a:ln>
        <a:effectLst/>
      </c:spPr>
    </c:plotArea>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International Student Enrollment</c:v>
                </c:pt>
              </c:strCache>
            </c:strRef>
          </c:tx>
          <c:spPr>
            <a:solidFill>
              <a:schemeClr val="accent1"/>
            </a:solidFill>
            <a:ln>
              <a:noFill/>
            </a:ln>
            <a:effectLst/>
          </c:spPr>
          <c:invertIfNegative val="0"/>
          <c:cat>
            <c:strRef>
              <c:f>Sheet1!$B$1:$E$1</c:f>
              <c:strCache>
                <c:ptCount val="4"/>
                <c:pt idx="0">
                  <c:v>Fall 2014</c:v>
                </c:pt>
                <c:pt idx="1">
                  <c:v>Fall 2015</c:v>
                </c:pt>
                <c:pt idx="2">
                  <c:v>Fall 2016</c:v>
                </c:pt>
                <c:pt idx="3">
                  <c:v>Spring 2017</c:v>
                </c:pt>
              </c:strCache>
            </c:strRef>
          </c:cat>
          <c:val>
            <c:numRef>
              <c:f>Sheet1!$B$2:$E$2</c:f>
              <c:numCache>
                <c:formatCode>General</c:formatCode>
                <c:ptCount val="4"/>
                <c:pt idx="0">
                  <c:v>39</c:v>
                </c:pt>
                <c:pt idx="1">
                  <c:v>64</c:v>
                </c:pt>
                <c:pt idx="2">
                  <c:v>179</c:v>
                </c:pt>
                <c:pt idx="3">
                  <c:v>252</c:v>
                </c:pt>
              </c:numCache>
            </c:numRef>
          </c:val>
          <c:extLst>
            <c:ext xmlns:c16="http://schemas.microsoft.com/office/drawing/2014/chart" uri="{C3380CC4-5D6E-409C-BE32-E72D297353CC}">
              <c16:uniqueId val="{00000000-C53C-4AD1-98D6-7131E25640AA}"/>
            </c:ext>
          </c:extLst>
        </c:ser>
        <c:dLbls>
          <c:showLegendKey val="0"/>
          <c:showVal val="0"/>
          <c:showCatName val="0"/>
          <c:showSerName val="0"/>
          <c:showPercent val="0"/>
          <c:showBubbleSize val="0"/>
        </c:dLbls>
        <c:gapWidth val="219"/>
        <c:overlap val="-27"/>
        <c:axId val="350376752"/>
        <c:axId val="351890672"/>
      </c:barChart>
      <c:catAx>
        <c:axId val="350376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1890672"/>
        <c:crosses val="autoZero"/>
        <c:auto val="1"/>
        <c:lblAlgn val="ctr"/>
        <c:lblOffset val="100"/>
        <c:noMultiLvlLbl val="0"/>
      </c:catAx>
      <c:valAx>
        <c:axId val="351890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0376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Sheet1!$A$6</c:f>
              <c:strCache>
                <c:ptCount val="1"/>
                <c:pt idx="0">
                  <c:v>Degrees awarded</c:v>
                </c:pt>
              </c:strCache>
            </c:strRef>
          </c:tx>
          <c:spPr>
            <a:solidFill>
              <a:schemeClr val="accent1"/>
            </a:solidFill>
            <a:ln>
              <a:noFill/>
            </a:ln>
            <a:effectLst/>
          </c:spPr>
          <c:invertIfNegative val="0"/>
          <c:cat>
            <c:strRef>
              <c:f>Sheet1!$B$5:$I$5</c:f>
              <c:strCache>
                <c:ptCount val="7"/>
                <c:pt idx="0">
                  <c:v>2010-11</c:v>
                </c:pt>
                <c:pt idx="1">
                  <c:v>2011-12</c:v>
                </c:pt>
                <c:pt idx="2">
                  <c:v>2012-13</c:v>
                </c:pt>
                <c:pt idx="3">
                  <c:v>2013-14</c:v>
                </c:pt>
                <c:pt idx="4">
                  <c:v>2014-15</c:v>
                </c:pt>
                <c:pt idx="5">
                  <c:v>2015-16</c:v>
                </c:pt>
                <c:pt idx="6">
                  <c:v>2016-17</c:v>
                </c:pt>
              </c:strCache>
            </c:strRef>
          </c:cat>
          <c:val>
            <c:numRef>
              <c:f>Sheet1!$B$6:$I$6</c:f>
              <c:numCache>
                <c:formatCode>#,##0</c:formatCode>
                <c:ptCount val="8"/>
                <c:pt idx="0">
                  <c:v>1768</c:v>
                </c:pt>
                <c:pt idx="1">
                  <c:v>1851</c:v>
                </c:pt>
                <c:pt idx="2">
                  <c:v>1839</c:v>
                </c:pt>
                <c:pt idx="3">
                  <c:v>1775</c:v>
                </c:pt>
                <c:pt idx="4">
                  <c:v>1787</c:v>
                </c:pt>
                <c:pt idx="5">
                  <c:v>2189</c:v>
                </c:pt>
                <c:pt idx="6">
                  <c:v>2505</c:v>
                </c:pt>
              </c:numCache>
            </c:numRef>
          </c:val>
          <c:extLst>
            <c:ext xmlns:c16="http://schemas.microsoft.com/office/drawing/2014/chart" uri="{C3380CC4-5D6E-409C-BE32-E72D297353CC}">
              <c16:uniqueId val="{00000000-8544-4AB8-A76B-1D108FE2A225}"/>
            </c:ext>
          </c:extLst>
        </c:ser>
        <c:dLbls>
          <c:showLegendKey val="0"/>
          <c:showVal val="0"/>
          <c:showCatName val="0"/>
          <c:showSerName val="0"/>
          <c:showPercent val="0"/>
          <c:showBubbleSize val="0"/>
        </c:dLbls>
        <c:gapWidth val="219"/>
        <c:overlap val="-27"/>
        <c:axId val="245815296"/>
        <c:axId val="245814968"/>
      </c:barChart>
      <c:catAx>
        <c:axId val="24581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5814968"/>
        <c:crosses val="autoZero"/>
        <c:auto val="1"/>
        <c:lblAlgn val="ctr"/>
        <c:lblOffset val="100"/>
        <c:noMultiLvlLbl val="0"/>
      </c:catAx>
      <c:valAx>
        <c:axId val="2458149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5815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Undergraduate Total Applications Received by term</c:v>
                </c:pt>
              </c:strCache>
            </c:strRef>
          </c:tx>
          <c:spPr>
            <a:solidFill>
              <a:schemeClr val="accent1"/>
            </a:solidFill>
            <a:ln>
              <a:noFill/>
            </a:ln>
            <a:effectLst/>
          </c:spPr>
          <c:invertIfNegative val="0"/>
          <c:cat>
            <c:strRef>
              <c:f>Sheet1!$B$1:$I$1</c:f>
              <c:strCache>
                <c:ptCount val="8"/>
                <c:pt idx="0">
                  <c:v>Fall 2010</c:v>
                </c:pt>
                <c:pt idx="1">
                  <c:v>Fall 2011</c:v>
                </c:pt>
                <c:pt idx="2">
                  <c:v>Fall 2012</c:v>
                </c:pt>
                <c:pt idx="3">
                  <c:v>Fall 2013</c:v>
                </c:pt>
                <c:pt idx="4">
                  <c:v>Fall 2014</c:v>
                </c:pt>
                <c:pt idx="5">
                  <c:v>Fall 2015</c:v>
                </c:pt>
                <c:pt idx="6">
                  <c:v>Fall 2016</c:v>
                </c:pt>
                <c:pt idx="7">
                  <c:v>Fall 2017</c:v>
                </c:pt>
              </c:strCache>
            </c:strRef>
          </c:cat>
          <c:val>
            <c:numRef>
              <c:f>Sheet1!$B$2:$I$2</c:f>
              <c:numCache>
                <c:formatCode>#,##0</c:formatCode>
                <c:ptCount val="8"/>
                <c:pt idx="0">
                  <c:v>9436</c:v>
                </c:pt>
                <c:pt idx="1">
                  <c:v>9609</c:v>
                </c:pt>
                <c:pt idx="2">
                  <c:v>10507</c:v>
                </c:pt>
                <c:pt idx="3">
                  <c:v>11307</c:v>
                </c:pt>
                <c:pt idx="4">
                  <c:v>12199</c:v>
                </c:pt>
                <c:pt idx="5">
                  <c:v>18956</c:v>
                </c:pt>
                <c:pt idx="6">
                  <c:v>15341</c:v>
                </c:pt>
                <c:pt idx="7">
                  <c:v>15576</c:v>
                </c:pt>
              </c:numCache>
            </c:numRef>
          </c:val>
          <c:extLst>
            <c:ext xmlns:c16="http://schemas.microsoft.com/office/drawing/2014/chart" uri="{C3380CC4-5D6E-409C-BE32-E72D297353CC}">
              <c16:uniqueId val="{00000000-464D-4AC2-B5B3-D3927160CE4D}"/>
            </c:ext>
          </c:extLst>
        </c:ser>
        <c:dLbls>
          <c:showLegendKey val="0"/>
          <c:showVal val="0"/>
          <c:showCatName val="0"/>
          <c:showSerName val="0"/>
          <c:showPercent val="0"/>
          <c:showBubbleSize val="0"/>
        </c:dLbls>
        <c:gapWidth val="219"/>
        <c:overlap val="-27"/>
        <c:axId val="350293112"/>
        <c:axId val="347126928"/>
      </c:barChart>
      <c:catAx>
        <c:axId val="350293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7126928"/>
        <c:crosses val="autoZero"/>
        <c:auto val="1"/>
        <c:lblAlgn val="ctr"/>
        <c:lblOffset val="100"/>
        <c:noMultiLvlLbl val="0"/>
      </c:catAx>
      <c:valAx>
        <c:axId val="3471269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0293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BC5B717-BE08-4CB4-8B96-D0BBC4EA1B1D}" type="datetimeFigureOut">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72A269-CA58-4166-86C0-C58BB6D9D226}" type="slidenum">
              <a:rPr lang="en-US" smtClean="0"/>
              <a:t>‹#›</a:t>
            </a:fld>
            <a:endParaRPr lang="en-US"/>
          </a:p>
        </p:txBody>
      </p:sp>
    </p:spTree>
    <p:extLst>
      <p:ext uri="{BB962C8B-B14F-4D97-AF65-F5344CB8AC3E}">
        <p14:creationId xmlns:p14="http://schemas.microsoft.com/office/powerpoint/2010/main" val="1983052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C5B717-BE08-4CB4-8B96-D0BBC4EA1B1D}" type="datetimeFigureOut">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72A269-CA58-4166-86C0-C58BB6D9D226}" type="slidenum">
              <a:rPr lang="en-US" smtClean="0"/>
              <a:t>‹#›</a:t>
            </a:fld>
            <a:endParaRPr lang="en-US"/>
          </a:p>
        </p:txBody>
      </p:sp>
    </p:spTree>
    <p:extLst>
      <p:ext uri="{BB962C8B-B14F-4D97-AF65-F5344CB8AC3E}">
        <p14:creationId xmlns:p14="http://schemas.microsoft.com/office/powerpoint/2010/main" val="4064423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C5B717-BE08-4CB4-8B96-D0BBC4EA1B1D}" type="datetimeFigureOut">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72A269-CA58-4166-86C0-C58BB6D9D226}" type="slidenum">
              <a:rPr lang="en-US" smtClean="0"/>
              <a:t>‹#›</a:t>
            </a:fld>
            <a:endParaRPr lang="en-US"/>
          </a:p>
        </p:txBody>
      </p:sp>
    </p:spTree>
    <p:extLst>
      <p:ext uri="{BB962C8B-B14F-4D97-AF65-F5344CB8AC3E}">
        <p14:creationId xmlns:p14="http://schemas.microsoft.com/office/powerpoint/2010/main" val="2454443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Content Slide 1">
    <p:spTree>
      <p:nvGrpSpPr>
        <p:cNvPr id="1" name=""/>
        <p:cNvGrpSpPr/>
        <p:nvPr/>
      </p:nvGrpSpPr>
      <p:grpSpPr>
        <a:xfrm>
          <a:off x="0" y="0"/>
          <a:ext cx="0" cy="0"/>
          <a:chOff x="0" y="0"/>
          <a:chExt cx="0" cy="0"/>
        </a:xfrm>
      </p:grpSpPr>
      <p:cxnSp>
        <p:nvCxnSpPr>
          <p:cNvPr id="7" name="Straight Connector 6"/>
          <p:cNvCxnSpPr/>
          <p:nvPr userDrawn="1"/>
        </p:nvCxnSpPr>
        <p:spPr>
          <a:xfrm>
            <a:off x="576649" y="486079"/>
            <a:ext cx="67056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1735236" y="6595079"/>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11735236" y="6595079"/>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1735236" y="6595079"/>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1644237" y="6595079"/>
            <a:ext cx="158395" cy="0"/>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11446099" y="6196098"/>
            <a:ext cx="554668" cy="432839"/>
          </a:xfrm>
          <a:prstGeom prst="rect">
            <a:avLst/>
          </a:prstGeom>
        </p:spPr>
        <p:txBody>
          <a:bodyPr vert="horz" lIns="68580" tIns="34290" rIns="68580" bIns="3429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96CAF5E-82FD-46C1-8113-274199A6E6F4}" type="slidenum">
              <a:rPr lang="id-ID" sz="1200" b="0" smtClean="0">
                <a:solidFill>
                  <a:schemeClr val="tx1"/>
                </a:solidFill>
                <a:latin typeface="Bebas" pitchFamily="2" charset="0"/>
              </a:rPr>
              <a:pPr algn="ctr"/>
              <a:t>‹#›</a:t>
            </a:fld>
            <a:endParaRPr lang="id-ID" sz="1200" b="0" dirty="0">
              <a:solidFill>
                <a:schemeClr val="tx1"/>
              </a:solidFill>
              <a:latin typeface="Bebas" pitchFamily="2" charset="0"/>
            </a:endParaRPr>
          </a:p>
        </p:txBody>
      </p:sp>
      <p:sp>
        <p:nvSpPr>
          <p:cNvPr id="8" name="Text Placeholder 7"/>
          <p:cNvSpPr>
            <a:spLocks noGrp="1"/>
          </p:cNvSpPr>
          <p:nvPr>
            <p:ph type="body" sz="quarter" idx="11" hasCustomPrompt="1"/>
          </p:nvPr>
        </p:nvSpPr>
        <p:spPr>
          <a:xfrm>
            <a:off x="477793" y="526621"/>
            <a:ext cx="5090985" cy="536575"/>
          </a:xfrm>
        </p:spPr>
        <p:txBody>
          <a:bodyPr>
            <a:normAutofit/>
          </a:bodyPr>
          <a:lstStyle>
            <a:lvl1pPr marL="0" indent="0">
              <a:lnSpc>
                <a:spcPct val="60000"/>
              </a:lnSpc>
              <a:spcBef>
                <a:spcPts val="600"/>
              </a:spcBef>
              <a:buNone/>
              <a:defRPr sz="1800" baseline="0">
                <a:latin typeface="Georgia" panose="02040502050405020303" pitchFamily="18" charset="0"/>
              </a:defRPr>
            </a:lvl1pPr>
          </a:lstStyle>
          <a:p>
            <a:pPr lvl="0"/>
            <a:r>
              <a:rPr lang="en-US" dirty="0"/>
              <a:t>Blank</a:t>
            </a:r>
            <a:br>
              <a:rPr lang="en-US" dirty="0"/>
            </a:br>
            <a:r>
              <a:rPr lang="en-US" dirty="0"/>
              <a:t>Content Slide 1</a:t>
            </a:r>
          </a:p>
        </p:txBody>
      </p:sp>
      <p:sp>
        <p:nvSpPr>
          <p:cNvPr id="9" name="Text Placeholder 16"/>
          <p:cNvSpPr>
            <a:spLocks noGrp="1"/>
          </p:cNvSpPr>
          <p:nvPr>
            <p:ph type="body" sz="quarter" idx="15" hasCustomPrompt="1"/>
          </p:nvPr>
        </p:nvSpPr>
        <p:spPr>
          <a:xfrm>
            <a:off x="477793" y="1960606"/>
            <a:ext cx="10792137" cy="4634474"/>
          </a:xfrm>
        </p:spPr>
        <p:txBody>
          <a:bodyPr>
            <a:normAutofit/>
          </a:bodyPr>
          <a:lstStyle>
            <a:lvl1pPr marL="285750" marR="0" indent="-285750" algn="l" defTabSz="914400" rtl="0" eaLnBrk="1" fontAlgn="auto" latinLnBrk="0" hangingPunct="1">
              <a:lnSpc>
                <a:spcPct val="90000"/>
              </a:lnSpc>
              <a:spcBef>
                <a:spcPts val="1000"/>
              </a:spcBef>
              <a:spcAft>
                <a:spcPts val="0"/>
              </a:spcAft>
              <a:buClr>
                <a:srgbClr val="FAB82F"/>
              </a:buClr>
              <a:buSzTx/>
              <a:buFont typeface="Wingdings" panose="05000000000000000000" pitchFamily="2" charset="2"/>
              <a:buChar char="v"/>
              <a:tabLst/>
              <a:defRPr sz="1400" b="0" i="0" baseline="0">
                <a:latin typeface="Trebuchet MS" panose="020B0603020202020204" pitchFamily="34" charset="0"/>
                <a:cs typeface="Microsoft Sans Serif" panose="020B0604020202020204" pitchFamily="34" charset="0"/>
              </a:defRPr>
            </a:lvl1pPr>
            <a:lvl2pPr marL="457200" indent="0">
              <a:buFont typeface="Wingdings" panose="05000000000000000000" pitchFamily="2" charset="2"/>
              <a:buNone/>
              <a:defRPr baseline="0"/>
            </a:lvl2pPr>
          </a:lstStyle>
          <a:p>
            <a:pPr lvl="0"/>
            <a:r>
              <a:rPr lang="en-US" dirty="0"/>
              <a:t>Keep it simple in your presentation. </a:t>
            </a:r>
            <a:br>
              <a:rPr lang="en-US" dirty="0"/>
            </a:br>
            <a:r>
              <a:rPr lang="en-US" dirty="0"/>
              <a:t>PowerPoint uses slides with a horizontal or landscape orientation.</a:t>
            </a:r>
          </a:p>
          <a:p>
            <a:pPr lvl="0"/>
            <a:endParaRPr lang="en-US" dirty="0"/>
          </a:p>
          <a:p>
            <a:pPr lvl="1"/>
            <a:endParaRPr lang="en-US" dirty="0"/>
          </a:p>
          <a:p>
            <a:pPr lvl="0"/>
            <a:endParaRPr lang="en-US" dirty="0"/>
          </a:p>
        </p:txBody>
      </p:sp>
      <p:sp>
        <p:nvSpPr>
          <p:cNvPr id="15" name="Text Placeholder 4"/>
          <p:cNvSpPr>
            <a:spLocks noGrp="1"/>
          </p:cNvSpPr>
          <p:nvPr>
            <p:ph type="body" sz="quarter" idx="14" hasCustomPrompt="1"/>
          </p:nvPr>
        </p:nvSpPr>
        <p:spPr>
          <a:xfrm>
            <a:off x="477792" y="1315917"/>
            <a:ext cx="5090987" cy="459859"/>
          </a:xfrm>
        </p:spPr>
        <p:txBody>
          <a:bodyPr anchor="ctr">
            <a:normAutofit/>
          </a:bodyPr>
          <a:lstStyle>
            <a:lvl1pPr marL="0" indent="0">
              <a:buSzPct val="90000"/>
              <a:buNone/>
              <a:defRPr sz="1800" b="0" i="1" u="none" baseline="0">
                <a:solidFill>
                  <a:srgbClr val="FAB82F"/>
                </a:solidFill>
              </a:defRPr>
            </a:lvl1pPr>
            <a:lvl2pPr>
              <a:buSzPct val="90000"/>
              <a:defRPr sz="2000"/>
            </a:lvl2pPr>
            <a:lvl3pPr>
              <a:buSzPct val="90000"/>
              <a:defRPr sz="1800"/>
            </a:lvl3pPr>
            <a:lvl4pPr>
              <a:buSzPct val="90000"/>
              <a:defRPr sz="1600"/>
            </a:lvl4pPr>
            <a:lvl5pPr>
              <a:buSzPct val="90000"/>
              <a:defRPr sz="1600"/>
            </a:lvl5pPr>
          </a:lstStyle>
          <a:p>
            <a:pPr lvl="0"/>
            <a:r>
              <a:rPr lang="en-US" dirty="0"/>
              <a:t>Key Objectives</a:t>
            </a:r>
          </a:p>
        </p:txBody>
      </p:sp>
    </p:spTree>
    <p:extLst>
      <p:ext uri="{BB962C8B-B14F-4D97-AF65-F5344CB8AC3E}">
        <p14:creationId xmlns:p14="http://schemas.microsoft.com/office/powerpoint/2010/main" val="3731007918"/>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Rectangle 6"/>
          <p:cNvSpPr/>
          <p:nvPr userDrawn="1"/>
        </p:nvSpPr>
        <p:spPr>
          <a:xfrm>
            <a:off x="0" y="5784906"/>
            <a:ext cx="12192000" cy="1073094"/>
          </a:xfrm>
          <a:prstGeom prst="rect">
            <a:avLst/>
          </a:prstGeom>
          <a:solidFill>
            <a:schemeClr val="tx1"/>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800"/>
          </a:p>
        </p:txBody>
      </p:sp>
      <p:sp>
        <p:nvSpPr>
          <p:cNvPr id="3" name="Subtitle 2"/>
          <p:cNvSpPr>
            <a:spLocks noGrp="1"/>
          </p:cNvSpPr>
          <p:nvPr>
            <p:ph type="subTitle" idx="1" hasCustomPrompt="1"/>
          </p:nvPr>
        </p:nvSpPr>
        <p:spPr>
          <a:xfrm>
            <a:off x="3622496" y="3070383"/>
            <a:ext cx="7987365" cy="531396"/>
          </a:xfrm>
        </p:spPr>
        <p:txBody>
          <a:bodyPr>
            <a:normAutofit/>
          </a:bodyPr>
          <a:lstStyle>
            <a:lvl1pPr marL="0" indent="0" algn="ctr">
              <a:buNone/>
              <a:defRPr sz="2400">
                <a:solidFill>
                  <a:schemeClr val="tx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presentation subtitle here</a:t>
            </a:r>
          </a:p>
        </p:txBody>
      </p:sp>
      <p:sp>
        <p:nvSpPr>
          <p:cNvPr id="6" name="Slide Number Placeholder 5"/>
          <p:cNvSpPr>
            <a:spLocks noGrp="1"/>
          </p:cNvSpPr>
          <p:nvPr>
            <p:ph type="sldNum" sz="quarter" idx="12"/>
          </p:nvPr>
        </p:nvSpPr>
        <p:spPr>
          <a:xfrm>
            <a:off x="9050636" y="6327715"/>
            <a:ext cx="2743200" cy="365125"/>
          </a:xfrm>
        </p:spPr>
        <p:txBody>
          <a:bodyPr/>
          <a:lstStyle>
            <a:lvl1pPr>
              <a:defRPr>
                <a:solidFill>
                  <a:schemeClr val="bg1"/>
                </a:solidFill>
              </a:defRPr>
            </a:lvl1pPr>
          </a:lstStyle>
          <a:p>
            <a:fld id="{C2376773-BA2B-4296-812D-E222DF11D626}" type="slidenum">
              <a:rPr lang="en-US" smtClean="0"/>
              <a:pPr/>
              <a:t>‹#›</a:t>
            </a:fld>
            <a:endParaRPr lang="en-US"/>
          </a:p>
        </p:txBody>
      </p:sp>
      <p:cxnSp>
        <p:nvCxnSpPr>
          <p:cNvPr id="9" name="Straight Connector 8"/>
          <p:cNvCxnSpPr/>
          <p:nvPr userDrawn="1"/>
        </p:nvCxnSpPr>
        <p:spPr>
          <a:xfrm flipV="1">
            <a:off x="0" y="5793144"/>
            <a:ext cx="12194517" cy="1"/>
          </a:xfrm>
          <a:prstGeom prst="line">
            <a:avLst/>
          </a:prstGeom>
          <a:ln w="57150"/>
        </p:spPr>
        <p:style>
          <a:lnRef idx="1">
            <a:schemeClr val="accent2"/>
          </a:lnRef>
          <a:fillRef idx="0">
            <a:schemeClr val="accent2"/>
          </a:fillRef>
          <a:effectRef idx="0">
            <a:schemeClr val="accent2"/>
          </a:effectRef>
          <a:fontRef idx="minor">
            <a:schemeClr val="tx1"/>
          </a:fontRef>
        </p:style>
      </p:cxn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9822" y="5891303"/>
            <a:ext cx="4138177" cy="883417"/>
          </a:xfrm>
          <a:prstGeom prst="rect">
            <a:avLst/>
          </a:prstGeom>
        </p:spPr>
      </p:pic>
      <p:grpSp>
        <p:nvGrpSpPr>
          <p:cNvPr id="11" name="Group 10"/>
          <p:cNvGrpSpPr/>
          <p:nvPr userDrawn="1"/>
        </p:nvGrpSpPr>
        <p:grpSpPr>
          <a:xfrm>
            <a:off x="0" y="1"/>
            <a:ext cx="3303181" cy="5771473"/>
            <a:chOff x="10634" y="10633"/>
            <a:chExt cx="2466752" cy="5739526"/>
          </a:xfrm>
        </p:grpSpPr>
        <p:sp>
          <p:nvSpPr>
            <p:cNvPr id="12" name="Rectangle 11"/>
            <p:cNvSpPr/>
            <p:nvPr/>
          </p:nvSpPr>
          <p:spPr>
            <a:xfrm>
              <a:off x="10634" y="1166447"/>
              <a:ext cx="1233376" cy="1147794"/>
            </a:xfrm>
            <a:prstGeom prst="rect">
              <a:avLst/>
            </a:prstGeom>
            <a:gradFill flip="none" rotWithShape="1">
              <a:gsLst>
                <a:gs pos="100000">
                  <a:schemeClr val="accent2"/>
                </a:gs>
                <a:gs pos="0">
                  <a:schemeClr val="accent2">
                    <a:lumMod val="75000"/>
                  </a:schemeClr>
                </a:gs>
              </a:gsLst>
              <a:lin ang="27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p:nvSpPr>
          <p:spPr>
            <a:xfrm>
              <a:off x="10634" y="2298200"/>
              <a:ext cx="2466752" cy="2295588"/>
            </a:xfrm>
            <a:prstGeom prst="rect">
              <a:avLst/>
            </a:prstGeom>
            <a:blipFill dpi="0" rotWithShape="1">
              <a:blip r:embed="rId3" cstate="email">
                <a:alphaModFix amt="90000"/>
                <a:extLst>
                  <a:ext uri="{28A0092B-C50C-407E-A947-70E740481C1C}">
                    <a14:useLocalDpi xmlns:a14="http://schemas.microsoft.com/office/drawing/2010/main"/>
                  </a:ext>
                </a:extLst>
              </a:blip>
              <a:srcRect/>
              <a:stretch>
                <a:fillRect/>
              </a:stretch>
            </a:bli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p:cNvSpPr/>
            <p:nvPr/>
          </p:nvSpPr>
          <p:spPr>
            <a:xfrm>
              <a:off x="1244010" y="1155324"/>
              <a:ext cx="1233376" cy="1147794"/>
            </a:xfrm>
            <a:prstGeom prst="rect">
              <a:avLst/>
            </a:prstGeom>
            <a:blipFill dpi="0" rotWithShape="1">
              <a:blip r:embed="rId4" cstate="email">
                <a:alphaModFix amt="90000"/>
                <a:extLst>
                  <a:ext uri="{28A0092B-C50C-407E-A947-70E740481C1C}">
                    <a14:useLocalDpi xmlns:a14="http://schemas.microsoft.com/office/drawing/2010/main"/>
                  </a:ext>
                </a:extLst>
              </a:blip>
              <a:srcRect/>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p:cNvSpPr/>
            <p:nvPr/>
          </p:nvSpPr>
          <p:spPr>
            <a:xfrm>
              <a:off x="1244010" y="10633"/>
              <a:ext cx="1233376" cy="1147794"/>
            </a:xfrm>
            <a:prstGeom prst="rect">
              <a:avLst/>
            </a:prstGeom>
            <a:gradFill flip="none" rotWithShape="1">
              <a:gsLst>
                <a:gs pos="100000">
                  <a:schemeClr val="accent2"/>
                </a:gs>
                <a:gs pos="0">
                  <a:schemeClr val="accent2">
                    <a:lumMod val="75000"/>
                  </a:schemeClr>
                </a:gs>
              </a:gsLst>
              <a:lin ang="108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p:cNvSpPr/>
            <p:nvPr/>
          </p:nvSpPr>
          <p:spPr>
            <a:xfrm>
              <a:off x="10634" y="4593787"/>
              <a:ext cx="1233376" cy="1147794"/>
            </a:xfrm>
            <a:prstGeom prst="rect">
              <a:avLst/>
            </a:prstGeom>
            <a:blipFill dpi="0" rotWithShape="1">
              <a:blip r:embed="rId5" cstate="email">
                <a:alphaModFix amt="90000"/>
                <a:extLst>
                  <a:ext uri="{28A0092B-C50C-407E-A947-70E740481C1C}">
                    <a14:useLocalDpi xmlns:a14="http://schemas.microsoft.com/office/drawing/2010/main"/>
                  </a:ext>
                </a:extLst>
              </a:blip>
              <a:srcRect/>
              <a:stretch>
                <a:fillRect/>
              </a:stretch>
            </a:bli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p:cNvSpPr/>
            <p:nvPr/>
          </p:nvSpPr>
          <p:spPr>
            <a:xfrm>
              <a:off x="1244010" y="4602366"/>
              <a:ext cx="1233376" cy="1147793"/>
            </a:xfrm>
            <a:prstGeom prst="rect">
              <a:avLst/>
            </a:prstGeom>
            <a:gradFill flip="none" rotWithShape="1">
              <a:gsLst>
                <a:gs pos="100000">
                  <a:schemeClr val="accent2"/>
                </a:gs>
                <a:gs pos="0">
                  <a:srgbClr val="E8A418"/>
                </a:gs>
                <a:gs pos="33000">
                  <a:srgbClr val="E09B0D"/>
                </a:gs>
                <a:gs pos="83000">
                  <a:schemeClr val="accent2">
                    <a:lumMod val="75000"/>
                  </a:schemeClr>
                </a:gs>
              </a:gsLst>
              <a:lin ang="162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0" name="Text Placeholder 19"/>
          <p:cNvSpPr>
            <a:spLocks noGrp="1"/>
          </p:cNvSpPr>
          <p:nvPr>
            <p:ph type="body" sz="quarter" idx="13" hasCustomPrompt="1"/>
          </p:nvPr>
        </p:nvSpPr>
        <p:spPr>
          <a:xfrm>
            <a:off x="7068485" y="4643642"/>
            <a:ext cx="4541377" cy="350814"/>
          </a:xfrm>
        </p:spPr>
        <p:txBody>
          <a:bodyPr/>
          <a:lstStyle>
            <a:lvl1pPr marL="0" indent="0" algn="r">
              <a:buNone/>
              <a:defRPr sz="1800" i="1" baseline="0">
                <a:latin typeface="Trebuchet MS" panose="020B0603020202020204" pitchFamily="34" charset="0"/>
              </a:defRPr>
            </a:lvl1pPr>
          </a:lstStyle>
          <a:p>
            <a:pPr lvl="0"/>
            <a:r>
              <a:rPr lang="en-US" dirty="0"/>
              <a:t>Click to edit Presenter’s Name</a:t>
            </a:r>
          </a:p>
        </p:txBody>
      </p:sp>
      <p:sp>
        <p:nvSpPr>
          <p:cNvPr id="24" name="Text Placeholder 23"/>
          <p:cNvSpPr>
            <a:spLocks noGrp="1"/>
          </p:cNvSpPr>
          <p:nvPr>
            <p:ph type="body" sz="quarter" idx="14" hasCustomPrompt="1"/>
          </p:nvPr>
        </p:nvSpPr>
        <p:spPr>
          <a:xfrm>
            <a:off x="7068485" y="5030667"/>
            <a:ext cx="4542367" cy="338548"/>
          </a:xfrm>
        </p:spPr>
        <p:txBody>
          <a:bodyPr/>
          <a:lstStyle>
            <a:lvl1pPr marL="0" indent="0" algn="r">
              <a:buNone/>
              <a:defRPr sz="1800" i="1" baseline="0">
                <a:solidFill>
                  <a:srgbClr val="FAB82F"/>
                </a:solidFill>
                <a:latin typeface="Trebuchet MS" panose="020B0603020202020204" pitchFamily="34" charset="0"/>
              </a:defRPr>
            </a:lvl1pPr>
          </a:lstStyle>
          <a:p>
            <a:pPr lvl="0"/>
            <a:r>
              <a:rPr lang="en-US" dirty="0"/>
              <a:t>Click to edit Date</a:t>
            </a:r>
          </a:p>
        </p:txBody>
      </p:sp>
      <p:sp>
        <p:nvSpPr>
          <p:cNvPr id="28" name="Text Placeholder 27"/>
          <p:cNvSpPr>
            <a:spLocks noGrp="1"/>
          </p:cNvSpPr>
          <p:nvPr>
            <p:ph type="body" sz="quarter" idx="15" hasCustomPrompt="1"/>
          </p:nvPr>
        </p:nvSpPr>
        <p:spPr>
          <a:xfrm>
            <a:off x="3613401" y="1897746"/>
            <a:ext cx="7985475" cy="843974"/>
          </a:xfrm>
        </p:spPr>
        <p:txBody>
          <a:bodyPr>
            <a:noAutofit/>
          </a:bodyPr>
          <a:lstStyle>
            <a:lvl1pPr marL="0" indent="0" algn="ctr">
              <a:buNone/>
              <a:defRPr sz="4800">
                <a:solidFill>
                  <a:srgbClr val="FAB82F"/>
                </a:solidFill>
                <a:latin typeface="Georgia" panose="02040502050405020303" pitchFamily="18" charset="0"/>
              </a:defRPr>
            </a:lvl1pPr>
          </a:lstStyle>
          <a:p>
            <a:pPr lvl="0"/>
            <a:r>
              <a:rPr lang="en-US" dirty="0">
                <a:solidFill>
                  <a:srgbClr val="FAB82F"/>
                </a:solidFill>
                <a:effectLst>
                  <a:outerShdw blurRad="38100" dist="38100" dir="2700000" algn="tl">
                    <a:srgbClr val="000000">
                      <a:alpha val="43137"/>
                    </a:srgbClr>
                  </a:outerShdw>
                </a:effectLst>
              </a:rPr>
              <a:t>Title Here</a:t>
            </a:r>
            <a:endParaRPr lang="en-US" dirty="0"/>
          </a:p>
        </p:txBody>
      </p:sp>
      <p:sp>
        <p:nvSpPr>
          <p:cNvPr id="30" name="Text Placeholder 29"/>
          <p:cNvSpPr>
            <a:spLocks noGrp="1"/>
          </p:cNvSpPr>
          <p:nvPr>
            <p:ph type="body" sz="quarter" idx="16" hasCustomPrompt="1"/>
          </p:nvPr>
        </p:nvSpPr>
        <p:spPr>
          <a:xfrm>
            <a:off x="3613151" y="1054962"/>
            <a:ext cx="7996767" cy="1144588"/>
          </a:xfrm>
        </p:spPr>
        <p:txBody>
          <a:bodyPr/>
          <a:lstStyle>
            <a:lvl1pPr marL="0" indent="0">
              <a:buNone/>
              <a:defRPr sz="6600">
                <a:latin typeface="Georgia" panose="02040502050405020303" pitchFamily="18" charset="0"/>
              </a:defRPr>
            </a:lvl1pPr>
          </a:lstStyle>
          <a:p>
            <a:pPr lvl="0"/>
            <a:r>
              <a:rPr lang="en-US" dirty="0"/>
              <a:t>Presentation</a:t>
            </a:r>
          </a:p>
        </p:txBody>
      </p:sp>
    </p:spTree>
    <p:extLst>
      <p:ext uri="{BB962C8B-B14F-4D97-AF65-F5344CB8AC3E}">
        <p14:creationId xmlns:p14="http://schemas.microsoft.com/office/powerpoint/2010/main" val="3756717033"/>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C5B717-BE08-4CB4-8B96-D0BBC4EA1B1D}" type="datetimeFigureOut">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72A269-CA58-4166-86C0-C58BB6D9D226}" type="slidenum">
              <a:rPr lang="en-US" smtClean="0"/>
              <a:t>‹#›</a:t>
            </a:fld>
            <a:endParaRPr lang="en-US"/>
          </a:p>
        </p:txBody>
      </p:sp>
    </p:spTree>
    <p:extLst>
      <p:ext uri="{BB962C8B-B14F-4D97-AF65-F5344CB8AC3E}">
        <p14:creationId xmlns:p14="http://schemas.microsoft.com/office/powerpoint/2010/main" val="3204234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C5B717-BE08-4CB4-8B96-D0BBC4EA1B1D}" type="datetimeFigureOut">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72A269-CA58-4166-86C0-C58BB6D9D226}" type="slidenum">
              <a:rPr lang="en-US" smtClean="0"/>
              <a:t>‹#›</a:t>
            </a:fld>
            <a:endParaRPr lang="en-US"/>
          </a:p>
        </p:txBody>
      </p:sp>
    </p:spTree>
    <p:extLst>
      <p:ext uri="{BB962C8B-B14F-4D97-AF65-F5344CB8AC3E}">
        <p14:creationId xmlns:p14="http://schemas.microsoft.com/office/powerpoint/2010/main" val="623537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C5B717-BE08-4CB4-8B96-D0BBC4EA1B1D}" type="datetimeFigureOut">
              <a:rPr lang="en-US" smtClean="0"/>
              <a:t>8/23/2017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72A269-CA58-4166-86C0-C58BB6D9D226}" type="slidenum">
              <a:rPr lang="en-US" smtClean="0"/>
              <a:t>‹#›</a:t>
            </a:fld>
            <a:endParaRPr lang="en-US"/>
          </a:p>
        </p:txBody>
      </p:sp>
    </p:spTree>
    <p:extLst>
      <p:ext uri="{BB962C8B-B14F-4D97-AF65-F5344CB8AC3E}">
        <p14:creationId xmlns:p14="http://schemas.microsoft.com/office/powerpoint/2010/main" val="3599043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C5B717-BE08-4CB4-8B96-D0BBC4EA1B1D}" type="datetimeFigureOut">
              <a:rPr lang="en-US" smtClean="0"/>
              <a:t>8/23/2017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72A269-CA58-4166-86C0-C58BB6D9D226}" type="slidenum">
              <a:rPr lang="en-US" smtClean="0"/>
              <a:t>‹#›</a:t>
            </a:fld>
            <a:endParaRPr lang="en-US"/>
          </a:p>
        </p:txBody>
      </p:sp>
    </p:spTree>
    <p:extLst>
      <p:ext uri="{BB962C8B-B14F-4D97-AF65-F5344CB8AC3E}">
        <p14:creationId xmlns:p14="http://schemas.microsoft.com/office/powerpoint/2010/main" val="2338160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C5B717-BE08-4CB4-8B96-D0BBC4EA1B1D}" type="datetimeFigureOut">
              <a:rPr lang="en-US" smtClean="0"/>
              <a:t>8/23/2017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72A269-CA58-4166-86C0-C58BB6D9D226}" type="slidenum">
              <a:rPr lang="en-US" smtClean="0"/>
              <a:t>‹#›</a:t>
            </a:fld>
            <a:endParaRPr lang="en-US"/>
          </a:p>
        </p:txBody>
      </p:sp>
    </p:spTree>
    <p:extLst>
      <p:ext uri="{BB962C8B-B14F-4D97-AF65-F5344CB8AC3E}">
        <p14:creationId xmlns:p14="http://schemas.microsoft.com/office/powerpoint/2010/main" val="1928393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C5B717-BE08-4CB4-8B96-D0BBC4EA1B1D}" type="datetimeFigureOut">
              <a:rPr lang="en-US" smtClean="0"/>
              <a:t>8/23/2017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72A269-CA58-4166-86C0-C58BB6D9D226}" type="slidenum">
              <a:rPr lang="en-US" smtClean="0"/>
              <a:t>‹#›</a:t>
            </a:fld>
            <a:endParaRPr lang="en-US"/>
          </a:p>
        </p:txBody>
      </p:sp>
    </p:spTree>
    <p:extLst>
      <p:ext uri="{BB962C8B-B14F-4D97-AF65-F5344CB8AC3E}">
        <p14:creationId xmlns:p14="http://schemas.microsoft.com/office/powerpoint/2010/main" val="3451841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C5B717-BE08-4CB4-8B96-D0BBC4EA1B1D}" type="datetimeFigureOut">
              <a:rPr lang="en-US" smtClean="0"/>
              <a:t>8/23/2017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72A269-CA58-4166-86C0-C58BB6D9D226}" type="slidenum">
              <a:rPr lang="en-US" smtClean="0"/>
              <a:t>‹#›</a:t>
            </a:fld>
            <a:endParaRPr lang="en-US"/>
          </a:p>
        </p:txBody>
      </p:sp>
    </p:spTree>
    <p:extLst>
      <p:ext uri="{BB962C8B-B14F-4D97-AF65-F5344CB8AC3E}">
        <p14:creationId xmlns:p14="http://schemas.microsoft.com/office/powerpoint/2010/main" val="1363330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C5B717-BE08-4CB4-8B96-D0BBC4EA1B1D}" type="datetimeFigureOut">
              <a:rPr lang="en-US" smtClean="0"/>
              <a:t>8/23/2017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72A269-CA58-4166-86C0-C58BB6D9D226}" type="slidenum">
              <a:rPr lang="en-US" smtClean="0"/>
              <a:t>‹#›</a:t>
            </a:fld>
            <a:endParaRPr lang="en-US"/>
          </a:p>
        </p:txBody>
      </p:sp>
    </p:spTree>
    <p:extLst>
      <p:ext uri="{BB962C8B-B14F-4D97-AF65-F5344CB8AC3E}">
        <p14:creationId xmlns:p14="http://schemas.microsoft.com/office/powerpoint/2010/main" val="3101933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C5B717-BE08-4CB4-8B96-D0BBC4EA1B1D}" type="datetimeFigureOut">
              <a:rPr lang="en-US" smtClean="0"/>
              <a:t>8/23/2017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72A269-CA58-4166-86C0-C58BB6D9D226}" type="slidenum">
              <a:rPr lang="en-US" smtClean="0"/>
              <a:t>‹#›</a:t>
            </a:fld>
            <a:endParaRPr lang="en-US"/>
          </a:p>
        </p:txBody>
      </p:sp>
    </p:spTree>
    <p:extLst>
      <p:ext uri="{BB962C8B-B14F-4D97-AF65-F5344CB8AC3E}">
        <p14:creationId xmlns:p14="http://schemas.microsoft.com/office/powerpoint/2010/main" val="189665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tableau.csub.edu/" TargetMode="External"/><Relationship Id="rId1" Type="http://schemas.openxmlformats.org/officeDocument/2006/relationships/slideLayout" Target="../slideLayouts/slideLayout7.xml"/><Relationship Id="rId4" Type="http://schemas.openxmlformats.org/officeDocument/2006/relationships/hyperlink" Target="https://www.csub.edu/irpa/_files/Student%20and%20Campus%20Data/tableau.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s://www2.calstate.edu/csu-system/why-the-csu-matters/graduation-initiative-2025/files/academic-preparation-faq.pdf"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21578" y="836023"/>
            <a:ext cx="6335486" cy="646331"/>
          </a:xfrm>
          <a:prstGeom prst="rect">
            <a:avLst/>
          </a:prstGeom>
          <a:noFill/>
        </p:spPr>
        <p:txBody>
          <a:bodyPr wrap="square" rtlCol="0">
            <a:spAutoFit/>
          </a:bodyPr>
          <a:lstStyle/>
          <a:p>
            <a:endParaRPr lang="en-US" dirty="0"/>
          </a:p>
          <a:p>
            <a:endParaRPr lang="en-US" dirty="0"/>
          </a:p>
        </p:txBody>
      </p:sp>
      <p:sp>
        <p:nvSpPr>
          <p:cNvPr id="2" name="TextBox 1"/>
          <p:cNvSpPr txBox="1"/>
          <p:nvPr/>
        </p:nvSpPr>
        <p:spPr>
          <a:xfrm>
            <a:off x="5682343" y="836023"/>
            <a:ext cx="4123949" cy="2523768"/>
          </a:xfrm>
          <a:prstGeom prst="rect">
            <a:avLst/>
          </a:prstGeom>
          <a:noFill/>
        </p:spPr>
        <p:txBody>
          <a:bodyPr wrap="none" rtlCol="0">
            <a:spAutoFit/>
          </a:bodyPr>
          <a:lstStyle/>
          <a:p>
            <a:r>
              <a:rPr lang="en-US" sz="2000" dirty="0">
                <a:solidFill>
                  <a:schemeClr val="accent5">
                    <a:lumMod val="50000"/>
                  </a:schemeClr>
                </a:solidFill>
              </a:rPr>
              <a:t>California State University, Bakersfield</a:t>
            </a:r>
          </a:p>
          <a:p>
            <a:endParaRPr lang="en-US" sz="2000" dirty="0">
              <a:solidFill>
                <a:schemeClr val="accent5">
                  <a:lumMod val="50000"/>
                </a:schemeClr>
              </a:solidFill>
            </a:endParaRPr>
          </a:p>
          <a:p>
            <a:r>
              <a:rPr lang="en-US" sz="2000" dirty="0">
                <a:solidFill>
                  <a:schemeClr val="accent5">
                    <a:lumMod val="50000"/>
                  </a:schemeClr>
                </a:solidFill>
              </a:rPr>
              <a:t>Faculty Meeting</a:t>
            </a:r>
          </a:p>
          <a:p>
            <a:endParaRPr lang="en-US" sz="2000" dirty="0">
              <a:solidFill>
                <a:schemeClr val="accent5">
                  <a:lumMod val="50000"/>
                </a:schemeClr>
              </a:solidFill>
            </a:endParaRPr>
          </a:p>
          <a:p>
            <a:r>
              <a:rPr lang="en-US" sz="2000">
                <a:solidFill>
                  <a:schemeClr val="accent5">
                    <a:lumMod val="50000"/>
                  </a:schemeClr>
                </a:solidFill>
              </a:rPr>
              <a:t>August 23, </a:t>
            </a:r>
            <a:r>
              <a:rPr lang="en-US" sz="2000" dirty="0">
                <a:solidFill>
                  <a:schemeClr val="accent5">
                    <a:lumMod val="50000"/>
                  </a:schemeClr>
                </a:solidFill>
              </a:rPr>
              <a:t>2017</a:t>
            </a:r>
          </a:p>
          <a:p>
            <a:endParaRPr lang="en-US" sz="2000" dirty="0">
              <a:solidFill>
                <a:schemeClr val="accent5">
                  <a:lumMod val="50000"/>
                </a:schemeClr>
              </a:solidFill>
            </a:endParaRPr>
          </a:p>
          <a:p>
            <a:r>
              <a:rPr lang="en-US" sz="2000" dirty="0">
                <a:solidFill>
                  <a:schemeClr val="accent5">
                    <a:lumMod val="50000"/>
                  </a:schemeClr>
                </a:solidFill>
              </a:rPr>
              <a:t>Provost Jenny J. Zorn, PhD</a:t>
            </a:r>
          </a:p>
          <a:p>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9531" y="316437"/>
            <a:ext cx="3540034" cy="354003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886" y="4245429"/>
            <a:ext cx="10058400" cy="4847350"/>
          </a:xfrm>
          <a:prstGeom prst="rect">
            <a:avLst/>
          </a:prstGeom>
        </p:spPr>
      </p:pic>
    </p:spTree>
    <p:extLst>
      <p:ext uri="{BB962C8B-B14F-4D97-AF65-F5344CB8AC3E}">
        <p14:creationId xmlns:p14="http://schemas.microsoft.com/office/powerpoint/2010/main" val="2718637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56" y="188259"/>
            <a:ext cx="10804903" cy="5663089"/>
          </a:xfrm>
          <a:prstGeom prst="rect">
            <a:avLst/>
          </a:prstGeom>
          <a:noFill/>
        </p:spPr>
        <p:txBody>
          <a:bodyPr wrap="square" rtlCol="0">
            <a:spAutoFit/>
          </a:bodyPr>
          <a:lstStyle/>
          <a:p>
            <a:pPr algn="ctr"/>
            <a:r>
              <a:rPr lang="en-US" sz="2400" dirty="0"/>
              <a:t>Study Abroad</a:t>
            </a:r>
          </a:p>
          <a:p>
            <a:pPr lvl="0" eaLnBrk="0" fontAlgn="base" hangingPunct="0">
              <a:spcBef>
                <a:spcPct val="0"/>
              </a:spcBef>
              <a:spcAft>
                <a:spcPct val="0"/>
              </a:spcAft>
            </a:pPr>
            <a:r>
              <a:rPr lang="en-US" altLang="en-US" sz="2400" u="sng" dirty="0"/>
              <a:t>Outgoing</a:t>
            </a:r>
          </a:p>
          <a:p>
            <a:pPr lvl="0" eaLnBrk="0" fontAlgn="base" hangingPunct="0">
              <a:spcBef>
                <a:spcPct val="0"/>
              </a:spcBef>
              <a:spcAft>
                <a:spcPct val="0"/>
              </a:spcAft>
            </a:pPr>
            <a:endParaRPr lang="en-US" altLang="en-US" sz="1000" dirty="0"/>
          </a:p>
          <a:p>
            <a:pPr lvl="0" eaLnBrk="0" fontAlgn="base" hangingPunct="0">
              <a:spcBef>
                <a:spcPct val="0"/>
              </a:spcBef>
              <a:spcAft>
                <a:spcPct val="0"/>
              </a:spcAft>
              <a:buFontTx/>
              <a:buChar char="•"/>
            </a:pPr>
            <a:r>
              <a:rPr lang="en-US" altLang="en-US" sz="2400" dirty="0">
                <a:solidFill>
                  <a:srgbClr val="000000"/>
                </a:solidFill>
                <a:ea typeface="Calibri" panose="020F0502020204030204" pitchFamily="34" charset="0"/>
                <a:cs typeface="Times New Roman" panose="02020603050405020304" pitchFamily="18" charset="0"/>
              </a:rPr>
              <a:t> IP (Chancellor’s Office one year program) students: 2016-17 = 15 students</a:t>
            </a:r>
          </a:p>
          <a:p>
            <a:pPr lvl="0" eaLnBrk="0" fontAlgn="base" hangingPunct="0">
              <a:spcBef>
                <a:spcPct val="0"/>
              </a:spcBef>
              <a:spcAft>
                <a:spcPct val="0"/>
              </a:spcAft>
              <a:buFontTx/>
              <a:buChar char="•"/>
            </a:pPr>
            <a:r>
              <a:rPr lang="en-US" altLang="en-US" sz="2400" dirty="0">
                <a:solidFill>
                  <a:srgbClr val="000000"/>
                </a:solidFill>
                <a:ea typeface="Calibri" panose="020F0502020204030204" pitchFamily="34" charset="0"/>
                <a:cs typeface="Calibri" panose="020F0502020204030204" pitchFamily="34" charset="0"/>
              </a:rPr>
              <a:t>Semester abroad (exchange) = 1 student for Spring 2017, 3 students for Fall 2017</a:t>
            </a:r>
            <a:endParaRPr lang="en-US" altLang="en-US" sz="2400" dirty="0">
              <a:solidFill>
                <a:srgbClr val="000000"/>
              </a:solidFill>
              <a:ea typeface="Calibri" panose="020F0502020204030204" pitchFamily="34" charset="0"/>
              <a:cs typeface="Times New Roman" panose="02020603050405020304" pitchFamily="18" charset="0"/>
            </a:endParaRPr>
          </a:p>
          <a:p>
            <a:pPr lvl="0" eaLnBrk="0" fontAlgn="base" hangingPunct="0">
              <a:spcBef>
                <a:spcPct val="0"/>
              </a:spcBef>
              <a:spcAft>
                <a:spcPct val="0"/>
              </a:spcAft>
              <a:buFontTx/>
              <a:buChar char="•"/>
            </a:pPr>
            <a:r>
              <a:rPr lang="en-US" altLang="en-US" sz="2400" dirty="0">
                <a:solidFill>
                  <a:srgbClr val="000000"/>
                </a:solidFill>
                <a:ea typeface="Calibri" panose="020F0502020204030204" pitchFamily="34" charset="0"/>
                <a:cs typeface="Calibri" panose="020F0502020204030204" pitchFamily="34" charset="0"/>
              </a:rPr>
              <a:t>Summer 2017 short programs = 20 students in 2017 (up from 9 students in 2016)</a:t>
            </a:r>
          </a:p>
          <a:p>
            <a:pPr lvl="0" eaLnBrk="0" fontAlgn="base" hangingPunct="0">
              <a:spcBef>
                <a:spcPct val="0"/>
              </a:spcBef>
              <a:spcAft>
                <a:spcPct val="0"/>
              </a:spcAft>
              <a:buFontTx/>
              <a:buChar char="•"/>
            </a:pPr>
            <a:endParaRPr lang="en-US" altLang="en-US" dirty="0">
              <a:solidFill>
                <a:srgbClr val="000000"/>
              </a:solidFill>
              <a:ea typeface="Calibri" panose="020F0502020204030204" pitchFamily="34" charset="0"/>
              <a:cs typeface="Times New Roman" panose="02020603050405020304" pitchFamily="18" charset="0"/>
            </a:endParaRPr>
          </a:p>
          <a:p>
            <a:pPr lvl="0" eaLnBrk="0" fontAlgn="base" hangingPunct="0">
              <a:spcBef>
                <a:spcPct val="0"/>
              </a:spcBef>
              <a:spcAft>
                <a:spcPct val="0"/>
              </a:spcAft>
            </a:pPr>
            <a:r>
              <a:rPr lang="en-US" altLang="en-US" sz="2400" u="sng" dirty="0">
                <a:solidFill>
                  <a:srgbClr val="000000"/>
                </a:solidFill>
                <a:ea typeface="Calibri" panose="020F0502020204030204" pitchFamily="34" charset="0"/>
                <a:cs typeface="Times New Roman" panose="02020603050405020304" pitchFamily="18" charset="0"/>
              </a:rPr>
              <a:t>Incoming</a:t>
            </a:r>
          </a:p>
          <a:p>
            <a:pPr lvl="0" eaLnBrk="0" fontAlgn="base" hangingPunct="0">
              <a:spcBef>
                <a:spcPct val="0"/>
              </a:spcBef>
              <a:spcAft>
                <a:spcPct val="0"/>
              </a:spcAft>
            </a:pPr>
            <a:endParaRPr lang="en-US" altLang="en-US" sz="1000" dirty="0">
              <a:solidFill>
                <a:srgbClr val="000000"/>
              </a:solidFill>
              <a:ea typeface="Calibri" panose="020F0502020204030204" pitchFamily="34" charset="0"/>
              <a:cs typeface="Times New Roman" panose="02020603050405020304" pitchFamily="18" charset="0"/>
            </a:endParaRPr>
          </a:p>
          <a:p>
            <a:pPr lvl="0" eaLnBrk="0" fontAlgn="base" hangingPunct="0">
              <a:spcBef>
                <a:spcPct val="0"/>
              </a:spcBef>
              <a:spcAft>
                <a:spcPct val="0"/>
              </a:spcAft>
            </a:pPr>
            <a:r>
              <a:rPr lang="en-US" altLang="en-US" sz="2400" dirty="0">
                <a:solidFill>
                  <a:srgbClr val="000000"/>
                </a:solidFill>
                <a:ea typeface="Calibri" panose="020F0502020204030204" pitchFamily="34" charset="0"/>
                <a:cs typeface="Calibri" panose="020F0502020204030204" pitchFamily="34" charset="0"/>
              </a:rPr>
              <a:t>Total of 40 students since 2016</a:t>
            </a:r>
          </a:p>
          <a:p>
            <a:pPr marL="800100" lvl="1" indent="-342900" eaLnBrk="0" fontAlgn="base" hangingPunct="0">
              <a:spcBef>
                <a:spcPct val="0"/>
              </a:spcBef>
              <a:spcAft>
                <a:spcPct val="0"/>
              </a:spcAft>
              <a:buFont typeface="Arial" panose="020B0604020202020204" pitchFamily="34" charset="0"/>
              <a:buChar char="•"/>
            </a:pPr>
            <a:r>
              <a:rPr lang="en-US" altLang="en-US" sz="2400" dirty="0">
                <a:solidFill>
                  <a:srgbClr val="000000"/>
                </a:solidFill>
                <a:ea typeface="Calibri" panose="020F0502020204030204" pitchFamily="34" charset="0"/>
                <a:cs typeface="Calibri" panose="020F0502020204030204" pitchFamily="34" charset="0"/>
              </a:rPr>
              <a:t>exchange and Semester@ = 15 students for 2016-17 </a:t>
            </a:r>
          </a:p>
          <a:p>
            <a:pPr marL="800100" lvl="1" indent="-342900" eaLnBrk="0" fontAlgn="base" hangingPunct="0">
              <a:spcBef>
                <a:spcPct val="0"/>
              </a:spcBef>
              <a:spcAft>
                <a:spcPct val="0"/>
              </a:spcAft>
              <a:buFont typeface="Arial" panose="020B0604020202020204" pitchFamily="34" charset="0"/>
              <a:buChar char="•"/>
            </a:pPr>
            <a:r>
              <a:rPr lang="en-US" altLang="en-US" sz="2400" dirty="0">
                <a:solidFill>
                  <a:srgbClr val="000000"/>
                </a:solidFill>
                <a:ea typeface="Calibri" panose="020F0502020204030204" pitchFamily="34" charset="0"/>
                <a:cs typeface="Calibri" panose="020F0502020204030204" pitchFamily="34" charset="0"/>
              </a:rPr>
              <a:t>6 students for summer 2017 </a:t>
            </a:r>
          </a:p>
          <a:p>
            <a:pPr marL="800100" lvl="1" indent="-342900" eaLnBrk="0" fontAlgn="base" hangingPunct="0">
              <a:spcBef>
                <a:spcPct val="0"/>
              </a:spcBef>
              <a:spcAft>
                <a:spcPct val="0"/>
              </a:spcAft>
              <a:buFont typeface="Arial" panose="020B0604020202020204" pitchFamily="34" charset="0"/>
              <a:buChar char="•"/>
            </a:pPr>
            <a:r>
              <a:rPr lang="en-US" altLang="en-US" sz="2400" dirty="0">
                <a:solidFill>
                  <a:srgbClr val="000000"/>
                </a:solidFill>
                <a:ea typeface="Calibri" panose="020F0502020204030204" pitchFamily="34" charset="0"/>
                <a:cs typeface="Calibri" panose="020F0502020204030204" pitchFamily="34" charset="0"/>
              </a:rPr>
              <a:t>19 students for Fall 2017</a:t>
            </a:r>
            <a:endParaRPr lang="en-US" altLang="en-US" sz="2400" dirty="0"/>
          </a:p>
          <a:p>
            <a:pPr lvl="0" eaLnBrk="0" fontAlgn="base" hangingPunct="0">
              <a:spcBef>
                <a:spcPct val="0"/>
              </a:spcBef>
              <a:spcAft>
                <a:spcPct val="0"/>
              </a:spcAft>
            </a:pPr>
            <a:endParaRPr lang="en-US" altLang="en-US" sz="2400" dirty="0"/>
          </a:p>
          <a:p>
            <a:endParaRPr lang="en-US" dirty="0"/>
          </a:p>
          <a:p>
            <a:endParaRPr lang="en-US" dirty="0"/>
          </a:p>
          <a:p>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8298" y="4275676"/>
            <a:ext cx="4786491" cy="2582324"/>
          </a:xfrm>
          <a:prstGeom prst="rect">
            <a:avLst/>
          </a:prstGeom>
        </p:spPr>
      </p:pic>
      <p:sp>
        <p:nvSpPr>
          <p:cNvPr id="4" name="TextBox 3"/>
          <p:cNvSpPr txBox="1"/>
          <p:nvPr/>
        </p:nvSpPr>
        <p:spPr>
          <a:xfrm>
            <a:off x="5768298" y="3906344"/>
            <a:ext cx="5458181" cy="369332"/>
          </a:xfrm>
          <a:prstGeom prst="rect">
            <a:avLst/>
          </a:prstGeom>
          <a:noFill/>
        </p:spPr>
        <p:txBody>
          <a:bodyPr wrap="square" rtlCol="0">
            <a:spAutoFit/>
          </a:bodyPr>
          <a:lstStyle/>
          <a:p>
            <a:r>
              <a:rPr lang="en-US" dirty="0" err="1"/>
              <a:t>Bucheon</a:t>
            </a:r>
            <a:r>
              <a:rPr lang="en-US" dirty="0"/>
              <a:t>, SK students summer study at CSUB 2017.</a:t>
            </a:r>
          </a:p>
        </p:txBody>
      </p:sp>
    </p:spTree>
    <p:extLst>
      <p:ext uri="{BB962C8B-B14F-4D97-AF65-F5344CB8AC3E}">
        <p14:creationId xmlns:p14="http://schemas.microsoft.com/office/powerpoint/2010/main" val="1082402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84398" y="0"/>
            <a:ext cx="5144678" cy="3662541"/>
          </a:xfrm>
          <a:prstGeom prst="rect">
            <a:avLst/>
          </a:prstGeom>
          <a:noFill/>
        </p:spPr>
        <p:txBody>
          <a:bodyPr wrap="none" rtlCol="0">
            <a:spAutoFit/>
          </a:bodyPr>
          <a:lstStyle/>
          <a:p>
            <a:pPr marL="285750" indent="-285750">
              <a:buFont typeface="Arial" panose="020B0604020202020204" pitchFamily="34" charset="0"/>
              <a:buChar char="•"/>
            </a:pPr>
            <a:r>
              <a:rPr lang="en-US" sz="2800" b="1" dirty="0"/>
              <a:t>Internationalization of campus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400" dirty="0"/>
              <a:t>Center for Global Outreach</a:t>
            </a:r>
          </a:p>
          <a:p>
            <a:pPr marL="285750" indent="-285750">
              <a:buFont typeface="Arial" panose="020B0604020202020204" pitchFamily="34" charset="0"/>
              <a:buChar char="•"/>
            </a:pPr>
            <a:r>
              <a:rPr lang="en-US" sz="2400" dirty="0"/>
              <a:t>Study Abroad Office</a:t>
            </a:r>
          </a:p>
          <a:p>
            <a:pPr marL="285750" indent="-285750">
              <a:buFont typeface="Arial" panose="020B0604020202020204" pitchFamily="34" charset="0"/>
              <a:buChar char="•"/>
            </a:pPr>
            <a:r>
              <a:rPr lang="en-US" sz="2400" dirty="0"/>
              <a:t>International articulation agreements</a:t>
            </a:r>
          </a:p>
          <a:p>
            <a:pPr marL="285750" indent="-285750">
              <a:buFont typeface="Arial" panose="020B0604020202020204" pitchFamily="34" charset="0"/>
              <a:buChar char="•"/>
            </a:pPr>
            <a:r>
              <a:rPr lang="en-US" sz="2400" dirty="0"/>
              <a:t>Hosting Visiting Scholars</a:t>
            </a:r>
          </a:p>
          <a:p>
            <a:pPr marL="285750" indent="-285750">
              <a:buFont typeface="Arial" panose="020B0604020202020204" pitchFamily="34" charset="0"/>
              <a:buChar char="•"/>
            </a:pPr>
            <a:r>
              <a:rPr lang="en-US" sz="2400" dirty="0"/>
              <a:t>Professors Across Borders</a:t>
            </a:r>
          </a:p>
          <a:p>
            <a:pPr marL="285750" indent="-285750">
              <a:buFont typeface="Arial" panose="020B0604020202020204" pitchFamily="34" charset="0"/>
              <a:buChar char="•"/>
            </a:pPr>
            <a:r>
              <a:rPr lang="en-US" sz="2400" dirty="0"/>
              <a:t>Phi Beta Delta Chapter:  Theta </a:t>
            </a:r>
            <a:r>
              <a:rPr lang="en-US" sz="2400" dirty="0" err="1"/>
              <a:t>Theta</a:t>
            </a:r>
            <a:endParaRPr lang="en-US" sz="2400" dirty="0"/>
          </a:p>
          <a:p>
            <a:pPr marL="285750" indent="-285750">
              <a:buFont typeface="Arial" panose="020B0604020202020204" pitchFamily="34" charset="0"/>
              <a:buChar char="•"/>
            </a:pPr>
            <a:r>
              <a:rPr lang="en-US" sz="2400" dirty="0"/>
              <a:t>Bakersfield Sister City</a:t>
            </a:r>
          </a:p>
          <a:p>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3155" y="3394166"/>
            <a:ext cx="4489269" cy="3366952"/>
          </a:xfrm>
          <a:prstGeom prst="rect">
            <a:avLst/>
          </a:prstGeom>
        </p:spPr>
      </p:pic>
      <p:sp>
        <p:nvSpPr>
          <p:cNvPr id="9" name="TextBox 8"/>
          <p:cNvSpPr txBox="1"/>
          <p:nvPr/>
        </p:nvSpPr>
        <p:spPr>
          <a:xfrm>
            <a:off x="5756709" y="3394166"/>
            <a:ext cx="4142160" cy="646331"/>
          </a:xfrm>
          <a:prstGeom prst="rect">
            <a:avLst/>
          </a:prstGeom>
          <a:noFill/>
        </p:spPr>
        <p:txBody>
          <a:bodyPr wrap="none" rtlCol="0">
            <a:spAutoFit/>
          </a:bodyPr>
          <a:lstStyle/>
          <a:p>
            <a:pPr algn="ctr"/>
            <a:r>
              <a:rPr lang="en-US" dirty="0">
                <a:solidFill>
                  <a:schemeClr val="bg1"/>
                </a:solidFill>
              </a:rPr>
              <a:t>Bakersfield and </a:t>
            </a:r>
            <a:r>
              <a:rPr lang="en-US" dirty="0" err="1">
                <a:solidFill>
                  <a:schemeClr val="bg1"/>
                </a:solidFill>
              </a:rPr>
              <a:t>Bucheon</a:t>
            </a:r>
            <a:r>
              <a:rPr lang="en-US" dirty="0">
                <a:solidFill>
                  <a:schemeClr val="bg1"/>
                </a:solidFill>
              </a:rPr>
              <a:t> City, South Korea</a:t>
            </a:r>
          </a:p>
          <a:p>
            <a:pPr algn="ctr"/>
            <a:r>
              <a:rPr lang="en-US" dirty="0">
                <a:solidFill>
                  <a:schemeClr val="bg1"/>
                </a:solidFill>
              </a:rPr>
              <a:t>Sister Cities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173" y="593503"/>
            <a:ext cx="3229499" cy="2144844"/>
          </a:xfrm>
          <a:prstGeom prst="rect">
            <a:avLst/>
          </a:prstGeom>
        </p:spPr>
      </p:pic>
    </p:spTree>
    <p:extLst>
      <p:ext uri="{BB962C8B-B14F-4D97-AF65-F5344CB8AC3E}">
        <p14:creationId xmlns:p14="http://schemas.microsoft.com/office/powerpoint/2010/main" val="1526344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0542" y="1461491"/>
            <a:ext cx="6096000" cy="2178289"/>
          </a:xfrm>
          <a:prstGeom prst="rect">
            <a:avLst/>
          </a:prstGeom>
        </p:spPr>
        <p:txBody>
          <a:bodyPr>
            <a:spAutoFit/>
          </a:bodyPr>
          <a:lstStyle/>
          <a:p>
            <a:r>
              <a:rPr lang="en-US" sz="2000" b="1" u="sng" dirty="0">
                <a:effectLst/>
                <a:latin typeface="Times" panose="02020603050405020304" pitchFamily="18" charset="0"/>
                <a:ea typeface="Times New Roman" panose="02020603050405020304" pitchFamily="18" charset="0"/>
                <a:cs typeface="Times New Roman" panose="02020603050405020304" pitchFamily="18" charset="0"/>
              </a:rPr>
              <a:t>Research Grants</a:t>
            </a:r>
            <a:endParaRPr lang="en-US" sz="2000" dirty="0">
              <a:effectLst/>
              <a:latin typeface="Times"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$14 million in 2016-17 </a:t>
            </a: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Up from $13 million in 2015-16 </a:t>
            </a: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Submitted 50 proposals in 2016-17</a:t>
            </a: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Currently 68 awards (19 are continuous)</a:t>
            </a: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#19 in the system in size, #4 in STEM research dollars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888573" y="1280160"/>
            <a:ext cx="5161818" cy="3422468"/>
          </a:xfrm>
          <a:prstGeom prst="rect">
            <a:avLst/>
          </a:prstGeom>
        </p:spPr>
      </p:pic>
    </p:spTree>
    <p:extLst>
      <p:ext uri="{BB962C8B-B14F-4D97-AF65-F5344CB8AC3E}">
        <p14:creationId xmlns:p14="http://schemas.microsoft.com/office/powerpoint/2010/main" val="3443757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73226437"/>
              </p:ext>
            </p:extLst>
          </p:nvPr>
        </p:nvGraphicFramePr>
        <p:xfrm>
          <a:off x="2741467" y="600349"/>
          <a:ext cx="6210301" cy="1714500"/>
        </p:xfrm>
        <a:graphic>
          <a:graphicData uri="http://schemas.openxmlformats.org/drawingml/2006/table">
            <a:tbl>
              <a:tblPr>
                <a:tableStyleId>{5C22544A-7EE6-4342-B048-85BDC9FD1C3A}</a:tableStyleId>
              </a:tblPr>
              <a:tblGrid>
                <a:gridCol w="1209057">
                  <a:extLst>
                    <a:ext uri="{9D8B030D-6E8A-4147-A177-3AD203B41FA5}">
                      <a16:colId xmlns:a16="http://schemas.microsoft.com/office/drawing/2014/main" val="528024645"/>
                    </a:ext>
                  </a:extLst>
                </a:gridCol>
                <a:gridCol w="609289">
                  <a:extLst>
                    <a:ext uri="{9D8B030D-6E8A-4147-A177-3AD203B41FA5}">
                      <a16:colId xmlns:a16="http://schemas.microsoft.com/office/drawing/2014/main" val="1556647403"/>
                    </a:ext>
                  </a:extLst>
                </a:gridCol>
                <a:gridCol w="621982">
                  <a:extLst>
                    <a:ext uri="{9D8B030D-6E8A-4147-A177-3AD203B41FA5}">
                      <a16:colId xmlns:a16="http://schemas.microsoft.com/office/drawing/2014/main" val="2176432473"/>
                    </a:ext>
                  </a:extLst>
                </a:gridCol>
                <a:gridCol w="621982">
                  <a:extLst>
                    <a:ext uri="{9D8B030D-6E8A-4147-A177-3AD203B41FA5}">
                      <a16:colId xmlns:a16="http://schemas.microsoft.com/office/drawing/2014/main" val="4116482377"/>
                    </a:ext>
                  </a:extLst>
                </a:gridCol>
                <a:gridCol w="621982">
                  <a:extLst>
                    <a:ext uri="{9D8B030D-6E8A-4147-A177-3AD203B41FA5}">
                      <a16:colId xmlns:a16="http://schemas.microsoft.com/office/drawing/2014/main" val="2560868655"/>
                    </a:ext>
                  </a:extLst>
                </a:gridCol>
                <a:gridCol w="621982">
                  <a:extLst>
                    <a:ext uri="{9D8B030D-6E8A-4147-A177-3AD203B41FA5}">
                      <a16:colId xmlns:a16="http://schemas.microsoft.com/office/drawing/2014/main" val="1690150588"/>
                    </a:ext>
                  </a:extLst>
                </a:gridCol>
                <a:gridCol w="621982">
                  <a:extLst>
                    <a:ext uri="{9D8B030D-6E8A-4147-A177-3AD203B41FA5}">
                      <a16:colId xmlns:a16="http://schemas.microsoft.com/office/drawing/2014/main" val="1583422000"/>
                    </a:ext>
                  </a:extLst>
                </a:gridCol>
                <a:gridCol w="660063">
                  <a:extLst>
                    <a:ext uri="{9D8B030D-6E8A-4147-A177-3AD203B41FA5}">
                      <a16:colId xmlns:a16="http://schemas.microsoft.com/office/drawing/2014/main" val="4293350718"/>
                    </a:ext>
                  </a:extLst>
                </a:gridCol>
                <a:gridCol w="621982">
                  <a:extLst>
                    <a:ext uri="{9D8B030D-6E8A-4147-A177-3AD203B41FA5}">
                      <a16:colId xmlns:a16="http://schemas.microsoft.com/office/drawing/2014/main" val="2910433132"/>
                    </a:ext>
                  </a:extLst>
                </a:gridCol>
              </a:tblGrid>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Fall 2010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Fall 2011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Fall 2012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Fall 2013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Fall 2014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Fall 2015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Fall 2016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Fall 2017</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12946353"/>
                  </a:ext>
                </a:extLst>
              </a:tr>
              <a:tr h="571500">
                <a:tc>
                  <a:txBody>
                    <a:bodyPr/>
                    <a:lstStyle/>
                    <a:p>
                      <a:pPr algn="l" fontAlgn="b"/>
                      <a:r>
                        <a:rPr lang="en-US" sz="1100" u="none" strike="noStrike">
                          <a:effectLst/>
                        </a:rPr>
                        <a:t>Undergraduate Total Applications Received by term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9,436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9,609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10,507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11,307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12,199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18,956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15,341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15,576</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0056330"/>
                  </a:ext>
                </a:extLst>
              </a:tr>
              <a:tr h="190500">
                <a:tc>
                  <a:txBody>
                    <a:bodyPr/>
                    <a:lstStyle/>
                    <a:p>
                      <a:pPr algn="l" fontAlgn="b"/>
                      <a:r>
                        <a:rPr lang="en-US" sz="1100" u="none" strike="noStrike">
                          <a:effectLst/>
                        </a:rPr>
                        <a:t>% change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18202264"/>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058234"/>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2010-11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2011-12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2012-13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2013-14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2014-15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2015-16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2016-17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8271994"/>
                  </a:ext>
                </a:extLst>
              </a:tr>
              <a:tr h="190500">
                <a:tc>
                  <a:txBody>
                    <a:bodyPr/>
                    <a:lstStyle/>
                    <a:p>
                      <a:pPr algn="l" fontAlgn="b"/>
                      <a:r>
                        <a:rPr lang="en-US" sz="1100" u="none" strike="noStrike">
                          <a:effectLst/>
                        </a:rPr>
                        <a:t>Degrees awarded</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1,768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1,851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1,839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1,775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1,787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2,189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2,505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00194099"/>
                  </a:ext>
                </a:extLst>
              </a:tr>
              <a:tr h="190500">
                <a:tc>
                  <a:txBody>
                    <a:bodyPr/>
                    <a:lstStyle/>
                    <a:p>
                      <a:pPr algn="l" fontAlgn="b"/>
                      <a:r>
                        <a:rPr lang="en-US" sz="1100" u="none" strike="noStrike">
                          <a:effectLst/>
                        </a:rPr>
                        <a:t>% change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9171616"/>
                  </a:ext>
                </a:extLst>
              </a:tr>
            </a:tbl>
          </a:graphicData>
        </a:graphic>
      </p:graphicFrame>
      <p:graphicFrame>
        <p:nvGraphicFramePr>
          <p:cNvPr id="3" name="Chart 2"/>
          <p:cNvGraphicFramePr>
            <a:graphicFrameLocks/>
          </p:cNvGraphicFramePr>
          <p:nvPr>
            <p:extLst>
              <p:ext uri="{D42A27DB-BD31-4B8C-83A1-F6EECF244321}">
                <p14:modId xmlns:p14="http://schemas.microsoft.com/office/powerpoint/2010/main" val="2996428706"/>
              </p:ext>
            </p:extLst>
          </p:nvPr>
        </p:nvGraphicFramePr>
        <p:xfrm>
          <a:off x="6037810" y="2422915"/>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extLst>
              <p:ext uri="{D42A27DB-BD31-4B8C-83A1-F6EECF244321}">
                <p14:modId xmlns:p14="http://schemas.microsoft.com/office/powerpoint/2010/main" val="2591299242"/>
              </p:ext>
            </p:extLst>
          </p:nvPr>
        </p:nvGraphicFramePr>
        <p:xfrm>
          <a:off x="792480" y="2422915"/>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914400" y="5403273"/>
            <a:ext cx="4522585" cy="276999"/>
          </a:xfrm>
          <a:prstGeom prst="rect">
            <a:avLst/>
          </a:prstGeom>
          <a:noFill/>
        </p:spPr>
        <p:txBody>
          <a:bodyPr wrap="none" rtlCol="0">
            <a:spAutoFit/>
          </a:bodyPr>
          <a:lstStyle/>
          <a:p>
            <a:r>
              <a:rPr lang="en-US" sz="1200" dirty="0"/>
              <a:t>Note:  Fall 2015:  received large number of redirects from other CSU’s.</a:t>
            </a:r>
          </a:p>
        </p:txBody>
      </p:sp>
      <p:sp>
        <p:nvSpPr>
          <p:cNvPr id="6" name="TextBox 5"/>
          <p:cNvSpPr txBox="1"/>
          <p:nvPr/>
        </p:nvSpPr>
        <p:spPr>
          <a:xfrm>
            <a:off x="6866313" y="5403272"/>
            <a:ext cx="2752292" cy="276999"/>
          </a:xfrm>
          <a:prstGeom prst="rect">
            <a:avLst/>
          </a:prstGeom>
          <a:noFill/>
        </p:spPr>
        <p:txBody>
          <a:bodyPr wrap="none" rtlCol="0">
            <a:spAutoFit/>
          </a:bodyPr>
          <a:lstStyle/>
          <a:p>
            <a:r>
              <a:rPr lang="en-US" sz="1200" dirty="0"/>
              <a:t>Note:  Fall 2017 conversion to semesters.</a:t>
            </a:r>
          </a:p>
        </p:txBody>
      </p:sp>
    </p:spTree>
    <p:extLst>
      <p:ext uri="{BB962C8B-B14F-4D97-AF65-F5344CB8AC3E}">
        <p14:creationId xmlns:p14="http://schemas.microsoft.com/office/powerpoint/2010/main" val="3899267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8901" y="1188721"/>
            <a:ext cx="5499465" cy="5632311"/>
          </a:xfrm>
          <a:prstGeom prst="rect">
            <a:avLst/>
          </a:prstGeom>
          <a:noFill/>
        </p:spPr>
        <p:txBody>
          <a:bodyPr wrap="square" rtlCol="0">
            <a:spAutoFit/>
          </a:bodyPr>
          <a:lstStyle/>
          <a:p>
            <a:endParaRPr lang="en-US" dirty="0"/>
          </a:p>
          <a:p>
            <a:r>
              <a:rPr lang="en-US" b="1" dirty="0"/>
              <a:t>Grad Checks</a:t>
            </a:r>
          </a:p>
          <a:p>
            <a:pPr marL="285750" indent="-285750">
              <a:buFont typeface="Arial" panose="020B0604020202020204" pitchFamily="34" charset="0"/>
              <a:buChar char="•"/>
            </a:pPr>
            <a:r>
              <a:rPr lang="en-US" dirty="0"/>
              <a:t>1422 grad checks for Spring 2018 graduation were </a:t>
            </a:r>
          </a:p>
          <a:p>
            <a:pPr lvl="1"/>
            <a:r>
              <a:rPr lang="en-US" dirty="0"/>
              <a:t>submitted by the April 29, 2017 deadline and continue to be submitted.</a:t>
            </a:r>
          </a:p>
          <a:p>
            <a:pPr marL="285750" indent="-285750">
              <a:buFont typeface="Arial" panose="020B0604020202020204" pitchFamily="34" charset="0"/>
              <a:buChar char="•"/>
            </a:pPr>
            <a:r>
              <a:rPr lang="en-US" dirty="0"/>
              <a:t>1407 have been processed by August 17, 2017.  All students who submitted by April 29 have been completed.</a:t>
            </a:r>
          </a:p>
          <a:p>
            <a:endParaRPr lang="en-US" dirty="0"/>
          </a:p>
          <a:p>
            <a:r>
              <a:rPr lang="en-US" b="1" dirty="0"/>
              <a:t>Transcript Evaluations for fall 2017 </a:t>
            </a:r>
          </a:p>
          <a:p>
            <a:r>
              <a:rPr lang="en-US" dirty="0"/>
              <a:t>As of August 17, 2017</a:t>
            </a:r>
          </a:p>
          <a:p>
            <a:endParaRPr lang="en-US" dirty="0"/>
          </a:p>
          <a:p>
            <a:pPr marL="285750" indent="-285750">
              <a:buFont typeface="Arial" panose="020B0604020202020204" pitchFamily="34" charset="0"/>
              <a:buChar char="•"/>
            </a:pPr>
            <a:r>
              <a:rPr lang="en-US" dirty="0"/>
              <a:t>1293 Total New Transfers Admitted and Accepted </a:t>
            </a:r>
          </a:p>
          <a:p>
            <a:pPr marL="285750" indent="-285750">
              <a:buFont typeface="Arial" panose="020B0604020202020204" pitchFamily="34" charset="0"/>
              <a:buChar char="•"/>
            </a:pPr>
            <a:r>
              <a:rPr lang="en-US" dirty="0"/>
              <a:t>970 Enrolled</a:t>
            </a:r>
          </a:p>
          <a:p>
            <a:pPr marL="285750" indent="-285750">
              <a:buFont typeface="Arial" panose="020B0604020202020204" pitchFamily="34" charset="0"/>
              <a:buChar char="•"/>
            </a:pPr>
            <a:r>
              <a:rPr lang="en-US" dirty="0"/>
              <a:t>3 remaining to complete and post</a:t>
            </a:r>
          </a:p>
          <a:p>
            <a:pPr marL="285750" indent="-285750">
              <a:buFont typeface="Arial" panose="020B0604020202020204" pitchFamily="34" charset="0"/>
              <a:buChar char="•"/>
            </a:pPr>
            <a:r>
              <a:rPr lang="en-US" dirty="0"/>
              <a:t>22 final transcripts submitted in the last two weeks that will be completed ASAP</a:t>
            </a:r>
          </a:p>
          <a:p>
            <a:endParaRPr lang="en-US" dirty="0"/>
          </a:p>
          <a:p>
            <a:endParaRPr lang="en-US" dirty="0"/>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6926" y="59081"/>
            <a:ext cx="5077674" cy="6798919"/>
          </a:xfrm>
          <a:prstGeom prst="rect">
            <a:avLst/>
          </a:prstGeom>
        </p:spPr>
      </p:pic>
    </p:spTree>
    <p:extLst>
      <p:ext uri="{BB962C8B-B14F-4D97-AF65-F5344CB8AC3E}">
        <p14:creationId xmlns:p14="http://schemas.microsoft.com/office/powerpoint/2010/main" val="3061594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38996" y="199505"/>
            <a:ext cx="1784976" cy="369332"/>
          </a:xfrm>
          <a:prstGeom prst="rect">
            <a:avLst/>
          </a:prstGeom>
          <a:noFill/>
        </p:spPr>
        <p:txBody>
          <a:bodyPr wrap="none" rtlCol="0">
            <a:spAutoFit/>
          </a:bodyPr>
          <a:lstStyle/>
          <a:p>
            <a:r>
              <a:rPr lang="en-US" dirty="0"/>
              <a:t>Institutional data</a:t>
            </a:r>
          </a:p>
        </p:txBody>
      </p:sp>
      <p:sp>
        <p:nvSpPr>
          <p:cNvPr id="3" name="TextBox 2"/>
          <p:cNvSpPr txBox="1"/>
          <p:nvPr/>
        </p:nvSpPr>
        <p:spPr>
          <a:xfrm>
            <a:off x="3973484" y="673331"/>
            <a:ext cx="2840586" cy="369332"/>
          </a:xfrm>
          <a:prstGeom prst="rect">
            <a:avLst/>
          </a:prstGeom>
          <a:noFill/>
        </p:spPr>
        <p:txBody>
          <a:bodyPr wrap="none" rtlCol="0">
            <a:spAutoFit/>
          </a:bodyPr>
          <a:lstStyle/>
          <a:p>
            <a:r>
              <a:rPr lang="en-US"/>
              <a:t>https://www.csub.edu/irpa/</a:t>
            </a:r>
            <a:endParaRPr lang="en-US" dirty="0"/>
          </a:p>
        </p:txBody>
      </p:sp>
      <p:sp>
        <p:nvSpPr>
          <p:cNvPr id="13" name="Rectangle 20"/>
          <p:cNvSpPr>
            <a:spLocks noChangeArrowheads="1"/>
          </p:cNvSpPr>
          <p:nvPr/>
        </p:nvSpPr>
        <p:spPr bwMode="auto">
          <a:xfrm>
            <a:off x="3696789" y="161979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43" name="Picture 11" descr="Tableau server software log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0911" y="1423428"/>
            <a:ext cx="4192772" cy="8667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21"/>
          <p:cNvSpPr>
            <a:spLocks noChangeArrowheads="1"/>
          </p:cNvSpPr>
          <p:nvPr/>
        </p:nvSpPr>
        <p:spPr bwMode="auto">
          <a:xfrm>
            <a:off x="3340911" y="2533719"/>
            <a:ext cx="556104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333333"/>
                </a:solidFill>
                <a:effectLst/>
                <a:latin typeface="ProximaNovaReg" charset="0"/>
                <a:ea typeface="Times New Roman" panose="02020603050405020304" pitchFamily="18" charset="0"/>
                <a:cs typeface="Times New Roman" panose="02020603050405020304" pitchFamily="18" charset="0"/>
              </a:rPr>
              <a:t>CSUB ID and Password Required</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333333"/>
                </a:solidFill>
                <a:effectLst/>
                <a:latin typeface="ProximaNovaReg" charset="0"/>
                <a:ea typeface="Times New Roman" panose="02020603050405020304" pitchFamily="18" charset="0"/>
                <a:cs typeface="Times New Roman" panose="02020603050405020304" pitchFamily="18" charset="0"/>
              </a:rPr>
              <a:t>Currently only available from the on-campus network</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a:ln>
                  <a:noFill/>
                </a:ln>
                <a:solidFill>
                  <a:srgbClr val="004B88"/>
                </a:solidFill>
                <a:effectLst/>
                <a:latin typeface="ProximaNovaReg" charset="0"/>
                <a:ea typeface="Times New Roman" panose="02020603050405020304" pitchFamily="18" charset="0"/>
                <a:cs typeface="Times New Roman" panose="02020603050405020304" pitchFamily="18" charset="0"/>
                <a:hlinkClick r:id="rId4"/>
              </a:rPr>
              <a:t>Click here for</a:t>
            </a:r>
            <a:r>
              <a:rPr kumimoji="0" lang="en-US" altLang="en-US" b="0" i="1" u="none" strike="noStrike" cap="none" normalizeH="0" baseline="0" dirty="0">
                <a:ln>
                  <a:noFill/>
                </a:ln>
                <a:solidFill>
                  <a:srgbClr val="004B88"/>
                </a:solidFill>
                <a:effectLst/>
                <a:latin typeface="Calibri" panose="020F0502020204030204" pitchFamily="34" charset="0"/>
                <a:ea typeface="Times New Roman" panose="02020603050405020304" pitchFamily="18" charset="0"/>
                <a:cs typeface="Times New Roman" panose="02020603050405020304" pitchFamily="18" charset="0"/>
                <a:hlinkClick r:id="rId4"/>
              </a:rPr>
              <a:t> </a:t>
            </a:r>
            <a:r>
              <a:rPr kumimoji="0" lang="en-US" altLang="en-US" b="0" i="1" u="none" strike="noStrike" cap="none" normalizeH="0" baseline="0" dirty="0">
                <a:ln>
                  <a:noFill/>
                </a:ln>
                <a:solidFill>
                  <a:srgbClr val="004B88"/>
                </a:solidFill>
                <a:effectLst/>
                <a:latin typeface="ProximaNovaReg" charset="0"/>
                <a:ea typeface="Times New Roman" panose="02020603050405020304" pitchFamily="18" charset="0"/>
                <a:cs typeface="Times New Roman" panose="02020603050405020304" pitchFamily="18" charset="0"/>
                <a:hlinkClick r:id="rId4"/>
              </a:rPr>
              <a:t>tableau infographic</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08027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Faust Gorham</a:t>
            </a:r>
          </a:p>
        </p:txBody>
      </p:sp>
      <p:sp>
        <p:nvSpPr>
          <p:cNvPr id="4" name="Text Placeholder 3"/>
          <p:cNvSpPr>
            <a:spLocks noGrp="1"/>
          </p:cNvSpPr>
          <p:nvPr>
            <p:ph type="body" sz="quarter" idx="14"/>
          </p:nvPr>
        </p:nvSpPr>
        <p:spPr/>
        <p:txBody>
          <a:bodyPr/>
          <a:lstStyle/>
          <a:p>
            <a:r>
              <a:rPr lang="en-US" dirty="0"/>
              <a:t>8-7-2017</a:t>
            </a:r>
          </a:p>
        </p:txBody>
      </p:sp>
      <p:sp>
        <p:nvSpPr>
          <p:cNvPr id="6" name="Text Placeholder 5"/>
          <p:cNvSpPr>
            <a:spLocks noGrp="1"/>
          </p:cNvSpPr>
          <p:nvPr>
            <p:ph type="body" sz="quarter" idx="16"/>
          </p:nvPr>
        </p:nvSpPr>
        <p:spPr/>
        <p:txBody>
          <a:bodyPr>
            <a:normAutofit fontScale="70000" lnSpcReduction="20000"/>
          </a:bodyPr>
          <a:lstStyle/>
          <a:p>
            <a:r>
              <a:rPr lang="en-US" dirty="0"/>
              <a:t>ITS Accomplishments and Future Priorities</a:t>
            </a:r>
          </a:p>
        </p:txBody>
      </p:sp>
    </p:spTree>
    <p:extLst>
      <p:ext uri="{BB962C8B-B14F-4D97-AF65-F5344CB8AC3E}">
        <p14:creationId xmlns:p14="http://schemas.microsoft.com/office/powerpoint/2010/main" val="3436866238"/>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790905" y="109177"/>
            <a:ext cx="3818239" cy="536575"/>
          </a:xfrm>
        </p:spPr>
        <p:txBody>
          <a:bodyPr/>
          <a:lstStyle/>
          <a:p>
            <a:r>
              <a:rPr lang="en-US" dirty="0"/>
              <a:t>2016 – 2017 Accomplishments</a:t>
            </a:r>
          </a:p>
        </p:txBody>
      </p:sp>
      <p:sp>
        <p:nvSpPr>
          <p:cNvPr id="3" name="Text Placeholder 2"/>
          <p:cNvSpPr>
            <a:spLocks noGrp="1"/>
          </p:cNvSpPr>
          <p:nvPr>
            <p:ph type="body" sz="quarter" idx="15"/>
          </p:nvPr>
        </p:nvSpPr>
        <p:spPr>
          <a:xfrm>
            <a:off x="471557" y="645752"/>
            <a:ext cx="9338649" cy="5314650"/>
          </a:xfrm>
        </p:spPr>
        <p:txBody>
          <a:bodyPr>
            <a:noAutofit/>
          </a:bodyPr>
          <a:lstStyle/>
          <a:p>
            <a:r>
              <a:rPr lang="en-US" sz="1600" dirty="0"/>
              <a:t>Faculty Refresh – replaced 36 computers</a:t>
            </a:r>
          </a:p>
          <a:p>
            <a:r>
              <a:rPr lang="en-US" sz="1600" dirty="0"/>
              <a:t>26 faculty workstations replaced in our Smart Classrooms</a:t>
            </a:r>
          </a:p>
          <a:p>
            <a:r>
              <a:rPr lang="en-US" sz="1600" dirty="0"/>
              <a:t>298 computers upgraded or installed across 10 labs in our Computer Labs</a:t>
            </a:r>
          </a:p>
          <a:p>
            <a:r>
              <a:rPr lang="en-US" sz="1600" dirty="0"/>
              <a:t>8 Smart Classroom projectors upgraded to our minimum standards</a:t>
            </a:r>
          </a:p>
          <a:p>
            <a:r>
              <a:rPr lang="en-US" sz="1600" dirty="0"/>
              <a:t>Student Printing – web based, supports all file formats, print to any location</a:t>
            </a:r>
          </a:p>
          <a:p>
            <a:r>
              <a:rPr lang="en-US" sz="1600" dirty="0"/>
              <a:t>Managed Print Services (Multi-function copiers) – 70 copiers rolled out to departments</a:t>
            </a:r>
          </a:p>
          <a:p>
            <a:r>
              <a:rPr lang="en-US" sz="1600" dirty="0"/>
              <a:t>EduRoam – wireless access at most higher education institutions across the world </a:t>
            </a:r>
          </a:p>
          <a:p>
            <a:r>
              <a:rPr lang="en-US" sz="1600" dirty="0"/>
              <a:t>Offsite Disaster Recovery – data loss reduced from total loss to just last 24 hours</a:t>
            </a:r>
          </a:p>
          <a:p>
            <a:r>
              <a:rPr lang="en-US" sz="1600" dirty="0"/>
              <a:t>Doctoral program revenue tracking</a:t>
            </a:r>
          </a:p>
          <a:p>
            <a:r>
              <a:rPr lang="en-US" sz="1600" dirty="0"/>
              <a:t>Commencement 2017</a:t>
            </a:r>
          </a:p>
          <a:p>
            <a:r>
              <a:rPr lang="en-US" sz="1600" dirty="0"/>
              <a:t>Voice over IP Telephone system infrastructure</a:t>
            </a:r>
          </a:p>
          <a:p>
            <a:r>
              <a:rPr lang="en-US" sz="1600" dirty="0"/>
              <a:t>Two new conference rooms</a:t>
            </a:r>
          </a:p>
          <a:p>
            <a:r>
              <a:rPr lang="en-US" sz="1600" dirty="0"/>
              <a:t>Security</a:t>
            </a:r>
          </a:p>
          <a:p>
            <a:pPr marL="742950" lvl="1" indent="-285750">
              <a:buFont typeface="Arial" panose="020B0604020202020204" pitchFamily="34" charset="0"/>
              <a:buChar char="•"/>
            </a:pPr>
            <a:r>
              <a:rPr lang="en-US" sz="1600" dirty="0"/>
              <a:t>Perimeter Security</a:t>
            </a:r>
          </a:p>
          <a:p>
            <a:pPr marL="742950" lvl="1" indent="-285750">
              <a:buFont typeface="Arial" panose="020B0604020202020204" pitchFamily="34" charset="0"/>
              <a:buChar char="•"/>
            </a:pPr>
            <a:r>
              <a:rPr lang="en-US" sz="1600" dirty="0"/>
              <a:t>Email validation/ phishing reduction</a:t>
            </a:r>
          </a:p>
          <a:p>
            <a:pPr marL="742950" lvl="1" indent="-285750">
              <a:buFont typeface="Arial" panose="020B0604020202020204" pitchFamily="34" charset="0"/>
              <a:buChar char="•"/>
            </a:pPr>
            <a:r>
              <a:rPr lang="en-US" sz="1600" dirty="0"/>
              <a:t>Multi-factor authentication for key systems</a:t>
            </a:r>
          </a:p>
        </p:txBody>
      </p:sp>
    </p:spTree>
    <p:extLst>
      <p:ext uri="{BB962C8B-B14F-4D97-AF65-F5344CB8AC3E}">
        <p14:creationId xmlns:p14="http://schemas.microsoft.com/office/powerpoint/2010/main" val="1098896408"/>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333705" y="124248"/>
            <a:ext cx="3818239" cy="536575"/>
          </a:xfrm>
        </p:spPr>
        <p:txBody>
          <a:bodyPr/>
          <a:lstStyle/>
          <a:p>
            <a:r>
              <a:rPr lang="en-US" dirty="0"/>
              <a:t>2017 – 2018 Top Priorities</a:t>
            </a:r>
          </a:p>
        </p:txBody>
      </p:sp>
      <p:sp>
        <p:nvSpPr>
          <p:cNvPr id="3" name="Text Placeholder 2"/>
          <p:cNvSpPr>
            <a:spLocks noGrp="1"/>
          </p:cNvSpPr>
          <p:nvPr>
            <p:ph type="body" sz="quarter" idx="15"/>
          </p:nvPr>
        </p:nvSpPr>
        <p:spPr>
          <a:xfrm>
            <a:off x="509451" y="548638"/>
            <a:ext cx="11682549" cy="6309361"/>
          </a:xfrm>
        </p:spPr>
        <p:txBody>
          <a:bodyPr>
            <a:normAutofit fontScale="25000" lnSpcReduction="20000"/>
          </a:bodyPr>
          <a:lstStyle/>
          <a:p>
            <a:r>
              <a:rPr lang="en-US" sz="6400" dirty="0"/>
              <a:t>Zoom Video Conferencing for use by all staff, students, faculty</a:t>
            </a:r>
          </a:p>
          <a:p>
            <a:r>
              <a:rPr lang="en-US" sz="6400" dirty="0"/>
              <a:t>Secure Cloud Storage using Box or Dropbox for sharing of files</a:t>
            </a:r>
          </a:p>
          <a:p>
            <a:r>
              <a:rPr lang="en-US" sz="6400" dirty="0"/>
              <a:t>Mobile Application for CSUB</a:t>
            </a:r>
          </a:p>
          <a:p>
            <a:r>
              <a:rPr lang="en-US" sz="6400" dirty="0"/>
              <a:t>Student Engagement Dashboard – live data on student engagement in systems</a:t>
            </a:r>
          </a:p>
          <a:p>
            <a:r>
              <a:rPr lang="en-US" sz="6400" dirty="0"/>
              <a:t>Humanities Office Building Move and Voice over IP rollout</a:t>
            </a:r>
          </a:p>
          <a:p>
            <a:r>
              <a:rPr lang="en-US" sz="6400" dirty="0"/>
              <a:t>Automated course and roster updates from PeopleSoft to Blackboard</a:t>
            </a:r>
          </a:p>
          <a:p>
            <a:r>
              <a:rPr lang="en-US" sz="6400" dirty="0"/>
              <a:t>Grant Management System for pre-award and SPO</a:t>
            </a:r>
          </a:p>
          <a:p>
            <a:r>
              <a:rPr lang="en-US" sz="6400" dirty="0"/>
              <a:t>Professional Development for ITS on Customer Service, Service and Change Management, and technical skills</a:t>
            </a:r>
          </a:p>
          <a:p>
            <a:r>
              <a:rPr lang="en-US" sz="6400" dirty="0"/>
              <a:t>Guest Wireless</a:t>
            </a:r>
          </a:p>
          <a:p>
            <a:r>
              <a:rPr lang="en-US" sz="6400" dirty="0"/>
              <a:t>New campus content management system. Migrate 3-4 departmental websites</a:t>
            </a:r>
          </a:p>
          <a:p>
            <a:r>
              <a:rPr lang="en-US" sz="6400" dirty="0"/>
              <a:t>Upgrade 75% of our smart classrooms to all be capable of high definition TV and meet our minimum standards, student and learner expectations</a:t>
            </a:r>
          </a:p>
          <a:p>
            <a:r>
              <a:rPr lang="en-US" sz="6400" dirty="0"/>
              <a:t>Upgrade two of six of our distance/video conferencing classrooms to meet our minimum standards</a:t>
            </a:r>
          </a:p>
          <a:p>
            <a:r>
              <a:rPr lang="en-US" sz="6400" dirty="0"/>
              <a:t>Faculty Refresh – 40+ computers</a:t>
            </a:r>
          </a:p>
          <a:p>
            <a:r>
              <a:rPr lang="en-US" sz="6400" dirty="0"/>
              <a:t>A new ITS service and ticketing system making interactions with ITS simpler</a:t>
            </a:r>
          </a:p>
          <a:p>
            <a:r>
              <a:rPr lang="en-US" sz="6400" dirty="0"/>
              <a:t>Budget and Reporting system</a:t>
            </a:r>
          </a:p>
          <a:p>
            <a:r>
              <a:rPr lang="en-US" sz="6400" dirty="0"/>
              <a:t>Move 25% of our compute workloads to the cloud and start to offer cloud compute for researchers</a:t>
            </a:r>
          </a:p>
          <a:p>
            <a:r>
              <a:rPr lang="en-US" sz="6400" dirty="0"/>
              <a:t>Grow outdoor connectivity and in-building performance of wireless network</a:t>
            </a:r>
          </a:p>
          <a:p>
            <a:r>
              <a:rPr lang="en-US" sz="6400" dirty="0" err="1"/>
              <a:t>Cashnet</a:t>
            </a:r>
            <a:r>
              <a:rPr lang="en-US" sz="6400" dirty="0"/>
              <a:t> Storefront and Mobile Payment solutions</a:t>
            </a:r>
          </a:p>
          <a:p>
            <a:r>
              <a:rPr lang="en-US" sz="6400" dirty="0"/>
              <a:t>Security</a:t>
            </a:r>
          </a:p>
          <a:p>
            <a:pPr marL="742950" lvl="1" indent="-285750">
              <a:buFont typeface="Arial" panose="020B0604020202020204" pitchFamily="34" charset="0"/>
              <a:buChar char="•"/>
            </a:pPr>
            <a:r>
              <a:rPr lang="en-US" sz="6400" dirty="0"/>
              <a:t>End point protection</a:t>
            </a:r>
          </a:p>
          <a:p>
            <a:pPr marL="742950" lvl="1" indent="-285750">
              <a:buFont typeface="Arial" panose="020B0604020202020204" pitchFamily="34" charset="0"/>
              <a:buChar char="•"/>
            </a:pPr>
            <a:endParaRPr lang="en-US" sz="1700" dirty="0"/>
          </a:p>
        </p:txBody>
      </p:sp>
    </p:spTree>
    <p:extLst>
      <p:ext uri="{BB962C8B-B14F-4D97-AF65-F5344CB8AC3E}">
        <p14:creationId xmlns:p14="http://schemas.microsoft.com/office/powerpoint/2010/main" val="107291906"/>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44339" y="400199"/>
            <a:ext cx="6187044" cy="3447098"/>
          </a:xfrm>
          <a:prstGeom prst="rect">
            <a:avLst/>
          </a:prstGeom>
          <a:noFill/>
        </p:spPr>
        <p:txBody>
          <a:bodyPr wrap="square" rtlCol="0">
            <a:spAutoFit/>
          </a:bodyPr>
          <a:lstStyle/>
          <a:p>
            <a:r>
              <a:rPr lang="en-US" sz="3200" b="1" dirty="0"/>
              <a:t>President’s Initiatives 2017</a:t>
            </a:r>
          </a:p>
          <a:p>
            <a:endParaRPr lang="en-US" dirty="0"/>
          </a:p>
          <a:p>
            <a:r>
              <a:rPr lang="en-US" sz="2800" dirty="0"/>
              <a:t>1.Professional Development</a:t>
            </a:r>
          </a:p>
          <a:p>
            <a:r>
              <a:rPr lang="en-US" sz="2800" dirty="0"/>
              <a:t>Staff and Faculty</a:t>
            </a:r>
          </a:p>
          <a:p>
            <a:endParaRPr lang="en-US" sz="2800" dirty="0"/>
          </a:p>
          <a:p>
            <a:r>
              <a:rPr lang="en-US" sz="2800" dirty="0"/>
              <a:t>2.Student Employment</a:t>
            </a:r>
          </a:p>
          <a:p>
            <a:endParaRPr lang="en-US" sz="2800" dirty="0"/>
          </a:p>
          <a:p>
            <a:r>
              <a:rPr lang="en-US" sz="2800" dirty="0"/>
              <a:t>3.Classroom upgrades</a:t>
            </a:r>
          </a:p>
        </p:txBody>
      </p:sp>
    </p:spTree>
    <p:extLst>
      <p:ext uri="{BB962C8B-B14F-4D97-AF65-F5344CB8AC3E}">
        <p14:creationId xmlns:p14="http://schemas.microsoft.com/office/powerpoint/2010/main" val="3545043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8206" y="1260358"/>
            <a:ext cx="5385658" cy="6237722"/>
          </a:xfrm>
        </p:spPr>
        <p:txBody>
          <a:bodyPr>
            <a:noAutofit/>
          </a:bodyPr>
          <a:lstStyle/>
          <a:p>
            <a:r>
              <a:rPr lang="en-US" sz="1800" dirty="0"/>
              <a:t>Budget</a:t>
            </a:r>
          </a:p>
          <a:p>
            <a:r>
              <a:rPr lang="en-US" sz="1800" dirty="0"/>
              <a:t>Student Success and Graduation Initiative</a:t>
            </a:r>
          </a:p>
          <a:p>
            <a:r>
              <a:rPr lang="en-US" sz="1800" dirty="0"/>
              <a:t>WSCUC aka WASC</a:t>
            </a:r>
          </a:p>
          <a:p>
            <a:r>
              <a:rPr lang="en-US" sz="1800" dirty="0"/>
              <a:t>Internationalization Efforts</a:t>
            </a:r>
          </a:p>
          <a:p>
            <a:r>
              <a:rPr lang="en-US" sz="1800" dirty="0"/>
              <a:t>Grants</a:t>
            </a:r>
          </a:p>
          <a:p>
            <a:r>
              <a:rPr lang="en-US" sz="1800" dirty="0"/>
              <a:t>Admissions</a:t>
            </a:r>
          </a:p>
          <a:p>
            <a:r>
              <a:rPr lang="en-US" sz="1800" dirty="0"/>
              <a:t>Enrollment Management</a:t>
            </a:r>
          </a:p>
          <a:p>
            <a:r>
              <a:rPr lang="en-US" sz="1800" dirty="0"/>
              <a:t>Institutional data</a:t>
            </a:r>
          </a:p>
        </p:txBody>
      </p:sp>
      <p:sp>
        <p:nvSpPr>
          <p:cNvPr id="4" name="Content Placeholder 2"/>
          <p:cNvSpPr txBox="1">
            <a:spLocks/>
          </p:cNvSpPr>
          <p:nvPr/>
        </p:nvSpPr>
        <p:spPr>
          <a:xfrm>
            <a:off x="6217921" y="1260358"/>
            <a:ext cx="5385658" cy="62377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IT updates</a:t>
            </a:r>
          </a:p>
          <a:p>
            <a:r>
              <a:rPr lang="en-US" sz="1800" dirty="0"/>
              <a:t>President’s Initiatives</a:t>
            </a:r>
          </a:p>
          <a:p>
            <a:r>
              <a:rPr lang="en-US" sz="1800" dirty="0"/>
              <a:t>Faculty searches </a:t>
            </a:r>
          </a:p>
          <a:p>
            <a:r>
              <a:rPr lang="en-US" sz="1800" dirty="0"/>
              <a:t>Promotions and Tenure</a:t>
            </a:r>
          </a:p>
          <a:p>
            <a:r>
              <a:rPr lang="en-US" sz="1800" dirty="0"/>
              <a:t>Department Chairs </a:t>
            </a:r>
          </a:p>
          <a:p>
            <a:r>
              <a:rPr lang="en-US" sz="1800" dirty="0"/>
              <a:t>Library Management System, Faculty Hall of Fame, and Book Launch</a:t>
            </a:r>
          </a:p>
          <a:p>
            <a:r>
              <a:rPr lang="en-US" sz="1800" dirty="0"/>
              <a:t>Humanities office building and classroom building</a:t>
            </a:r>
          </a:p>
          <a:p>
            <a:r>
              <a:rPr lang="en-US" sz="1800" dirty="0"/>
              <a:t>Academic Preparation</a:t>
            </a:r>
          </a:p>
        </p:txBody>
      </p:sp>
      <p:sp>
        <p:nvSpPr>
          <p:cNvPr id="2" name="TextBox 1"/>
          <p:cNvSpPr txBox="1"/>
          <p:nvPr/>
        </p:nvSpPr>
        <p:spPr>
          <a:xfrm>
            <a:off x="3566160" y="627018"/>
            <a:ext cx="4769896" cy="461665"/>
          </a:xfrm>
          <a:prstGeom prst="rect">
            <a:avLst/>
          </a:prstGeom>
          <a:noFill/>
        </p:spPr>
        <p:txBody>
          <a:bodyPr wrap="none" rtlCol="0">
            <a:spAutoFit/>
          </a:bodyPr>
          <a:lstStyle/>
          <a:p>
            <a:r>
              <a:rPr lang="en-US" sz="2400" b="1" dirty="0"/>
              <a:t>Provost Update on Academic Affairs</a:t>
            </a:r>
          </a:p>
        </p:txBody>
      </p:sp>
    </p:spTree>
    <p:extLst>
      <p:ext uri="{BB962C8B-B14F-4D97-AF65-F5344CB8AC3E}">
        <p14:creationId xmlns:p14="http://schemas.microsoft.com/office/powerpoint/2010/main" val="1711869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 y="91440"/>
            <a:ext cx="11321142" cy="6349430"/>
          </a:xfrm>
          <a:prstGeom prst="rect">
            <a:avLst/>
          </a:prstGeom>
        </p:spPr>
        <p:txBody>
          <a:bodyPr wrap="square">
            <a:spAutoFit/>
          </a:bodyPr>
          <a:lstStyle/>
          <a:p>
            <a:pPr algn="ctr">
              <a:lnSpc>
                <a:spcPct val="107000"/>
              </a:lnSpc>
            </a:pPr>
            <a:r>
              <a:rPr lang="en-US" sz="2000" b="1" dirty="0">
                <a:latin typeface="Verdana" panose="020B0604030504040204" pitchFamily="34" charset="0"/>
                <a:ea typeface="Calibri" panose="020F0502020204030204" pitchFamily="34" charset="0"/>
                <a:cs typeface="Times New Roman" panose="02020603050405020304" pitchFamily="18" charset="0"/>
              </a:rPr>
              <a:t>Overview of Classroom Upgrades</a:t>
            </a:r>
          </a:p>
          <a:p>
            <a:pPr algn="ctr">
              <a:lnSpc>
                <a:spcPct val="107000"/>
              </a:lnSpc>
            </a:pPr>
            <a:r>
              <a:rPr lang="en-US" sz="2000" dirty="0">
                <a:solidFill>
                  <a:srgbClr val="FF0000"/>
                </a:solidFill>
                <a:latin typeface="Verdana" panose="020B0604030504040204" pitchFamily="34" charset="0"/>
                <a:ea typeface="Calibri" panose="020F0502020204030204" pitchFamily="34" charset="0"/>
                <a:cs typeface="Times New Roman" panose="02020603050405020304" pitchFamily="18" charset="0"/>
              </a:rPr>
              <a:t>Last 18 Months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000" u="sng" dirty="0">
                <a:latin typeface="Verdana" panose="020B0604030504040204" pitchFamily="34" charset="0"/>
                <a:ea typeface="Calibri" panose="020F0502020204030204" pitchFamily="34" charset="0"/>
                <a:cs typeface="Times New Roman" panose="02020603050405020304" pitchFamily="18" charset="0"/>
              </a:rPr>
              <a:t>Classrooms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171450" marR="0">
              <a:lnSpc>
                <a:spcPct val="107000"/>
              </a:lnSpc>
              <a:spcBef>
                <a:spcPts val="0"/>
              </a:spcBef>
              <a:spcAft>
                <a:spcPts val="0"/>
              </a:spcAft>
            </a:pPr>
            <a:r>
              <a:rPr lang="en-US" sz="2000" dirty="0">
                <a:latin typeface="Verdana" panose="020B0604030504040204" pitchFamily="34" charset="0"/>
                <a:ea typeface="Calibri" panose="020F0502020204030204" pitchFamily="34" charset="0"/>
                <a:cs typeface="Times New Roman" panose="02020603050405020304" pitchFamily="18" charset="0"/>
              </a:rPr>
              <a:t> 1. Arranged to have custodial staff in all classrooms clean boards and sweep floors every day</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2000" dirty="0">
                <a:latin typeface="Verdana" panose="020B0604030504040204" pitchFamily="34" charset="0"/>
                <a:ea typeface="Calibri" panose="020F0502020204030204" pitchFamily="34" charset="0"/>
                <a:cs typeface="Times New Roman" panose="02020603050405020304" pitchFamily="18" charset="0"/>
              </a:rPr>
              <a:t>2. MUS 114….removed the music staffs from 2 whiteboards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2000" dirty="0">
                <a:latin typeface="Verdana" panose="020B0604030504040204" pitchFamily="34" charset="0"/>
                <a:ea typeface="Calibri" panose="020F0502020204030204" pitchFamily="34" charset="0"/>
                <a:cs typeface="Times New Roman" panose="02020603050405020304" pitchFamily="18" charset="0"/>
              </a:rPr>
              <a:t>3. EDUC 127….modified wireless to eliminate connection problems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2000" dirty="0">
                <a:latin typeface="Verdana" panose="020B0604030504040204" pitchFamily="34" charset="0"/>
                <a:ea typeface="Calibri" panose="020F0502020204030204" pitchFamily="34" charset="0"/>
                <a:cs typeface="Times New Roman" panose="02020603050405020304" pitchFamily="18" charset="0"/>
              </a:rPr>
              <a:t>4. BDC 264….repaired screen; increased number of seats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2000" dirty="0">
                <a:latin typeface="Verdana" panose="020B0604030504040204" pitchFamily="34" charset="0"/>
                <a:ea typeface="Calibri" panose="020F0502020204030204" pitchFamily="34" charset="0"/>
                <a:cs typeface="Times New Roman" panose="02020603050405020304" pitchFamily="18" charset="0"/>
              </a:rPr>
              <a:t>5. BDC 163, 155….replaced damaged chairs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2000" dirty="0">
                <a:latin typeface="Verdana" panose="020B0604030504040204" pitchFamily="34" charset="0"/>
                <a:ea typeface="Calibri" panose="020F0502020204030204" pitchFamily="34" charset="0"/>
                <a:cs typeface="Times New Roman" panose="02020603050405020304" pitchFamily="18" charset="0"/>
              </a:rPr>
              <a:t>6. DDH 101H, 146H…remove damaged/old green and black boards with whiteboards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171450" marR="0">
              <a:lnSpc>
                <a:spcPct val="107000"/>
              </a:lnSpc>
              <a:spcBef>
                <a:spcPts val="0"/>
              </a:spcBef>
              <a:spcAft>
                <a:spcPts val="0"/>
              </a:spcAft>
            </a:pPr>
            <a:r>
              <a:rPr lang="en-US" sz="2000" dirty="0">
                <a:latin typeface="Verdana" panose="020B0604030504040204" pitchFamily="34" charset="0"/>
                <a:ea typeface="Calibri" panose="020F0502020204030204" pitchFamily="34" charset="0"/>
                <a:cs typeface="Times New Roman" panose="02020603050405020304" pitchFamily="18" charset="0"/>
              </a:rPr>
              <a:t> 7. Got 90 new armchair desks to replace damaged desks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171450" marR="0">
              <a:lnSpc>
                <a:spcPct val="107000"/>
              </a:lnSpc>
              <a:spcBef>
                <a:spcPts val="0"/>
              </a:spcBef>
              <a:spcAft>
                <a:spcPts val="0"/>
              </a:spcAft>
            </a:pPr>
            <a:r>
              <a:rPr lang="en-US" sz="2000" dirty="0">
                <a:latin typeface="Verdana" panose="020B0604030504040204" pitchFamily="34" charset="0"/>
                <a:ea typeface="Calibri" panose="020F0502020204030204" pitchFamily="34" charset="0"/>
                <a:cs typeface="Times New Roman" panose="02020603050405020304" pitchFamily="18" charset="0"/>
              </a:rPr>
              <a:t> 8. Re—arranged desks or tables/chairs in DDH classrooms to have only one style of desks or one style of tables/chairs in each room</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171450" marR="0">
              <a:lnSpc>
                <a:spcPct val="107000"/>
              </a:lnSpc>
              <a:spcBef>
                <a:spcPts val="0"/>
              </a:spcBef>
              <a:spcAft>
                <a:spcPts val="0"/>
              </a:spcAft>
            </a:pPr>
            <a:r>
              <a:rPr lang="en-US" sz="2000" dirty="0">
                <a:latin typeface="Verdana" panose="020B0604030504040204" pitchFamily="34" charset="0"/>
                <a:ea typeface="Calibri" panose="020F0502020204030204" pitchFamily="34" charset="0"/>
                <a:cs typeface="Times New Roman" panose="02020603050405020304" pitchFamily="18" charset="0"/>
              </a:rPr>
              <a:t> 9. Replaced broken/missing floor tiles in DDH classrooms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171450" marR="0">
              <a:lnSpc>
                <a:spcPct val="107000"/>
              </a:lnSpc>
              <a:spcBef>
                <a:spcPts val="0"/>
              </a:spcBef>
              <a:spcAft>
                <a:spcPts val="0"/>
              </a:spcAft>
            </a:pPr>
            <a:r>
              <a:rPr lang="en-US" sz="2000" dirty="0">
                <a:latin typeface="Verdana" panose="020B0604030504040204" pitchFamily="34" charset="0"/>
                <a:ea typeface="Calibri" panose="020F0502020204030204" pitchFamily="34" charset="0"/>
                <a:cs typeface="Times New Roman" panose="02020603050405020304" pitchFamily="18" charset="0"/>
              </a:rPr>
              <a:t>10. Replaced damaged ceiling tiles in DDH, CB, and SCI 2 classrooms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171450" marR="0">
              <a:lnSpc>
                <a:spcPct val="107000"/>
              </a:lnSpc>
              <a:spcBef>
                <a:spcPts val="0"/>
              </a:spcBef>
              <a:spcAft>
                <a:spcPts val="0"/>
              </a:spcAft>
            </a:pPr>
            <a:r>
              <a:rPr lang="en-US" sz="2000" dirty="0">
                <a:latin typeface="Verdana" panose="020B0604030504040204" pitchFamily="34" charset="0"/>
                <a:ea typeface="Calibri" panose="020F0502020204030204" pitchFamily="34" charset="0"/>
                <a:cs typeface="Times New Roman" panose="02020603050405020304" pitchFamily="18" charset="0"/>
              </a:rPr>
              <a:t>11. Removed and replaced damaged whiteboards in DDH classrooms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171450" marR="0">
              <a:lnSpc>
                <a:spcPct val="107000"/>
              </a:lnSpc>
              <a:spcBef>
                <a:spcPts val="0"/>
              </a:spcBef>
              <a:spcAft>
                <a:spcPts val="0"/>
              </a:spcAft>
            </a:pPr>
            <a:r>
              <a:rPr lang="en-US" sz="2000" dirty="0">
                <a:latin typeface="Verdana" panose="020B0604030504040204" pitchFamily="34" charset="0"/>
                <a:ea typeface="Calibri" panose="020F0502020204030204" pitchFamily="34" charset="0"/>
                <a:cs typeface="Times New Roman" panose="02020603050405020304" pitchFamily="18" charset="0"/>
              </a:rPr>
              <a:t>12. Removed all old blackboards and green boards from classrooms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171450" marR="0">
              <a:lnSpc>
                <a:spcPct val="107000"/>
              </a:lnSpc>
              <a:spcBef>
                <a:spcPts val="0"/>
              </a:spcBef>
              <a:spcAft>
                <a:spcPts val="0"/>
              </a:spcAft>
            </a:pPr>
            <a:r>
              <a:rPr lang="en-US" sz="2000" dirty="0">
                <a:latin typeface="Verdana" panose="020B0604030504040204" pitchFamily="34" charset="0"/>
                <a:ea typeface="Calibri" panose="020F0502020204030204" pitchFamily="34" charset="0"/>
                <a:cs typeface="Times New Roman" panose="02020603050405020304" pitchFamily="18" charset="0"/>
              </a:rPr>
              <a:t>13. Removed all phone cradles, cords and cables, TVs and stands, and other things from walls and ceilings in DDH classrooms</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0869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3177" y="704132"/>
            <a:ext cx="7154091" cy="1738938"/>
          </a:xfrm>
          <a:prstGeom prst="rect">
            <a:avLst/>
          </a:prstGeom>
        </p:spPr>
        <p:txBody>
          <a:bodyPr wrap="square">
            <a:spAutoFit/>
          </a:bodyPr>
          <a:lstStyle/>
          <a:p>
            <a:pPr>
              <a:lnSpc>
                <a:spcPct val="107000"/>
              </a:lnSpc>
            </a:pPr>
            <a:r>
              <a:rPr lang="en-US" sz="2000" u="sng" dirty="0">
                <a:latin typeface="Verdana" panose="020B0604030504040204" pitchFamily="34" charset="0"/>
                <a:ea typeface="Calibri" panose="020F0502020204030204" pitchFamily="34" charset="0"/>
                <a:cs typeface="Times New Roman" panose="02020603050405020304" pitchFamily="18" charset="0"/>
              </a:rPr>
              <a:t>Computer Labs</a:t>
            </a:r>
            <a:endParaRPr lang="en-US" sz="2000" u="sng"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000" dirty="0">
                <a:latin typeface="Verdana" panose="020B0604030504040204" pitchFamily="34" charset="0"/>
                <a:ea typeface="Calibri" panose="020F0502020204030204" pitchFamily="34" charset="0"/>
                <a:cs typeface="Times New Roman" panose="02020603050405020304" pitchFamily="18" charset="0"/>
              </a:rPr>
              <a:t>Replaced 150 student computers in BDC 163 (47); WSL 7 (41); SCI 3-127 (36); DDH 102E (26)</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000" dirty="0">
                <a:latin typeface="Verdana" panose="020B0604030504040204" pitchFamily="34" charset="0"/>
                <a:ea typeface="Calibri" panose="020F0502020204030204" pitchFamily="34" charset="0"/>
                <a:cs typeface="Times New Roman" panose="02020603050405020304" pitchFamily="18" charset="0"/>
              </a:rPr>
              <a:t>Painted and made various repairs to WSL 14, 16 labs</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9777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793" y="-273325"/>
            <a:ext cx="11660777" cy="5130507"/>
          </a:xfrm>
          <a:prstGeom prst="rect">
            <a:avLst/>
          </a:prstGeom>
        </p:spPr>
        <p:txBody>
          <a:bodyPr wrap="square">
            <a:spAutoFit/>
          </a:bodyPr>
          <a:lstStyle/>
          <a:p>
            <a:pPr>
              <a:lnSpc>
                <a:spcPct val="107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FF0000"/>
                </a:solidFill>
                <a:latin typeface="Verdana" panose="020B0604030504040204" pitchFamily="34" charset="0"/>
                <a:ea typeface="Calibri" panose="020F0502020204030204" pitchFamily="34" charset="0"/>
                <a:cs typeface="Times New Roman" panose="02020603050405020304" pitchFamily="18" charset="0"/>
              </a:rPr>
              <a:t>Aug 2017-Sept 2017</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Verdana" panose="020B0604030504040204" pitchFamily="34" charset="0"/>
                <a:ea typeface="Calibri" panose="020F0502020204030204" pitchFamily="34" charset="0"/>
                <a:cs typeface="Times New Roman" panose="02020603050405020304" pitchFamily="18" charset="0"/>
              </a:rPr>
              <a:t> </a:t>
            </a:r>
            <a:r>
              <a:rPr lang="en-US" u="sng" dirty="0">
                <a:latin typeface="Verdana" panose="020B0604030504040204" pitchFamily="34" charset="0"/>
                <a:ea typeface="Calibri" panose="020F0502020204030204" pitchFamily="34" charset="0"/>
                <a:cs typeface="Times New Roman" panose="02020603050405020304" pitchFamily="18" charset="0"/>
              </a:rPr>
              <a:t>Classrooms</a:t>
            </a:r>
            <a:endParaRPr lang="en-US" u="sng"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Verdana" panose="020B0604030504040204" pitchFamily="34" charset="0"/>
                <a:ea typeface="Calibri" panose="020F0502020204030204" pitchFamily="34" charset="0"/>
                <a:cs typeface="Times New Roman" panose="02020603050405020304" pitchFamily="18" charset="0"/>
              </a:rPr>
              <a:t>   1. Replace various tables and various chairs in Biology labs: </a:t>
            </a:r>
            <a:r>
              <a:rPr lang="en-US" dirty="0" err="1">
                <a:latin typeface="Verdana" panose="020B0604030504040204" pitchFamily="34" charset="0"/>
                <a:ea typeface="Calibri" panose="020F0502020204030204" pitchFamily="34" charset="0"/>
                <a:cs typeface="Times New Roman" panose="02020603050405020304" pitchFamily="18" charset="0"/>
              </a:rPr>
              <a:t>Sci</a:t>
            </a:r>
            <a:r>
              <a:rPr lang="en-US" dirty="0">
                <a:latin typeface="Verdana" panose="020B0604030504040204" pitchFamily="34" charset="0"/>
                <a:ea typeface="Calibri" panose="020F0502020204030204" pitchFamily="34" charset="0"/>
                <a:cs typeface="Times New Roman" panose="02020603050405020304" pitchFamily="18" charset="0"/>
              </a:rPr>
              <a:t> 2 208, </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00050">
              <a:lnSpc>
                <a:spcPct val="107000"/>
              </a:lnSpc>
            </a:pPr>
            <a:r>
              <a:rPr lang="en-US" dirty="0">
                <a:latin typeface="Verdana" panose="020B0604030504040204" pitchFamily="34" charset="0"/>
                <a:ea typeface="Calibri" panose="020F0502020204030204" pitchFamily="34" charset="0"/>
                <a:cs typeface="Times New Roman" panose="02020603050405020304" pitchFamily="18" charset="0"/>
              </a:rPr>
              <a:t>215, 221, 230, 308, 313, 410</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71450" marR="0">
              <a:lnSpc>
                <a:spcPct val="107000"/>
              </a:lnSpc>
              <a:spcBef>
                <a:spcPts val="0"/>
              </a:spcBef>
              <a:spcAft>
                <a:spcPts val="0"/>
              </a:spcAft>
            </a:pPr>
            <a:r>
              <a:rPr lang="en-US" dirty="0">
                <a:latin typeface="Verdana" panose="020B0604030504040204" pitchFamily="34" charset="0"/>
                <a:ea typeface="Calibri" panose="020F0502020204030204" pitchFamily="34" charset="0"/>
                <a:cs typeface="Times New Roman" panose="02020603050405020304" pitchFamily="18" charset="0"/>
              </a:rPr>
              <a:t>2. In </a:t>
            </a:r>
            <a:r>
              <a:rPr lang="en-US" dirty="0" err="1">
                <a:latin typeface="Verdana" panose="020B0604030504040204" pitchFamily="34" charset="0"/>
                <a:ea typeface="Calibri" panose="020F0502020204030204" pitchFamily="34" charset="0"/>
                <a:cs typeface="Times New Roman" panose="02020603050405020304" pitchFamily="18" charset="0"/>
              </a:rPr>
              <a:t>Sci</a:t>
            </a:r>
            <a:r>
              <a:rPr lang="en-US" dirty="0">
                <a:latin typeface="Verdana" panose="020B0604030504040204" pitchFamily="34" charset="0"/>
                <a:ea typeface="Calibri" panose="020F0502020204030204" pitchFamily="34" charset="0"/>
                <a:cs typeface="Times New Roman" panose="02020603050405020304" pitchFamily="18" charset="0"/>
              </a:rPr>
              <a:t> 2 179 and 180--Replace 140 desks with 62 tables and 140 chairs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71450" marR="0" indent="285750">
              <a:lnSpc>
                <a:spcPct val="107000"/>
              </a:lnSpc>
              <a:spcBef>
                <a:spcPts val="0"/>
              </a:spcBef>
              <a:spcAft>
                <a:spcPts val="0"/>
              </a:spcAft>
            </a:pPr>
            <a:r>
              <a:rPr lang="en-US" dirty="0">
                <a:latin typeface="Verdana" panose="020B0604030504040204" pitchFamily="34" charset="0"/>
                <a:ea typeface="Calibri" panose="020F0502020204030204" pitchFamily="34" charset="0"/>
                <a:cs typeface="Times New Roman" panose="02020603050405020304" pitchFamily="18" charset="0"/>
              </a:rPr>
              <a:t>Re-orienting both rooms so they are wide, not deep; replacing old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71450" marR="0" indent="285750">
              <a:lnSpc>
                <a:spcPct val="107000"/>
              </a:lnSpc>
              <a:spcBef>
                <a:spcPts val="0"/>
              </a:spcBef>
              <a:spcAft>
                <a:spcPts val="0"/>
              </a:spcAft>
            </a:pPr>
            <a:r>
              <a:rPr lang="en-US" dirty="0">
                <a:latin typeface="Verdana" panose="020B0604030504040204" pitchFamily="34" charset="0"/>
                <a:ea typeface="Calibri" panose="020F0502020204030204" pitchFamily="34" charset="0"/>
                <a:cs typeface="Times New Roman" panose="02020603050405020304" pitchFamily="18" charset="0"/>
              </a:rPr>
              <a:t>podiums with new lower desk-style podiums; move projector screen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71450" marR="0">
              <a:lnSpc>
                <a:spcPct val="107000"/>
              </a:lnSpc>
              <a:spcBef>
                <a:spcPts val="0"/>
              </a:spcBef>
              <a:spcAft>
                <a:spcPts val="0"/>
              </a:spcAft>
            </a:pPr>
            <a:r>
              <a:rPr lang="en-US" dirty="0">
                <a:latin typeface="Verdana" panose="020B0604030504040204" pitchFamily="34" charset="0"/>
                <a:ea typeface="Calibri" panose="020F0502020204030204" pitchFamily="34" charset="0"/>
                <a:cs typeface="Times New Roman" panose="02020603050405020304" pitchFamily="18" charset="0"/>
              </a:rPr>
              <a:t>3. Replace tables and 185 chairs in BDC 154, 156, 264</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71450" marR="0">
              <a:lnSpc>
                <a:spcPct val="107000"/>
              </a:lnSpc>
              <a:spcBef>
                <a:spcPts val="0"/>
              </a:spcBef>
              <a:spcAft>
                <a:spcPts val="0"/>
              </a:spcAft>
            </a:pPr>
            <a:r>
              <a:rPr lang="en-US" dirty="0">
                <a:latin typeface="Verdana" panose="020B0604030504040204" pitchFamily="34" charset="0"/>
                <a:ea typeface="Calibri" panose="020F0502020204030204" pitchFamily="34" charset="0"/>
                <a:cs typeface="Times New Roman" panose="02020603050405020304" pitchFamily="18" charset="0"/>
              </a:rPr>
              <a:t>4. Replace all 140 chairs in the three ITV classrooms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71450" marR="0">
              <a:lnSpc>
                <a:spcPct val="107000"/>
              </a:lnSpc>
              <a:spcBef>
                <a:spcPts val="0"/>
              </a:spcBef>
              <a:spcAft>
                <a:spcPts val="0"/>
              </a:spcAft>
            </a:pPr>
            <a:r>
              <a:rPr lang="en-US" dirty="0">
                <a:latin typeface="Verdana" panose="020B0604030504040204" pitchFamily="34" charset="0"/>
                <a:ea typeface="Calibri" panose="020F0502020204030204" pitchFamily="34" charset="0"/>
                <a:cs typeface="Times New Roman" panose="02020603050405020304" pitchFamily="18" charset="0"/>
              </a:rPr>
              <a:t>5. Replace desks with tables and 81 chairs in CB 104, 106, 108</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71450" marR="0">
              <a:lnSpc>
                <a:spcPct val="107000"/>
              </a:lnSpc>
              <a:spcBef>
                <a:spcPts val="0"/>
              </a:spcBef>
              <a:spcAft>
                <a:spcPts val="0"/>
              </a:spcAft>
            </a:pPr>
            <a:r>
              <a:rPr lang="en-US" dirty="0">
                <a:latin typeface="Verdana" panose="020B0604030504040204" pitchFamily="34" charset="0"/>
                <a:ea typeface="Calibri" panose="020F0502020204030204" pitchFamily="34" charset="0"/>
                <a:cs typeface="Times New Roman" panose="02020603050405020304" pitchFamily="18" charset="0"/>
              </a:rPr>
              <a:t>6. Replace desks with tables and 52 chairs in DDH 103G, 107E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71450" marR="0">
              <a:lnSpc>
                <a:spcPct val="107000"/>
              </a:lnSpc>
              <a:spcBef>
                <a:spcPts val="0"/>
              </a:spcBef>
              <a:spcAft>
                <a:spcPts val="0"/>
              </a:spcAft>
            </a:pPr>
            <a:r>
              <a:rPr lang="en-US" dirty="0">
                <a:latin typeface="Verdana" panose="020B0604030504040204" pitchFamily="34" charset="0"/>
                <a:ea typeface="Calibri" panose="020F0502020204030204" pitchFamily="34" charset="0"/>
                <a:cs typeface="Times New Roman" panose="02020603050405020304" pitchFamily="18" charset="0"/>
              </a:rPr>
              <a:t>7. Replace 15 tables and 40 chairs in EDUC 225</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71450" marR="0">
              <a:lnSpc>
                <a:spcPct val="107000"/>
              </a:lnSpc>
              <a:spcBef>
                <a:spcPts val="0"/>
              </a:spcBef>
              <a:spcAft>
                <a:spcPts val="0"/>
              </a:spcAft>
            </a:pPr>
            <a:r>
              <a:rPr lang="en-US" dirty="0">
                <a:latin typeface="Verdana" panose="020B0604030504040204" pitchFamily="34" charset="0"/>
                <a:ea typeface="Calibri" panose="020F0502020204030204" pitchFamily="34" charset="0"/>
                <a:cs typeface="Times New Roman" panose="02020603050405020304" pitchFamily="18" charset="0"/>
              </a:rPr>
              <a:t>8. At CSUB-AV, convert tutoring room to Smart classroom; add new tables and 24 chairs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71450" marR="0">
              <a:lnSpc>
                <a:spcPct val="107000"/>
              </a:lnSpc>
              <a:spcBef>
                <a:spcPts val="0"/>
              </a:spcBef>
              <a:spcAft>
                <a:spcPts val="0"/>
              </a:spcAft>
            </a:pPr>
            <a:r>
              <a:rPr lang="en-US" dirty="0">
                <a:latin typeface="Verdana" panose="020B060403050404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u="sng" dirty="0">
                <a:latin typeface="Verdana" panose="020B0604030504040204" pitchFamily="34" charset="0"/>
                <a:ea typeface="Calibri" panose="020F0502020204030204" pitchFamily="34" charset="0"/>
                <a:cs typeface="Times New Roman" panose="02020603050405020304" pitchFamily="18" charset="0"/>
              </a:rPr>
              <a:t>Computer Labs</a:t>
            </a:r>
            <a:endParaRPr lang="en-US" u="sng"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Verdana" panose="020B0604030504040204" pitchFamily="34" charset="0"/>
                <a:ea typeface="Calibri" panose="020F0502020204030204" pitchFamily="34" charset="0"/>
                <a:cs typeface="Times New Roman" panose="02020603050405020304" pitchFamily="18" charset="0"/>
              </a:rPr>
              <a:t>    1. Replace 35 rolling chairs in both </a:t>
            </a:r>
            <a:r>
              <a:rPr lang="en-US" dirty="0" err="1">
                <a:latin typeface="Verdana" panose="020B0604030504040204" pitchFamily="34" charset="0"/>
                <a:ea typeface="Calibri" panose="020F0502020204030204" pitchFamily="34" charset="0"/>
                <a:cs typeface="Times New Roman" panose="02020603050405020304" pitchFamily="18" charset="0"/>
              </a:rPr>
              <a:t>Sci</a:t>
            </a:r>
            <a:r>
              <a:rPr lang="en-US" dirty="0">
                <a:latin typeface="Verdana" panose="020B0604030504040204" pitchFamily="34" charset="0"/>
                <a:ea typeface="Calibri" panose="020F0502020204030204" pitchFamily="34" charset="0"/>
                <a:cs typeface="Times New Roman" panose="02020603050405020304" pitchFamily="18" charset="0"/>
              </a:rPr>
              <a:t> 3 127 and 240</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4216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3855" y="153192"/>
            <a:ext cx="2617576" cy="523220"/>
          </a:xfrm>
          <a:prstGeom prst="rect">
            <a:avLst/>
          </a:prstGeom>
          <a:noFill/>
        </p:spPr>
        <p:txBody>
          <a:bodyPr wrap="none" rtlCol="0">
            <a:spAutoFit/>
          </a:bodyPr>
          <a:lstStyle/>
          <a:p>
            <a:r>
              <a:rPr lang="en-US" sz="2800" b="1" dirty="0"/>
              <a:t>Faculty searches</a:t>
            </a:r>
          </a:p>
        </p:txBody>
      </p:sp>
      <p:sp>
        <p:nvSpPr>
          <p:cNvPr id="3" name="TextBox 2"/>
          <p:cNvSpPr txBox="1"/>
          <p:nvPr/>
        </p:nvSpPr>
        <p:spPr>
          <a:xfrm>
            <a:off x="802772" y="780915"/>
            <a:ext cx="6583680" cy="3323987"/>
          </a:xfrm>
          <a:prstGeom prst="rect">
            <a:avLst/>
          </a:prstGeom>
          <a:noFill/>
        </p:spPr>
        <p:txBody>
          <a:bodyPr wrap="square" rtlCol="0">
            <a:spAutoFit/>
          </a:bodyPr>
          <a:lstStyle/>
          <a:p>
            <a:r>
              <a:rPr lang="en-US" sz="2400" dirty="0"/>
              <a:t>28 new full time faculty arrived Fall 2017</a:t>
            </a:r>
          </a:p>
          <a:p>
            <a:endParaRPr lang="en-US" sz="2400" dirty="0"/>
          </a:p>
          <a:p>
            <a:r>
              <a:rPr lang="en-US" sz="2400" dirty="0"/>
              <a:t>39 Searches for 2017-18</a:t>
            </a:r>
          </a:p>
          <a:p>
            <a:endParaRPr lang="en-US" sz="2400" dirty="0"/>
          </a:p>
          <a:p>
            <a:pPr lvl="1"/>
            <a:r>
              <a:rPr lang="en-US" sz="2400" dirty="0"/>
              <a:t>17 faculty departures</a:t>
            </a:r>
          </a:p>
          <a:p>
            <a:pPr lvl="1"/>
            <a:r>
              <a:rPr lang="en-US" sz="2400" dirty="0"/>
              <a:t>4 repeated searches from last year</a:t>
            </a:r>
          </a:p>
          <a:p>
            <a:pPr lvl="1"/>
            <a:r>
              <a:rPr lang="en-US" sz="2400" u="sng" dirty="0"/>
              <a:t>18</a:t>
            </a:r>
            <a:r>
              <a:rPr lang="en-US" sz="2400" dirty="0"/>
              <a:t> expansions (2 are lecturers)</a:t>
            </a:r>
          </a:p>
          <a:p>
            <a:pPr lvl="1"/>
            <a:r>
              <a:rPr lang="en-US" sz="2400" dirty="0"/>
              <a:t>39 faculty searches for 2017-18</a:t>
            </a:r>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3610" y="1340848"/>
            <a:ext cx="6076950" cy="4019550"/>
          </a:xfrm>
          <a:prstGeom prst="rect">
            <a:avLst/>
          </a:prstGeom>
        </p:spPr>
      </p:pic>
    </p:spTree>
    <p:extLst>
      <p:ext uri="{BB962C8B-B14F-4D97-AF65-F5344CB8AC3E}">
        <p14:creationId xmlns:p14="http://schemas.microsoft.com/office/powerpoint/2010/main" val="3707257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7973" y="160315"/>
            <a:ext cx="8682050" cy="6340197"/>
          </a:xfrm>
          <a:prstGeom prst="rect">
            <a:avLst/>
          </a:prstGeom>
          <a:noFill/>
        </p:spPr>
        <p:txBody>
          <a:bodyPr wrap="square" rtlCol="0">
            <a:spAutoFit/>
          </a:bodyPr>
          <a:lstStyle/>
          <a:p>
            <a:r>
              <a:rPr lang="en-US" sz="2800" b="1" dirty="0"/>
              <a:t>Promotions and Tenure Awards Fall 2017</a:t>
            </a:r>
          </a:p>
          <a:p>
            <a:endParaRPr lang="en-US" sz="2000" dirty="0"/>
          </a:p>
          <a:p>
            <a:r>
              <a:rPr lang="en-US" sz="2000" u="sng" dirty="0"/>
              <a:t>Full Professor</a:t>
            </a:r>
          </a:p>
          <a:p>
            <a:pPr marL="342900" indent="-342900">
              <a:buFont typeface="+mj-lt"/>
              <a:buAutoNum type="arabicPeriod"/>
            </a:pPr>
            <a:r>
              <a:rPr lang="en-US" sz="2000" dirty="0"/>
              <a:t>Douglas Dodd, History</a:t>
            </a:r>
          </a:p>
          <a:p>
            <a:pPr marL="342900" indent="-342900">
              <a:buFont typeface="+mj-lt"/>
              <a:buAutoNum type="arabicPeriod"/>
            </a:pPr>
            <a:r>
              <a:rPr lang="en-US" sz="2000" dirty="0"/>
              <a:t>Alicia Rodriguez, History</a:t>
            </a:r>
          </a:p>
          <a:p>
            <a:pPr marL="342900" indent="-342900">
              <a:buFont typeface="+mj-lt"/>
              <a:buAutoNum type="arabicPeriod"/>
            </a:pPr>
            <a:r>
              <a:rPr lang="en-US" sz="2000" dirty="0" err="1"/>
              <a:t>Marit</a:t>
            </a:r>
            <a:r>
              <a:rPr lang="en-US" sz="2000" dirty="0"/>
              <a:t> MacArthur, English</a:t>
            </a:r>
          </a:p>
          <a:p>
            <a:pPr marL="342900" indent="-342900">
              <a:buFont typeface="+mj-lt"/>
              <a:buAutoNum type="arabicPeriod"/>
            </a:pPr>
            <a:r>
              <a:rPr lang="en-US" sz="2000" dirty="0"/>
              <a:t>Jean West, Management and Marketing</a:t>
            </a:r>
          </a:p>
          <a:p>
            <a:pPr marL="342900" indent="-342900">
              <a:buFont typeface="+mj-lt"/>
              <a:buAutoNum type="arabicPeriod"/>
            </a:pPr>
            <a:r>
              <a:rPr lang="en-US" sz="2000" dirty="0"/>
              <a:t>Melissa Danforth, Computer and Electrical Engineering </a:t>
            </a:r>
          </a:p>
          <a:p>
            <a:pPr lvl="1"/>
            <a:r>
              <a:rPr lang="en-US" sz="2000" dirty="0"/>
              <a:t>and Computer Science</a:t>
            </a:r>
          </a:p>
          <a:p>
            <a:pPr marL="342900" indent="-342900">
              <a:buFont typeface="+mj-lt"/>
              <a:buAutoNum type="arabicPeriod"/>
            </a:pPr>
            <a:r>
              <a:rPr lang="en-US" sz="2000" dirty="0"/>
              <a:t>Roy </a:t>
            </a:r>
            <a:r>
              <a:rPr lang="en-US" sz="2000" dirty="0" err="1"/>
              <a:t>LaFever</a:t>
            </a:r>
            <a:r>
              <a:rPr lang="en-US" sz="2000" dirty="0"/>
              <a:t>, Chemistry</a:t>
            </a:r>
          </a:p>
          <a:p>
            <a:pPr marL="342900" indent="-342900">
              <a:buFont typeface="+mj-lt"/>
              <a:buAutoNum type="arabicPeriod"/>
            </a:pPr>
            <a:r>
              <a:rPr lang="en-US" sz="2000" dirty="0"/>
              <a:t>Debra Wilson, Nursing</a:t>
            </a:r>
          </a:p>
          <a:p>
            <a:pPr marL="342900" indent="-342900">
              <a:buFont typeface="+mj-lt"/>
              <a:buAutoNum type="arabicPeriod"/>
            </a:pPr>
            <a:r>
              <a:rPr lang="en-US" sz="2000" dirty="0"/>
              <a:t>Reem Abu-Lughod, Criminal Justice</a:t>
            </a:r>
          </a:p>
          <a:p>
            <a:endParaRPr lang="en-US" sz="2000" dirty="0"/>
          </a:p>
          <a:p>
            <a:r>
              <a:rPr lang="en-US" sz="2000" u="sng" dirty="0"/>
              <a:t>Associate Professor and Tenure</a:t>
            </a:r>
          </a:p>
          <a:p>
            <a:pPr marL="342900" indent="-342900">
              <a:buFont typeface="+mj-lt"/>
              <a:buAutoNum type="arabicPeriod"/>
            </a:pPr>
            <a:r>
              <a:rPr lang="en-US" sz="2000" dirty="0" err="1"/>
              <a:t>Karlo</a:t>
            </a:r>
            <a:r>
              <a:rPr lang="en-US" sz="2000" dirty="0"/>
              <a:t> Lopez, Chemistry</a:t>
            </a:r>
          </a:p>
          <a:p>
            <a:pPr marL="342900" indent="-342900">
              <a:buFont typeface="+mj-lt"/>
              <a:buAutoNum type="arabicPeriod"/>
            </a:pPr>
            <a:r>
              <a:rPr lang="en-US" sz="2000" dirty="0" err="1"/>
              <a:t>Yiannis</a:t>
            </a:r>
            <a:r>
              <a:rPr lang="en-US" sz="2000" dirty="0"/>
              <a:t> </a:t>
            </a:r>
            <a:r>
              <a:rPr lang="en-US" sz="2000" dirty="0" err="1"/>
              <a:t>Ampatzidis</a:t>
            </a:r>
            <a:r>
              <a:rPr lang="en-US" sz="2000" dirty="0"/>
              <a:t>, Physics and Engineering</a:t>
            </a:r>
          </a:p>
          <a:p>
            <a:pPr marL="342900" indent="-342900">
              <a:buFont typeface="+mj-lt"/>
              <a:buAutoNum type="arabicPeriod"/>
            </a:pPr>
            <a:r>
              <a:rPr lang="en-US" sz="2000" dirty="0"/>
              <a:t>Luis </a:t>
            </a:r>
            <a:r>
              <a:rPr lang="en-US" sz="2000" dirty="0" err="1"/>
              <a:t>Cabrales</a:t>
            </a:r>
            <a:r>
              <a:rPr lang="en-US" sz="2000" dirty="0"/>
              <a:t>, Physics and Engineering</a:t>
            </a:r>
          </a:p>
          <a:p>
            <a:pPr marL="342900" indent="-342900">
              <a:buFont typeface="+mj-lt"/>
              <a:buAutoNum type="arabicPeriod"/>
            </a:pPr>
            <a:r>
              <a:rPr lang="en-US" sz="2000" dirty="0"/>
              <a:t>Dayanand Saini, Physics and Engineering</a:t>
            </a:r>
          </a:p>
          <a:p>
            <a:pPr marL="342900" indent="-342900">
              <a:buFont typeface="+mj-lt"/>
              <a:buAutoNum type="arabicPeriod"/>
            </a:pPr>
            <a:r>
              <a:rPr lang="en-US" sz="2000" dirty="0"/>
              <a:t>Phyllis Heintz, Nursing</a:t>
            </a:r>
          </a:p>
          <a:p>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1771" y="708753"/>
            <a:ext cx="4401973" cy="5933093"/>
          </a:xfrm>
          <a:prstGeom prst="rect">
            <a:avLst/>
          </a:prstGeom>
        </p:spPr>
      </p:pic>
    </p:spTree>
    <p:extLst>
      <p:ext uri="{BB962C8B-B14F-4D97-AF65-F5344CB8AC3E}">
        <p14:creationId xmlns:p14="http://schemas.microsoft.com/office/powerpoint/2010/main" val="1302849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2205" y="1066575"/>
            <a:ext cx="6096000" cy="3046988"/>
          </a:xfrm>
          <a:prstGeom prst="rect">
            <a:avLst/>
          </a:prstGeom>
        </p:spPr>
        <p:txBody>
          <a:bodyPr wrap="square">
            <a:spAutoFit/>
          </a:bodyPr>
          <a:lstStyle/>
          <a:p>
            <a:pPr marL="342900" marR="0" lvl="0" indent="-342900">
              <a:spcBef>
                <a:spcPts val="0"/>
              </a:spcBef>
              <a:spcAft>
                <a:spcPts val="0"/>
              </a:spcAft>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Judith Pratt</a:t>
            </a:r>
          </a:p>
          <a:p>
            <a:pPr marL="342900" marR="0" lvl="0" indent="-342900">
              <a:spcBef>
                <a:spcPts val="0"/>
              </a:spcBef>
              <a:spcAft>
                <a:spcPts val="0"/>
              </a:spcAft>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Andy Troup</a:t>
            </a:r>
          </a:p>
          <a:p>
            <a:pPr marL="342900" marR="0" lvl="0" indent="-342900">
              <a:spcBef>
                <a:spcPts val="0"/>
              </a:spcBef>
              <a:spcAft>
                <a:spcPts val="0"/>
              </a:spcAft>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Cliona Murphy</a:t>
            </a:r>
          </a:p>
          <a:p>
            <a:pPr marL="342900" marR="0" lvl="0" indent="-342900">
              <a:spcBef>
                <a:spcPts val="0"/>
              </a:spcBef>
              <a:spcAft>
                <a:spcPts val="0"/>
              </a:spcAft>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Dirk Baron</a:t>
            </a:r>
          </a:p>
          <a:p>
            <a:pPr marL="342900" marR="0" lvl="0" indent="-342900">
              <a:spcBef>
                <a:spcPts val="0"/>
              </a:spcBef>
              <a:spcAft>
                <a:spcPts val="0"/>
              </a:spcAft>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Sophia Raczkowski</a:t>
            </a:r>
          </a:p>
          <a:p>
            <a:pPr marL="342900" marR="0" lvl="0" indent="-342900">
              <a:spcBef>
                <a:spcPts val="0"/>
              </a:spcBef>
              <a:spcAft>
                <a:spcPts val="0"/>
              </a:spcAft>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Jorge Talamantes</a:t>
            </a:r>
          </a:p>
          <a:p>
            <a:pPr marL="342900" marR="0" lvl="0" indent="-342900">
              <a:spcBef>
                <a:spcPts val="0"/>
              </a:spcBef>
              <a:spcAft>
                <a:spcPts val="0"/>
              </a:spcAft>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Mark Evans</a:t>
            </a:r>
          </a:p>
          <a:p>
            <a:pPr marL="342900" marR="0" lvl="0" indent="-342900">
              <a:spcBef>
                <a:spcPts val="0"/>
              </a:spcBef>
              <a:spcAft>
                <a:spcPts val="0"/>
              </a:spcAft>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Tanya Boone-Holladay</a:t>
            </a:r>
          </a:p>
        </p:txBody>
      </p:sp>
      <p:sp>
        <p:nvSpPr>
          <p:cNvPr id="3" name="TextBox 2"/>
          <p:cNvSpPr txBox="1"/>
          <p:nvPr/>
        </p:nvSpPr>
        <p:spPr>
          <a:xfrm>
            <a:off x="1337703" y="365760"/>
            <a:ext cx="3997248" cy="461665"/>
          </a:xfrm>
          <a:prstGeom prst="rect">
            <a:avLst/>
          </a:prstGeom>
          <a:noFill/>
        </p:spPr>
        <p:txBody>
          <a:bodyPr wrap="none" rtlCol="0">
            <a:spAutoFit/>
          </a:bodyPr>
          <a:lstStyle/>
          <a:p>
            <a:r>
              <a:rPr lang="en-US" sz="2400" b="1" dirty="0"/>
              <a:t>Outgoing Chairs from 2016-17</a:t>
            </a:r>
          </a:p>
        </p:txBody>
      </p:sp>
      <p:sp>
        <p:nvSpPr>
          <p:cNvPr id="4" name="TextBox 3"/>
          <p:cNvSpPr txBox="1"/>
          <p:nvPr/>
        </p:nvSpPr>
        <p:spPr>
          <a:xfrm>
            <a:off x="1370823" y="4261431"/>
            <a:ext cx="4933338" cy="2492990"/>
          </a:xfrm>
          <a:prstGeom prst="rect">
            <a:avLst/>
          </a:prstGeom>
          <a:noFill/>
        </p:spPr>
        <p:txBody>
          <a:bodyPr wrap="none" rtlCol="0">
            <a:spAutoFit/>
          </a:bodyPr>
          <a:lstStyle/>
          <a:p>
            <a:r>
              <a:rPr lang="en-US" sz="2400" b="1" dirty="0"/>
              <a:t>Interim Chairs who served in 2016-17</a:t>
            </a:r>
          </a:p>
          <a:p>
            <a:endParaRPr lang="en-US" dirty="0"/>
          </a:p>
          <a:p>
            <a:pPr marL="342900" lvl="0" indent="-342900">
              <a:buFont typeface="+mj-lt"/>
              <a:buAutoNum type="arabicPeriod"/>
            </a:pPr>
            <a:r>
              <a:rPr lang="en-US" sz="2400" dirty="0"/>
              <a:t>Jackie Kegley</a:t>
            </a:r>
          </a:p>
          <a:p>
            <a:pPr marL="342900" lvl="0" indent="-342900">
              <a:buFont typeface="+mj-lt"/>
              <a:buAutoNum type="arabicPeriod"/>
            </a:pPr>
            <a:r>
              <a:rPr lang="en-US" sz="2400" dirty="0"/>
              <a:t>John Tarjan</a:t>
            </a:r>
          </a:p>
          <a:p>
            <a:pPr marL="342900" lvl="0" indent="-342900">
              <a:buFont typeface="+mj-lt"/>
              <a:buAutoNum type="arabicPeriod"/>
            </a:pPr>
            <a:r>
              <a:rPr lang="en-US" sz="2400" dirty="0"/>
              <a:t>Jesse </a:t>
            </a:r>
            <a:r>
              <a:rPr lang="en-US" sz="2400" dirty="0" err="1"/>
              <a:t>Sugarman</a:t>
            </a:r>
            <a:endParaRPr lang="en-US" sz="2400" dirty="0"/>
          </a:p>
          <a:p>
            <a:pPr marL="342900" lvl="0" indent="-342900">
              <a:buFont typeface="+mj-lt"/>
              <a:buAutoNum type="arabicPeriod"/>
            </a:pPr>
            <a:r>
              <a:rPr lang="en-US" sz="2400" dirty="0"/>
              <a:t>Annie Duran</a:t>
            </a:r>
          </a:p>
          <a:p>
            <a:endParaRPr lang="en-US" dirty="0"/>
          </a:p>
        </p:txBody>
      </p:sp>
      <p:sp>
        <p:nvSpPr>
          <p:cNvPr id="5" name="TextBox 4"/>
          <p:cNvSpPr txBox="1"/>
          <p:nvPr/>
        </p:nvSpPr>
        <p:spPr>
          <a:xfrm>
            <a:off x="6714309" y="382395"/>
            <a:ext cx="3746218" cy="4062651"/>
          </a:xfrm>
          <a:prstGeom prst="rect">
            <a:avLst/>
          </a:prstGeom>
          <a:noFill/>
        </p:spPr>
        <p:txBody>
          <a:bodyPr wrap="none" rtlCol="0">
            <a:spAutoFit/>
          </a:bodyPr>
          <a:lstStyle/>
          <a:p>
            <a:r>
              <a:rPr lang="en-US" sz="2400" b="1" dirty="0"/>
              <a:t>Incoming Chairs for 2017-18</a:t>
            </a:r>
          </a:p>
          <a:p>
            <a:endParaRPr lang="en-US" sz="2400" dirty="0"/>
          </a:p>
          <a:p>
            <a:pPr marL="342900" indent="-342900">
              <a:buFont typeface="+mj-lt"/>
              <a:buAutoNum type="arabicPeriod"/>
            </a:pPr>
            <a:r>
              <a:rPr lang="en-US" sz="2400" dirty="0"/>
              <a:t>Mary Slaughter</a:t>
            </a:r>
          </a:p>
          <a:p>
            <a:pPr marL="342900" indent="-342900">
              <a:buFont typeface="+mj-lt"/>
              <a:buAutoNum type="arabicPeriod"/>
            </a:pPr>
            <a:r>
              <a:rPr lang="en-US" sz="2400" dirty="0"/>
              <a:t>Steve Frye</a:t>
            </a:r>
          </a:p>
          <a:p>
            <a:pPr marL="342900" indent="-342900">
              <a:buFont typeface="+mj-lt"/>
              <a:buAutoNum type="arabicPeriod"/>
            </a:pPr>
            <a:r>
              <a:rPr lang="en-US" sz="2400" dirty="0"/>
              <a:t>Miriam Vivian</a:t>
            </a:r>
          </a:p>
          <a:p>
            <a:pPr marL="342900" indent="-342900">
              <a:buFont typeface="+mj-lt"/>
              <a:buAutoNum type="arabicPeriod"/>
            </a:pPr>
            <a:r>
              <a:rPr lang="en-US" sz="2400" dirty="0"/>
              <a:t>Anthony Rathburn</a:t>
            </a:r>
          </a:p>
          <a:p>
            <a:pPr marL="342900" indent="-342900">
              <a:buFont typeface="+mj-lt"/>
              <a:buAutoNum type="arabicPeriod"/>
            </a:pPr>
            <a:r>
              <a:rPr lang="en-US" sz="2400" dirty="0"/>
              <a:t>David Gove</a:t>
            </a:r>
          </a:p>
          <a:p>
            <a:pPr marL="342900" indent="-342900">
              <a:buFont typeface="+mj-lt"/>
              <a:buAutoNum type="arabicPeriod"/>
            </a:pPr>
            <a:r>
              <a:rPr lang="en-US" sz="2400" dirty="0"/>
              <a:t>Sasha Dzyubenko</a:t>
            </a:r>
          </a:p>
          <a:p>
            <a:pPr marL="342900" indent="-342900">
              <a:buFont typeface="+mj-lt"/>
              <a:buAutoNum type="arabicPeriod"/>
            </a:pPr>
            <a:r>
              <a:rPr lang="en-US" sz="2400" dirty="0"/>
              <a:t>Aaron Hegde</a:t>
            </a:r>
          </a:p>
          <a:p>
            <a:pPr marL="342900" indent="-342900">
              <a:buFont typeface="+mj-lt"/>
              <a:buAutoNum type="arabicPeriod"/>
            </a:pPr>
            <a:r>
              <a:rPr lang="en-US" sz="2400" dirty="0"/>
              <a:t>Annie Duran</a:t>
            </a:r>
          </a:p>
          <a:p>
            <a:endParaRPr lang="en-US" dirty="0"/>
          </a:p>
        </p:txBody>
      </p:sp>
      <p:sp>
        <p:nvSpPr>
          <p:cNvPr id="6" name="TextBox 5"/>
          <p:cNvSpPr txBox="1"/>
          <p:nvPr/>
        </p:nvSpPr>
        <p:spPr>
          <a:xfrm>
            <a:off x="6714309" y="4261431"/>
            <a:ext cx="3388941" cy="1477328"/>
          </a:xfrm>
          <a:prstGeom prst="rect">
            <a:avLst/>
          </a:prstGeom>
          <a:noFill/>
        </p:spPr>
        <p:txBody>
          <a:bodyPr wrap="none" rtlCol="0">
            <a:spAutoFit/>
          </a:bodyPr>
          <a:lstStyle/>
          <a:p>
            <a:r>
              <a:rPr lang="en-US" sz="2400" b="1" dirty="0"/>
              <a:t>Interim Chair for 2017-18</a:t>
            </a:r>
          </a:p>
          <a:p>
            <a:endParaRPr lang="en-US" sz="2400" dirty="0"/>
          </a:p>
          <a:p>
            <a:pPr marL="342900" indent="-342900">
              <a:buFont typeface="+mj-lt"/>
              <a:buAutoNum type="arabicPeriod"/>
            </a:pPr>
            <a:r>
              <a:rPr lang="en-US" sz="2400" dirty="0"/>
              <a:t>Jeff Moffit</a:t>
            </a: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6145" y="1597450"/>
            <a:ext cx="2406295" cy="161590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3388" y="1157491"/>
            <a:ext cx="2143125" cy="214312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1056" y="4722045"/>
            <a:ext cx="2143125" cy="214312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05455" y="4672071"/>
            <a:ext cx="2533650" cy="1809750"/>
          </a:xfrm>
          <a:prstGeom prst="rect">
            <a:avLst/>
          </a:prstGeom>
        </p:spPr>
      </p:pic>
    </p:spTree>
    <p:extLst>
      <p:ext uri="{BB962C8B-B14F-4D97-AF65-F5344CB8AC3E}">
        <p14:creationId xmlns:p14="http://schemas.microsoft.com/office/powerpoint/2010/main" val="786465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501" y="0"/>
            <a:ext cx="10240111" cy="5755422"/>
          </a:xfrm>
          <a:prstGeom prst="rect">
            <a:avLst/>
          </a:prstGeom>
        </p:spPr>
        <p:txBody>
          <a:bodyPr wrap="none">
            <a:spAutoFit/>
          </a:bodyPr>
          <a:lstStyle/>
          <a:p>
            <a:r>
              <a:rPr lang="en-US" sz="2400" b="1" dirty="0"/>
              <a:t>Implemented the Unified Library Management System</a:t>
            </a:r>
          </a:p>
          <a:p>
            <a:endParaRPr lang="en-US" sz="1000" b="1" dirty="0"/>
          </a:p>
          <a:p>
            <a:pPr marL="285750" indent="-285750">
              <a:buFont typeface="Arial" panose="020B0604020202020204" pitchFamily="34" charset="0"/>
              <a:buChar char="•"/>
            </a:pPr>
            <a:r>
              <a:rPr lang="en-US" b="1" dirty="0"/>
              <a:t> </a:t>
            </a:r>
            <a:r>
              <a:rPr lang="en-US" dirty="0"/>
              <a:t>Cloud based, resource sharing across campuses</a:t>
            </a:r>
          </a:p>
          <a:p>
            <a:pPr marL="285750" lvl="0" indent="-285750">
              <a:buFont typeface="Arial" panose="020B0604020202020204" pitchFamily="34" charset="0"/>
              <a:buChar char="•"/>
            </a:pPr>
            <a:r>
              <a:rPr lang="en-US" dirty="0"/>
              <a:t>Incorporates disparate library functions into a single system:</a:t>
            </a:r>
          </a:p>
          <a:p>
            <a:pPr marL="742950" lvl="1" indent="-285750">
              <a:buFont typeface="Arial" panose="020B0604020202020204" pitchFamily="34" charset="0"/>
              <a:buChar char="•"/>
            </a:pPr>
            <a:r>
              <a:rPr lang="en-US" dirty="0"/>
              <a:t>Acquisitions, cataloging, inventory, lending, borrowing, bookkeeping, searching, interlibrary lending</a:t>
            </a:r>
          </a:p>
          <a:p>
            <a:pPr marL="285750" lvl="0" indent="-285750">
              <a:buFont typeface="Arial" panose="020B0604020202020204" pitchFamily="34" charset="0"/>
              <a:buChar char="•"/>
            </a:pPr>
            <a:r>
              <a:rPr lang="en-US" dirty="0"/>
              <a:t>Collectively CSU campuses are paying $2.1 million for licensing individually, saves $500,000</a:t>
            </a:r>
          </a:p>
          <a:p>
            <a:pPr marL="285750" lvl="0" indent="-285750">
              <a:buFont typeface="Arial" panose="020B0604020202020204" pitchFamily="34" charset="0"/>
              <a:buChar char="•"/>
            </a:pPr>
            <a:r>
              <a:rPr lang="en-US" dirty="0"/>
              <a:t>C.O. paid for implementation and training</a:t>
            </a:r>
          </a:p>
          <a:p>
            <a:pPr marL="285750" lvl="0" indent="-285750">
              <a:buFont typeface="Arial" panose="020B0604020202020204" pitchFamily="34" charset="0"/>
              <a:buChar char="•"/>
            </a:pPr>
            <a:r>
              <a:rPr lang="en-US" dirty="0"/>
              <a:t>Larger campuses spend more per student on libraries.  So, this will help bring equity</a:t>
            </a:r>
          </a:p>
          <a:p>
            <a:pPr marL="285750" lvl="0" indent="-285750">
              <a:buFont typeface="Arial" panose="020B0604020202020204" pitchFamily="34" charset="0"/>
              <a:buChar char="•"/>
            </a:pPr>
            <a:r>
              <a:rPr lang="en-US" dirty="0"/>
              <a:t>Data analytics will allow for better informed decision making, e.g., user usage data</a:t>
            </a:r>
          </a:p>
          <a:p>
            <a:pPr marL="285750" lvl="0" indent="-285750">
              <a:buFont typeface="Arial" panose="020B0604020202020204" pitchFamily="34" charset="0"/>
              <a:buChar char="•"/>
            </a:pPr>
            <a:r>
              <a:rPr lang="en-US" dirty="0"/>
              <a:t>Librarians can be more strategic in acquisitions because they will better know what others have</a:t>
            </a:r>
          </a:p>
          <a:p>
            <a:pPr marL="285750" lvl="0" indent="-285750">
              <a:buFont typeface="Arial" panose="020B0604020202020204" pitchFamily="34" charset="0"/>
              <a:buChar char="•"/>
            </a:pPr>
            <a:r>
              <a:rPr lang="en-US" dirty="0"/>
              <a:t>Enhances faculty recruitment</a:t>
            </a:r>
          </a:p>
          <a:p>
            <a:pPr marL="285750" lvl="0" indent="-285750">
              <a:buFont typeface="Arial" panose="020B0604020202020204" pitchFamily="34" charset="0"/>
              <a:buChar char="•"/>
            </a:pPr>
            <a:r>
              <a:rPr lang="en-US" dirty="0"/>
              <a:t>Helps student text book affordability with providing more access to textbooks</a:t>
            </a:r>
          </a:p>
          <a:p>
            <a:pPr marL="285750" lvl="0" indent="-285750">
              <a:buFont typeface="Arial" panose="020B0604020202020204" pitchFamily="34" charset="0"/>
              <a:buChar char="•"/>
            </a:pPr>
            <a:r>
              <a:rPr lang="en-US" dirty="0"/>
              <a:t>Improves student success for 2-year &amp; 4-year graduation rates, retention, and success</a:t>
            </a:r>
          </a:p>
          <a:p>
            <a:endParaRPr lang="en-US" dirty="0"/>
          </a:p>
          <a:p>
            <a:r>
              <a:rPr lang="en-US" sz="2400" b="1" dirty="0"/>
              <a:t>Faculty Hall of Fame</a:t>
            </a:r>
          </a:p>
          <a:p>
            <a:endParaRPr lang="en-US" sz="2400" b="1" dirty="0"/>
          </a:p>
          <a:p>
            <a:r>
              <a:rPr lang="en-US" sz="2400" b="1" dirty="0"/>
              <a:t>Book Launch</a:t>
            </a:r>
          </a:p>
          <a:p>
            <a:endParaRPr lang="en-US" sz="1000" b="1" dirty="0"/>
          </a:p>
          <a:p>
            <a:pPr marL="285750" indent="-285750">
              <a:buFont typeface="Arial" panose="020B0604020202020204" pitchFamily="34" charset="0"/>
              <a:buChar char="•"/>
            </a:pPr>
            <a:r>
              <a:rPr lang="en-US" dirty="0"/>
              <a:t>Collaboration with Student Affairs</a:t>
            </a:r>
          </a:p>
          <a:p>
            <a:pPr marL="285750" indent="-285750">
              <a:buFont typeface="Arial" panose="020B0604020202020204" pitchFamily="34" charset="0"/>
              <a:buChar char="•"/>
            </a:pPr>
            <a:r>
              <a:rPr lang="en-US" dirty="0"/>
              <a:t>Celebration of CSUB Authors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0452" y="3742109"/>
            <a:ext cx="8392989" cy="2046530"/>
          </a:xfrm>
          <a:prstGeom prst="rect">
            <a:avLst/>
          </a:prstGeom>
        </p:spPr>
      </p:pic>
    </p:spTree>
    <p:extLst>
      <p:ext uri="{BB962C8B-B14F-4D97-AF65-F5344CB8AC3E}">
        <p14:creationId xmlns:p14="http://schemas.microsoft.com/office/powerpoint/2010/main" val="563579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93BFEE0-E30B-46B2-B80D-E6994C1BFB20}"/>
              </a:ext>
            </a:extLst>
          </p:cNvPr>
          <p:cNvSpPr>
            <a:spLocks noGrp="1"/>
          </p:cNvSpPr>
          <p:nvPr>
            <p:ph type="subTitle" idx="1"/>
          </p:nvPr>
        </p:nvSpPr>
        <p:spPr>
          <a:xfrm>
            <a:off x="929880" y="1856428"/>
            <a:ext cx="11075332" cy="4811071"/>
          </a:xfrm>
        </p:spPr>
        <p:txBody>
          <a:bodyPr>
            <a:normAutofit/>
          </a:bodyPr>
          <a:lstStyle/>
          <a:p>
            <a:pPr marL="342900" indent="-342900" algn="l">
              <a:buFont typeface="Arial" panose="020B0604020202020204" pitchFamily="34" charset="0"/>
              <a:buChar char="•"/>
            </a:pPr>
            <a:endParaRPr lang="en-US" sz="1800" dirty="0"/>
          </a:p>
          <a:p>
            <a:pPr marL="342900" indent="-342900" algn="l">
              <a:buFont typeface="Arial" panose="020B0604020202020204" pitchFamily="34" charset="0"/>
              <a:buChar char="•"/>
            </a:pPr>
            <a:r>
              <a:rPr lang="en-US" sz="1800" dirty="0"/>
              <a:t>A single search accesses books, articles, videos, images, government docs, and more</a:t>
            </a:r>
          </a:p>
          <a:p>
            <a:pPr marL="342900" indent="-342900" algn="l">
              <a:buFont typeface="Arial" panose="020B0604020202020204" pitchFamily="34" charset="0"/>
              <a:buChar char="•"/>
            </a:pPr>
            <a:r>
              <a:rPr lang="en-US" sz="1800" dirty="0"/>
              <a:t>Ability to request books from any CSU campus with expedited shipping  (CSU+)</a:t>
            </a:r>
          </a:p>
          <a:p>
            <a:pPr marL="342900" indent="-342900" algn="l">
              <a:buFont typeface="Arial" panose="020B0604020202020204" pitchFamily="34" charset="0"/>
              <a:buChar char="•"/>
            </a:pPr>
            <a:r>
              <a:rPr lang="en-US" sz="1800" dirty="0"/>
              <a:t>CSUB students, faculty, and staff have “Visiting patron” privileges at all CSU libraries with ability to check out materials</a:t>
            </a:r>
          </a:p>
          <a:p>
            <a:pPr algn="l"/>
            <a:endParaRPr lang="en-US" sz="1800" dirty="0"/>
          </a:p>
          <a:p>
            <a:pPr algn="l"/>
            <a:r>
              <a:rPr lang="en-US" sz="1800" dirty="0"/>
              <a:t>Databases – You will still be able to access individual electronic databases from the library website</a:t>
            </a:r>
          </a:p>
          <a:p>
            <a:pPr algn="l"/>
            <a:r>
              <a:rPr lang="en-US" sz="1800" dirty="0"/>
              <a:t>Resource Sharing – Interlibrary Loan will still be used for requesting journal articles or books not in the CSU system</a:t>
            </a:r>
          </a:p>
          <a:p>
            <a:pPr algn="l"/>
            <a:endParaRPr lang="en-US" sz="1800" dirty="0"/>
          </a:p>
          <a:p>
            <a:pPr algn="l"/>
            <a:r>
              <a:rPr lang="en-US" sz="1800" dirty="0"/>
              <a:t>Check your email for updates on training times </a:t>
            </a:r>
            <a:r>
              <a:rPr lang="en-US" sz="1800"/>
              <a:t>and locations.</a:t>
            </a:r>
            <a:endParaRPr lang="en-US" sz="1800" dirty="0"/>
          </a:p>
          <a:p>
            <a:endParaRPr lang="en-US" dirty="0"/>
          </a:p>
        </p:txBody>
      </p:sp>
      <p:pic>
        <p:nvPicPr>
          <p:cNvPr id="4" name="Picture 3">
            <a:extLst>
              <a:ext uri="{FF2B5EF4-FFF2-40B4-BE49-F238E27FC236}">
                <a16:creationId xmlns:a16="http://schemas.microsoft.com/office/drawing/2014/main" id="{2DF88870-F4B5-4305-A0D2-FBBA376DF298}"/>
              </a:ext>
            </a:extLst>
          </p:cNvPr>
          <p:cNvPicPr/>
          <p:nvPr/>
        </p:nvPicPr>
        <p:blipFill>
          <a:blip r:embed="rId2">
            <a:extLst>
              <a:ext uri="{28A0092B-C50C-407E-A947-70E740481C1C}">
                <a14:useLocalDpi xmlns:a14="http://schemas.microsoft.com/office/drawing/2010/main" val="0"/>
              </a:ext>
            </a:extLst>
          </a:blip>
          <a:stretch>
            <a:fillRect/>
          </a:stretch>
        </p:blipFill>
        <p:spPr>
          <a:xfrm>
            <a:off x="929880" y="551405"/>
            <a:ext cx="4534120" cy="1305023"/>
          </a:xfrm>
          <a:prstGeom prst="rect">
            <a:avLst/>
          </a:prstGeom>
        </p:spPr>
      </p:pic>
      <p:pic>
        <p:nvPicPr>
          <p:cNvPr id="5" name="Picture 4">
            <a:extLst>
              <a:ext uri="{FF2B5EF4-FFF2-40B4-BE49-F238E27FC236}">
                <a16:creationId xmlns:a16="http://schemas.microsoft.com/office/drawing/2014/main" id="{586DF8D2-F3CA-448F-967C-F3AC1E4A18F6}"/>
              </a:ext>
            </a:extLst>
          </p:cNvPr>
          <p:cNvPicPr/>
          <p:nvPr/>
        </p:nvPicPr>
        <p:blipFill>
          <a:blip r:embed="rId3">
            <a:extLst>
              <a:ext uri="{28A0092B-C50C-407E-A947-70E740481C1C}">
                <a14:useLocalDpi xmlns:a14="http://schemas.microsoft.com/office/drawing/2010/main" val="0"/>
              </a:ext>
            </a:extLst>
          </a:blip>
          <a:stretch>
            <a:fillRect/>
          </a:stretch>
        </p:blipFill>
        <p:spPr>
          <a:xfrm>
            <a:off x="7373502" y="4791292"/>
            <a:ext cx="2590630" cy="1439824"/>
          </a:xfrm>
          <a:prstGeom prst="rect">
            <a:avLst/>
          </a:prstGeom>
        </p:spPr>
      </p:pic>
    </p:spTree>
    <p:extLst>
      <p:ext uri="{BB962C8B-B14F-4D97-AF65-F5344CB8AC3E}">
        <p14:creationId xmlns:p14="http://schemas.microsoft.com/office/powerpoint/2010/main" val="1015806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6573" y="347202"/>
            <a:ext cx="3775792" cy="646331"/>
          </a:xfrm>
          <a:prstGeom prst="rect">
            <a:avLst/>
          </a:prstGeom>
          <a:noFill/>
        </p:spPr>
        <p:txBody>
          <a:bodyPr wrap="square" rtlCol="0">
            <a:spAutoFit/>
          </a:bodyPr>
          <a:lstStyle/>
          <a:p>
            <a:r>
              <a:rPr lang="en-US" dirty="0"/>
              <a:t>Humanities Office Building</a:t>
            </a:r>
          </a:p>
          <a:p>
            <a:r>
              <a:rPr lang="en-US" dirty="0"/>
              <a:t>Move in</a:t>
            </a:r>
          </a:p>
        </p:txBody>
      </p:sp>
      <p:pic>
        <p:nvPicPr>
          <p:cNvPr id="2050" name="Picture 2" descr="CSUB approved banner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396" y="1214846"/>
            <a:ext cx="9144000" cy="22479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87718" y="3476546"/>
            <a:ext cx="3760915" cy="1200329"/>
          </a:xfrm>
          <a:prstGeom prst="rect">
            <a:avLst/>
          </a:prstGeom>
          <a:noFill/>
        </p:spPr>
        <p:txBody>
          <a:bodyPr wrap="square" rtlCol="0">
            <a:spAutoFit/>
          </a:bodyPr>
          <a:lstStyle/>
          <a:p>
            <a:r>
              <a:rPr lang="en-US" dirty="0"/>
              <a:t>Faculty Towers demolition</a:t>
            </a:r>
          </a:p>
          <a:p>
            <a:r>
              <a:rPr lang="en-US" dirty="0"/>
              <a:t>And Tennis courts building demolition</a:t>
            </a:r>
          </a:p>
          <a:p>
            <a:r>
              <a:rPr lang="en-US" dirty="0"/>
              <a:t>During fall term</a:t>
            </a:r>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1935" y="4360632"/>
            <a:ext cx="3192054" cy="2394041"/>
          </a:xfrm>
          <a:prstGeom prst="rect">
            <a:avLst/>
          </a:prstGeom>
        </p:spPr>
      </p:pic>
      <p:sp>
        <p:nvSpPr>
          <p:cNvPr id="6" name="TextBox 5"/>
          <p:cNvSpPr txBox="1"/>
          <p:nvPr/>
        </p:nvSpPr>
        <p:spPr>
          <a:xfrm>
            <a:off x="4232365" y="347201"/>
            <a:ext cx="3775792" cy="646331"/>
          </a:xfrm>
          <a:prstGeom prst="rect">
            <a:avLst/>
          </a:prstGeom>
          <a:noFill/>
        </p:spPr>
        <p:txBody>
          <a:bodyPr wrap="square" rtlCol="0">
            <a:spAutoFit/>
          </a:bodyPr>
          <a:lstStyle/>
          <a:p>
            <a:r>
              <a:rPr lang="en-US" dirty="0"/>
              <a:t>Classroom Building</a:t>
            </a:r>
          </a:p>
          <a:p>
            <a:r>
              <a:rPr lang="en-US" dirty="0"/>
              <a:t>Completion during fall term</a:t>
            </a:r>
          </a:p>
        </p:txBody>
      </p:sp>
      <p:sp>
        <p:nvSpPr>
          <p:cNvPr id="5" name="TextBox 4"/>
          <p:cNvSpPr txBox="1"/>
          <p:nvPr/>
        </p:nvSpPr>
        <p:spPr>
          <a:xfrm>
            <a:off x="8519935" y="347202"/>
            <a:ext cx="2158027" cy="369332"/>
          </a:xfrm>
          <a:prstGeom prst="rect">
            <a:avLst/>
          </a:prstGeom>
          <a:noFill/>
        </p:spPr>
        <p:txBody>
          <a:bodyPr wrap="none" rtlCol="0">
            <a:spAutoFit/>
          </a:bodyPr>
          <a:lstStyle/>
          <a:p>
            <a:r>
              <a:rPr lang="en-US" dirty="0"/>
              <a:t>Grand Opening plans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8633" y="3563465"/>
            <a:ext cx="2481747" cy="3305236"/>
          </a:xfrm>
          <a:prstGeom prst="rect">
            <a:avLst/>
          </a:prstGeom>
        </p:spPr>
      </p:pic>
    </p:spTree>
    <p:extLst>
      <p:ext uri="{BB962C8B-B14F-4D97-AF65-F5344CB8AC3E}">
        <p14:creationId xmlns:p14="http://schemas.microsoft.com/office/powerpoint/2010/main" val="29677801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3372" y="327760"/>
            <a:ext cx="8148513" cy="2462213"/>
          </a:xfrm>
          <a:prstGeom prst="rect">
            <a:avLst/>
          </a:prstGeom>
          <a:noFill/>
        </p:spPr>
        <p:txBody>
          <a:bodyPr wrap="none" rtlCol="0">
            <a:spAutoFit/>
          </a:bodyPr>
          <a:lstStyle/>
          <a:p>
            <a:pPr algn="ctr"/>
            <a:r>
              <a:rPr lang="en-US" sz="2800" b="1" dirty="0"/>
              <a:t>Academic Preparation Changes for Student Success</a:t>
            </a:r>
          </a:p>
          <a:p>
            <a:endParaRPr lang="en-US" dirty="0"/>
          </a:p>
          <a:p>
            <a:pPr marL="285750" indent="-285750">
              <a:buFont typeface="Arial" panose="020B0604020202020204" pitchFamily="34" charset="0"/>
              <a:buChar char="•"/>
            </a:pPr>
            <a:r>
              <a:rPr lang="en-US" dirty="0"/>
              <a:t>http://www.calstate.edu/eo/EO-1110.html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Using multiple measures</a:t>
            </a:r>
          </a:p>
          <a:p>
            <a:r>
              <a:rPr lang="en-US" dirty="0"/>
              <a:t>	no longer English Placement Test (EPT) and Entry Level Mathematics (ELM) </a:t>
            </a:r>
          </a:p>
          <a:p>
            <a:r>
              <a:rPr lang="en-US" dirty="0"/>
              <a:t>	for fall 2018 admissions</a:t>
            </a:r>
          </a:p>
          <a:p>
            <a:pPr marL="285750" indent="-285750">
              <a:buFont typeface="Arial" panose="020B0604020202020204" pitchFamily="34" charset="0"/>
              <a:buChar char="•"/>
            </a:pPr>
            <a:r>
              <a:rPr lang="en-US" dirty="0"/>
              <a:t>Earning baccalaureate credit</a:t>
            </a:r>
          </a:p>
        </p:txBody>
      </p:sp>
      <p:sp>
        <p:nvSpPr>
          <p:cNvPr id="3" name="Rectangle 2"/>
          <p:cNvSpPr/>
          <p:nvPr/>
        </p:nvSpPr>
        <p:spPr>
          <a:xfrm>
            <a:off x="121920" y="2789973"/>
            <a:ext cx="11490961" cy="3693319"/>
          </a:xfrm>
          <a:prstGeom prst="rect">
            <a:avLst/>
          </a:prstGeom>
        </p:spPr>
        <p:txBody>
          <a:bodyPr wrap="square">
            <a:spAutoFit/>
          </a:bodyPr>
          <a:lstStyle/>
          <a:p>
            <a:r>
              <a:rPr lang="en-US" dirty="0"/>
              <a:t>“…This executive order supersedes Executive Order 1048 and elements of Executive Order 665 and reflects significant guidance and feedback from the Academic Senate CSU, discipline faculty, students and our educational partners. The order provides for the </a:t>
            </a:r>
            <a:r>
              <a:rPr lang="en-US" b="1" dirty="0"/>
              <a:t>broadest utilization of multiple measures in assessing academic readiness and determining course placement for first-year students. </a:t>
            </a:r>
            <a:r>
              <a:rPr lang="en-US" dirty="0"/>
              <a:t>The Early Start Program is recast to allow students to focus on a single discipline and acquire necessary foundational content </a:t>
            </a:r>
            <a:r>
              <a:rPr lang="en-US" b="1" dirty="0"/>
              <a:t>at the same time they earn baccalaureate credit</a:t>
            </a:r>
            <a:r>
              <a:rPr lang="en-US" dirty="0"/>
              <a:t>. The executive order also supports faculty innovation in curriculum and facilitates equitable opportunity for first-year students to succeed through existing and redesigned education models.</a:t>
            </a:r>
          </a:p>
          <a:p>
            <a:endParaRPr lang="en-US" dirty="0"/>
          </a:p>
          <a:p>
            <a:r>
              <a:rPr lang="en-US" dirty="0"/>
              <a:t>The timeline for </a:t>
            </a:r>
            <a:r>
              <a:rPr lang="en-US" b="1" dirty="0"/>
              <a:t>implementation begins in fall 2018</a:t>
            </a:r>
            <a:r>
              <a:rPr lang="en-US" dirty="0"/>
              <a:t> with the introduction of new baccalaureate credit-bearing courses that strengthen skills development to facilitate achieving the appropriate general education student learning outcomes. Recognizing the engagement necessary for developing or reshaping curriculum, the effective term for implementation of all changes to the Early Start Program shall be summer 2019; however, campuses may pilot innovative instructional approaches to the Early Start Program prior to summer 2019….”</a:t>
            </a:r>
          </a:p>
        </p:txBody>
      </p:sp>
    </p:spTree>
    <p:extLst>
      <p:ext uri="{BB962C8B-B14F-4D97-AF65-F5344CB8AC3E}">
        <p14:creationId xmlns:p14="http://schemas.microsoft.com/office/powerpoint/2010/main" val="3886967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254549878"/>
              </p:ext>
            </p:extLst>
          </p:nvPr>
        </p:nvGraphicFramePr>
        <p:xfrm>
          <a:off x="2364378" y="0"/>
          <a:ext cx="5592621" cy="6762097"/>
        </p:xfrm>
        <a:graphic>
          <a:graphicData uri="http://schemas.openxmlformats.org/drawingml/2006/table">
            <a:tbl>
              <a:tblPr>
                <a:tableStyleId>{5C22544A-7EE6-4342-B048-85BDC9FD1C3A}</a:tableStyleId>
              </a:tblPr>
              <a:tblGrid>
                <a:gridCol w="2389627">
                  <a:extLst>
                    <a:ext uri="{9D8B030D-6E8A-4147-A177-3AD203B41FA5}">
                      <a16:colId xmlns:a16="http://schemas.microsoft.com/office/drawing/2014/main" val="38978586"/>
                    </a:ext>
                  </a:extLst>
                </a:gridCol>
                <a:gridCol w="1102256">
                  <a:extLst>
                    <a:ext uri="{9D8B030D-6E8A-4147-A177-3AD203B41FA5}">
                      <a16:colId xmlns:a16="http://schemas.microsoft.com/office/drawing/2014/main" val="1667776844"/>
                    </a:ext>
                  </a:extLst>
                </a:gridCol>
                <a:gridCol w="998482">
                  <a:extLst>
                    <a:ext uri="{9D8B030D-6E8A-4147-A177-3AD203B41FA5}">
                      <a16:colId xmlns:a16="http://schemas.microsoft.com/office/drawing/2014/main" val="1313699078"/>
                    </a:ext>
                  </a:extLst>
                </a:gridCol>
                <a:gridCol w="1102256">
                  <a:extLst>
                    <a:ext uri="{9D8B030D-6E8A-4147-A177-3AD203B41FA5}">
                      <a16:colId xmlns:a16="http://schemas.microsoft.com/office/drawing/2014/main" val="71636734"/>
                    </a:ext>
                  </a:extLst>
                </a:gridCol>
              </a:tblGrid>
              <a:tr h="419542">
                <a:tc>
                  <a:txBody>
                    <a:bodyPr/>
                    <a:lstStyle/>
                    <a:p>
                      <a:pPr algn="ctr" fontAlgn="ctr"/>
                      <a:r>
                        <a:rPr lang="en-US" sz="1600" b="1" u="none" strike="noStrike" dirty="0">
                          <a:effectLst/>
                        </a:rPr>
                        <a:t>General Fund 2016/17 </a:t>
                      </a:r>
                      <a:endParaRPr lang="en-US" sz="1600" b="1" i="0" u="none" strike="noStrike" dirty="0">
                        <a:solidFill>
                          <a:srgbClr val="000000"/>
                        </a:solidFill>
                        <a:effectLst/>
                        <a:latin typeface="Calibri" panose="020F0502020204030204" pitchFamily="34" charset="0"/>
                      </a:endParaRPr>
                    </a:p>
                  </a:txBody>
                  <a:tcPr marL="5920" marR="5920" marT="5920" marB="0" anchor="ctr"/>
                </a:tc>
                <a:tc>
                  <a:txBody>
                    <a:bodyPr/>
                    <a:lstStyle/>
                    <a:p>
                      <a:pPr algn="r" fontAlgn="b"/>
                      <a:endParaRPr lang="en-US" sz="1600" b="0" i="0" u="none" strike="noStrike" dirty="0">
                        <a:solidFill>
                          <a:srgbClr val="000000"/>
                        </a:solidFill>
                        <a:effectLst/>
                        <a:latin typeface="Calibri" panose="020F0502020204030204" pitchFamily="34" charset="0"/>
                      </a:endParaRPr>
                    </a:p>
                  </a:txBody>
                  <a:tcPr marL="5920" marR="5920" marT="5920" marB="0" anchor="b"/>
                </a:tc>
                <a:tc>
                  <a:txBody>
                    <a:bodyPr/>
                    <a:lstStyle/>
                    <a:p>
                      <a:pPr algn="r" fontAlgn="b"/>
                      <a:endParaRPr lang="en-US" sz="1600" b="0" i="0" u="none" strike="noStrike">
                        <a:solidFill>
                          <a:srgbClr val="000000"/>
                        </a:solidFill>
                        <a:effectLst/>
                        <a:latin typeface="Calibri" panose="020F0502020204030204" pitchFamily="34" charset="0"/>
                      </a:endParaRPr>
                    </a:p>
                  </a:txBody>
                  <a:tcPr marL="5920" marR="5920" marT="5920" marB="0" anchor="b"/>
                </a:tc>
                <a:tc>
                  <a:txBody>
                    <a:bodyPr/>
                    <a:lstStyle/>
                    <a:p>
                      <a:pPr algn="r" fontAlgn="b"/>
                      <a:endParaRPr lang="en-US" sz="1600" b="0" i="0" u="none" strike="noStrike">
                        <a:solidFill>
                          <a:srgbClr val="000000"/>
                        </a:solidFill>
                        <a:effectLst/>
                        <a:latin typeface="Calibri" panose="020F0502020204030204" pitchFamily="34" charset="0"/>
                      </a:endParaRPr>
                    </a:p>
                  </a:txBody>
                  <a:tcPr marL="5920" marR="5920" marT="5920" marB="0" anchor="b"/>
                </a:tc>
                <a:extLst>
                  <a:ext uri="{0D108BD9-81ED-4DB2-BD59-A6C34878D82A}">
                    <a16:rowId xmlns:a16="http://schemas.microsoft.com/office/drawing/2014/main" val="372056258"/>
                  </a:ext>
                </a:extLst>
              </a:tr>
              <a:tr h="255016">
                <a:tc>
                  <a:txBody>
                    <a:bodyPr/>
                    <a:lstStyle/>
                    <a:p>
                      <a:pPr algn="l" fontAlgn="b"/>
                      <a:endParaRPr lang="en-US" sz="1600" b="0" i="0" u="none" strike="noStrike">
                        <a:solidFill>
                          <a:srgbClr val="000000"/>
                        </a:solidFill>
                        <a:effectLst/>
                        <a:latin typeface="Calibri" panose="020F0502020204030204" pitchFamily="34" charset="0"/>
                      </a:endParaRPr>
                    </a:p>
                  </a:txBody>
                  <a:tcPr marL="5920" marR="5920" marT="5920" marB="0" anchor="b"/>
                </a:tc>
                <a:tc>
                  <a:txBody>
                    <a:bodyPr/>
                    <a:lstStyle/>
                    <a:p>
                      <a:pPr algn="r" fontAlgn="b"/>
                      <a:r>
                        <a:rPr lang="en-US" sz="1600" u="none" strike="noStrike" dirty="0">
                          <a:effectLst/>
                        </a:rPr>
                        <a:t>A</a:t>
                      </a:r>
                      <a:endParaRPr lang="en-US" sz="1600" b="0" i="0" u="none" strike="noStrike" dirty="0">
                        <a:solidFill>
                          <a:srgbClr val="000000"/>
                        </a:solidFill>
                        <a:effectLst/>
                        <a:latin typeface="Calibri" panose="020F0502020204030204" pitchFamily="34" charset="0"/>
                      </a:endParaRPr>
                    </a:p>
                  </a:txBody>
                  <a:tcPr marL="5920" marR="5920" marT="5920" marB="0" anchor="b"/>
                </a:tc>
                <a:tc>
                  <a:txBody>
                    <a:bodyPr/>
                    <a:lstStyle/>
                    <a:p>
                      <a:pPr algn="r" fontAlgn="b"/>
                      <a:r>
                        <a:rPr lang="en-US" sz="1600" u="none" strike="noStrike">
                          <a:effectLst/>
                        </a:rPr>
                        <a:t>B</a:t>
                      </a:r>
                      <a:endParaRPr lang="en-US" sz="1600" b="0" i="0" u="none" strike="noStrike">
                        <a:solidFill>
                          <a:srgbClr val="000000"/>
                        </a:solidFill>
                        <a:effectLst/>
                        <a:latin typeface="Calibri" panose="020F0502020204030204" pitchFamily="34" charset="0"/>
                      </a:endParaRPr>
                    </a:p>
                  </a:txBody>
                  <a:tcPr marL="5920" marR="5920" marT="5920" marB="0" anchor="b"/>
                </a:tc>
                <a:tc>
                  <a:txBody>
                    <a:bodyPr/>
                    <a:lstStyle/>
                    <a:p>
                      <a:pPr algn="r" fontAlgn="b"/>
                      <a:r>
                        <a:rPr lang="en-US" sz="1600" u="none" strike="noStrike">
                          <a:effectLst/>
                        </a:rPr>
                        <a:t>A+B</a:t>
                      </a:r>
                      <a:endParaRPr lang="en-US" sz="1600" b="0" i="0" u="none" strike="noStrike">
                        <a:solidFill>
                          <a:srgbClr val="000000"/>
                        </a:solidFill>
                        <a:effectLst/>
                        <a:latin typeface="Calibri" panose="020F0502020204030204" pitchFamily="34" charset="0"/>
                      </a:endParaRPr>
                    </a:p>
                  </a:txBody>
                  <a:tcPr marL="5920" marR="5920" marT="5920" marB="0" anchor="b"/>
                </a:tc>
                <a:extLst>
                  <a:ext uri="{0D108BD9-81ED-4DB2-BD59-A6C34878D82A}">
                    <a16:rowId xmlns:a16="http://schemas.microsoft.com/office/drawing/2014/main" val="1584420164"/>
                  </a:ext>
                </a:extLst>
              </a:tr>
              <a:tr h="510031">
                <a:tc>
                  <a:txBody>
                    <a:bodyPr/>
                    <a:lstStyle/>
                    <a:p>
                      <a:pPr algn="l" fontAlgn="b"/>
                      <a:r>
                        <a:rPr lang="en-US" sz="1600" b="1" i="0" u="none" strike="noStrike" dirty="0">
                          <a:solidFill>
                            <a:schemeClr val="dk1"/>
                          </a:solidFill>
                          <a:effectLst/>
                          <a:latin typeface="+mn-lt"/>
                        </a:rPr>
                        <a:t>Unit</a:t>
                      </a:r>
                      <a:endParaRPr lang="en-US" sz="1600" b="1" i="0" u="none" strike="noStrike" dirty="0">
                        <a:solidFill>
                          <a:srgbClr val="000000"/>
                        </a:solidFill>
                        <a:effectLst/>
                        <a:latin typeface="Calibri" panose="020F0502020204030204" pitchFamily="34" charset="0"/>
                      </a:endParaRPr>
                    </a:p>
                  </a:txBody>
                  <a:tcPr marL="5920" marR="5920" marT="5920" marB="0" anchor="b"/>
                </a:tc>
                <a:tc>
                  <a:txBody>
                    <a:bodyPr/>
                    <a:lstStyle/>
                    <a:p>
                      <a:pPr algn="r" fontAlgn="b"/>
                      <a:r>
                        <a:rPr lang="en-US" sz="1600" b="1" u="none" strike="noStrike" dirty="0">
                          <a:effectLst/>
                        </a:rPr>
                        <a:t>SALARIES</a:t>
                      </a:r>
                      <a:endParaRPr lang="en-US" sz="1600" b="1" i="0" u="none" strike="noStrike" dirty="0">
                        <a:solidFill>
                          <a:srgbClr val="000000"/>
                        </a:solidFill>
                        <a:effectLst/>
                        <a:latin typeface="Calibri" panose="020F0502020204030204" pitchFamily="34" charset="0"/>
                      </a:endParaRPr>
                    </a:p>
                  </a:txBody>
                  <a:tcPr marL="5920" marR="5920" marT="5920" marB="0" anchor="b"/>
                </a:tc>
                <a:tc>
                  <a:txBody>
                    <a:bodyPr/>
                    <a:lstStyle/>
                    <a:p>
                      <a:pPr algn="r" fontAlgn="b"/>
                      <a:r>
                        <a:rPr lang="en-US" sz="1600" b="1" u="none" strike="noStrike" dirty="0">
                          <a:effectLst/>
                        </a:rPr>
                        <a:t>O&amp;E </a:t>
                      </a:r>
                      <a:endParaRPr lang="en-US" sz="1600" b="1" i="0" u="none" strike="noStrike" dirty="0">
                        <a:solidFill>
                          <a:srgbClr val="000000"/>
                        </a:solidFill>
                        <a:effectLst/>
                        <a:latin typeface="Calibri" panose="020F0502020204030204" pitchFamily="34" charset="0"/>
                      </a:endParaRPr>
                    </a:p>
                  </a:txBody>
                  <a:tcPr marL="5920" marR="5920" marT="5920" marB="0" anchor="b"/>
                </a:tc>
                <a:tc>
                  <a:txBody>
                    <a:bodyPr/>
                    <a:lstStyle/>
                    <a:p>
                      <a:pPr algn="r" fontAlgn="b"/>
                      <a:r>
                        <a:rPr lang="en-US" sz="1600" b="1" u="none" strike="noStrike" dirty="0">
                          <a:effectLst/>
                        </a:rPr>
                        <a:t>TOTAL </a:t>
                      </a:r>
                      <a:endParaRPr lang="en-US" sz="1600" b="1" i="0" u="none" strike="noStrike" dirty="0">
                        <a:solidFill>
                          <a:srgbClr val="000000"/>
                        </a:solidFill>
                        <a:effectLst/>
                        <a:latin typeface="Calibri" panose="020F0502020204030204" pitchFamily="34" charset="0"/>
                      </a:endParaRPr>
                    </a:p>
                  </a:txBody>
                  <a:tcPr marL="5920" marR="5920" marT="5920" marB="0" anchor="b"/>
                </a:tc>
                <a:extLst>
                  <a:ext uri="{0D108BD9-81ED-4DB2-BD59-A6C34878D82A}">
                    <a16:rowId xmlns:a16="http://schemas.microsoft.com/office/drawing/2014/main" val="2536977621"/>
                  </a:ext>
                </a:extLst>
              </a:tr>
              <a:tr h="255016">
                <a:tc>
                  <a:txBody>
                    <a:bodyPr/>
                    <a:lstStyle/>
                    <a:p>
                      <a:pPr algn="l" fontAlgn="b"/>
                      <a:endParaRPr lang="en-US" sz="1600" u="none" strike="noStrike" dirty="0">
                        <a:effectLst/>
                      </a:endParaRPr>
                    </a:p>
                    <a:p>
                      <a:pPr algn="l" fontAlgn="b"/>
                      <a:r>
                        <a:rPr lang="en-US" sz="1600" u="none" strike="noStrike" dirty="0">
                          <a:effectLst/>
                        </a:rPr>
                        <a:t>Academic Senate</a:t>
                      </a:r>
                      <a:endParaRPr lang="en-US" sz="1600" b="0" i="0" u="none" strike="noStrike" dirty="0">
                        <a:solidFill>
                          <a:srgbClr val="000000"/>
                        </a:solidFill>
                        <a:effectLst/>
                        <a:latin typeface="Calibri" panose="020F0502020204030204" pitchFamily="34" charset="0"/>
                      </a:endParaRPr>
                    </a:p>
                  </a:txBody>
                  <a:tcPr marL="5920" marR="5920" marT="5920" marB="0" anchor="b"/>
                </a:tc>
                <a:tc>
                  <a:txBody>
                    <a:bodyPr/>
                    <a:lstStyle/>
                    <a:p>
                      <a:pPr algn="r" fontAlgn="b"/>
                      <a:r>
                        <a:rPr lang="en-US" sz="1600" u="none" strike="noStrike">
                          <a:effectLst/>
                        </a:rPr>
                        <a:t>$38,208</a:t>
                      </a:r>
                      <a:endParaRPr lang="en-US" sz="1600" b="0" i="0" u="none" strike="noStrike">
                        <a:solidFill>
                          <a:srgbClr val="000000"/>
                        </a:solidFill>
                        <a:effectLst/>
                        <a:latin typeface="Calibri" panose="020F0502020204030204" pitchFamily="34" charset="0"/>
                      </a:endParaRPr>
                    </a:p>
                  </a:txBody>
                  <a:tcPr marL="5920" marR="5920" marT="5920" marB="0" anchor="b"/>
                </a:tc>
                <a:tc>
                  <a:txBody>
                    <a:bodyPr/>
                    <a:lstStyle/>
                    <a:p>
                      <a:pPr algn="r" fontAlgn="b"/>
                      <a:r>
                        <a:rPr lang="en-US" sz="1600" u="none" strike="noStrike">
                          <a:effectLst/>
                        </a:rPr>
                        <a:t>$1,847</a:t>
                      </a:r>
                      <a:endParaRPr lang="en-US" sz="1600" b="0" i="0" u="none" strike="noStrike">
                        <a:solidFill>
                          <a:srgbClr val="000000"/>
                        </a:solidFill>
                        <a:effectLst/>
                        <a:latin typeface="Calibri" panose="020F0502020204030204" pitchFamily="34" charset="0"/>
                      </a:endParaRPr>
                    </a:p>
                  </a:txBody>
                  <a:tcPr marL="5920" marR="5920" marT="5920" marB="0" anchor="b"/>
                </a:tc>
                <a:tc>
                  <a:txBody>
                    <a:bodyPr/>
                    <a:lstStyle/>
                    <a:p>
                      <a:pPr algn="r" fontAlgn="b"/>
                      <a:r>
                        <a:rPr lang="en-US" sz="1600" u="none" strike="noStrike">
                          <a:effectLst/>
                        </a:rPr>
                        <a:t>$40,055</a:t>
                      </a:r>
                      <a:endParaRPr lang="en-US" sz="1600" b="0" i="0" u="none" strike="noStrike">
                        <a:solidFill>
                          <a:srgbClr val="000000"/>
                        </a:solidFill>
                        <a:effectLst/>
                        <a:latin typeface="Calibri" panose="020F0502020204030204" pitchFamily="34" charset="0"/>
                      </a:endParaRPr>
                    </a:p>
                  </a:txBody>
                  <a:tcPr marL="5920" marR="5920" marT="5920" marB="0" anchor="b"/>
                </a:tc>
                <a:extLst>
                  <a:ext uri="{0D108BD9-81ED-4DB2-BD59-A6C34878D82A}">
                    <a16:rowId xmlns:a16="http://schemas.microsoft.com/office/drawing/2014/main" val="1329264739"/>
                  </a:ext>
                </a:extLst>
              </a:tr>
              <a:tr h="255016">
                <a:tc>
                  <a:txBody>
                    <a:bodyPr/>
                    <a:lstStyle/>
                    <a:p>
                      <a:pPr algn="l" fontAlgn="b"/>
                      <a:r>
                        <a:rPr lang="en-US" sz="1600" u="none" strike="noStrike" dirty="0">
                          <a:effectLst/>
                        </a:rPr>
                        <a:t>Academic Ops &amp; </a:t>
                      </a:r>
                      <a:r>
                        <a:rPr lang="en-US" sz="1600" u="none" strike="noStrike" dirty="0" err="1">
                          <a:effectLst/>
                        </a:rPr>
                        <a:t>Supp</a:t>
                      </a:r>
                      <a:endParaRPr lang="en-US" sz="1600" b="0" i="0" u="none" strike="noStrike" dirty="0">
                        <a:solidFill>
                          <a:srgbClr val="000000"/>
                        </a:solidFill>
                        <a:effectLst/>
                        <a:latin typeface="Calibri" panose="020F0502020204030204" pitchFamily="34" charset="0"/>
                      </a:endParaRPr>
                    </a:p>
                  </a:txBody>
                  <a:tcPr marL="5920" marR="5920" marT="5920" marB="0" anchor="b"/>
                </a:tc>
                <a:tc>
                  <a:txBody>
                    <a:bodyPr/>
                    <a:lstStyle/>
                    <a:p>
                      <a:pPr algn="r" fontAlgn="b"/>
                      <a:r>
                        <a:rPr lang="en-US" sz="1600" u="none" strike="noStrike">
                          <a:effectLst/>
                        </a:rPr>
                        <a:t>$338,447</a:t>
                      </a:r>
                      <a:endParaRPr lang="en-US" sz="1600" b="0" i="0" u="none" strike="noStrike">
                        <a:solidFill>
                          <a:srgbClr val="000000"/>
                        </a:solidFill>
                        <a:effectLst/>
                        <a:latin typeface="Calibri" panose="020F0502020204030204" pitchFamily="34" charset="0"/>
                      </a:endParaRPr>
                    </a:p>
                  </a:txBody>
                  <a:tcPr marL="5920" marR="5920" marT="5920" marB="0" anchor="b"/>
                </a:tc>
                <a:tc>
                  <a:txBody>
                    <a:bodyPr/>
                    <a:lstStyle/>
                    <a:p>
                      <a:pPr algn="r" fontAlgn="b"/>
                      <a:r>
                        <a:rPr lang="en-US" sz="1600" u="none" strike="noStrike">
                          <a:effectLst/>
                        </a:rPr>
                        <a:t>$3,820</a:t>
                      </a:r>
                      <a:endParaRPr lang="en-US" sz="1600" b="0" i="0" u="none" strike="noStrike">
                        <a:solidFill>
                          <a:srgbClr val="000000"/>
                        </a:solidFill>
                        <a:effectLst/>
                        <a:latin typeface="Calibri" panose="020F0502020204030204" pitchFamily="34" charset="0"/>
                      </a:endParaRPr>
                    </a:p>
                  </a:txBody>
                  <a:tcPr marL="5920" marR="5920" marT="5920" marB="0" anchor="b"/>
                </a:tc>
                <a:tc>
                  <a:txBody>
                    <a:bodyPr/>
                    <a:lstStyle/>
                    <a:p>
                      <a:pPr algn="r" fontAlgn="b"/>
                      <a:r>
                        <a:rPr lang="en-US" sz="1600" u="none" strike="noStrike">
                          <a:effectLst/>
                        </a:rPr>
                        <a:t>$342,267</a:t>
                      </a:r>
                      <a:endParaRPr lang="en-US" sz="1600" b="0" i="0" u="none" strike="noStrike">
                        <a:solidFill>
                          <a:srgbClr val="000000"/>
                        </a:solidFill>
                        <a:effectLst/>
                        <a:latin typeface="Calibri" panose="020F0502020204030204" pitchFamily="34" charset="0"/>
                      </a:endParaRPr>
                    </a:p>
                  </a:txBody>
                  <a:tcPr marL="5920" marR="5920" marT="5920" marB="0" anchor="b"/>
                </a:tc>
                <a:extLst>
                  <a:ext uri="{0D108BD9-81ED-4DB2-BD59-A6C34878D82A}">
                    <a16:rowId xmlns:a16="http://schemas.microsoft.com/office/drawing/2014/main" val="2959371830"/>
                  </a:ext>
                </a:extLst>
              </a:tr>
              <a:tr h="255016">
                <a:tc>
                  <a:txBody>
                    <a:bodyPr/>
                    <a:lstStyle/>
                    <a:p>
                      <a:pPr algn="l" fontAlgn="b"/>
                      <a:r>
                        <a:rPr lang="en-US" sz="1600" u="none" strike="noStrike" dirty="0">
                          <a:effectLst/>
                        </a:rPr>
                        <a:t>Antelope Valley</a:t>
                      </a:r>
                      <a:endParaRPr lang="en-US" sz="1600" b="0" i="0" u="none" strike="noStrike" dirty="0">
                        <a:solidFill>
                          <a:srgbClr val="000000"/>
                        </a:solidFill>
                        <a:effectLst/>
                        <a:latin typeface="Calibri" panose="020F0502020204030204" pitchFamily="34" charset="0"/>
                      </a:endParaRPr>
                    </a:p>
                  </a:txBody>
                  <a:tcPr marL="5920" marR="5920" marT="5920" marB="0" anchor="b"/>
                </a:tc>
                <a:tc>
                  <a:txBody>
                    <a:bodyPr/>
                    <a:lstStyle/>
                    <a:p>
                      <a:pPr algn="r" fontAlgn="b"/>
                      <a:r>
                        <a:rPr lang="en-US" sz="1600" u="none" strike="noStrike">
                          <a:effectLst/>
                        </a:rPr>
                        <a:t>$495,889</a:t>
                      </a:r>
                      <a:endParaRPr lang="en-US" sz="1600" b="0" i="0" u="none" strike="noStrike">
                        <a:solidFill>
                          <a:srgbClr val="000000"/>
                        </a:solidFill>
                        <a:effectLst/>
                        <a:latin typeface="Calibri" panose="020F0502020204030204" pitchFamily="34" charset="0"/>
                      </a:endParaRPr>
                    </a:p>
                  </a:txBody>
                  <a:tcPr marL="5920" marR="5920" marT="5920" marB="0" anchor="b"/>
                </a:tc>
                <a:tc>
                  <a:txBody>
                    <a:bodyPr/>
                    <a:lstStyle/>
                    <a:p>
                      <a:pPr algn="r" fontAlgn="b"/>
                      <a:r>
                        <a:rPr lang="en-US" sz="1600" u="none" strike="noStrike">
                          <a:effectLst/>
                        </a:rPr>
                        <a:t>$57,247</a:t>
                      </a:r>
                      <a:endParaRPr lang="en-US" sz="1600" b="0" i="0" u="none" strike="noStrike">
                        <a:solidFill>
                          <a:srgbClr val="000000"/>
                        </a:solidFill>
                        <a:effectLst/>
                        <a:latin typeface="Calibri" panose="020F0502020204030204" pitchFamily="34" charset="0"/>
                      </a:endParaRPr>
                    </a:p>
                  </a:txBody>
                  <a:tcPr marL="5920" marR="5920" marT="5920" marB="0" anchor="b"/>
                </a:tc>
                <a:tc>
                  <a:txBody>
                    <a:bodyPr/>
                    <a:lstStyle/>
                    <a:p>
                      <a:pPr algn="r" fontAlgn="b"/>
                      <a:r>
                        <a:rPr lang="en-US" sz="1600" u="none" strike="noStrike">
                          <a:effectLst/>
                        </a:rPr>
                        <a:t>$553,136</a:t>
                      </a:r>
                      <a:endParaRPr lang="en-US" sz="1600" b="0" i="0" u="none" strike="noStrike">
                        <a:solidFill>
                          <a:srgbClr val="000000"/>
                        </a:solidFill>
                        <a:effectLst/>
                        <a:latin typeface="Calibri" panose="020F0502020204030204" pitchFamily="34" charset="0"/>
                      </a:endParaRPr>
                    </a:p>
                  </a:txBody>
                  <a:tcPr marL="5920" marR="5920" marT="5920" marB="0" anchor="b"/>
                </a:tc>
                <a:extLst>
                  <a:ext uri="{0D108BD9-81ED-4DB2-BD59-A6C34878D82A}">
                    <a16:rowId xmlns:a16="http://schemas.microsoft.com/office/drawing/2014/main" val="760360298"/>
                  </a:ext>
                </a:extLst>
              </a:tr>
              <a:tr h="255016">
                <a:tc>
                  <a:txBody>
                    <a:bodyPr/>
                    <a:lstStyle/>
                    <a:p>
                      <a:pPr algn="l" fontAlgn="b"/>
                      <a:r>
                        <a:rPr lang="en-US" sz="1600" u="none" strike="noStrike" dirty="0">
                          <a:effectLst/>
                        </a:rPr>
                        <a:t>FTLC</a:t>
                      </a:r>
                      <a:endParaRPr lang="en-US" sz="1600" b="0" i="0" u="none" strike="noStrike" dirty="0">
                        <a:solidFill>
                          <a:srgbClr val="000000"/>
                        </a:solidFill>
                        <a:effectLst/>
                        <a:latin typeface="Calibri" panose="020F0502020204030204" pitchFamily="34" charset="0"/>
                      </a:endParaRPr>
                    </a:p>
                  </a:txBody>
                  <a:tcPr marL="5920" marR="5920" marT="5920" marB="0" anchor="b"/>
                </a:tc>
                <a:tc>
                  <a:txBody>
                    <a:bodyPr/>
                    <a:lstStyle/>
                    <a:p>
                      <a:pPr algn="r" fontAlgn="b"/>
                      <a:r>
                        <a:rPr lang="en-US" sz="1600" u="none" strike="noStrike">
                          <a:effectLst/>
                        </a:rPr>
                        <a:t>$261,322</a:t>
                      </a:r>
                      <a:endParaRPr lang="en-US" sz="1600" b="0" i="0" u="none" strike="noStrike">
                        <a:solidFill>
                          <a:srgbClr val="000000"/>
                        </a:solidFill>
                        <a:effectLst/>
                        <a:latin typeface="Calibri" panose="020F0502020204030204" pitchFamily="34" charset="0"/>
                      </a:endParaRPr>
                    </a:p>
                  </a:txBody>
                  <a:tcPr marL="5920" marR="5920" marT="5920" marB="0" anchor="b"/>
                </a:tc>
                <a:tc>
                  <a:txBody>
                    <a:bodyPr/>
                    <a:lstStyle/>
                    <a:p>
                      <a:pPr algn="r" fontAlgn="b"/>
                      <a:r>
                        <a:rPr lang="en-US" sz="1600" u="none" strike="noStrike">
                          <a:effectLst/>
                        </a:rPr>
                        <a:t>$16,119</a:t>
                      </a:r>
                      <a:endParaRPr lang="en-US" sz="1600" b="0" i="0" u="none" strike="noStrike">
                        <a:solidFill>
                          <a:srgbClr val="000000"/>
                        </a:solidFill>
                        <a:effectLst/>
                        <a:latin typeface="Calibri" panose="020F0502020204030204" pitchFamily="34" charset="0"/>
                      </a:endParaRPr>
                    </a:p>
                  </a:txBody>
                  <a:tcPr marL="5920" marR="5920" marT="5920" marB="0" anchor="b"/>
                </a:tc>
                <a:tc>
                  <a:txBody>
                    <a:bodyPr/>
                    <a:lstStyle/>
                    <a:p>
                      <a:pPr algn="r" fontAlgn="b"/>
                      <a:r>
                        <a:rPr lang="en-US" sz="1600" u="none" strike="noStrike">
                          <a:effectLst/>
                        </a:rPr>
                        <a:t>$277,441</a:t>
                      </a:r>
                      <a:endParaRPr lang="en-US" sz="1600" b="0" i="0" u="none" strike="noStrike">
                        <a:solidFill>
                          <a:srgbClr val="000000"/>
                        </a:solidFill>
                        <a:effectLst/>
                        <a:latin typeface="Calibri" panose="020F0502020204030204" pitchFamily="34" charset="0"/>
                      </a:endParaRPr>
                    </a:p>
                  </a:txBody>
                  <a:tcPr marL="5920" marR="5920" marT="5920" marB="0" anchor="b"/>
                </a:tc>
                <a:extLst>
                  <a:ext uri="{0D108BD9-81ED-4DB2-BD59-A6C34878D82A}">
                    <a16:rowId xmlns:a16="http://schemas.microsoft.com/office/drawing/2014/main" val="117175023"/>
                  </a:ext>
                </a:extLst>
              </a:tr>
              <a:tr h="255016">
                <a:tc>
                  <a:txBody>
                    <a:bodyPr/>
                    <a:lstStyle/>
                    <a:p>
                      <a:pPr algn="l" fontAlgn="b"/>
                      <a:r>
                        <a:rPr lang="en-US" sz="1600" u="none" strike="noStrike" dirty="0">
                          <a:effectLst/>
                        </a:rPr>
                        <a:t>Provost/Faculty Affairs</a:t>
                      </a:r>
                      <a:endParaRPr lang="en-US" sz="1600" b="0" i="0" u="none" strike="noStrike" dirty="0">
                        <a:solidFill>
                          <a:srgbClr val="000000"/>
                        </a:solidFill>
                        <a:effectLst/>
                        <a:latin typeface="Calibri" panose="020F0502020204030204" pitchFamily="34" charset="0"/>
                      </a:endParaRPr>
                    </a:p>
                  </a:txBody>
                  <a:tcPr marL="5920" marR="5920" marT="5920" marB="0" anchor="b"/>
                </a:tc>
                <a:tc>
                  <a:txBody>
                    <a:bodyPr/>
                    <a:lstStyle/>
                    <a:p>
                      <a:pPr algn="r" fontAlgn="b"/>
                      <a:r>
                        <a:rPr lang="en-US" sz="1600" u="none" strike="noStrike">
                          <a:effectLst/>
                        </a:rPr>
                        <a:t>$671,865</a:t>
                      </a:r>
                      <a:endParaRPr lang="en-US" sz="1600" b="0" i="0" u="none" strike="noStrike">
                        <a:solidFill>
                          <a:srgbClr val="000000"/>
                        </a:solidFill>
                        <a:effectLst/>
                        <a:latin typeface="Calibri" panose="020F0502020204030204" pitchFamily="34" charset="0"/>
                      </a:endParaRPr>
                    </a:p>
                  </a:txBody>
                  <a:tcPr marL="5920" marR="5920" marT="5920" marB="0" anchor="b"/>
                </a:tc>
                <a:tc>
                  <a:txBody>
                    <a:bodyPr/>
                    <a:lstStyle/>
                    <a:p>
                      <a:pPr algn="r" fontAlgn="b"/>
                      <a:r>
                        <a:rPr lang="en-US" sz="1600" u="none" strike="noStrike">
                          <a:effectLst/>
                        </a:rPr>
                        <a:t>$27,582</a:t>
                      </a:r>
                      <a:endParaRPr lang="en-US" sz="1600" b="0" i="0" u="none" strike="noStrike">
                        <a:solidFill>
                          <a:srgbClr val="000000"/>
                        </a:solidFill>
                        <a:effectLst/>
                        <a:latin typeface="Calibri" panose="020F0502020204030204" pitchFamily="34" charset="0"/>
                      </a:endParaRPr>
                    </a:p>
                  </a:txBody>
                  <a:tcPr marL="5920" marR="5920" marT="5920" marB="0" anchor="b"/>
                </a:tc>
                <a:tc>
                  <a:txBody>
                    <a:bodyPr/>
                    <a:lstStyle/>
                    <a:p>
                      <a:pPr algn="r" fontAlgn="b"/>
                      <a:r>
                        <a:rPr lang="en-US" sz="1600" u="none" strike="noStrike">
                          <a:effectLst/>
                        </a:rPr>
                        <a:t>$699,447</a:t>
                      </a:r>
                      <a:endParaRPr lang="en-US" sz="1600" b="0" i="0" u="none" strike="noStrike">
                        <a:solidFill>
                          <a:srgbClr val="000000"/>
                        </a:solidFill>
                        <a:effectLst/>
                        <a:latin typeface="Calibri" panose="020F0502020204030204" pitchFamily="34" charset="0"/>
                      </a:endParaRPr>
                    </a:p>
                  </a:txBody>
                  <a:tcPr marL="5920" marR="5920" marT="5920" marB="0" anchor="b"/>
                </a:tc>
                <a:extLst>
                  <a:ext uri="{0D108BD9-81ED-4DB2-BD59-A6C34878D82A}">
                    <a16:rowId xmlns:a16="http://schemas.microsoft.com/office/drawing/2014/main" val="357401686"/>
                  </a:ext>
                </a:extLst>
              </a:tr>
              <a:tr h="255016">
                <a:tc>
                  <a:txBody>
                    <a:bodyPr/>
                    <a:lstStyle/>
                    <a:p>
                      <a:pPr algn="l" fontAlgn="b"/>
                      <a:r>
                        <a:rPr lang="en-US" sz="1600" u="none" strike="noStrike" dirty="0">
                          <a:effectLst/>
                        </a:rPr>
                        <a:t>Academic Programs</a:t>
                      </a:r>
                      <a:endParaRPr lang="en-US" sz="1600" b="0" i="0" u="none" strike="noStrike" dirty="0">
                        <a:solidFill>
                          <a:srgbClr val="000000"/>
                        </a:solidFill>
                        <a:effectLst/>
                        <a:latin typeface="Calibri" panose="020F0502020204030204" pitchFamily="34" charset="0"/>
                      </a:endParaRPr>
                    </a:p>
                  </a:txBody>
                  <a:tcPr marL="5920" marR="5920" marT="5920" marB="0" anchor="b"/>
                </a:tc>
                <a:tc>
                  <a:txBody>
                    <a:bodyPr/>
                    <a:lstStyle/>
                    <a:p>
                      <a:pPr algn="r" fontAlgn="b"/>
                      <a:r>
                        <a:rPr lang="en-US" sz="1600" u="none" strike="noStrike">
                          <a:effectLst/>
                        </a:rPr>
                        <a:t>$449,572</a:t>
                      </a:r>
                      <a:endParaRPr lang="en-US" sz="1600" b="0" i="0" u="none" strike="noStrike">
                        <a:solidFill>
                          <a:srgbClr val="000000"/>
                        </a:solidFill>
                        <a:effectLst/>
                        <a:latin typeface="Calibri" panose="020F0502020204030204" pitchFamily="34" charset="0"/>
                      </a:endParaRPr>
                    </a:p>
                  </a:txBody>
                  <a:tcPr marL="5920" marR="5920" marT="5920" marB="0" anchor="b"/>
                </a:tc>
                <a:tc>
                  <a:txBody>
                    <a:bodyPr/>
                    <a:lstStyle/>
                    <a:p>
                      <a:pPr algn="r" fontAlgn="b"/>
                      <a:r>
                        <a:rPr lang="en-US" sz="1600" u="none" strike="noStrike">
                          <a:effectLst/>
                        </a:rPr>
                        <a:t>$12,975</a:t>
                      </a:r>
                      <a:endParaRPr lang="en-US" sz="1600" b="0" i="0" u="none" strike="noStrike">
                        <a:solidFill>
                          <a:srgbClr val="000000"/>
                        </a:solidFill>
                        <a:effectLst/>
                        <a:latin typeface="Calibri" panose="020F0502020204030204" pitchFamily="34" charset="0"/>
                      </a:endParaRPr>
                    </a:p>
                  </a:txBody>
                  <a:tcPr marL="5920" marR="5920" marT="5920" marB="0" anchor="b"/>
                </a:tc>
                <a:tc>
                  <a:txBody>
                    <a:bodyPr/>
                    <a:lstStyle/>
                    <a:p>
                      <a:pPr algn="r" fontAlgn="b"/>
                      <a:r>
                        <a:rPr lang="en-US" sz="1600" u="none" strike="noStrike">
                          <a:effectLst/>
                        </a:rPr>
                        <a:t>$462,547</a:t>
                      </a:r>
                      <a:endParaRPr lang="en-US" sz="1600" b="0" i="0" u="none" strike="noStrike">
                        <a:solidFill>
                          <a:srgbClr val="000000"/>
                        </a:solidFill>
                        <a:effectLst/>
                        <a:latin typeface="Calibri" panose="020F0502020204030204" pitchFamily="34" charset="0"/>
                      </a:endParaRPr>
                    </a:p>
                  </a:txBody>
                  <a:tcPr marL="5920" marR="5920" marT="5920" marB="0" anchor="b"/>
                </a:tc>
                <a:extLst>
                  <a:ext uri="{0D108BD9-81ED-4DB2-BD59-A6C34878D82A}">
                    <a16:rowId xmlns:a16="http://schemas.microsoft.com/office/drawing/2014/main" val="3969399899"/>
                  </a:ext>
                </a:extLst>
              </a:tr>
              <a:tr h="255016">
                <a:tc>
                  <a:txBody>
                    <a:bodyPr/>
                    <a:lstStyle/>
                    <a:p>
                      <a:pPr algn="l" fontAlgn="b"/>
                      <a:endParaRPr lang="en-US" sz="1600" u="none" strike="noStrike" dirty="0">
                        <a:effectLst/>
                      </a:endParaRPr>
                    </a:p>
                    <a:p>
                      <a:pPr algn="l" fontAlgn="b"/>
                      <a:r>
                        <a:rPr lang="en-US" sz="1600" u="none" strike="noStrike" dirty="0">
                          <a:effectLst/>
                        </a:rPr>
                        <a:t>Grants &amp; Contracts Admin</a:t>
                      </a:r>
                      <a:endParaRPr lang="en-US" sz="1600" b="0" i="0" u="none" strike="noStrike" dirty="0">
                        <a:solidFill>
                          <a:srgbClr val="000000"/>
                        </a:solidFill>
                        <a:effectLst/>
                        <a:latin typeface="Calibri" panose="020F0502020204030204" pitchFamily="34" charset="0"/>
                      </a:endParaRPr>
                    </a:p>
                  </a:txBody>
                  <a:tcPr marL="5920" marR="5920" marT="5920" marB="0" anchor="b"/>
                </a:tc>
                <a:tc>
                  <a:txBody>
                    <a:bodyPr/>
                    <a:lstStyle/>
                    <a:p>
                      <a:pPr algn="r" fontAlgn="b"/>
                      <a:r>
                        <a:rPr lang="en-US" sz="1600" u="none" strike="noStrike">
                          <a:effectLst/>
                        </a:rPr>
                        <a:t>$649,902</a:t>
                      </a:r>
                      <a:endParaRPr lang="en-US" sz="1600" b="0" i="0" u="none" strike="noStrike">
                        <a:solidFill>
                          <a:srgbClr val="000000"/>
                        </a:solidFill>
                        <a:effectLst/>
                        <a:latin typeface="Calibri" panose="020F0502020204030204" pitchFamily="34" charset="0"/>
                      </a:endParaRPr>
                    </a:p>
                  </a:txBody>
                  <a:tcPr marL="5920" marR="5920" marT="5920" marB="0" anchor="b"/>
                </a:tc>
                <a:tc>
                  <a:txBody>
                    <a:bodyPr/>
                    <a:lstStyle/>
                    <a:p>
                      <a:pPr algn="r" fontAlgn="b"/>
                      <a:r>
                        <a:rPr lang="en-US" sz="1600" u="none" strike="noStrike">
                          <a:effectLst/>
                        </a:rPr>
                        <a:t>$7,749</a:t>
                      </a:r>
                      <a:endParaRPr lang="en-US" sz="1600" b="0" i="0" u="none" strike="noStrike">
                        <a:solidFill>
                          <a:srgbClr val="000000"/>
                        </a:solidFill>
                        <a:effectLst/>
                        <a:latin typeface="Calibri" panose="020F0502020204030204" pitchFamily="34" charset="0"/>
                      </a:endParaRPr>
                    </a:p>
                  </a:txBody>
                  <a:tcPr marL="5920" marR="5920" marT="5920" marB="0" anchor="b"/>
                </a:tc>
                <a:tc>
                  <a:txBody>
                    <a:bodyPr/>
                    <a:lstStyle/>
                    <a:p>
                      <a:pPr algn="r" fontAlgn="b"/>
                      <a:r>
                        <a:rPr lang="en-US" sz="1600" u="none" strike="noStrike">
                          <a:effectLst/>
                        </a:rPr>
                        <a:t>$657,651</a:t>
                      </a:r>
                      <a:endParaRPr lang="en-US" sz="1600" b="0" i="0" u="none" strike="noStrike">
                        <a:solidFill>
                          <a:srgbClr val="000000"/>
                        </a:solidFill>
                        <a:effectLst/>
                        <a:latin typeface="Calibri" panose="020F0502020204030204" pitchFamily="34" charset="0"/>
                      </a:endParaRPr>
                    </a:p>
                  </a:txBody>
                  <a:tcPr marL="5920" marR="5920" marT="5920" marB="0" anchor="b"/>
                </a:tc>
                <a:extLst>
                  <a:ext uri="{0D108BD9-81ED-4DB2-BD59-A6C34878D82A}">
                    <a16:rowId xmlns:a16="http://schemas.microsoft.com/office/drawing/2014/main" val="378371567"/>
                  </a:ext>
                </a:extLst>
              </a:tr>
              <a:tr h="255016">
                <a:tc>
                  <a:txBody>
                    <a:bodyPr/>
                    <a:lstStyle/>
                    <a:p>
                      <a:pPr algn="l" fontAlgn="b"/>
                      <a:r>
                        <a:rPr lang="en-US" sz="1600" u="none" strike="noStrike" dirty="0">
                          <a:effectLst/>
                        </a:rPr>
                        <a:t>IRPA</a:t>
                      </a:r>
                      <a:endParaRPr lang="en-US" sz="1600" b="0" i="0" u="none" strike="noStrike" dirty="0">
                        <a:solidFill>
                          <a:srgbClr val="000000"/>
                        </a:solidFill>
                        <a:effectLst/>
                        <a:latin typeface="Calibri" panose="020F0502020204030204" pitchFamily="34" charset="0"/>
                      </a:endParaRPr>
                    </a:p>
                  </a:txBody>
                  <a:tcPr marL="5920" marR="5920" marT="5920" marB="0" anchor="b"/>
                </a:tc>
                <a:tc>
                  <a:txBody>
                    <a:bodyPr/>
                    <a:lstStyle/>
                    <a:p>
                      <a:pPr algn="r" fontAlgn="b"/>
                      <a:r>
                        <a:rPr lang="en-US" sz="1600" u="none" strike="noStrike">
                          <a:effectLst/>
                        </a:rPr>
                        <a:t>$499,026</a:t>
                      </a:r>
                      <a:endParaRPr lang="en-US" sz="1600" b="0" i="0" u="none" strike="noStrike">
                        <a:solidFill>
                          <a:srgbClr val="000000"/>
                        </a:solidFill>
                        <a:effectLst/>
                        <a:latin typeface="Calibri" panose="020F0502020204030204" pitchFamily="34" charset="0"/>
                      </a:endParaRPr>
                    </a:p>
                  </a:txBody>
                  <a:tcPr marL="5920" marR="5920" marT="5920" marB="0" anchor="b"/>
                </a:tc>
                <a:tc>
                  <a:txBody>
                    <a:bodyPr/>
                    <a:lstStyle/>
                    <a:p>
                      <a:pPr algn="r" fontAlgn="b"/>
                      <a:r>
                        <a:rPr lang="en-US" sz="1600" u="none" strike="noStrike">
                          <a:effectLst/>
                        </a:rPr>
                        <a:t>$7,750</a:t>
                      </a:r>
                      <a:endParaRPr lang="en-US" sz="1600" b="0" i="0" u="none" strike="noStrike">
                        <a:solidFill>
                          <a:srgbClr val="000000"/>
                        </a:solidFill>
                        <a:effectLst/>
                        <a:latin typeface="Calibri" panose="020F0502020204030204" pitchFamily="34" charset="0"/>
                      </a:endParaRPr>
                    </a:p>
                  </a:txBody>
                  <a:tcPr marL="5920" marR="5920" marT="5920" marB="0" anchor="b"/>
                </a:tc>
                <a:tc>
                  <a:txBody>
                    <a:bodyPr/>
                    <a:lstStyle/>
                    <a:p>
                      <a:pPr algn="r" fontAlgn="b"/>
                      <a:r>
                        <a:rPr lang="en-US" sz="1600" u="none" strike="noStrike">
                          <a:effectLst/>
                        </a:rPr>
                        <a:t>$506,776</a:t>
                      </a:r>
                      <a:endParaRPr lang="en-US" sz="1600" b="0" i="0" u="none" strike="noStrike">
                        <a:solidFill>
                          <a:srgbClr val="000000"/>
                        </a:solidFill>
                        <a:effectLst/>
                        <a:latin typeface="Calibri" panose="020F0502020204030204" pitchFamily="34" charset="0"/>
                      </a:endParaRPr>
                    </a:p>
                  </a:txBody>
                  <a:tcPr marL="5920" marR="5920" marT="5920" marB="0" anchor="b"/>
                </a:tc>
                <a:extLst>
                  <a:ext uri="{0D108BD9-81ED-4DB2-BD59-A6C34878D82A}">
                    <a16:rowId xmlns:a16="http://schemas.microsoft.com/office/drawing/2014/main" val="3584381264"/>
                  </a:ext>
                </a:extLst>
              </a:tr>
              <a:tr h="255016">
                <a:tc>
                  <a:txBody>
                    <a:bodyPr/>
                    <a:lstStyle/>
                    <a:p>
                      <a:pPr algn="l" fontAlgn="b"/>
                      <a:r>
                        <a:rPr lang="en-US" sz="1600" u="none" strike="noStrike" dirty="0">
                          <a:effectLst/>
                        </a:rPr>
                        <a:t>Enrollment </a:t>
                      </a:r>
                      <a:r>
                        <a:rPr lang="en-US" sz="1600" u="none" strike="noStrike" dirty="0" err="1">
                          <a:effectLst/>
                        </a:rPr>
                        <a:t>Mgmt</a:t>
                      </a:r>
                      <a:endParaRPr lang="en-US" sz="1600" b="0" i="0" u="none" strike="noStrike" dirty="0">
                        <a:solidFill>
                          <a:srgbClr val="000000"/>
                        </a:solidFill>
                        <a:effectLst/>
                        <a:latin typeface="Calibri" panose="020F0502020204030204" pitchFamily="34" charset="0"/>
                      </a:endParaRPr>
                    </a:p>
                  </a:txBody>
                  <a:tcPr marL="5920" marR="5920" marT="5920" marB="0" anchor="b"/>
                </a:tc>
                <a:tc>
                  <a:txBody>
                    <a:bodyPr/>
                    <a:lstStyle/>
                    <a:p>
                      <a:pPr algn="r" fontAlgn="b"/>
                      <a:r>
                        <a:rPr lang="en-US" sz="1600" u="none" strike="noStrike">
                          <a:effectLst/>
                        </a:rPr>
                        <a:t>$3,234,104</a:t>
                      </a:r>
                      <a:endParaRPr lang="en-US" sz="1600" b="0" i="0" u="none" strike="noStrike">
                        <a:solidFill>
                          <a:srgbClr val="000000"/>
                        </a:solidFill>
                        <a:effectLst/>
                        <a:latin typeface="Calibri" panose="020F0502020204030204" pitchFamily="34" charset="0"/>
                      </a:endParaRPr>
                    </a:p>
                  </a:txBody>
                  <a:tcPr marL="5920" marR="5920" marT="5920" marB="0" anchor="b"/>
                </a:tc>
                <a:tc>
                  <a:txBody>
                    <a:bodyPr/>
                    <a:lstStyle/>
                    <a:p>
                      <a:pPr algn="r" fontAlgn="b"/>
                      <a:r>
                        <a:rPr lang="en-US" sz="1600" u="none" strike="noStrike">
                          <a:effectLst/>
                        </a:rPr>
                        <a:t>$352,803</a:t>
                      </a:r>
                      <a:endParaRPr lang="en-US" sz="1600" b="0" i="0" u="none" strike="noStrike">
                        <a:solidFill>
                          <a:srgbClr val="000000"/>
                        </a:solidFill>
                        <a:effectLst/>
                        <a:latin typeface="Calibri" panose="020F0502020204030204" pitchFamily="34" charset="0"/>
                      </a:endParaRPr>
                    </a:p>
                  </a:txBody>
                  <a:tcPr marL="5920" marR="5920" marT="5920" marB="0" anchor="b"/>
                </a:tc>
                <a:tc>
                  <a:txBody>
                    <a:bodyPr/>
                    <a:lstStyle/>
                    <a:p>
                      <a:pPr algn="r" fontAlgn="b"/>
                      <a:r>
                        <a:rPr lang="en-US" sz="1600" u="none" strike="noStrike">
                          <a:effectLst/>
                        </a:rPr>
                        <a:t>$3,586,907</a:t>
                      </a:r>
                      <a:endParaRPr lang="en-US" sz="1600" b="0" i="0" u="none" strike="noStrike">
                        <a:solidFill>
                          <a:srgbClr val="000000"/>
                        </a:solidFill>
                        <a:effectLst/>
                        <a:latin typeface="Calibri" panose="020F0502020204030204" pitchFamily="34" charset="0"/>
                      </a:endParaRPr>
                    </a:p>
                  </a:txBody>
                  <a:tcPr marL="5920" marR="5920" marT="5920" marB="0" anchor="b"/>
                </a:tc>
                <a:extLst>
                  <a:ext uri="{0D108BD9-81ED-4DB2-BD59-A6C34878D82A}">
                    <a16:rowId xmlns:a16="http://schemas.microsoft.com/office/drawing/2014/main" val="3086174418"/>
                  </a:ext>
                </a:extLst>
              </a:tr>
              <a:tr h="255016">
                <a:tc>
                  <a:txBody>
                    <a:bodyPr/>
                    <a:lstStyle/>
                    <a:p>
                      <a:pPr algn="l" fontAlgn="b"/>
                      <a:r>
                        <a:rPr lang="en-US" sz="1600" u="none" strike="noStrike" dirty="0">
                          <a:effectLst/>
                        </a:rPr>
                        <a:t>Library</a:t>
                      </a:r>
                      <a:endParaRPr lang="en-US" sz="1600" b="0" i="0" u="none" strike="noStrike" dirty="0">
                        <a:solidFill>
                          <a:srgbClr val="000000"/>
                        </a:solidFill>
                        <a:effectLst/>
                        <a:latin typeface="Calibri" panose="020F0502020204030204" pitchFamily="34" charset="0"/>
                      </a:endParaRPr>
                    </a:p>
                  </a:txBody>
                  <a:tcPr marL="5920" marR="5920" marT="5920" marB="0" anchor="b"/>
                </a:tc>
                <a:tc>
                  <a:txBody>
                    <a:bodyPr/>
                    <a:lstStyle/>
                    <a:p>
                      <a:pPr algn="r" fontAlgn="b"/>
                      <a:r>
                        <a:rPr lang="en-US" sz="1600" u="none" strike="noStrike">
                          <a:effectLst/>
                        </a:rPr>
                        <a:t>$1,633,945</a:t>
                      </a:r>
                      <a:endParaRPr lang="en-US" sz="1600" b="0" i="0" u="none" strike="noStrike">
                        <a:solidFill>
                          <a:srgbClr val="000000"/>
                        </a:solidFill>
                        <a:effectLst/>
                        <a:latin typeface="Calibri" panose="020F0502020204030204" pitchFamily="34" charset="0"/>
                      </a:endParaRPr>
                    </a:p>
                  </a:txBody>
                  <a:tcPr marL="5920" marR="5920" marT="5920" marB="0" anchor="b"/>
                </a:tc>
                <a:tc>
                  <a:txBody>
                    <a:bodyPr/>
                    <a:lstStyle/>
                    <a:p>
                      <a:pPr algn="r" fontAlgn="b"/>
                      <a:r>
                        <a:rPr lang="en-US" sz="1600" u="none" strike="noStrike">
                          <a:effectLst/>
                        </a:rPr>
                        <a:t>$555,610</a:t>
                      </a:r>
                      <a:endParaRPr lang="en-US" sz="1600" b="0" i="0" u="none" strike="noStrike">
                        <a:solidFill>
                          <a:srgbClr val="000000"/>
                        </a:solidFill>
                        <a:effectLst/>
                        <a:latin typeface="Calibri" panose="020F0502020204030204" pitchFamily="34" charset="0"/>
                      </a:endParaRPr>
                    </a:p>
                  </a:txBody>
                  <a:tcPr marL="5920" marR="5920" marT="5920" marB="0" anchor="b"/>
                </a:tc>
                <a:tc>
                  <a:txBody>
                    <a:bodyPr/>
                    <a:lstStyle/>
                    <a:p>
                      <a:pPr algn="r" fontAlgn="b"/>
                      <a:r>
                        <a:rPr lang="en-US" sz="1600" u="none" strike="noStrike">
                          <a:effectLst/>
                        </a:rPr>
                        <a:t>$2,189,555</a:t>
                      </a:r>
                      <a:endParaRPr lang="en-US" sz="1600" b="0" i="0" u="none" strike="noStrike">
                        <a:solidFill>
                          <a:srgbClr val="000000"/>
                        </a:solidFill>
                        <a:effectLst/>
                        <a:latin typeface="Calibri" panose="020F0502020204030204" pitchFamily="34" charset="0"/>
                      </a:endParaRPr>
                    </a:p>
                  </a:txBody>
                  <a:tcPr marL="5920" marR="5920" marT="5920" marB="0" anchor="b"/>
                </a:tc>
                <a:extLst>
                  <a:ext uri="{0D108BD9-81ED-4DB2-BD59-A6C34878D82A}">
                    <a16:rowId xmlns:a16="http://schemas.microsoft.com/office/drawing/2014/main" val="2244022932"/>
                  </a:ext>
                </a:extLst>
              </a:tr>
              <a:tr h="255016">
                <a:tc>
                  <a:txBody>
                    <a:bodyPr/>
                    <a:lstStyle/>
                    <a:p>
                      <a:pPr algn="l" fontAlgn="b"/>
                      <a:r>
                        <a:rPr lang="en-US" sz="1600" u="none" strike="noStrike" dirty="0">
                          <a:effectLst/>
                        </a:rPr>
                        <a:t>A&amp;H</a:t>
                      </a:r>
                      <a:endParaRPr lang="en-US" sz="1600" b="0" i="0" u="none" strike="noStrike" dirty="0">
                        <a:solidFill>
                          <a:srgbClr val="000000"/>
                        </a:solidFill>
                        <a:effectLst/>
                        <a:latin typeface="Calibri" panose="020F0502020204030204" pitchFamily="34" charset="0"/>
                      </a:endParaRPr>
                    </a:p>
                  </a:txBody>
                  <a:tcPr marL="5920" marR="5920" marT="5920" marB="0" anchor="b"/>
                </a:tc>
                <a:tc>
                  <a:txBody>
                    <a:bodyPr/>
                    <a:lstStyle/>
                    <a:p>
                      <a:pPr algn="r" fontAlgn="b"/>
                      <a:r>
                        <a:rPr lang="en-US" sz="1600" u="none" strike="noStrike">
                          <a:effectLst/>
                        </a:rPr>
                        <a:t>$7,598,701</a:t>
                      </a:r>
                      <a:endParaRPr lang="en-US" sz="1600" b="0" i="0" u="none" strike="noStrike">
                        <a:solidFill>
                          <a:srgbClr val="000000"/>
                        </a:solidFill>
                        <a:effectLst/>
                        <a:latin typeface="Calibri" panose="020F0502020204030204" pitchFamily="34" charset="0"/>
                      </a:endParaRPr>
                    </a:p>
                  </a:txBody>
                  <a:tcPr marL="5920" marR="5920" marT="5920" marB="0" anchor="b"/>
                </a:tc>
                <a:tc>
                  <a:txBody>
                    <a:bodyPr/>
                    <a:lstStyle/>
                    <a:p>
                      <a:pPr algn="r" fontAlgn="b"/>
                      <a:r>
                        <a:rPr lang="en-US" sz="1600" u="none" strike="noStrike">
                          <a:effectLst/>
                        </a:rPr>
                        <a:t>$141,711</a:t>
                      </a:r>
                      <a:endParaRPr lang="en-US" sz="1600" b="0" i="0" u="none" strike="noStrike">
                        <a:solidFill>
                          <a:srgbClr val="000000"/>
                        </a:solidFill>
                        <a:effectLst/>
                        <a:latin typeface="Calibri" panose="020F0502020204030204" pitchFamily="34" charset="0"/>
                      </a:endParaRPr>
                    </a:p>
                  </a:txBody>
                  <a:tcPr marL="5920" marR="5920" marT="5920" marB="0" anchor="b"/>
                </a:tc>
                <a:tc>
                  <a:txBody>
                    <a:bodyPr/>
                    <a:lstStyle/>
                    <a:p>
                      <a:pPr algn="r" fontAlgn="b"/>
                      <a:r>
                        <a:rPr lang="en-US" sz="1600" u="none" strike="noStrike">
                          <a:effectLst/>
                        </a:rPr>
                        <a:t>$7,740,412</a:t>
                      </a:r>
                      <a:endParaRPr lang="en-US" sz="1600" b="0" i="0" u="none" strike="noStrike">
                        <a:solidFill>
                          <a:srgbClr val="000000"/>
                        </a:solidFill>
                        <a:effectLst/>
                        <a:latin typeface="Calibri" panose="020F0502020204030204" pitchFamily="34" charset="0"/>
                      </a:endParaRPr>
                    </a:p>
                  </a:txBody>
                  <a:tcPr marL="5920" marR="5920" marT="5920" marB="0" anchor="b"/>
                </a:tc>
                <a:extLst>
                  <a:ext uri="{0D108BD9-81ED-4DB2-BD59-A6C34878D82A}">
                    <a16:rowId xmlns:a16="http://schemas.microsoft.com/office/drawing/2014/main" val="1926611652"/>
                  </a:ext>
                </a:extLst>
              </a:tr>
              <a:tr h="255016">
                <a:tc>
                  <a:txBody>
                    <a:bodyPr/>
                    <a:lstStyle/>
                    <a:p>
                      <a:pPr algn="l" fontAlgn="b"/>
                      <a:r>
                        <a:rPr lang="en-US" sz="1600" u="none" strike="noStrike" dirty="0">
                          <a:effectLst/>
                        </a:rPr>
                        <a:t>BPA</a:t>
                      </a:r>
                      <a:endParaRPr lang="en-US" sz="1600" b="0" i="0" u="none" strike="noStrike" dirty="0">
                        <a:solidFill>
                          <a:srgbClr val="000000"/>
                        </a:solidFill>
                        <a:effectLst/>
                        <a:latin typeface="Calibri" panose="020F0502020204030204" pitchFamily="34" charset="0"/>
                      </a:endParaRPr>
                    </a:p>
                  </a:txBody>
                  <a:tcPr marL="5920" marR="5920" marT="5920" marB="0" anchor="b"/>
                </a:tc>
                <a:tc>
                  <a:txBody>
                    <a:bodyPr/>
                    <a:lstStyle/>
                    <a:p>
                      <a:pPr algn="r" fontAlgn="b"/>
                      <a:r>
                        <a:rPr lang="en-US" sz="1600" u="none" strike="noStrike">
                          <a:effectLst/>
                        </a:rPr>
                        <a:t>$4,731,658</a:t>
                      </a:r>
                      <a:endParaRPr lang="en-US" sz="1600" b="0" i="0" u="none" strike="noStrike">
                        <a:solidFill>
                          <a:srgbClr val="000000"/>
                        </a:solidFill>
                        <a:effectLst/>
                        <a:latin typeface="Calibri" panose="020F0502020204030204" pitchFamily="34" charset="0"/>
                      </a:endParaRPr>
                    </a:p>
                  </a:txBody>
                  <a:tcPr marL="5920" marR="5920" marT="5920" marB="0" anchor="b"/>
                </a:tc>
                <a:tc>
                  <a:txBody>
                    <a:bodyPr/>
                    <a:lstStyle/>
                    <a:p>
                      <a:pPr algn="r" fontAlgn="b"/>
                      <a:r>
                        <a:rPr lang="en-US" sz="1600" u="none" strike="noStrike">
                          <a:effectLst/>
                        </a:rPr>
                        <a:t>$251,568</a:t>
                      </a:r>
                      <a:endParaRPr lang="en-US" sz="1600" b="0" i="0" u="none" strike="noStrike">
                        <a:solidFill>
                          <a:srgbClr val="000000"/>
                        </a:solidFill>
                        <a:effectLst/>
                        <a:latin typeface="Calibri" panose="020F0502020204030204" pitchFamily="34" charset="0"/>
                      </a:endParaRPr>
                    </a:p>
                  </a:txBody>
                  <a:tcPr marL="5920" marR="5920" marT="5920" marB="0" anchor="b"/>
                </a:tc>
                <a:tc>
                  <a:txBody>
                    <a:bodyPr/>
                    <a:lstStyle/>
                    <a:p>
                      <a:pPr algn="r" fontAlgn="b"/>
                      <a:r>
                        <a:rPr lang="en-US" sz="1600" u="none" strike="noStrike">
                          <a:effectLst/>
                        </a:rPr>
                        <a:t>$4,983,226</a:t>
                      </a:r>
                      <a:endParaRPr lang="en-US" sz="1600" b="0" i="0" u="none" strike="noStrike">
                        <a:solidFill>
                          <a:srgbClr val="000000"/>
                        </a:solidFill>
                        <a:effectLst/>
                        <a:latin typeface="Calibri" panose="020F0502020204030204" pitchFamily="34" charset="0"/>
                      </a:endParaRPr>
                    </a:p>
                  </a:txBody>
                  <a:tcPr marL="5920" marR="5920" marT="5920" marB="0" anchor="b"/>
                </a:tc>
                <a:extLst>
                  <a:ext uri="{0D108BD9-81ED-4DB2-BD59-A6C34878D82A}">
                    <a16:rowId xmlns:a16="http://schemas.microsoft.com/office/drawing/2014/main" val="1533218194"/>
                  </a:ext>
                </a:extLst>
              </a:tr>
              <a:tr h="255016">
                <a:tc>
                  <a:txBody>
                    <a:bodyPr/>
                    <a:lstStyle/>
                    <a:p>
                      <a:pPr algn="l" fontAlgn="b"/>
                      <a:endParaRPr lang="en-US" sz="1600" u="none" strike="noStrike" dirty="0">
                        <a:effectLst/>
                      </a:endParaRPr>
                    </a:p>
                    <a:p>
                      <a:pPr algn="l" fontAlgn="b"/>
                      <a:r>
                        <a:rPr lang="en-US" sz="1600" u="none" strike="noStrike" dirty="0">
                          <a:effectLst/>
                        </a:rPr>
                        <a:t>NSME</a:t>
                      </a:r>
                      <a:endParaRPr lang="en-US" sz="1600" b="0" i="0" u="none" strike="noStrike" dirty="0">
                        <a:solidFill>
                          <a:srgbClr val="000000"/>
                        </a:solidFill>
                        <a:effectLst/>
                        <a:latin typeface="Calibri" panose="020F0502020204030204" pitchFamily="34" charset="0"/>
                      </a:endParaRPr>
                    </a:p>
                  </a:txBody>
                  <a:tcPr marL="5920" marR="5920" marT="5920" marB="0" anchor="b"/>
                </a:tc>
                <a:tc>
                  <a:txBody>
                    <a:bodyPr/>
                    <a:lstStyle/>
                    <a:p>
                      <a:pPr algn="r" fontAlgn="b"/>
                      <a:r>
                        <a:rPr lang="en-US" sz="1600" u="none" strike="noStrike">
                          <a:effectLst/>
                        </a:rPr>
                        <a:t>$9,826,239</a:t>
                      </a:r>
                      <a:endParaRPr lang="en-US" sz="1600" b="0" i="0" u="none" strike="noStrike">
                        <a:solidFill>
                          <a:srgbClr val="000000"/>
                        </a:solidFill>
                        <a:effectLst/>
                        <a:latin typeface="Calibri" panose="020F0502020204030204" pitchFamily="34" charset="0"/>
                      </a:endParaRPr>
                    </a:p>
                  </a:txBody>
                  <a:tcPr marL="5920" marR="5920" marT="5920" marB="0" anchor="b"/>
                </a:tc>
                <a:tc>
                  <a:txBody>
                    <a:bodyPr/>
                    <a:lstStyle/>
                    <a:p>
                      <a:pPr algn="r" fontAlgn="b"/>
                      <a:r>
                        <a:rPr lang="en-US" sz="1600" u="none" strike="noStrike">
                          <a:effectLst/>
                        </a:rPr>
                        <a:t>$270,932</a:t>
                      </a:r>
                      <a:endParaRPr lang="en-US" sz="1600" b="0" i="0" u="none" strike="noStrike">
                        <a:solidFill>
                          <a:srgbClr val="000000"/>
                        </a:solidFill>
                        <a:effectLst/>
                        <a:latin typeface="Calibri" panose="020F0502020204030204" pitchFamily="34" charset="0"/>
                      </a:endParaRPr>
                    </a:p>
                  </a:txBody>
                  <a:tcPr marL="5920" marR="5920" marT="5920" marB="0" anchor="b"/>
                </a:tc>
                <a:tc>
                  <a:txBody>
                    <a:bodyPr/>
                    <a:lstStyle/>
                    <a:p>
                      <a:pPr algn="r" fontAlgn="b"/>
                      <a:r>
                        <a:rPr lang="en-US" sz="1600" u="none" strike="noStrike">
                          <a:effectLst/>
                        </a:rPr>
                        <a:t>$10,097,171</a:t>
                      </a:r>
                      <a:endParaRPr lang="en-US" sz="1600" b="0" i="0" u="none" strike="noStrike">
                        <a:solidFill>
                          <a:srgbClr val="000000"/>
                        </a:solidFill>
                        <a:effectLst/>
                        <a:latin typeface="Calibri" panose="020F0502020204030204" pitchFamily="34" charset="0"/>
                      </a:endParaRPr>
                    </a:p>
                  </a:txBody>
                  <a:tcPr marL="5920" marR="5920" marT="5920" marB="0" anchor="b"/>
                </a:tc>
                <a:extLst>
                  <a:ext uri="{0D108BD9-81ED-4DB2-BD59-A6C34878D82A}">
                    <a16:rowId xmlns:a16="http://schemas.microsoft.com/office/drawing/2014/main" val="490712675"/>
                  </a:ext>
                </a:extLst>
              </a:tr>
              <a:tr h="255016">
                <a:tc>
                  <a:txBody>
                    <a:bodyPr/>
                    <a:lstStyle/>
                    <a:p>
                      <a:pPr algn="l" fontAlgn="b"/>
                      <a:r>
                        <a:rPr lang="en-US" sz="1600" u="none" strike="noStrike" dirty="0">
                          <a:effectLst/>
                        </a:rPr>
                        <a:t>SSE</a:t>
                      </a:r>
                      <a:endParaRPr lang="en-US" sz="1600" b="0" i="0" u="none" strike="noStrike" dirty="0">
                        <a:solidFill>
                          <a:srgbClr val="000000"/>
                        </a:solidFill>
                        <a:effectLst/>
                        <a:latin typeface="Calibri" panose="020F0502020204030204" pitchFamily="34" charset="0"/>
                      </a:endParaRPr>
                    </a:p>
                  </a:txBody>
                  <a:tcPr marL="5920" marR="5920" marT="5920" marB="0" anchor="b"/>
                </a:tc>
                <a:tc>
                  <a:txBody>
                    <a:bodyPr/>
                    <a:lstStyle/>
                    <a:p>
                      <a:pPr algn="r" fontAlgn="b"/>
                      <a:r>
                        <a:rPr lang="en-US" sz="1600" u="none" strike="noStrike">
                          <a:effectLst/>
                        </a:rPr>
                        <a:t>$9,105,671</a:t>
                      </a:r>
                      <a:endParaRPr lang="en-US" sz="1600" b="0" i="0" u="none" strike="noStrike">
                        <a:solidFill>
                          <a:srgbClr val="000000"/>
                        </a:solidFill>
                        <a:effectLst/>
                        <a:latin typeface="Calibri" panose="020F0502020204030204" pitchFamily="34" charset="0"/>
                      </a:endParaRPr>
                    </a:p>
                  </a:txBody>
                  <a:tcPr marL="5920" marR="5920" marT="5920" marB="0" anchor="b"/>
                </a:tc>
                <a:tc>
                  <a:txBody>
                    <a:bodyPr/>
                    <a:lstStyle/>
                    <a:p>
                      <a:pPr algn="r" fontAlgn="b"/>
                      <a:r>
                        <a:rPr lang="en-US" sz="1600" u="none" strike="noStrike">
                          <a:effectLst/>
                        </a:rPr>
                        <a:t>$308,378</a:t>
                      </a:r>
                      <a:endParaRPr lang="en-US" sz="1600" b="0" i="0" u="none" strike="noStrike">
                        <a:solidFill>
                          <a:srgbClr val="000000"/>
                        </a:solidFill>
                        <a:effectLst/>
                        <a:latin typeface="Calibri" panose="020F0502020204030204" pitchFamily="34" charset="0"/>
                      </a:endParaRPr>
                    </a:p>
                  </a:txBody>
                  <a:tcPr marL="5920" marR="5920" marT="5920" marB="0" anchor="b"/>
                </a:tc>
                <a:tc>
                  <a:txBody>
                    <a:bodyPr/>
                    <a:lstStyle/>
                    <a:p>
                      <a:pPr algn="r" fontAlgn="b"/>
                      <a:r>
                        <a:rPr lang="en-US" sz="1600" u="none" strike="noStrike">
                          <a:effectLst/>
                        </a:rPr>
                        <a:t>$9,414,049</a:t>
                      </a:r>
                      <a:endParaRPr lang="en-US" sz="1600" b="0" i="0" u="none" strike="noStrike">
                        <a:solidFill>
                          <a:srgbClr val="000000"/>
                        </a:solidFill>
                        <a:effectLst/>
                        <a:latin typeface="Calibri" panose="020F0502020204030204" pitchFamily="34" charset="0"/>
                      </a:endParaRPr>
                    </a:p>
                  </a:txBody>
                  <a:tcPr marL="5920" marR="5920" marT="5920" marB="0" anchor="b"/>
                </a:tc>
                <a:extLst>
                  <a:ext uri="{0D108BD9-81ED-4DB2-BD59-A6C34878D82A}">
                    <a16:rowId xmlns:a16="http://schemas.microsoft.com/office/drawing/2014/main" val="3429779699"/>
                  </a:ext>
                </a:extLst>
              </a:tr>
              <a:tr h="255016">
                <a:tc>
                  <a:txBody>
                    <a:bodyPr/>
                    <a:lstStyle/>
                    <a:p>
                      <a:pPr algn="l" fontAlgn="b"/>
                      <a:r>
                        <a:rPr lang="en-US" sz="1600" u="none" strike="noStrike" dirty="0">
                          <a:effectLst/>
                        </a:rPr>
                        <a:t>Extended University</a:t>
                      </a:r>
                      <a:endParaRPr lang="en-US" sz="1600" b="0" i="0" u="none" strike="noStrike" dirty="0">
                        <a:solidFill>
                          <a:srgbClr val="000000"/>
                        </a:solidFill>
                        <a:effectLst/>
                        <a:latin typeface="Calibri" panose="020F0502020204030204" pitchFamily="34" charset="0"/>
                      </a:endParaRPr>
                    </a:p>
                  </a:txBody>
                  <a:tcPr marL="5920" marR="5920" marT="5920" marB="0" anchor="b"/>
                </a:tc>
                <a:tc>
                  <a:txBody>
                    <a:bodyPr/>
                    <a:lstStyle/>
                    <a:p>
                      <a:pPr algn="r" fontAlgn="b"/>
                      <a:r>
                        <a:rPr lang="en-US" sz="1600" u="none" strike="noStrike">
                          <a:effectLst/>
                        </a:rPr>
                        <a:t>$17,697</a:t>
                      </a:r>
                      <a:endParaRPr lang="en-US" sz="1600" b="0" i="0" u="none" strike="noStrike">
                        <a:solidFill>
                          <a:srgbClr val="000000"/>
                        </a:solidFill>
                        <a:effectLst/>
                        <a:latin typeface="Calibri" panose="020F0502020204030204" pitchFamily="34" charset="0"/>
                      </a:endParaRPr>
                    </a:p>
                  </a:txBody>
                  <a:tcPr marL="5920" marR="5920" marT="5920" marB="0" anchor="b"/>
                </a:tc>
                <a:tc>
                  <a:txBody>
                    <a:bodyPr/>
                    <a:lstStyle/>
                    <a:p>
                      <a:pPr algn="r" fontAlgn="b"/>
                      <a:r>
                        <a:rPr lang="en-US" sz="1600" u="none" strike="noStrike">
                          <a:effectLst/>
                        </a:rPr>
                        <a:t>$698</a:t>
                      </a:r>
                      <a:endParaRPr lang="en-US" sz="1600" b="0" i="0" u="none" strike="noStrike">
                        <a:solidFill>
                          <a:srgbClr val="000000"/>
                        </a:solidFill>
                        <a:effectLst/>
                        <a:latin typeface="Calibri" panose="020F0502020204030204" pitchFamily="34" charset="0"/>
                      </a:endParaRPr>
                    </a:p>
                  </a:txBody>
                  <a:tcPr marL="5920" marR="5920" marT="5920" marB="0" anchor="b"/>
                </a:tc>
                <a:tc>
                  <a:txBody>
                    <a:bodyPr/>
                    <a:lstStyle/>
                    <a:p>
                      <a:pPr algn="r" fontAlgn="b"/>
                      <a:r>
                        <a:rPr lang="en-US" sz="1600" u="none" strike="noStrike">
                          <a:effectLst/>
                        </a:rPr>
                        <a:t>$18,395</a:t>
                      </a:r>
                      <a:endParaRPr lang="en-US" sz="1600" b="0" i="0" u="none" strike="noStrike">
                        <a:solidFill>
                          <a:srgbClr val="000000"/>
                        </a:solidFill>
                        <a:effectLst/>
                        <a:latin typeface="Calibri" panose="020F0502020204030204" pitchFamily="34" charset="0"/>
                      </a:endParaRPr>
                    </a:p>
                  </a:txBody>
                  <a:tcPr marL="5920" marR="5920" marT="5920" marB="0" anchor="b"/>
                </a:tc>
                <a:extLst>
                  <a:ext uri="{0D108BD9-81ED-4DB2-BD59-A6C34878D82A}">
                    <a16:rowId xmlns:a16="http://schemas.microsoft.com/office/drawing/2014/main" val="3235558396"/>
                  </a:ext>
                </a:extLst>
              </a:tr>
              <a:tr h="255016">
                <a:tc>
                  <a:txBody>
                    <a:bodyPr/>
                    <a:lstStyle/>
                    <a:p>
                      <a:pPr algn="l" fontAlgn="b"/>
                      <a:r>
                        <a:rPr lang="en-US" sz="1600" u="none" strike="noStrike" dirty="0">
                          <a:effectLst/>
                        </a:rPr>
                        <a:t>Kegley Institute</a:t>
                      </a:r>
                      <a:endParaRPr lang="en-US" sz="1600" b="0" i="0" u="none" strike="noStrike" dirty="0">
                        <a:solidFill>
                          <a:srgbClr val="000000"/>
                        </a:solidFill>
                        <a:effectLst/>
                        <a:latin typeface="Calibri" panose="020F0502020204030204" pitchFamily="34" charset="0"/>
                      </a:endParaRPr>
                    </a:p>
                  </a:txBody>
                  <a:tcPr marL="5920" marR="5920" marT="5920" marB="0" anchor="b"/>
                </a:tc>
                <a:tc>
                  <a:txBody>
                    <a:bodyPr/>
                    <a:lstStyle/>
                    <a:p>
                      <a:pPr algn="r" fontAlgn="b"/>
                      <a:r>
                        <a:rPr lang="en-US" sz="1600" u="none" strike="noStrike">
                          <a:effectLst/>
                        </a:rPr>
                        <a:t>$37,088</a:t>
                      </a:r>
                      <a:endParaRPr lang="en-US" sz="1600" b="0" i="0" u="none" strike="noStrike">
                        <a:solidFill>
                          <a:srgbClr val="000000"/>
                        </a:solidFill>
                        <a:effectLst/>
                        <a:latin typeface="Calibri" panose="020F0502020204030204" pitchFamily="34" charset="0"/>
                      </a:endParaRPr>
                    </a:p>
                  </a:txBody>
                  <a:tcPr marL="5920" marR="5920" marT="5920"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5920" marR="5920" marT="5920" marB="0" anchor="b"/>
                </a:tc>
                <a:tc>
                  <a:txBody>
                    <a:bodyPr/>
                    <a:lstStyle/>
                    <a:p>
                      <a:pPr algn="r" fontAlgn="b"/>
                      <a:r>
                        <a:rPr lang="en-US" sz="1600" u="none" strike="noStrike">
                          <a:effectLst/>
                        </a:rPr>
                        <a:t>$37,088</a:t>
                      </a:r>
                      <a:endParaRPr lang="en-US" sz="1600" b="0" i="0" u="none" strike="noStrike">
                        <a:solidFill>
                          <a:srgbClr val="000000"/>
                        </a:solidFill>
                        <a:effectLst/>
                        <a:latin typeface="Calibri" panose="020F0502020204030204" pitchFamily="34" charset="0"/>
                      </a:endParaRPr>
                    </a:p>
                  </a:txBody>
                  <a:tcPr marL="5920" marR="5920" marT="5920" marB="0" anchor="b"/>
                </a:tc>
                <a:extLst>
                  <a:ext uri="{0D108BD9-81ED-4DB2-BD59-A6C34878D82A}">
                    <a16:rowId xmlns:a16="http://schemas.microsoft.com/office/drawing/2014/main" val="2130344146"/>
                  </a:ext>
                </a:extLst>
              </a:tr>
              <a:tr h="255016">
                <a:tc>
                  <a:txBody>
                    <a:bodyPr/>
                    <a:lstStyle/>
                    <a:p>
                      <a:pPr algn="l" fontAlgn="b"/>
                      <a:r>
                        <a:rPr lang="en-US" sz="1600" u="none" strike="noStrike" dirty="0">
                          <a:effectLst/>
                        </a:rPr>
                        <a:t>Instruction/</a:t>
                      </a:r>
                      <a:r>
                        <a:rPr lang="en-US" sz="1600" u="none" strike="noStrike" dirty="0" err="1">
                          <a:effectLst/>
                        </a:rPr>
                        <a:t>Acad</a:t>
                      </a:r>
                      <a:r>
                        <a:rPr lang="en-US" sz="1600" u="none" strike="noStrike" dirty="0">
                          <a:effectLst/>
                        </a:rPr>
                        <a:t> Affairs</a:t>
                      </a:r>
                      <a:endParaRPr lang="en-US" sz="1600" b="0" i="0" u="none" strike="noStrike" dirty="0">
                        <a:solidFill>
                          <a:srgbClr val="000000"/>
                        </a:solidFill>
                        <a:effectLst/>
                        <a:latin typeface="Calibri" panose="020F0502020204030204" pitchFamily="34" charset="0"/>
                      </a:endParaRPr>
                    </a:p>
                  </a:txBody>
                  <a:tcPr marL="5920" marR="5920" marT="5920" marB="0" anchor="b"/>
                </a:tc>
                <a:tc>
                  <a:txBody>
                    <a:bodyPr/>
                    <a:lstStyle/>
                    <a:p>
                      <a:pPr algn="r" fontAlgn="b"/>
                      <a:r>
                        <a:rPr lang="en-US" sz="1600" u="none" strike="noStrike">
                          <a:effectLst/>
                        </a:rPr>
                        <a:t>$4,877</a:t>
                      </a:r>
                      <a:endParaRPr lang="en-US" sz="1600" b="0" i="0" u="none" strike="noStrike">
                        <a:solidFill>
                          <a:srgbClr val="000000"/>
                        </a:solidFill>
                        <a:effectLst/>
                        <a:latin typeface="Calibri" panose="020F0502020204030204" pitchFamily="34" charset="0"/>
                      </a:endParaRPr>
                    </a:p>
                  </a:txBody>
                  <a:tcPr marL="5920" marR="5920" marT="5920" marB="0" anchor="b"/>
                </a:tc>
                <a:tc>
                  <a:txBody>
                    <a:bodyPr/>
                    <a:lstStyle/>
                    <a:p>
                      <a:pPr algn="r" fontAlgn="b"/>
                      <a:r>
                        <a:rPr lang="en-US" sz="1600" u="none" strike="noStrike">
                          <a:effectLst/>
                        </a:rPr>
                        <a:t>$10,731</a:t>
                      </a:r>
                      <a:endParaRPr lang="en-US" sz="1600" b="0" i="0" u="none" strike="noStrike">
                        <a:solidFill>
                          <a:srgbClr val="000000"/>
                        </a:solidFill>
                        <a:effectLst/>
                        <a:latin typeface="Calibri" panose="020F0502020204030204" pitchFamily="34" charset="0"/>
                      </a:endParaRPr>
                    </a:p>
                  </a:txBody>
                  <a:tcPr marL="5920" marR="5920" marT="5920" marB="0" anchor="b"/>
                </a:tc>
                <a:tc>
                  <a:txBody>
                    <a:bodyPr/>
                    <a:lstStyle/>
                    <a:p>
                      <a:pPr algn="r" fontAlgn="b"/>
                      <a:r>
                        <a:rPr lang="en-US" sz="1600" u="none" strike="noStrike">
                          <a:effectLst/>
                        </a:rPr>
                        <a:t>$15,608</a:t>
                      </a:r>
                      <a:endParaRPr lang="en-US" sz="1600" b="0" i="0" u="none" strike="noStrike">
                        <a:solidFill>
                          <a:srgbClr val="000000"/>
                        </a:solidFill>
                        <a:effectLst/>
                        <a:latin typeface="Calibri" panose="020F0502020204030204" pitchFamily="34" charset="0"/>
                      </a:endParaRPr>
                    </a:p>
                  </a:txBody>
                  <a:tcPr marL="5920" marR="5920" marT="5920" marB="0" anchor="b"/>
                </a:tc>
                <a:extLst>
                  <a:ext uri="{0D108BD9-81ED-4DB2-BD59-A6C34878D82A}">
                    <a16:rowId xmlns:a16="http://schemas.microsoft.com/office/drawing/2014/main" val="2843791214"/>
                  </a:ext>
                </a:extLst>
              </a:tr>
              <a:tr h="263242">
                <a:tc>
                  <a:txBody>
                    <a:bodyPr/>
                    <a:lstStyle/>
                    <a:p>
                      <a:pPr algn="l" fontAlgn="b"/>
                      <a:endParaRPr lang="en-US" sz="1600" b="0" i="0" u="none" strike="noStrike" dirty="0">
                        <a:solidFill>
                          <a:srgbClr val="000000"/>
                        </a:solidFill>
                        <a:effectLst/>
                        <a:latin typeface="Calibri" panose="020F0502020204030204" pitchFamily="34" charset="0"/>
                      </a:endParaRPr>
                    </a:p>
                  </a:txBody>
                  <a:tcPr marL="5920" marR="5920" marT="5920" marB="0" anchor="b"/>
                </a:tc>
                <a:tc>
                  <a:txBody>
                    <a:bodyPr/>
                    <a:lstStyle/>
                    <a:p>
                      <a:pPr algn="r" fontAlgn="b"/>
                      <a:endParaRPr lang="en-US" sz="1600" b="0" i="0" u="none" strike="noStrike">
                        <a:solidFill>
                          <a:srgbClr val="000000"/>
                        </a:solidFill>
                        <a:effectLst/>
                        <a:latin typeface="Calibri" panose="020F0502020204030204" pitchFamily="34" charset="0"/>
                      </a:endParaRPr>
                    </a:p>
                  </a:txBody>
                  <a:tcPr marL="5920" marR="5920" marT="5920" marB="0" anchor="b"/>
                </a:tc>
                <a:tc>
                  <a:txBody>
                    <a:bodyPr/>
                    <a:lstStyle/>
                    <a:p>
                      <a:pPr algn="r" fontAlgn="b"/>
                      <a:endParaRPr lang="en-US" sz="1600" b="0" i="0" u="none" strike="noStrike">
                        <a:solidFill>
                          <a:srgbClr val="000000"/>
                        </a:solidFill>
                        <a:effectLst/>
                        <a:latin typeface="Calibri" panose="020F0502020204030204" pitchFamily="34" charset="0"/>
                      </a:endParaRPr>
                    </a:p>
                  </a:txBody>
                  <a:tcPr marL="5920" marR="5920" marT="5920" marB="0" anchor="b"/>
                </a:tc>
                <a:tc>
                  <a:txBody>
                    <a:bodyPr/>
                    <a:lstStyle/>
                    <a:p>
                      <a:pPr algn="r" fontAlgn="b"/>
                      <a:endParaRPr lang="en-US" sz="1600" b="0" i="0" u="none" strike="noStrike">
                        <a:solidFill>
                          <a:srgbClr val="000000"/>
                        </a:solidFill>
                        <a:effectLst/>
                        <a:latin typeface="Calibri" panose="020F0502020204030204" pitchFamily="34" charset="0"/>
                      </a:endParaRPr>
                    </a:p>
                  </a:txBody>
                  <a:tcPr marL="5920" marR="5920" marT="5920" marB="0" anchor="b"/>
                </a:tc>
                <a:extLst>
                  <a:ext uri="{0D108BD9-81ED-4DB2-BD59-A6C34878D82A}">
                    <a16:rowId xmlns:a16="http://schemas.microsoft.com/office/drawing/2014/main" val="3664271800"/>
                  </a:ext>
                </a:extLst>
              </a:tr>
              <a:tr h="263242">
                <a:tc>
                  <a:txBody>
                    <a:bodyPr/>
                    <a:lstStyle/>
                    <a:p>
                      <a:pPr algn="l" fontAlgn="b"/>
                      <a:r>
                        <a:rPr lang="en-US" sz="1600" u="none" strike="noStrike" dirty="0">
                          <a:effectLst/>
                        </a:rPr>
                        <a:t>TOTAL ACADEMIC AFFAIRS</a:t>
                      </a:r>
                      <a:endParaRPr lang="en-US" sz="1600" b="1" i="0" u="none" strike="noStrike" dirty="0">
                        <a:solidFill>
                          <a:srgbClr val="000000"/>
                        </a:solidFill>
                        <a:effectLst/>
                        <a:latin typeface="Calibri" panose="020F0502020204030204" pitchFamily="34" charset="0"/>
                      </a:endParaRPr>
                    </a:p>
                  </a:txBody>
                  <a:tcPr marL="5920" marR="5920" marT="5920" marB="0" anchor="b"/>
                </a:tc>
                <a:tc>
                  <a:txBody>
                    <a:bodyPr/>
                    <a:lstStyle/>
                    <a:p>
                      <a:pPr algn="r" fontAlgn="b"/>
                      <a:r>
                        <a:rPr lang="en-US" sz="1600" u="none" strike="noStrike">
                          <a:effectLst/>
                        </a:rPr>
                        <a:t>$39,594,211</a:t>
                      </a:r>
                      <a:endParaRPr lang="en-US" sz="1600" b="0" i="0" u="none" strike="noStrike">
                        <a:solidFill>
                          <a:srgbClr val="000000"/>
                        </a:solidFill>
                        <a:effectLst/>
                        <a:latin typeface="Calibri" panose="020F0502020204030204" pitchFamily="34" charset="0"/>
                      </a:endParaRPr>
                    </a:p>
                  </a:txBody>
                  <a:tcPr marL="5920" marR="5920" marT="5920" marB="0" anchor="b"/>
                </a:tc>
                <a:tc>
                  <a:txBody>
                    <a:bodyPr/>
                    <a:lstStyle/>
                    <a:p>
                      <a:pPr algn="r" fontAlgn="b"/>
                      <a:r>
                        <a:rPr lang="en-US" sz="1600" u="none" strike="noStrike">
                          <a:effectLst/>
                        </a:rPr>
                        <a:t>$2,027,522</a:t>
                      </a:r>
                      <a:endParaRPr lang="en-US" sz="1600" b="0" i="0" u="none" strike="noStrike">
                        <a:solidFill>
                          <a:srgbClr val="000000"/>
                        </a:solidFill>
                        <a:effectLst/>
                        <a:latin typeface="Calibri" panose="020F0502020204030204" pitchFamily="34" charset="0"/>
                      </a:endParaRPr>
                    </a:p>
                  </a:txBody>
                  <a:tcPr marL="5920" marR="5920" marT="5920" marB="0" anchor="b"/>
                </a:tc>
                <a:tc>
                  <a:txBody>
                    <a:bodyPr/>
                    <a:lstStyle/>
                    <a:p>
                      <a:pPr algn="r" fontAlgn="b"/>
                      <a:r>
                        <a:rPr lang="en-US" sz="1600" u="none" strike="noStrike" dirty="0">
                          <a:effectLst/>
                        </a:rPr>
                        <a:t>$41,621,733</a:t>
                      </a:r>
                      <a:endParaRPr lang="en-US" sz="1600" b="0" i="0" u="none" strike="noStrike" dirty="0">
                        <a:solidFill>
                          <a:srgbClr val="000000"/>
                        </a:solidFill>
                        <a:effectLst/>
                        <a:latin typeface="Calibri" panose="020F0502020204030204" pitchFamily="34" charset="0"/>
                      </a:endParaRPr>
                    </a:p>
                  </a:txBody>
                  <a:tcPr marL="5920" marR="5920" marT="5920" marB="0" anchor="b"/>
                </a:tc>
                <a:extLst>
                  <a:ext uri="{0D108BD9-81ED-4DB2-BD59-A6C34878D82A}">
                    <a16:rowId xmlns:a16="http://schemas.microsoft.com/office/drawing/2014/main" val="3483618968"/>
                  </a:ext>
                </a:extLst>
              </a:tr>
            </a:tbl>
          </a:graphicData>
        </a:graphic>
      </p:graphicFrame>
      <p:sp>
        <p:nvSpPr>
          <p:cNvPr id="4" name="TextBox 3"/>
          <p:cNvSpPr txBox="1"/>
          <p:nvPr/>
        </p:nvSpPr>
        <p:spPr>
          <a:xfrm>
            <a:off x="8421352" y="5846348"/>
            <a:ext cx="3770648" cy="553998"/>
          </a:xfrm>
          <a:prstGeom prst="rect">
            <a:avLst/>
          </a:prstGeom>
          <a:noFill/>
        </p:spPr>
        <p:txBody>
          <a:bodyPr wrap="square" rtlCol="0">
            <a:spAutoFit/>
          </a:bodyPr>
          <a:lstStyle/>
          <a:p>
            <a:r>
              <a:rPr lang="en-US" sz="1200" dirty="0"/>
              <a:t>Note:  Salaries do not include benefits.  </a:t>
            </a:r>
          </a:p>
          <a:p>
            <a:r>
              <a:rPr lang="en-US" sz="1200" dirty="0"/>
              <a:t>Benefits are centralized</a:t>
            </a:r>
            <a:r>
              <a:rPr lang="en-US" dirty="0"/>
              <a:t>.</a:t>
            </a:r>
          </a:p>
        </p:txBody>
      </p:sp>
    </p:spTree>
    <p:extLst>
      <p:ext uri="{BB962C8B-B14F-4D97-AF65-F5344CB8AC3E}">
        <p14:creationId xmlns:p14="http://schemas.microsoft.com/office/powerpoint/2010/main" val="3338333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5235" y="640081"/>
            <a:ext cx="7697585" cy="1200329"/>
          </a:xfrm>
          <a:prstGeom prst="rect">
            <a:avLst/>
          </a:prstGeom>
          <a:noFill/>
        </p:spPr>
        <p:txBody>
          <a:bodyPr wrap="square" rtlCol="0">
            <a:spAutoFit/>
          </a:bodyPr>
          <a:lstStyle/>
          <a:p>
            <a:r>
              <a:rPr lang="en-US" sz="2400" b="1" dirty="0"/>
              <a:t>Academic Preparation Changes for Student Success </a:t>
            </a:r>
          </a:p>
          <a:p>
            <a:endParaRPr lang="en-US" sz="2400" b="1" dirty="0"/>
          </a:p>
          <a:p>
            <a:r>
              <a:rPr lang="en-US" sz="2400" b="1" dirty="0"/>
              <a:t>Frequently Asked Questions</a:t>
            </a:r>
          </a:p>
        </p:txBody>
      </p:sp>
      <p:sp>
        <p:nvSpPr>
          <p:cNvPr id="3" name="Rectangle 2"/>
          <p:cNvSpPr/>
          <p:nvPr/>
        </p:nvSpPr>
        <p:spPr>
          <a:xfrm>
            <a:off x="625235" y="1840410"/>
            <a:ext cx="7772400" cy="1200329"/>
          </a:xfrm>
          <a:prstGeom prst="rect">
            <a:avLst/>
          </a:prstGeom>
        </p:spPr>
        <p:txBody>
          <a:bodyPr wrap="square">
            <a:spAutoFit/>
          </a:bodyPr>
          <a:lstStyle/>
          <a:p>
            <a:r>
              <a:rPr lang="en-US" dirty="0">
                <a:hlinkClick r:id="rId2"/>
              </a:rPr>
              <a:t>https://www2.calstate.edu/csu-system/why-the-csu-matters/graduation-initiative-2025/files/academic-preparation-faq.pdf</a:t>
            </a:r>
            <a:endParaRPr lang="en-US" dirty="0"/>
          </a:p>
          <a:p>
            <a:endParaRPr lang="en-US" dirty="0"/>
          </a:p>
          <a:p>
            <a:endParaRPr lang="en-US" dirty="0"/>
          </a:p>
        </p:txBody>
      </p:sp>
    </p:spTree>
    <p:extLst>
      <p:ext uri="{BB962C8B-B14F-4D97-AF65-F5344CB8AC3E}">
        <p14:creationId xmlns:p14="http://schemas.microsoft.com/office/powerpoint/2010/main" val="1440795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7252" y="182102"/>
            <a:ext cx="8395063" cy="923330"/>
          </a:xfrm>
          <a:prstGeom prst="rect">
            <a:avLst/>
          </a:prstGeom>
        </p:spPr>
        <p:txBody>
          <a:bodyPr wrap="square">
            <a:spAutoFit/>
          </a:bodyPr>
          <a:lstStyle/>
          <a:p>
            <a:pPr algn="ctr"/>
            <a:r>
              <a:rPr lang="en-US" b="1" dirty="0">
                <a:latin typeface="Calibri" panose="020F0502020204030204" pitchFamily="34" charset="0"/>
                <a:ea typeface="Calibri" panose="020F0502020204030204" pitchFamily="34" charset="0"/>
                <a:cs typeface="Times New Roman" panose="02020603050405020304" pitchFamily="18" charset="0"/>
              </a:rPr>
              <a:t>Student Success:</a:t>
            </a:r>
          </a:p>
          <a:p>
            <a:pPr algn="ctr"/>
            <a:r>
              <a:rPr lang="en-US" b="1" dirty="0">
                <a:latin typeface="Calibri" panose="020F0502020204030204" pitchFamily="34" charset="0"/>
                <a:ea typeface="Calibri" panose="020F0502020204030204" pitchFamily="34" charset="0"/>
                <a:cs typeface="Times New Roman" panose="02020603050405020304" pitchFamily="18" charset="0"/>
              </a:rPr>
              <a:t>The CSUB Graduation Initiative Goals 2025</a:t>
            </a:r>
          </a:p>
          <a:p>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1"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6181" y="906101"/>
            <a:ext cx="8407717" cy="4120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4002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07691" y="91440"/>
            <a:ext cx="5499582" cy="461665"/>
          </a:xfrm>
          <a:prstGeom prst="rect">
            <a:avLst/>
          </a:prstGeom>
          <a:noFill/>
        </p:spPr>
        <p:txBody>
          <a:bodyPr wrap="none" rtlCol="0">
            <a:spAutoFit/>
          </a:bodyPr>
          <a:lstStyle/>
          <a:p>
            <a:r>
              <a:rPr lang="en-US" sz="2400" b="1" dirty="0"/>
              <a:t>Student Success and Graduation Initiative</a:t>
            </a:r>
          </a:p>
        </p:txBody>
      </p:sp>
      <p:sp>
        <p:nvSpPr>
          <p:cNvPr id="3" name="TextBox 2"/>
          <p:cNvSpPr txBox="1"/>
          <p:nvPr/>
        </p:nvSpPr>
        <p:spPr>
          <a:xfrm>
            <a:off x="535577" y="460772"/>
            <a:ext cx="5068390"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a:t>Student Success Website</a:t>
            </a:r>
          </a:p>
          <a:p>
            <a:pPr marL="742950" lvl="1" indent="-285750">
              <a:buFont typeface="Arial" panose="020B0604020202020204" pitchFamily="34" charset="0"/>
              <a:buChar char="•"/>
            </a:pPr>
            <a:r>
              <a:rPr lang="en-US" sz="2000" dirty="0"/>
              <a:t>https://www.csub.edu/success/</a:t>
            </a:r>
          </a:p>
          <a:p>
            <a:pPr marL="285750" indent="-285750">
              <a:buFont typeface="Arial" panose="020B0604020202020204" pitchFamily="34" charset="0"/>
              <a:buChar char="•"/>
            </a:pPr>
            <a:r>
              <a:rPr lang="en-US" sz="2000" dirty="0"/>
              <a:t>Faculty involvement</a:t>
            </a:r>
          </a:p>
          <a:p>
            <a:pPr marL="285750" indent="-285750">
              <a:buFont typeface="Arial" panose="020B0604020202020204" pitchFamily="34" charset="0"/>
              <a:buChar char="•"/>
            </a:pPr>
            <a:r>
              <a:rPr lang="en-US" sz="2000" dirty="0"/>
              <a:t>Transformation of 70% of majors</a:t>
            </a:r>
          </a:p>
          <a:p>
            <a:pPr marL="285750" indent="-285750">
              <a:buFont typeface="Arial" panose="020B0604020202020204" pitchFamily="34" charset="0"/>
              <a:buChar char="•"/>
            </a:pPr>
            <a:r>
              <a:rPr lang="en-US" sz="2000" dirty="0"/>
              <a:t>Transformation of General Education</a:t>
            </a:r>
          </a:p>
          <a:p>
            <a:pPr marL="285750" indent="-285750">
              <a:buFont typeface="Arial" panose="020B0604020202020204" pitchFamily="34" charset="0"/>
              <a:buChar char="•"/>
            </a:pPr>
            <a:r>
              <a:rPr lang="en-US" sz="2000" dirty="0"/>
              <a:t>Eliminated requirement for minor</a:t>
            </a:r>
          </a:p>
          <a:p>
            <a:pPr marL="285750" indent="-285750">
              <a:buFont typeface="Arial" panose="020B0604020202020204" pitchFamily="34" charset="0"/>
              <a:buChar char="•"/>
            </a:pPr>
            <a:r>
              <a:rPr lang="en-US" sz="2000" dirty="0"/>
              <a:t>Winter term</a:t>
            </a:r>
          </a:p>
          <a:p>
            <a:pPr marL="285750" indent="-285750">
              <a:buFont typeface="Arial" panose="020B0604020202020204" pitchFamily="34" charset="0"/>
              <a:buChar char="•"/>
            </a:pPr>
            <a:r>
              <a:rPr lang="en-US" sz="2000" dirty="0"/>
              <a:t>FYE</a:t>
            </a:r>
          </a:p>
          <a:p>
            <a:pPr marL="285750" indent="-285750">
              <a:buFont typeface="Arial" panose="020B0604020202020204" pitchFamily="34" charset="0"/>
              <a:buChar char="•"/>
            </a:pPr>
            <a:r>
              <a:rPr lang="en-US" sz="2000" dirty="0"/>
              <a:t>Midterm grades</a:t>
            </a:r>
            <a:endParaRPr lang="en-US" dirty="0"/>
          </a:p>
        </p:txBody>
      </p:sp>
      <p:sp>
        <p:nvSpPr>
          <p:cNvPr id="4" name="TextBox 3"/>
          <p:cNvSpPr txBox="1"/>
          <p:nvPr/>
        </p:nvSpPr>
        <p:spPr>
          <a:xfrm>
            <a:off x="6096000" y="2616144"/>
            <a:ext cx="3784434" cy="2862322"/>
          </a:xfrm>
          <a:prstGeom prst="rect">
            <a:avLst/>
          </a:prstGeom>
          <a:noFill/>
        </p:spPr>
        <p:txBody>
          <a:bodyPr wrap="none" rtlCol="0">
            <a:spAutoFit/>
          </a:bodyPr>
          <a:lstStyle/>
          <a:p>
            <a:endParaRPr lang="en-US" sz="2000" dirty="0"/>
          </a:p>
          <a:p>
            <a:pPr marL="285750" indent="-285750">
              <a:buFont typeface="Arial" panose="020B0604020202020204" pitchFamily="34" charset="0"/>
              <a:buChar char="•"/>
            </a:pPr>
            <a:r>
              <a:rPr lang="en-US" sz="2000" dirty="0"/>
              <a:t>Block Scheduling</a:t>
            </a:r>
          </a:p>
          <a:p>
            <a:pPr marL="742950" lvl="1" indent="-285750">
              <a:buFont typeface="Arial" panose="020B0604020202020204" pitchFamily="34" charset="0"/>
              <a:buChar char="•"/>
            </a:pPr>
            <a:r>
              <a:rPr lang="en-US" sz="2000" dirty="0"/>
              <a:t>BPA, A&amp;H, </a:t>
            </a:r>
            <a:r>
              <a:rPr lang="en-US" sz="2000" dirty="0" err="1"/>
              <a:t>Undeclareds</a:t>
            </a:r>
            <a:endParaRPr lang="en-US" sz="2000" dirty="0"/>
          </a:p>
          <a:p>
            <a:pPr marL="285750" indent="-285750">
              <a:buFont typeface="Arial" panose="020B0604020202020204" pitchFamily="34" charset="0"/>
              <a:buChar char="•"/>
            </a:pPr>
            <a:r>
              <a:rPr lang="en-US" sz="2000" dirty="0"/>
              <a:t>4-year pledge</a:t>
            </a:r>
          </a:p>
          <a:p>
            <a:pPr marL="285750" indent="-285750">
              <a:buFont typeface="Arial" panose="020B0604020202020204" pitchFamily="34" charset="0"/>
              <a:buChar char="•"/>
            </a:pPr>
            <a:r>
              <a:rPr lang="en-US" sz="2000" dirty="0"/>
              <a:t>GPAs decrease</a:t>
            </a:r>
          </a:p>
          <a:p>
            <a:pPr marL="285750" indent="-285750">
              <a:buFont typeface="Arial" panose="020B0604020202020204" pitchFamily="34" charset="0"/>
              <a:buChar char="•"/>
            </a:pPr>
            <a:r>
              <a:rPr lang="en-US" sz="2000" dirty="0"/>
              <a:t>15 to finish</a:t>
            </a:r>
          </a:p>
          <a:p>
            <a:pPr marL="285750" indent="-285750">
              <a:buFont typeface="Arial" panose="020B0604020202020204" pitchFamily="34" charset="0"/>
              <a:buChar char="•"/>
            </a:pPr>
            <a:r>
              <a:rPr lang="en-US" sz="2000" dirty="0"/>
              <a:t>Student Success newsletter</a:t>
            </a:r>
          </a:p>
          <a:p>
            <a:pPr marL="285750" indent="-285750">
              <a:buFont typeface="Arial" panose="020B0604020202020204" pitchFamily="34" charset="0"/>
              <a:buChar char="•"/>
            </a:pPr>
            <a:r>
              <a:rPr lang="en-US" sz="2000" dirty="0"/>
              <a:t>Parent Engagement</a:t>
            </a:r>
          </a:p>
          <a:p>
            <a:pPr marL="285750" indent="-285750">
              <a:buFont typeface="Arial" panose="020B0604020202020204" pitchFamily="34" charset="0"/>
              <a:buChar char="•"/>
            </a:pPr>
            <a:r>
              <a:rPr lang="en-US" sz="2000" dirty="0"/>
              <a:t>Roadrunner parents association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6223" y="1537855"/>
            <a:ext cx="2705777" cy="338328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1753" y="2498578"/>
            <a:ext cx="2912066" cy="4017741"/>
          </a:xfrm>
          <a:prstGeom prst="rect">
            <a:avLst/>
          </a:prstGeom>
        </p:spPr>
      </p:pic>
    </p:spTree>
    <p:extLst>
      <p:ext uri="{BB962C8B-B14F-4D97-AF65-F5344CB8AC3E}">
        <p14:creationId xmlns:p14="http://schemas.microsoft.com/office/powerpoint/2010/main" val="568242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517470"/>
          </a:xfrm>
        </p:spPr>
        <p:txBody>
          <a:bodyPr>
            <a:normAutofit fontScale="90000"/>
          </a:bodyPr>
          <a:lstStyle/>
          <a:p>
            <a:r>
              <a:rPr lang="en-US" sz="3200" b="1" dirty="0">
                <a:solidFill>
                  <a:srgbClr val="FF0000"/>
                </a:solidFill>
              </a:rPr>
              <a:t>WASC Re-Accreditation Update</a:t>
            </a:r>
          </a:p>
        </p:txBody>
      </p:sp>
      <p:sp>
        <p:nvSpPr>
          <p:cNvPr id="5" name="Content Placeholder 4"/>
          <p:cNvSpPr>
            <a:spLocks noGrp="1"/>
          </p:cNvSpPr>
          <p:nvPr>
            <p:ph idx="1"/>
          </p:nvPr>
        </p:nvSpPr>
        <p:spPr>
          <a:xfrm>
            <a:off x="838199" y="970059"/>
            <a:ext cx="8178580" cy="5206904"/>
          </a:xfrm>
        </p:spPr>
        <p:txBody>
          <a:bodyPr>
            <a:normAutofit lnSpcReduction="10000"/>
          </a:bodyPr>
          <a:lstStyle/>
          <a:p>
            <a:r>
              <a:rPr lang="en-US" sz="2000" dirty="0"/>
              <a:t>The WASC team will visit campus in the Fall of 2019 </a:t>
            </a:r>
          </a:p>
          <a:p>
            <a:r>
              <a:rPr lang="en-US" sz="2000" dirty="0"/>
              <a:t>WASC Steering Committee is working steadily to prepare the campus’ Institutional Report</a:t>
            </a:r>
          </a:p>
          <a:p>
            <a:r>
              <a:rPr lang="en-US" sz="2000" dirty="0"/>
              <a:t>The Institutional Report will “Tell the story of CSUB now and in the future”  </a:t>
            </a:r>
          </a:p>
          <a:p>
            <a:r>
              <a:rPr lang="en-US" sz="2000" dirty="0"/>
              <a:t>Last Spring, the WASC Steering Committee invited campus participation to serve on WASC Workgroups</a:t>
            </a:r>
          </a:p>
          <a:p>
            <a:r>
              <a:rPr lang="en-US" sz="2000" dirty="0"/>
              <a:t>Over 45 Faculty, Staff, and Students, from Bakersfield and AV campuses, are now participating on the WASC Workgroups, representing nearly every employee classification </a:t>
            </a:r>
          </a:p>
          <a:p>
            <a:r>
              <a:rPr lang="en-US" sz="2000" dirty="0"/>
              <a:t>12 Faculty and Administrators were selected to lead the 10 Workgroups</a:t>
            </a:r>
          </a:p>
          <a:p>
            <a:pPr marL="0" indent="0">
              <a:buNone/>
            </a:pPr>
            <a:r>
              <a:rPr lang="en-US" sz="2000" b="1" dirty="0"/>
              <a:t>	</a:t>
            </a:r>
            <a:r>
              <a:rPr lang="en-US" sz="2000" b="1" u="sng" dirty="0"/>
              <a:t>Timeline in Brief</a:t>
            </a:r>
          </a:p>
          <a:p>
            <a:pPr lvl="2">
              <a:buFont typeface="Wingdings" panose="05000000000000000000" pitchFamily="2" charset="2"/>
              <a:buChar char="Ø"/>
            </a:pPr>
            <a:r>
              <a:rPr lang="en-US" sz="1600" b="1" dirty="0"/>
              <a:t>Fall 2017:  </a:t>
            </a:r>
            <a:r>
              <a:rPr lang="en-US" sz="1600" dirty="0"/>
              <a:t>Workgroups will collect data relevant to the Institutional Report </a:t>
            </a:r>
          </a:p>
          <a:p>
            <a:pPr lvl="2">
              <a:buFont typeface="Wingdings" panose="05000000000000000000" pitchFamily="2" charset="2"/>
              <a:buChar char="Ø"/>
            </a:pPr>
            <a:r>
              <a:rPr lang="en-US" sz="1600" b="1" dirty="0"/>
              <a:t>Spring 2018: </a:t>
            </a:r>
            <a:r>
              <a:rPr lang="en-US" sz="1600" dirty="0"/>
              <a:t>Workgroups will begin drafting sections of the Institutional Report </a:t>
            </a:r>
          </a:p>
          <a:p>
            <a:pPr lvl="2">
              <a:buFont typeface="Wingdings" panose="05000000000000000000" pitchFamily="2" charset="2"/>
              <a:buChar char="Ø"/>
            </a:pPr>
            <a:r>
              <a:rPr lang="en-US" sz="1600" b="1" dirty="0"/>
              <a:t>Fall 2018: </a:t>
            </a:r>
            <a:r>
              <a:rPr lang="en-US" sz="1600" dirty="0"/>
              <a:t>Draft Institutional Report to be sent to campus and vetted by the Academic Senate </a:t>
            </a:r>
          </a:p>
          <a:p>
            <a:pPr lvl="2">
              <a:buFont typeface="Wingdings" panose="05000000000000000000" pitchFamily="2" charset="2"/>
              <a:buChar char="Ø"/>
            </a:pPr>
            <a:r>
              <a:rPr lang="en-US" sz="1600" b="1" dirty="0"/>
              <a:t>Spring 2019: </a:t>
            </a:r>
            <a:r>
              <a:rPr lang="en-US" sz="1600" dirty="0"/>
              <a:t>After Cabinet approval, the Institutional Report will be sent to WASC</a:t>
            </a:r>
          </a:p>
          <a:p>
            <a:pPr lvl="2">
              <a:buFont typeface="Wingdings" panose="05000000000000000000" pitchFamily="2" charset="2"/>
              <a:buChar char="Ø"/>
            </a:pPr>
            <a:endParaRPr lang="en-US" sz="1600" dirty="0"/>
          </a:p>
        </p:txBody>
      </p:sp>
      <p:pic>
        <p:nvPicPr>
          <p:cNvPr id="6" name="Picture 5" descr="Not only do you learn a lot about your institution, but you also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7665" y="477520"/>
            <a:ext cx="2456135" cy="2400852"/>
          </a:xfrm>
          <a:prstGeom prst="rect">
            <a:avLst/>
          </a:prstGeom>
          <a:effectLst>
            <a:outerShdw blurRad="50800" dist="38100" dir="2700000" algn="tl" rotWithShape="0">
              <a:prstClr val="black">
                <a:alpha val="40000"/>
              </a:prstClr>
            </a:outerShdw>
          </a:effectLst>
          <a:scene3d>
            <a:camera prst="isometricOffAxis2Left"/>
            <a:lightRig rig="threePt" dir="t"/>
          </a:scene3d>
          <a:sp3d/>
        </p:spPr>
      </p:pic>
    </p:spTree>
    <p:extLst>
      <p:ext uri="{BB962C8B-B14F-4D97-AF65-F5344CB8AC3E}">
        <p14:creationId xmlns:p14="http://schemas.microsoft.com/office/powerpoint/2010/main" val="4185204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062" y="-209006"/>
            <a:ext cx="12375424" cy="6257108"/>
          </a:xfrm>
        </p:spPr>
        <p:txBody>
          <a:bodyPr>
            <a:normAutofit fontScale="90000"/>
          </a:bodyPr>
          <a:lstStyle/>
          <a:p>
            <a:pPr algn="ctr"/>
            <a:r>
              <a:rPr lang="en-US" b="1" dirty="0"/>
              <a:t>Disciplinary accreditations</a:t>
            </a:r>
            <a:br>
              <a:rPr lang="en-US" b="1" dirty="0"/>
            </a:br>
            <a:r>
              <a:rPr lang="en-US" sz="2200" b="1" dirty="0"/>
              <a:t> </a:t>
            </a:r>
            <a:br>
              <a:rPr lang="en-US" b="1" dirty="0"/>
            </a:br>
            <a:r>
              <a:rPr lang="en-US" sz="4000" dirty="0"/>
              <a:t>NASPAA accredited PPA programs through 2022-23</a:t>
            </a:r>
            <a:br>
              <a:rPr lang="en-US" sz="4000" dirty="0"/>
            </a:br>
            <a:r>
              <a:rPr lang="en-US" sz="4900" dirty="0"/>
              <a:t> </a:t>
            </a:r>
            <a:br>
              <a:rPr lang="en-US" dirty="0"/>
            </a:br>
            <a:br>
              <a:rPr lang="en-US" dirty="0"/>
            </a:br>
            <a:r>
              <a:rPr lang="en-US" sz="4000" dirty="0"/>
              <a:t>The Board of Registered Nursing</a:t>
            </a:r>
            <a:br>
              <a:rPr lang="en-US" sz="4000" dirty="0"/>
            </a:br>
            <a:r>
              <a:rPr lang="en-US" sz="4000" dirty="0"/>
              <a:t>5 year Continuing Approval for the Department of Nursing</a:t>
            </a:r>
            <a:br>
              <a:rPr lang="en-US" dirty="0"/>
            </a:br>
            <a:br>
              <a:rPr lang="en-US" dirty="0"/>
            </a:br>
            <a:br>
              <a:rPr lang="en-US" dirty="0"/>
            </a:br>
            <a:br>
              <a:rPr lang="en-US" dirty="0"/>
            </a:br>
            <a:r>
              <a:rPr lang="en-US" sz="4000" dirty="0"/>
              <a:t>ABET accreditation visit in November 2017</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7267" y="4673447"/>
            <a:ext cx="2163208" cy="156754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714" y="3762385"/>
            <a:ext cx="4507936" cy="114285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67529" y="1495695"/>
            <a:ext cx="4120243" cy="698152"/>
          </a:xfrm>
          <a:prstGeom prst="rect">
            <a:avLst/>
          </a:prstGeom>
        </p:spPr>
      </p:pic>
    </p:spTree>
    <p:extLst>
      <p:ext uri="{BB962C8B-B14F-4D97-AF65-F5344CB8AC3E}">
        <p14:creationId xmlns:p14="http://schemas.microsoft.com/office/powerpoint/2010/main" val="319277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958247130"/>
              </p:ext>
            </p:extLst>
          </p:nvPr>
        </p:nvGraphicFramePr>
        <p:xfrm>
          <a:off x="2808514" y="195944"/>
          <a:ext cx="6439988" cy="1293221"/>
        </p:xfrm>
        <a:graphic>
          <a:graphicData uri="http://schemas.openxmlformats.org/drawingml/2006/table">
            <a:tbl>
              <a:tblPr>
                <a:tableStyleId>{5C22544A-7EE6-4342-B048-85BDC9FD1C3A}</a:tableStyleId>
              </a:tblPr>
              <a:tblGrid>
                <a:gridCol w="2875939">
                  <a:extLst>
                    <a:ext uri="{9D8B030D-6E8A-4147-A177-3AD203B41FA5}">
                      <a16:colId xmlns:a16="http://schemas.microsoft.com/office/drawing/2014/main" val="1829962629"/>
                    </a:ext>
                  </a:extLst>
                </a:gridCol>
                <a:gridCol w="846903">
                  <a:extLst>
                    <a:ext uri="{9D8B030D-6E8A-4147-A177-3AD203B41FA5}">
                      <a16:colId xmlns:a16="http://schemas.microsoft.com/office/drawing/2014/main" val="182279612"/>
                    </a:ext>
                  </a:extLst>
                </a:gridCol>
                <a:gridCol w="846903">
                  <a:extLst>
                    <a:ext uri="{9D8B030D-6E8A-4147-A177-3AD203B41FA5}">
                      <a16:colId xmlns:a16="http://schemas.microsoft.com/office/drawing/2014/main" val="158871043"/>
                    </a:ext>
                  </a:extLst>
                </a:gridCol>
                <a:gridCol w="846903">
                  <a:extLst>
                    <a:ext uri="{9D8B030D-6E8A-4147-A177-3AD203B41FA5}">
                      <a16:colId xmlns:a16="http://schemas.microsoft.com/office/drawing/2014/main" val="439933691"/>
                    </a:ext>
                  </a:extLst>
                </a:gridCol>
                <a:gridCol w="1023340">
                  <a:extLst>
                    <a:ext uri="{9D8B030D-6E8A-4147-A177-3AD203B41FA5}">
                      <a16:colId xmlns:a16="http://schemas.microsoft.com/office/drawing/2014/main" val="2901436343"/>
                    </a:ext>
                  </a:extLst>
                </a:gridCol>
              </a:tblGrid>
              <a:tr h="493260">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Fall 2014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Fall 2015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Fall 2016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Spring 2017</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73637197"/>
                  </a:ext>
                </a:extLst>
              </a:tr>
              <a:tr h="493260">
                <a:tc>
                  <a:txBody>
                    <a:bodyPr/>
                    <a:lstStyle/>
                    <a:p>
                      <a:pPr algn="l" fontAlgn="b"/>
                      <a:r>
                        <a:rPr lang="en-US" sz="1600" u="none" strike="noStrike" dirty="0">
                          <a:effectLst/>
                        </a:rPr>
                        <a:t>International Student Applications</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214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345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281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402</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02870922"/>
                  </a:ext>
                </a:extLst>
              </a:tr>
              <a:tr h="306701">
                <a:tc>
                  <a:txBody>
                    <a:bodyPr/>
                    <a:lstStyle/>
                    <a:p>
                      <a:pPr algn="l" fontAlgn="b"/>
                      <a:r>
                        <a:rPr lang="en-US" sz="1600" u="none" strike="noStrike">
                          <a:effectLst/>
                        </a:rPr>
                        <a:t>percentage increase</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61%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43%</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89748632"/>
                  </a:ext>
                </a:extLst>
              </a:tr>
            </a:tbl>
          </a:graphicData>
        </a:graphic>
      </p:graphicFrame>
      <p:graphicFrame>
        <p:nvGraphicFramePr>
          <p:cNvPr id="6" name="Chart 5"/>
          <p:cNvGraphicFramePr>
            <a:graphicFrameLocks/>
          </p:cNvGraphicFramePr>
          <p:nvPr>
            <p:extLst>
              <p:ext uri="{D42A27DB-BD31-4B8C-83A1-F6EECF244321}">
                <p14:modId xmlns:p14="http://schemas.microsoft.com/office/powerpoint/2010/main" val="880101231"/>
              </p:ext>
            </p:extLst>
          </p:nvPr>
        </p:nvGraphicFramePr>
        <p:xfrm>
          <a:off x="2188028" y="1489165"/>
          <a:ext cx="7680960" cy="381435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377440" y="5538651"/>
            <a:ext cx="7471212" cy="646331"/>
          </a:xfrm>
          <a:prstGeom prst="rect">
            <a:avLst/>
          </a:prstGeom>
          <a:noFill/>
        </p:spPr>
        <p:txBody>
          <a:bodyPr wrap="none" rtlCol="0">
            <a:spAutoFit/>
          </a:bodyPr>
          <a:lstStyle/>
          <a:p>
            <a:r>
              <a:rPr lang="en-US" dirty="0"/>
              <a:t>Nationwide international student applications are down 40%.</a:t>
            </a:r>
          </a:p>
          <a:p>
            <a:r>
              <a:rPr lang="en-US" dirty="0"/>
              <a:t>CSUB international student applications are up 43% and climbing for Fall 2017.</a:t>
            </a:r>
          </a:p>
        </p:txBody>
      </p:sp>
    </p:spTree>
    <p:extLst>
      <p:ext uri="{BB962C8B-B14F-4D97-AF65-F5344CB8AC3E}">
        <p14:creationId xmlns:p14="http://schemas.microsoft.com/office/powerpoint/2010/main" val="1302295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56181124"/>
              </p:ext>
            </p:extLst>
          </p:nvPr>
        </p:nvGraphicFramePr>
        <p:xfrm>
          <a:off x="1776549" y="169814"/>
          <a:ext cx="6872335" cy="1031968"/>
        </p:xfrm>
        <a:graphic>
          <a:graphicData uri="http://schemas.openxmlformats.org/drawingml/2006/table">
            <a:tbl>
              <a:tblPr>
                <a:tableStyleId>{5C22544A-7EE6-4342-B048-85BDC9FD1C3A}</a:tableStyleId>
              </a:tblPr>
              <a:tblGrid>
                <a:gridCol w="3076777">
                  <a:extLst>
                    <a:ext uri="{9D8B030D-6E8A-4147-A177-3AD203B41FA5}">
                      <a16:colId xmlns:a16="http://schemas.microsoft.com/office/drawing/2014/main" val="3928647750"/>
                    </a:ext>
                  </a:extLst>
                </a:gridCol>
                <a:gridCol w="901915">
                  <a:extLst>
                    <a:ext uri="{9D8B030D-6E8A-4147-A177-3AD203B41FA5}">
                      <a16:colId xmlns:a16="http://schemas.microsoft.com/office/drawing/2014/main" val="917578596"/>
                    </a:ext>
                  </a:extLst>
                </a:gridCol>
                <a:gridCol w="901915">
                  <a:extLst>
                    <a:ext uri="{9D8B030D-6E8A-4147-A177-3AD203B41FA5}">
                      <a16:colId xmlns:a16="http://schemas.microsoft.com/office/drawing/2014/main" val="1483896436"/>
                    </a:ext>
                  </a:extLst>
                </a:gridCol>
                <a:gridCol w="901915">
                  <a:extLst>
                    <a:ext uri="{9D8B030D-6E8A-4147-A177-3AD203B41FA5}">
                      <a16:colId xmlns:a16="http://schemas.microsoft.com/office/drawing/2014/main" val="2879962154"/>
                    </a:ext>
                  </a:extLst>
                </a:gridCol>
                <a:gridCol w="1089813">
                  <a:extLst>
                    <a:ext uri="{9D8B030D-6E8A-4147-A177-3AD203B41FA5}">
                      <a16:colId xmlns:a16="http://schemas.microsoft.com/office/drawing/2014/main" val="1338649337"/>
                    </a:ext>
                  </a:extLst>
                </a:gridCol>
              </a:tblGrid>
              <a:tr h="515984">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Fall 2014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Fall 2015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Fall 2016</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Spring 2017</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10719217"/>
                  </a:ext>
                </a:extLst>
              </a:tr>
              <a:tr h="515984">
                <a:tc>
                  <a:txBody>
                    <a:bodyPr/>
                    <a:lstStyle/>
                    <a:p>
                      <a:pPr algn="l" fontAlgn="b"/>
                      <a:r>
                        <a:rPr lang="en-US" sz="1600" u="none" strike="noStrike">
                          <a:effectLst/>
                        </a:rPr>
                        <a:t>International Student Enrollment</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64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179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252</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72049175"/>
                  </a:ext>
                </a:extLst>
              </a:tr>
            </a:tbl>
          </a:graphicData>
        </a:graphic>
      </p:graphicFrame>
      <p:graphicFrame>
        <p:nvGraphicFramePr>
          <p:cNvPr id="6" name="Chart 5"/>
          <p:cNvGraphicFramePr>
            <a:graphicFrameLocks/>
          </p:cNvGraphicFramePr>
          <p:nvPr>
            <p:extLst>
              <p:ext uri="{D42A27DB-BD31-4B8C-83A1-F6EECF244321}">
                <p14:modId xmlns:p14="http://schemas.microsoft.com/office/powerpoint/2010/main" val="3652386533"/>
              </p:ext>
            </p:extLst>
          </p:nvPr>
        </p:nvGraphicFramePr>
        <p:xfrm>
          <a:off x="1776549" y="1554480"/>
          <a:ext cx="7248698" cy="36409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699137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1087</TotalTime>
  <Words>1920</Words>
  <Application>Microsoft Office PowerPoint</Application>
  <PresentationFormat>Widescreen</PresentationFormat>
  <Paragraphs>466</Paragraphs>
  <Slides>30</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30</vt:i4>
      </vt:variant>
    </vt:vector>
  </HeadingPairs>
  <TitlesOfParts>
    <vt:vector size="44" baseType="lpstr">
      <vt:lpstr>Arial</vt:lpstr>
      <vt:lpstr>Bebas</vt:lpstr>
      <vt:lpstr>Calibri</vt:lpstr>
      <vt:lpstr>Calibri Light</vt:lpstr>
      <vt:lpstr>Georgia</vt:lpstr>
      <vt:lpstr>Microsoft Sans Serif</vt:lpstr>
      <vt:lpstr>ProximaNovaReg</vt:lpstr>
      <vt:lpstr>Symbol</vt:lpstr>
      <vt:lpstr>Times</vt:lpstr>
      <vt:lpstr>Times New Roman</vt:lpstr>
      <vt:lpstr>Trebuchet MS</vt:lpstr>
      <vt:lpstr>Verdana</vt:lpstr>
      <vt:lpstr>Wingdings</vt:lpstr>
      <vt:lpstr>Office Theme</vt:lpstr>
      <vt:lpstr>PowerPoint Presentation</vt:lpstr>
      <vt:lpstr>PowerPoint Presentation</vt:lpstr>
      <vt:lpstr>PowerPoint Presentation</vt:lpstr>
      <vt:lpstr>PowerPoint Presentation</vt:lpstr>
      <vt:lpstr>PowerPoint Presentation</vt:lpstr>
      <vt:lpstr>WASC Re-Accreditation Update</vt:lpstr>
      <vt:lpstr>Disciplinary accreditations   NASPAA accredited PPA programs through 2022-23    The Board of Registered Nursing 5 year Continuing Approval for the Department of Nursing    ABET accreditation visit in November 2017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California State University, Bakersfield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Zorn</dc:creator>
  <cp:lastModifiedBy>Dee Dee Price</cp:lastModifiedBy>
  <cp:revision>90</cp:revision>
  <cp:lastPrinted>2017-07-20T18:27:54Z</cp:lastPrinted>
  <dcterms:created xsi:type="dcterms:W3CDTF">2017-07-20T17:49:43Z</dcterms:created>
  <dcterms:modified xsi:type="dcterms:W3CDTF">2017-08-23T23:50:36Z</dcterms:modified>
</cp:coreProperties>
</file>