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6" r:id="rId2"/>
  </p:sldIdLst>
  <p:sldSz cx="51206400" cy="38404800"/>
  <p:notesSz cx="6985000" cy="9283700"/>
  <p:defaultTextStyle>
    <a:defPPr>
      <a:defRPr lang="en-US"/>
    </a:defPPr>
    <a:lvl1pPr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1pPr>
    <a:lvl2pPr marL="573088" indent="-115888"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2pPr>
    <a:lvl3pPr marL="1147763" indent="-233363"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3pPr>
    <a:lvl4pPr marL="1722438" indent="-350838"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4pPr>
    <a:lvl5pPr marL="2297113" indent="-468313" algn="l" rtl="0" fontAlgn="base">
      <a:spcBef>
        <a:spcPct val="0"/>
      </a:spcBef>
      <a:spcAft>
        <a:spcPct val="0"/>
      </a:spcAft>
      <a:defRPr sz="30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0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0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0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000" kern="1200">
        <a:solidFill>
          <a:schemeClr val="tx1"/>
        </a:solidFill>
        <a:latin typeface="Times New Roman" pitchFamily="18"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5A"/>
    <a:srgbClr val="001896"/>
    <a:srgbClr val="B2B2B2"/>
    <a:srgbClr val="969696"/>
    <a:srgbClr val="01256E"/>
    <a:srgbClr val="00133B"/>
    <a:srgbClr val="001058"/>
    <a:srgbClr val="002D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7416" autoAdjust="0"/>
    <p:restoredTop sz="99441" autoAdjust="0"/>
  </p:normalViewPr>
  <p:slideViewPr>
    <p:cSldViewPr>
      <p:cViewPr>
        <p:scale>
          <a:sx n="30" d="100"/>
          <a:sy n="30" d="100"/>
        </p:scale>
        <p:origin x="-906" y="1224"/>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gasparyan\AppData\Local\Temp\Reproduction%20of%20Malus'%20Law.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Measured Data</c:v>
          </c:tx>
          <c:spPr>
            <a:ln>
              <a:solidFill>
                <a:srgbClr val="FF0000"/>
              </a:solidFill>
            </a:ln>
          </c:spPr>
          <c:marker>
            <c:symbol val="none"/>
          </c:marker>
          <c:cat>
            <c:numRef>
              <c:f>Sheet1!$B$2:$B$38</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Sheet1!$C$2:$C$38</c:f>
              <c:numCache>
                <c:formatCode>General</c:formatCode>
                <c:ptCount val="37"/>
                <c:pt idx="0">
                  <c:v>0</c:v>
                </c:pt>
                <c:pt idx="1">
                  <c:v>0.2</c:v>
                </c:pt>
                <c:pt idx="2">
                  <c:v>1.6</c:v>
                </c:pt>
                <c:pt idx="3">
                  <c:v>3</c:v>
                </c:pt>
                <c:pt idx="4">
                  <c:v>5.8</c:v>
                </c:pt>
                <c:pt idx="5">
                  <c:v>8</c:v>
                </c:pt>
                <c:pt idx="6">
                  <c:v>12.6</c:v>
                </c:pt>
                <c:pt idx="7">
                  <c:v>16</c:v>
                </c:pt>
                <c:pt idx="8">
                  <c:v>20.9</c:v>
                </c:pt>
                <c:pt idx="9">
                  <c:v>25.2</c:v>
                </c:pt>
                <c:pt idx="10">
                  <c:v>30.7</c:v>
                </c:pt>
                <c:pt idx="11">
                  <c:v>32.9</c:v>
                </c:pt>
                <c:pt idx="12">
                  <c:v>40</c:v>
                </c:pt>
                <c:pt idx="13">
                  <c:v>40.9</c:v>
                </c:pt>
                <c:pt idx="14">
                  <c:v>45.5</c:v>
                </c:pt>
                <c:pt idx="15">
                  <c:v>46.2</c:v>
                </c:pt>
                <c:pt idx="16">
                  <c:v>47</c:v>
                </c:pt>
                <c:pt idx="17">
                  <c:v>49.9</c:v>
                </c:pt>
                <c:pt idx="18">
                  <c:v>51.6</c:v>
                </c:pt>
                <c:pt idx="19">
                  <c:v>47.4</c:v>
                </c:pt>
                <c:pt idx="20">
                  <c:v>44.8</c:v>
                </c:pt>
                <c:pt idx="21">
                  <c:v>44.7</c:v>
                </c:pt>
                <c:pt idx="22">
                  <c:v>43.2</c:v>
                </c:pt>
                <c:pt idx="23">
                  <c:v>41.2</c:v>
                </c:pt>
                <c:pt idx="24">
                  <c:v>37.1</c:v>
                </c:pt>
                <c:pt idx="25">
                  <c:v>33.4</c:v>
                </c:pt>
                <c:pt idx="26">
                  <c:v>30</c:v>
                </c:pt>
                <c:pt idx="27">
                  <c:v>24.4</c:v>
                </c:pt>
                <c:pt idx="28">
                  <c:v>20.6</c:v>
                </c:pt>
                <c:pt idx="29">
                  <c:v>16</c:v>
                </c:pt>
                <c:pt idx="30">
                  <c:v>11.7</c:v>
                </c:pt>
                <c:pt idx="31">
                  <c:v>7.4</c:v>
                </c:pt>
                <c:pt idx="32">
                  <c:v>5</c:v>
                </c:pt>
                <c:pt idx="33">
                  <c:v>2.7</c:v>
                </c:pt>
                <c:pt idx="34">
                  <c:v>1.3</c:v>
                </c:pt>
                <c:pt idx="35">
                  <c:v>0.5</c:v>
                </c:pt>
                <c:pt idx="36">
                  <c:v>0</c:v>
                </c:pt>
              </c:numCache>
            </c:numRef>
          </c:val>
          <c:smooth val="0"/>
        </c:ser>
        <c:ser>
          <c:idx val="1"/>
          <c:order val="1"/>
          <c:tx>
            <c:v>Malus Law</c:v>
          </c:tx>
          <c:spPr>
            <a:ln>
              <a:solidFill>
                <a:srgbClr val="00B050"/>
              </a:solidFill>
            </a:ln>
          </c:spPr>
          <c:marker>
            <c:symbol val="none"/>
          </c:marker>
          <c:cat>
            <c:numRef>
              <c:f>Sheet1!$B$2:$B$38</c:f>
              <c:numCache>
                <c:formatCode>General</c:formatCode>
                <c:ptCount val="3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85</c:v>
                </c:pt>
                <c:pt idx="20">
                  <c:v>80</c:v>
                </c:pt>
                <c:pt idx="21">
                  <c:v>75</c:v>
                </c:pt>
                <c:pt idx="22">
                  <c:v>70</c:v>
                </c:pt>
                <c:pt idx="23">
                  <c:v>65</c:v>
                </c:pt>
                <c:pt idx="24">
                  <c:v>60</c:v>
                </c:pt>
                <c:pt idx="25">
                  <c:v>55</c:v>
                </c:pt>
                <c:pt idx="26">
                  <c:v>50</c:v>
                </c:pt>
                <c:pt idx="27">
                  <c:v>45</c:v>
                </c:pt>
                <c:pt idx="28">
                  <c:v>40</c:v>
                </c:pt>
                <c:pt idx="29">
                  <c:v>35</c:v>
                </c:pt>
                <c:pt idx="30">
                  <c:v>30</c:v>
                </c:pt>
                <c:pt idx="31">
                  <c:v>25</c:v>
                </c:pt>
                <c:pt idx="32">
                  <c:v>20</c:v>
                </c:pt>
                <c:pt idx="33">
                  <c:v>15</c:v>
                </c:pt>
                <c:pt idx="34">
                  <c:v>10</c:v>
                </c:pt>
                <c:pt idx="35">
                  <c:v>5</c:v>
                </c:pt>
                <c:pt idx="36">
                  <c:v>0</c:v>
                </c:pt>
              </c:numCache>
            </c:numRef>
          </c:cat>
          <c:val>
            <c:numRef>
              <c:f>Sheet1!$D$2:$D$38</c:f>
              <c:numCache>
                <c:formatCode>General</c:formatCode>
                <c:ptCount val="37"/>
                <c:pt idx="0">
                  <c:v>0</c:v>
                </c:pt>
                <c:pt idx="1">
                  <c:v>4.4972363257791619</c:v>
                </c:pt>
                <c:pt idx="2">
                  <c:v>8.9602459676136057</c:v>
                </c:pt>
                <c:pt idx="3">
                  <c:v>13.35506272729007</c:v>
                </c:pt>
                <c:pt idx="4">
                  <c:v>17.648239395604506</c:v>
                </c:pt>
                <c:pt idx="5">
                  <c:v>21.807102305820091</c:v>
                </c:pt>
                <c:pt idx="6">
                  <c:v>25.799999999999997</c:v>
                </c:pt>
                <c:pt idx="7">
                  <c:v>29.596544115713979</c:v>
                </c:pt>
                <c:pt idx="8">
                  <c:v>33.16784065982543</c:v>
                </c:pt>
                <c:pt idx="9">
                  <c:v>36.486709909225851</c:v>
                </c:pt>
                <c:pt idx="10">
                  <c:v>39.527893264939266</c:v>
                </c:pt>
                <c:pt idx="11">
                  <c:v>42.268245485311979</c:v>
                </c:pt>
                <c:pt idx="12">
                  <c:v>44.686910835277033</c:v>
                </c:pt>
                <c:pt idx="13">
                  <c:v>46.765481811091135</c:v>
                </c:pt>
                <c:pt idx="14">
                  <c:v>48.488139232552868</c:v>
                </c:pt>
                <c:pt idx="15">
                  <c:v>49.841772636515927</c:v>
                </c:pt>
                <c:pt idx="16">
                  <c:v>50.816080055429936</c:v>
                </c:pt>
                <c:pt idx="17">
                  <c:v>51.40364642153407</c:v>
                </c:pt>
                <c:pt idx="18">
                  <c:v>51.6</c:v>
                </c:pt>
                <c:pt idx="19">
                  <c:v>51.40364642153407</c:v>
                </c:pt>
                <c:pt idx="20">
                  <c:v>50.816080055429936</c:v>
                </c:pt>
                <c:pt idx="21">
                  <c:v>49.841772636515927</c:v>
                </c:pt>
                <c:pt idx="22">
                  <c:v>48.488139232552868</c:v>
                </c:pt>
                <c:pt idx="23">
                  <c:v>46.765481811091135</c:v>
                </c:pt>
                <c:pt idx="24">
                  <c:v>44.686910835277033</c:v>
                </c:pt>
                <c:pt idx="25">
                  <c:v>42.268245485311979</c:v>
                </c:pt>
                <c:pt idx="26">
                  <c:v>39.527893264939266</c:v>
                </c:pt>
                <c:pt idx="27">
                  <c:v>36.486709909225851</c:v>
                </c:pt>
                <c:pt idx="28">
                  <c:v>33.16784065982543</c:v>
                </c:pt>
                <c:pt idx="29">
                  <c:v>29.596544115713979</c:v>
                </c:pt>
                <c:pt idx="30">
                  <c:v>25.799999999999997</c:v>
                </c:pt>
                <c:pt idx="31">
                  <c:v>21.807102305820091</c:v>
                </c:pt>
                <c:pt idx="32">
                  <c:v>17.648239395604506</c:v>
                </c:pt>
                <c:pt idx="33">
                  <c:v>13.35506272729007</c:v>
                </c:pt>
                <c:pt idx="34">
                  <c:v>8.9602459676136057</c:v>
                </c:pt>
                <c:pt idx="35">
                  <c:v>4.4972363257791619</c:v>
                </c:pt>
                <c:pt idx="36">
                  <c:v>0</c:v>
                </c:pt>
              </c:numCache>
            </c:numRef>
          </c:val>
          <c:smooth val="0"/>
        </c:ser>
        <c:dLbls>
          <c:showLegendKey val="0"/>
          <c:showVal val="0"/>
          <c:showCatName val="0"/>
          <c:showSerName val="0"/>
          <c:showPercent val="0"/>
          <c:showBubbleSize val="0"/>
        </c:dLbls>
        <c:marker val="1"/>
        <c:smooth val="0"/>
        <c:axId val="31724288"/>
        <c:axId val="31725824"/>
      </c:lineChart>
      <c:catAx>
        <c:axId val="31724288"/>
        <c:scaling>
          <c:orientation val="minMax"/>
        </c:scaling>
        <c:delete val="0"/>
        <c:axPos val="b"/>
        <c:numFmt formatCode="General" sourceLinked="1"/>
        <c:majorTickMark val="out"/>
        <c:minorTickMark val="none"/>
        <c:tickLblPos val="nextTo"/>
        <c:crossAx val="31725824"/>
        <c:crosses val="autoZero"/>
        <c:auto val="1"/>
        <c:lblAlgn val="ctr"/>
        <c:lblOffset val="100"/>
        <c:noMultiLvlLbl val="0"/>
      </c:catAx>
      <c:valAx>
        <c:axId val="31725824"/>
        <c:scaling>
          <c:orientation val="minMax"/>
        </c:scaling>
        <c:delete val="0"/>
        <c:axPos val="l"/>
        <c:majorGridlines/>
        <c:numFmt formatCode="General" sourceLinked="1"/>
        <c:majorTickMark val="out"/>
        <c:minorTickMark val="none"/>
        <c:tickLblPos val="nextTo"/>
        <c:crossAx val="31724288"/>
        <c:crosses val="autoZero"/>
        <c:crossBetween val="between"/>
      </c:valAx>
    </c:plotArea>
    <c:legend>
      <c:legendPos val="r"/>
      <c:layout/>
      <c:overlay val="0"/>
    </c:legend>
    <c:plotVisOnly val="1"/>
    <c:dispBlanksAs val="gap"/>
    <c:showDLblsOverMax val="0"/>
  </c:chart>
  <c:txPr>
    <a:bodyPr/>
    <a:lstStyle/>
    <a:p>
      <a:pPr>
        <a:defRPr sz="25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87349712304805E-2"/>
          <c:y val="7.1520334346164907E-2"/>
          <c:w val="0.91208310813676197"/>
          <c:h val="0.75170124211550748"/>
        </c:manualLayout>
      </c:layout>
      <c:lineChart>
        <c:grouping val="standard"/>
        <c:varyColors val="0"/>
        <c:ser>
          <c:idx val="0"/>
          <c:order val="0"/>
          <c:spPr>
            <a:ln>
              <a:solidFill>
                <a:srgbClr val="00B050"/>
              </a:solidFill>
            </a:ln>
          </c:spPr>
          <c:marker>
            <c:symbol val="none"/>
          </c:marker>
          <c:cat>
            <c:numRef>
              <c:f>'Day 3'!$A$2:$A$92</c:f>
              <c:numCache>
                <c:formatCode>General</c:formatCode>
                <c:ptCount val="9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numCache>
            </c:numRef>
          </c:cat>
          <c:val>
            <c:numRef>
              <c:f>'Day 3'!$I$47:$I$137</c:f>
              <c:numCache>
                <c:formatCode>General</c:formatCode>
                <c:ptCount val="91"/>
                <c:pt idx="0">
                  <c:v>1.2161967437225113E-4</c:v>
                </c:pt>
                <c:pt idx="1">
                  <c:v>0.22080614860970621</c:v>
                </c:pt>
                <c:pt idx="2">
                  <c:v>0.87826044638851908</c:v>
                </c:pt>
                <c:pt idx="3">
                  <c:v>1.9007456497754243</c:v>
                </c:pt>
                <c:pt idx="4">
                  <c:v>3.1887932359316249</c:v>
                </c:pt>
                <c:pt idx="5">
                  <c:v>4.6369139682805773</c:v>
                </c:pt>
                <c:pt idx="6">
                  <c:v>6.1508924019286937</c:v>
                </c:pt>
                <c:pt idx="7">
                  <c:v>7.6571971029454033</c:v>
                </c:pt>
                <c:pt idx="8">
                  <c:v>9.1051176320539717</c:v>
                </c:pt>
                <c:pt idx="9">
                  <c:v>10.46424030753489</c:v>
                </c:pt>
                <c:pt idx="10">
                  <c:v>11.719931802364165</c:v>
                </c:pt>
                <c:pt idx="11">
                  <c:v>12.868649600996104</c:v>
                </c:pt>
                <c:pt idx="12">
                  <c:v>13.913979974093056</c:v>
                </c:pt>
                <c:pt idx="13">
                  <c:v>14.863667727645471</c:v>
                </c:pt>
                <c:pt idx="14">
                  <c:v>15.727570184239827</c:v>
                </c:pt>
                <c:pt idx="15">
                  <c:v>16.516344948880175</c:v>
                </c:pt>
                <c:pt idx="16">
                  <c:v>17.240668700196409</c:v>
                </c:pt>
                <c:pt idx="17">
                  <c:v>17.910816940470095</c:v>
                </c:pt>
                <c:pt idx="18">
                  <c:v>18.536477687968311</c:v>
                </c:pt>
                <c:pt idx="19">
                  <c:v>19.126710758665332</c:v>
                </c:pt>
                <c:pt idx="20">
                  <c:v>19.689994211981393</c:v>
                </c:pt>
                <c:pt idx="21">
                  <c:v>20.234320892655358</c:v>
                </c:pt>
                <c:pt idx="22">
                  <c:v>20.767322440724918</c:v>
                </c:pt>
                <c:pt idx="23">
                  <c:v>21.296407464748974</c:v>
                </c:pt>
                <c:pt idx="24">
                  <c:v>21.828906244796748</c:v>
                </c:pt>
                <c:pt idx="25">
                  <c:v>22.372217368165394</c:v>
                </c:pt>
                <c:pt idx="26">
                  <c:v>22.933952689723654</c:v>
                </c:pt>
                <c:pt idx="27">
                  <c:v>23.522076148549427</c:v>
                </c:pt>
                <c:pt idx="28">
                  <c:v>24.145029090409913</c:v>
                </c:pt>
                <c:pt idx="29">
                  <c:v>24.811829281991162</c:v>
                </c:pt>
                <c:pt idx="30">
                  <c:v>25.53212177144011</c:v>
                </c:pt>
                <c:pt idx="31">
                  <c:v>26.316145715332361</c:v>
                </c:pt>
                <c:pt idx="32">
                  <c:v>27.174560467424797</c:v>
                </c:pt>
                <c:pt idx="33">
                  <c:v>28.118044917603378</c:v>
                </c:pt>
                <c:pt idx="34">
                  <c:v>29.156545941018859</c:v>
                </c:pt>
                <c:pt idx="35">
                  <c:v>30.298008759435177</c:v>
                </c:pt>
                <c:pt idx="36">
                  <c:v>31.546387799000509</c:v>
                </c:pt>
                <c:pt idx="37">
                  <c:v>32.898744169642114</c:v>
                </c:pt>
                <c:pt idx="38">
                  <c:v>34.341348394921361</c:v>
                </c:pt>
                <c:pt idx="39">
                  <c:v>35.845021031841995</c:v>
                </c:pt>
                <c:pt idx="40">
                  <c:v>37.360557764409279</c:v>
                </c:pt>
                <c:pt idx="41">
                  <c:v>38.815990753991258</c:v>
                </c:pt>
                <c:pt idx="42">
                  <c:v>40.11831392075176</c:v>
                </c:pt>
                <c:pt idx="43">
                  <c:v>41.162339856648892</c:v>
                </c:pt>
                <c:pt idx="44">
                  <c:v>41.847511099091939</c:v>
                </c:pt>
                <c:pt idx="45">
                  <c:v>42.099513528914365</c:v>
                </c:pt>
                <c:pt idx="46">
                  <c:v>41.889296371442853</c:v>
                </c:pt>
                <c:pt idx="47">
                  <c:v>41.241158127646273</c:v>
                </c:pt>
                <c:pt idx="48">
                  <c:v>40.22595904261874</c:v>
                </c:pt>
                <c:pt idx="49">
                  <c:v>38.942781360477227</c:v>
                </c:pt>
                <c:pt idx="50">
                  <c:v>37.497196729118166</c:v>
                </c:pt>
                <c:pt idx="51">
                  <c:v>35.983814124683292</c:v>
                </c:pt>
                <c:pt idx="52">
                  <c:v>34.476684300615915</c:v>
                </c:pt>
                <c:pt idx="53">
                  <c:v>33.027022658188656</c:v>
                </c:pt>
                <c:pt idx="54">
                  <c:v>31.665659168040122</c:v>
                </c:pt>
                <c:pt idx="55">
                  <c:v>30.407533393370162</c:v>
                </c:pt>
                <c:pt idx="56">
                  <c:v>29.256393190062013</c:v>
                </c:pt>
                <c:pt idx="57">
                  <c:v>28.20877807652743</c:v>
                </c:pt>
                <c:pt idx="58">
                  <c:v>27.257012152828455</c:v>
                </c:pt>
                <c:pt idx="59">
                  <c:v>26.391269286546652</c:v>
                </c:pt>
                <c:pt idx="60">
                  <c:v>25.600899759906437</c:v>
                </c:pt>
                <c:pt idx="61">
                  <c:v>24.875221541724329</c:v>
                </c:pt>
                <c:pt idx="62">
                  <c:v>24.20394719819571</c:v>
                </c:pt>
                <c:pt idx="63">
                  <c:v>23.577374423407488</c:v>
                </c:pt>
                <c:pt idx="64">
                  <c:v>22.986429332416726</c:v>
                </c:pt>
                <c:pt idx="65">
                  <c:v>22.422621524860308</c:v>
                </c:pt>
                <c:pt idx="66">
                  <c:v>21.8779483901581</c:v>
                </c:pt>
                <c:pt idx="67">
                  <c:v>21.344771548471002</c:v>
                </c:pt>
                <c:pt idx="68">
                  <c:v>20.815678899614898</c:v>
                </c:pt>
                <c:pt idx="69">
                  <c:v>20.283340010443183</c:v>
                </c:pt>
                <c:pt idx="70">
                  <c:v>19.740359482731751</c:v>
                </c:pt>
                <c:pt idx="71">
                  <c:v>19.179131911563935</c:v>
                </c:pt>
                <c:pt idx="72">
                  <c:v>18.591702861724595</c:v>
                </c:pt>
                <c:pt idx="73">
                  <c:v>17.969643120878175</c:v>
                </c:pt>
                <c:pt idx="74">
                  <c:v>17.303948883729777</c:v>
                </c:pt>
                <c:pt idx="75">
                  <c:v>16.584989456947884</c:v>
                </c:pt>
                <c:pt idx="76">
                  <c:v>15.802537975842007</c:v>
                </c:pt>
                <c:pt idx="77">
                  <c:v>14.945941272819626</c:v>
                </c:pt>
                <c:pt idx="78">
                  <c:v>14.00451413828177</c:v>
                </c:pt>
                <c:pt idx="79">
                  <c:v>12.968281160964585</c:v>
                </c:pt>
                <c:pt idx="80">
                  <c:v>11.829232381589168</c:v>
                </c:pt>
                <c:pt idx="81">
                  <c:v>10.583293686269618</c:v>
                </c:pt>
                <c:pt idx="82">
                  <c:v>9.2332068494679351</c:v>
                </c:pt>
                <c:pt idx="83">
                  <c:v>7.7924049966335893</c:v>
                </c:pt>
                <c:pt idx="84">
                  <c:v>6.2896610642479338</c:v>
                </c:pt>
                <c:pt idx="85">
                  <c:v>4.7736803697316512</c:v>
                </c:pt>
                <c:pt idx="86">
                  <c:v>3.315907914866453</c:v>
                </c:pt>
                <c:pt idx="87">
                  <c:v>2.00893739808147</c:v>
                </c:pt>
                <c:pt idx="88">
                  <c:v>0.9578377162598124</c:v>
                </c:pt>
                <c:pt idx="89">
                  <c:v>0.26350608048546187</c:v>
                </c:pt>
                <c:pt idx="90">
                  <c:v>1.2161967437225113E-4</c:v>
                </c:pt>
              </c:numCache>
            </c:numRef>
          </c:val>
          <c:smooth val="0"/>
        </c:ser>
        <c:dLbls>
          <c:showLegendKey val="0"/>
          <c:showVal val="0"/>
          <c:showCatName val="0"/>
          <c:showSerName val="0"/>
          <c:showPercent val="0"/>
          <c:showBubbleSize val="0"/>
        </c:dLbls>
        <c:marker val="1"/>
        <c:smooth val="0"/>
        <c:axId val="32058368"/>
        <c:axId val="32064256"/>
      </c:lineChart>
      <c:catAx>
        <c:axId val="32058368"/>
        <c:scaling>
          <c:orientation val="minMax"/>
        </c:scaling>
        <c:delete val="0"/>
        <c:axPos val="b"/>
        <c:numFmt formatCode="General" sourceLinked="1"/>
        <c:majorTickMark val="out"/>
        <c:minorTickMark val="none"/>
        <c:tickLblPos val="nextTo"/>
        <c:crossAx val="32064256"/>
        <c:crosses val="autoZero"/>
        <c:auto val="1"/>
        <c:lblAlgn val="ctr"/>
        <c:lblOffset val="100"/>
        <c:noMultiLvlLbl val="0"/>
      </c:catAx>
      <c:valAx>
        <c:axId val="32064256"/>
        <c:scaling>
          <c:orientation val="minMax"/>
        </c:scaling>
        <c:delete val="0"/>
        <c:axPos val="l"/>
        <c:majorGridlines/>
        <c:numFmt formatCode="General" sourceLinked="1"/>
        <c:majorTickMark val="out"/>
        <c:minorTickMark val="none"/>
        <c:tickLblPos val="nextTo"/>
        <c:crossAx val="32058368"/>
        <c:crosses val="autoZero"/>
        <c:crossBetween val="between"/>
      </c:valAx>
    </c:plotArea>
    <c:plotVisOnly val="1"/>
    <c:dispBlanksAs val="gap"/>
    <c:showDLblsOverMax val="0"/>
  </c:chart>
  <c:txPr>
    <a:bodyPr/>
    <a:lstStyle/>
    <a:p>
      <a:pPr>
        <a:defRPr sz="32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27363" cy="463550"/>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defTabSz="929249">
              <a:defRPr sz="1200">
                <a:latin typeface="Times New Roman" pitchFamily="92" charset="0"/>
                <a:ea typeface="ＭＳ Ｐゴシック" pitchFamily="92" charset="-128"/>
              </a:defRPr>
            </a:lvl1pPr>
          </a:lstStyle>
          <a:p>
            <a:pPr>
              <a:defRPr/>
            </a:pPr>
            <a:endParaRPr lang="en-US"/>
          </a:p>
        </p:txBody>
      </p:sp>
      <p:sp>
        <p:nvSpPr>
          <p:cNvPr id="4099" name="Rectangle 1027"/>
          <p:cNvSpPr>
            <a:spLocks noGrp="1" noChangeArrowheads="1"/>
          </p:cNvSpPr>
          <p:nvPr>
            <p:ph type="dt" sz="quarter" idx="1"/>
          </p:nvPr>
        </p:nvSpPr>
        <p:spPr bwMode="auto">
          <a:xfrm>
            <a:off x="3957638" y="0"/>
            <a:ext cx="3027362" cy="463550"/>
          </a:xfrm>
          <a:prstGeom prst="rect">
            <a:avLst/>
          </a:prstGeom>
          <a:noFill/>
          <a:ln w="9525">
            <a:noFill/>
            <a:miter lim="800000"/>
            <a:headEnd/>
            <a:tailEnd/>
          </a:ln>
        </p:spPr>
        <p:txBody>
          <a:bodyPr vert="horz" wrap="square" lIns="92932" tIns="46466" rIns="92932" bIns="46466" numCol="1" anchor="t" anchorCtr="0" compatLnSpc="1">
            <a:prstTxWarp prst="textNoShape">
              <a:avLst/>
            </a:prstTxWarp>
          </a:bodyPr>
          <a:lstStyle>
            <a:lvl1pPr algn="r" defTabSz="929249">
              <a:defRPr sz="1200">
                <a:latin typeface="Times New Roman" pitchFamily="92" charset="0"/>
                <a:ea typeface="ＭＳ Ｐゴシック" pitchFamily="92" charset="-128"/>
              </a:defRPr>
            </a:lvl1pPr>
          </a:lstStyle>
          <a:p>
            <a:pPr>
              <a:defRPr/>
            </a:pPr>
            <a:endParaRPr lang="en-US"/>
          </a:p>
        </p:txBody>
      </p:sp>
      <p:sp>
        <p:nvSpPr>
          <p:cNvPr id="4100" name="Rectangle 1028"/>
          <p:cNvSpPr>
            <a:spLocks noGrp="1" noChangeArrowheads="1"/>
          </p:cNvSpPr>
          <p:nvPr>
            <p:ph type="ftr" sz="quarter" idx="2"/>
          </p:nvPr>
        </p:nvSpPr>
        <p:spPr bwMode="auto">
          <a:xfrm>
            <a:off x="0" y="8820150"/>
            <a:ext cx="3027363" cy="463550"/>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defTabSz="929249">
              <a:defRPr sz="1200">
                <a:latin typeface="Times New Roman" pitchFamily="92" charset="0"/>
                <a:ea typeface="ＭＳ Ｐゴシック" pitchFamily="92" charset="-128"/>
              </a:defRPr>
            </a:lvl1pPr>
          </a:lstStyle>
          <a:p>
            <a:pPr>
              <a:defRPr/>
            </a:pPr>
            <a:endParaRPr lang="en-US"/>
          </a:p>
        </p:txBody>
      </p:sp>
      <p:sp>
        <p:nvSpPr>
          <p:cNvPr id="4101" name="Rectangle 1029"/>
          <p:cNvSpPr>
            <a:spLocks noGrp="1" noChangeArrowheads="1"/>
          </p:cNvSpPr>
          <p:nvPr>
            <p:ph type="sldNum" sz="quarter" idx="3"/>
          </p:nvPr>
        </p:nvSpPr>
        <p:spPr bwMode="auto">
          <a:xfrm>
            <a:off x="3957638" y="8820150"/>
            <a:ext cx="3027362" cy="463550"/>
          </a:xfrm>
          <a:prstGeom prst="rect">
            <a:avLst/>
          </a:prstGeom>
          <a:noFill/>
          <a:ln w="9525">
            <a:noFill/>
            <a:miter lim="800000"/>
            <a:headEnd/>
            <a:tailEnd/>
          </a:ln>
        </p:spPr>
        <p:txBody>
          <a:bodyPr vert="horz" wrap="square" lIns="92932" tIns="46466" rIns="92932" bIns="46466" numCol="1" anchor="b" anchorCtr="0" compatLnSpc="1">
            <a:prstTxWarp prst="textNoShape">
              <a:avLst/>
            </a:prstTxWarp>
          </a:bodyPr>
          <a:lstStyle>
            <a:lvl1pPr algn="r" defTabSz="929249">
              <a:defRPr sz="1200">
                <a:latin typeface="Times New Roman" pitchFamily="92" charset="0"/>
                <a:ea typeface="ＭＳ Ｐゴシック" pitchFamily="92" charset="-128"/>
              </a:defRPr>
            </a:lvl1pPr>
          </a:lstStyle>
          <a:p>
            <a:pPr>
              <a:defRPr/>
            </a:pPr>
            <a:fld id="{0510A659-B830-4744-A5BC-702BBABF46A9}" type="slidenum">
              <a:rPr lang="en-US"/>
              <a:pPr>
                <a:defRPr/>
              </a:pPr>
              <a:t>‹#›</a:t>
            </a:fld>
            <a:endParaRPr lang="en-US"/>
          </a:p>
        </p:txBody>
      </p:sp>
    </p:spTree>
    <p:extLst>
      <p:ext uri="{BB962C8B-B14F-4D97-AF65-F5344CB8AC3E}">
        <p14:creationId xmlns:p14="http://schemas.microsoft.com/office/powerpoint/2010/main" val="1462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27363" cy="46355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defTabSz="914948">
              <a:defRPr sz="1200">
                <a:latin typeface="Times New Roman" pitchFamily="92" charset="0"/>
                <a:ea typeface="ＭＳ Ｐゴシック" pitchFamily="92" charset="-128"/>
              </a:defRPr>
            </a:lvl1pPr>
          </a:lstStyle>
          <a:p>
            <a:pPr>
              <a:defRPr/>
            </a:pPr>
            <a:endParaRPr lang="en-US"/>
          </a:p>
        </p:txBody>
      </p:sp>
      <p:sp>
        <p:nvSpPr>
          <p:cNvPr id="3" name="Date Placeholder 2"/>
          <p:cNvSpPr>
            <a:spLocks noGrp="1"/>
          </p:cNvSpPr>
          <p:nvPr>
            <p:ph type="dt" idx="1"/>
          </p:nvPr>
        </p:nvSpPr>
        <p:spPr bwMode="auto">
          <a:xfrm>
            <a:off x="3956050" y="0"/>
            <a:ext cx="3027363" cy="463550"/>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lvl1pPr algn="r" defTabSz="914948">
              <a:defRPr sz="1200">
                <a:latin typeface="Times New Roman" pitchFamily="92" charset="0"/>
                <a:ea typeface="ＭＳ Ｐゴシック" pitchFamily="92" charset="-128"/>
              </a:defRPr>
            </a:lvl1pPr>
          </a:lstStyle>
          <a:p>
            <a:pPr>
              <a:defRPr/>
            </a:pPr>
            <a:fld id="{26C82EDF-A3BA-44AC-8265-B679088405D2}" type="datetime1">
              <a:rPr lang="en-US"/>
              <a:pPr>
                <a:defRPr/>
              </a:pPr>
              <a:t>8/5/2014</a:t>
            </a:fld>
            <a:endParaRPr lang="en-US"/>
          </a:p>
        </p:txBody>
      </p:sp>
      <p:sp>
        <p:nvSpPr>
          <p:cNvPr id="4" name="Slide Image Placeholder 3"/>
          <p:cNvSpPr>
            <a:spLocks noGrp="1" noRot="1" noChangeAspect="1"/>
          </p:cNvSpPr>
          <p:nvPr>
            <p:ph type="sldImg" idx="2"/>
          </p:nvPr>
        </p:nvSpPr>
        <p:spPr bwMode="auto">
          <a:xfrm>
            <a:off x="1171575" y="696913"/>
            <a:ext cx="4641850" cy="3481387"/>
          </a:xfrm>
          <a:prstGeom prst="rect">
            <a:avLst/>
          </a:prstGeom>
          <a:noFill/>
          <a:ln w="12700">
            <a:solidFill>
              <a:srgbClr val="000000"/>
            </a:solidFill>
            <a:miter lim="800000"/>
            <a:headEnd/>
            <a:tailEnd/>
          </a:ln>
        </p:spPr>
        <p:txBody>
          <a:bodyPr vert="horz" wrap="square" lIns="91486" tIns="45743" rIns="91486" bIns="4574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bwMode="auto">
          <a:xfrm>
            <a:off x="698500" y="4410075"/>
            <a:ext cx="5588000" cy="4176713"/>
          </a:xfrm>
          <a:prstGeom prst="rect">
            <a:avLst/>
          </a:prstGeom>
          <a:noFill/>
          <a:ln w="9525">
            <a:noFill/>
            <a:miter lim="800000"/>
            <a:headEnd/>
            <a:tailEnd/>
          </a:ln>
        </p:spPr>
        <p:txBody>
          <a:bodyPr vert="horz" wrap="square" lIns="91486" tIns="45743" rIns="91486" bIns="4574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18563"/>
            <a:ext cx="3027363" cy="46355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defTabSz="914948">
              <a:defRPr sz="1200">
                <a:latin typeface="Times New Roman" pitchFamily="92" charset="0"/>
                <a:ea typeface="ＭＳ Ｐゴシック" pitchFamily="92" charset="-128"/>
              </a:defRPr>
            </a:lvl1pPr>
          </a:lstStyle>
          <a:p>
            <a:pPr>
              <a:defRPr/>
            </a:pPr>
            <a:endParaRPr lang="en-US"/>
          </a:p>
        </p:txBody>
      </p:sp>
      <p:sp>
        <p:nvSpPr>
          <p:cNvPr id="7" name="Slide Number Placeholder 6"/>
          <p:cNvSpPr>
            <a:spLocks noGrp="1"/>
          </p:cNvSpPr>
          <p:nvPr>
            <p:ph type="sldNum" sz="quarter" idx="5"/>
          </p:nvPr>
        </p:nvSpPr>
        <p:spPr bwMode="auto">
          <a:xfrm>
            <a:off x="3956050" y="8818563"/>
            <a:ext cx="3027363" cy="463550"/>
          </a:xfrm>
          <a:prstGeom prst="rect">
            <a:avLst/>
          </a:prstGeom>
          <a:noFill/>
          <a:ln w="9525">
            <a:noFill/>
            <a:miter lim="800000"/>
            <a:headEnd/>
            <a:tailEnd/>
          </a:ln>
        </p:spPr>
        <p:txBody>
          <a:bodyPr vert="horz" wrap="square" lIns="91486" tIns="45743" rIns="91486" bIns="45743" numCol="1" anchor="b" anchorCtr="0" compatLnSpc="1">
            <a:prstTxWarp prst="textNoShape">
              <a:avLst/>
            </a:prstTxWarp>
          </a:bodyPr>
          <a:lstStyle>
            <a:lvl1pPr algn="r" defTabSz="914948">
              <a:defRPr sz="1200">
                <a:latin typeface="Times New Roman" pitchFamily="92" charset="0"/>
                <a:ea typeface="ＭＳ Ｐゴシック" pitchFamily="92" charset="-128"/>
              </a:defRPr>
            </a:lvl1pPr>
          </a:lstStyle>
          <a:p>
            <a:pPr>
              <a:defRPr/>
            </a:pPr>
            <a:fld id="{42D10455-FE32-473C-A019-301684146330}" type="slidenum">
              <a:rPr lang="en-US"/>
              <a:pPr>
                <a:defRPr/>
              </a:pPr>
              <a:t>‹#›</a:t>
            </a:fld>
            <a:endParaRPr lang="en-US"/>
          </a:p>
        </p:txBody>
      </p:sp>
    </p:spTree>
    <p:extLst>
      <p:ext uri="{BB962C8B-B14F-4D97-AF65-F5344CB8AC3E}">
        <p14:creationId xmlns:p14="http://schemas.microsoft.com/office/powerpoint/2010/main" val="1383080832"/>
      </p:ext>
    </p:extLst>
  </p:cSld>
  <p:clrMap bg1="lt1" tx1="dk1" bg2="lt2" tx2="dk2" accent1="accent1" accent2="accent2" accent3="accent3" accent4="accent4" accent5="accent5" accent6="accent6" hlink="hlink" folHlink="folHlink"/>
  <p:notesStyle>
    <a:lvl1pPr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ＭＳ Ｐゴシック" pitchFamily="92" charset="-128"/>
      </a:defRPr>
    </a:lvl1pPr>
    <a:lvl2pPr marL="573088"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2pPr>
    <a:lvl3pPr marL="1147763"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3pPr>
    <a:lvl4pPr marL="1722438"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4pPr>
    <a:lvl5pPr marL="2297113" algn="l" defTabSz="573088" rtl="0" eaLnBrk="0" fontAlgn="base" hangingPunct="0">
      <a:spcBef>
        <a:spcPct val="30000"/>
      </a:spcBef>
      <a:spcAft>
        <a:spcPct val="0"/>
      </a:spcAft>
      <a:defRPr sz="1500" kern="1200">
        <a:solidFill>
          <a:schemeClr val="tx1"/>
        </a:solidFill>
        <a:latin typeface="+mn-lt"/>
        <a:ea typeface="ＭＳ Ｐゴシック" pitchFamily="92" charset="-128"/>
        <a:cs typeface="+mn-cs"/>
      </a:defRPr>
    </a:lvl5pPr>
    <a:lvl6pPr marL="2872130" algn="l" defTabSz="574426" rtl="0" eaLnBrk="1" latinLnBrk="0" hangingPunct="1">
      <a:defRPr sz="1500" kern="1200">
        <a:solidFill>
          <a:schemeClr val="tx1"/>
        </a:solidFill>
        <a:latin typeface="+mn-lt"/>
        <a:ea typeface="+mn-ea"/>
        <a:cs typeface="+mn-cs"/>
      </a:defRPr>
    </a:lvl6pPr>
    <a:lvl7pPr marL="3446556" algn="l" defTabSz="574426" rtl="0" eaLnBrk="1" latinLnBrk="0" hangingPunct="1">
      <a:defRPr sz="1500" kern="1200">
        <a:solidFill>
          <a:schemeClr val="tx1"/>
        </a:solidFill>
        <a:latin typeface="+mn-lt"/>
        <a:ea typeface="+mn-ea"/>
        <a:cs typeface="+mn-cs"/>
      </a:defRPr>
    </a:lvl7pPr>
    <a:lvl8pPr marL="4020983" algn="l" defTabSz="574426" rtl="0" eaLnBrk="1" latinLnBrk="0" hangingPunct="1">
      <a:defRPr sz="1500" kern="1200">
        <a:solidFill>
          <a:schemeClr val="tx1"/>
        </a:solidFill>
        <a:latin typeface="+mn-lt"/>
        <a:ea typeface="+mn-ea"/>
        <a:cs typeface="+mn-cs"/>
      </a:defRPr>
    </a:lvl8pPr>
    <a:lvl9pPr marL="4595409" algn="l" defTabSz="57442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ea typeface="ＭＳ Ｐゴシック" pitchFamily="34" charset="-128"/>
            </a:endParaRPr>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defTabSz="914400" eaLnBrk="1" hangingPunct="1"/>
            <a:fld id="{E197E175-98EA-428A-A80A-115F5D33563E}" type="slidenum">
              <a:rPr lang="en-US" altLang="en-US" sz="1200" smtClean="0"/>
              <a:pPr defTabSz="914400" eaLnBrk="1" hangingPunct="1"/>
              <a:t>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885" y="11930904"/>
            <a:ext cx="43524632" cy="8232401"/>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1768" y="21763505"/>
            <a:ext cx="35842864" cy="9812991"/>
          </a:xfrm>
        </p:spPr>
        <p:txBody>
          <a:bodyPr/>
          <a:lstStyle>
            <a:lvl1pPr marL="0" indent="0" algn="ctr">
              <a:buNone/>
              <a:defRPr/>
            </a:lvl1pPr>
            <a:lvl2pPr marL="574426" indent="0" algn="ctr">
              <a:buNone/>
              <a:defRPr/>
            </a:lvl2pPr>
            <a:lvl3pPr marL="1148852" indent="0" algn="ctr">
              <a:buNone/>
              <a:defRPr/>
            </a:lvl3pPr>
            <a:lvl4pPr marL="1723278" indent="0" algn="ctr">
              <a:buNone/>
              <a:defRPr/>
            </a:lvl4pPr>
            <a:lvl5pPr marL="2297704" indent="0" algn="ctr">
              <a:buNone/>
              <a:defRPr/>
            </a:lvl5pPr>
            <a:lvl6pPr marL="2872130" indent="0" algn="ctr">
              <a:buNone/>
              <a:defRPr/>
            </a:lvl6pPr>
            <a:lvl7pPr marL="3446556" indent="0" algn="ctr">
              <a:buNone/>
              <a:defRPr/>
            </a:lvl7pPr>
            <a:lvl8pPr marL="4020983" indent="0" algn="ctr">
              <a:buNone/>
              <a:defRPr/>
            </a:lvl8pPr>
            <a:lvl9pPr marL="45954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012E2E-36FE-4157-AF51-142C4B7FA8C5}" type="slidenum">
              <a:rPr lang="en-US"/>
              <a:pPr>
                <a:defRPr/>
              </a:pPr>
              <a:t>‹#›</a:t>
            </a:fld>
            <a:endParaRPr lang="en-US"/>
          </a:p>
        </p:txBody>
      </p:sp>
    </p:spTree>
    <p:extLst>
      <p:ext uri="{BB962C8B-B14F-4D97-AF65-F5344CB8AC3E}">
        <p14:creationId xmlns:p14="http://schemas.microsoft.com/office/powerpoint/2010/main" val="2645981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84158F-02D3-445D-A7FA-CFAEC17BB20E}" type="slidenum">
              <a:rPr lang="en-US"/>
              <a:pPr>
                <a:defRPr/>
              </a:pPr>
              <a:t>‹#›</a:t>
            </a:fld>
            <a:endParaRPr lang="en-US"/>
          </a:p>
        </p:txBody>
      </p:sp>
    </p:spTree>
    <p:extLst>
      <p:ext uri="{BB962C8B-B14F-4D97-AF65-F5344CB8AC3E}">
        <p14:creationId xmlns:p14="http://schemas.microsoft.com/office/powerpoint/2010/main" val="278345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368" y="3414153"/>
            <a:ext cx="10880148" cy="3072344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0885" y="3414153"/>
            <a:ext cx="32450520" cy="307234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36C1E6-6FB9-4F8D-8C19-AC5DF1D951B7}" type="slidenum">
              <a:rPr lang="en-US"/>
              <a:pPr>
                <a:defRPr/>
              </a:pPr>
              <a:t>‹#›</a:t>
            </a:fld>
            <a:endParaRPr lang="en-US"/>
          </a:p>
        </p:txBody>
      </p:sp>
    </p:spTree>
    <p:extLst>
      <p:ext uri="{BB962C8B-B14F-4D97-AF65-F5344CB8AC3E}">
        <p14:creationId xmlns:p14="http://schemas.microsoft.com/office/powerpoint/2010/main" val="206067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27F1F-DAFA-4145-8146-DBD28AA4BA0F}" type="slidenum">
              <a:rPr lang="en-US"/>
              <a:pPr>
                <a:defRPr/>
              </a:pPr>
              <a:t>‹#›</a:t>
            </a:fld>
            <a:endParaRPr lang="en-US"/>
          </a:p>
        </p:txBody>
      </p:sp>
    </p:spTree>
    <p:extLst>
      <p:ext uri="{BB962C8B-B14F-4D97-AF65-F5344CB8AC3E}">
        <p14:creationId xmlns:p14="http://schemas.microsoft.com/office/powerpoint/2010/main" val="298263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1" y="24679556"/>
            <a:ext cx="43524632" cy="7626443"/>
          </a:xfrm>
        </p:spPr>
        <p:txBody>
          <a:bodyPr anchor="t"/>
          <a:lstStyle>
            <a:lvl1pPr algn="l">
              <a:defRPr sz="5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1" y="16278506"/>
            <a:ext cx="43524632" cy="8401050"/>
          </a:xfrm>
        </p:spPr>
        <p:txBody>
          <a:bodyPr anchor="b"/>
          <a:lstStyle>
            <a:lvl1pPr marL="0" indent="0">
              <a:buNone/>
              <a:defRPr sz="2500"/>
            </a:lvl1pPr>
            <a:lvl2pPr marL="574426" indent="0">
              <a:buNone/>
              <a:defRPr sz="2300"/>
            </a:lvl2pPr>
            <a:lvl3pPr marL="1148852" indent="0">
              <a:buNone/>
              <a:defRPr sz="2000"/>
            </a:lvl3pPr>
            <a:lvl4pPr marL="1723278" indent="0">
              <a:buNone/>
              <a:defRPr sz="1800"/>
            </a:lvl4pPr>
            <a:lvl5pPr marL="2297704" indent="0">
              <a:buNone/>
              <a:defRPr sz="1800"/>
            </a:lvl5pPr>
            <a:lvl6pPr marL="2872130" indent="0">
              <a:buNone/>
              <a:defRPr sz="1800"/>
            </a:lvl6pPr>
            <a:lvl7pPr marL="3446556" indent="0">
              <a:buNone/>
              <a:defRPr sz="1800"/>
            </a:lvl7pPr>
            <a:lvl8pPr marL="4020983" indent="0">
              <a:buNone/>
              <a:defRPr sz="1800"/>
            </a:lvl8pPr>
            <a:lvl9pPr marL="4595409" indent="0">
              <a:buNone/>
              <a:defRPr sz="18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3648BB-8D39-425D-AADD-487B998820D7}" type="slidenum">
              <a:rPr lang="en-US"/>
              <a:pPr>
                <a:defRPr/>
              </a:pPr>
              <a:t>‹#›</a:t>
            </a:fld>
            <a:endParaRPr lang="en-US"/>
          </a:p>
        </p:txBody>
      </p:sp>
    </p:spTree>
    <p:extLst>
      <p:ext uri="{BB962C8B-B14F-4D97-AF65-F5344CB8AC3E}">
        <p14:creationId xmlns:p14="http://schemas.microsoft.com/office/powerpoint/2010/main" val="115275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0885" y="11095505"/>
            <a:ext cx="21665333" cy="2304209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700182" y="11095505"/>
            <a:ext cx="21665335" cy="2304209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3F9E2-11D2-4E53-A934-EB2EA77CCB6C}" type="slidenum">
              <a:rPr lang="en-US"/>
              <a:pPr>
                <a:defRPr/>
              </a:pPr>
              <a:t>‹#›</a:t>
            </a:fld>
            <a:endParaRPr lang="en-US"/>
          </a:p>
        </p:txBody>
      </p:sp>
    </p:spTree>
    <p:extLst>
      <p:ext uri="{BB962C8B-B14F-4D97-AF65-F5344CB8AC3E}">
        <p14:creationId xmlns:p14="http://schemas.microsoft.com/office/powerpoint/2010/main" val="23259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917" y="1537447"/>
            <a:ext cx="46086568"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59917" y="8597154"/>
            <a:ext cx="22625050" cy="3582801"/>
          </a:xfrm>
        </p:spPr>
        <p:txBody>
          <a:bodyPr anchor="b"/>
          <a:lstStyle>
            <a:lvl1pPr marL="0" indent="0">
              <a:buNone/>
              <a:defRPr sz="3000" b="1"/>
            </a:lvl1pPr>
            <a:lvl2pPr marL="574426" indent="0">
              <a:buNone/>
              <a:defRPr sz="2500" b="1"/>
            </a:lvl2pPr>
            <a:lvl3pPr marL="1148852" indent="0">
              <a:buNone/>
              <a:defRPr sz="2300" b="1"/>
            </a:lvl3pPr>
            <a:lvl4pPr marL="1723278" indent="0">
              <a:buNone/>
              <a:defRPr sz="2000" b="1"/>
            </a:lvl4pPr>
            <a:lvl5pPr marL="2297704" indent="0">
              <a:buNone/>
              <a:defRPr sz="2000" b="1"/>
            </a:lvl5pPr>
            <a:lvl6pPr marL="2872130" indent="0">
              <a:buNone/>
              <a:defRPr sz="2000" b="1"/>
            </a:lvl6pPr>
            <a:lvl7pPr marL="3446556" indent="0">
              <a:buNone/>
              <a:defRPr sz="2000" b="1"/>
            </a:lvl7pPr>
            <a:lvl8pPr marL="4020983" indent="0">
              <a:buNone/>
              <a:defRPr sz="2000" b="1"/>
            </a:lvl8pPr>
            <a:lvl9pPr marL="4595409"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2559917" y="12179954"/>
            <a:ext cx="22625050" cy="2212629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1332" y="8597154"/>
            <a:ext cx="22635153" cy="3582801"/>
          </a:xfrm>
        </p:spPr>
        <p:txBody>
          <a:bodyPr anchor="b"/>
          <a:lstStyle>
            <a:lvl1pPr marL="0" indent="0">
              <a:buNone/>
              <a:defRPr sz="3000" b="1"/>
            </a:lvl1pPr>
            <a:lvl2pPr marL="574426" indent="0">
              <a:buNone/>
              <a:defRPr sz="2500" b="1"/>
            </a:lvl2pPr>
            <a:lvl3pPr marL="1148852" indent="0">
              <a:buNone/>
              <a:defRPr sz="2300" b="1"/>
            </a:lvl3pPr>
            <a:lvl4pPr marL="1723278" indent="0">
              <a:buNone/>
              <a:defRPr sz="2000" b="1"/>
            </a:lvl4pPr>
            <a:lvl5pPr marL="2297704" indent="0">
              <a:buNone/>
              <a:defRPr sz="2000" b="1"/>
            </a:lvl5pPr>
            <a:lvl6pPr marL="2872130" indent="0">
              <a:buNone/>
              <a:defRPr sz="2000" b="1"/>
            </a:lvl6pPr>
            <a:lvl7pPr marL="3446556" indent="0">
              <a:buNone/>
              <a:defRPr sz="2000" b="1"/>
            </a:lvl7pPr>
            <a:lvl8pPr marL="4020983" indent="0">
              <a:buNone/>
              <a:defRPr sz="2000" b="1"/>
            </a:lvl8pPr>
            <a:lvl9pPr marL="4595409"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26011332" y="12179954"/>
            <a:ext cx="22635153" cy="22126294"/>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A49B6F-593E-42DF-8438-D79822E4DE99}" type="slidenum">
              <a:rPr lang="en-US"/>
              <a:pPr>
                <a:defRPr/>
              </a:pPr>
              <a:t>‹#›</a:t>
            </a:fld>
            <a:endParaRPr lang="en-US"/>
          </a:p>
        </p:txBody>
      </p:sp>
    </p:spTree>
    <p:extLst>
      <p:ext uri="{BB962C8B-B14F-4D97-AF65-F5344CB8AC3E}">
        <p14:creationId xmlns:p14="http://schemas.microsoft.com/office/powerpoint/2010/main" val="118869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2A97A9F-08B4-4BB0-A870-25845DBEB870}" type="slidenum">
              <a:rPr lang="en-US"/>
              <a:pPr>
                <a:defRPr/>
              </a:pPr>
              <a:t>‹#›</a:t>
            </a:fld>
            <a:endParaRPr lang="en-US"/>
          </a:p>
        </p:txBody>
      </p:sp>
    </p:spTree>
    <p:extLst>
      <p:ext uri="{BB962C8B-B14F-4D97-AF65-F5344CB8AC3E}">
        <p14:creationId xmlns:p14="http://schemas.microsoft.com/office/powerpoint/2010/main" val="1757866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F46E57-6422-4171-BC76-D533C0206925}" type="slidenum">
              <a:rPr lang="en-US"/>
              <a:pPr>
                <a:defRPr/>
              </a:pPr>
              <a:t>‹#›</a:t>
            </a:fld>
            <a:endParaRPr lang="en-US"/>
          </a:p>
        </p:txBody>
      </p:sp>
    </p:spTree>
    <p:extLst>
      <p:ext uri="{BB962C8B-B14F-4D97-AF65-F5344CB8AC3E}">
        <p14:creationId xmlns:p14="http://schemas.microsoft.com/office/powerpoint/2010/main" val="366108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917" y="1529603"/>
            <a:ext cx="16846550" cy="6506696"/>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20020685" y="1529603"/>
            <a:ext cx="28625800" cy="3277664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59917" y="8036299"/>
            <a:ext cx="16846550" cy="26269950"/>
          </a:xfrm>
        </p:spPr>
        <p:txBody>
          <a:bodyPr/>
          <a:lstStyle>
            <a:lvl1pPr marL="0" indent="0">
              <a:buNone/>
              <a:defRPr sz="1800"/>
            </a:lvl1pPr>
            <a:lvl2pPr marL="574426" indent="0">
              <a:buNone/>
              <a:defRPr sz="1500"/>
            </a:lvl2pPr>
            <a:lvl3pPr marL="1148852" indent="0">
              <a:buNone/>
              <a:defRPr sz="1300"/>
            </a:lvl3pPr>
            <a:lvl4pPr marL="1723278" indent="0">
              <a:buNone/>
              <a:defRPr sz="1100"/>
            </a:lvl4pPr>
            <a:lvl5pPr marL="2297704" indent="0">
              <a:buNone/>
              <a:defRPr sz="1100"/>
            </a:lvl5pPr>
            <a:lvl6pPr marL="2872130" indent="0">
              <a:buNone/>
              <a:defRPr sz="1100"/>
            </a:lvl6pPr>
            <a:lvl7pPr marL="3446556" indent="0">
              <a:buNone/>
              <a:defRPr sz="1100"/>
            </a:lvl7pPr>
            <a:lvl8pPr marL="4020983" indent="0">
              <a:buNone/>
              <a:defRPr sz="1100"/>
            </a:lvl8pPr>
            <a:lvl9pPr marL="4595409"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52099D-D308-4869-B888-945EB8362A03}" type="slidenum">
              <a:rPr lang="en-US"/>
              <a:pPr>
                <a:defRPr/>
              </a:pPr>
              <a:t>‹#›</a:t>
            </a:fld>
            <a:endParaRPr lang="en-US"/>
          </a:p>
        </p:txBody>
      </p:sp>
    </p:spTree>
    <p:extLst>
      <p:ext uri="{BB962C8B-B14F-4D97-AF65-F5344CB8AC3E}">
        <p14:creationId xmlns:p14="http://schemas.microsoft.com/office/powerpoint/2010/main" val="223544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619" y="26883753"/>
            <a:ext cx="30723032" cy="317294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10037619" y="3431802"/>
            <a:ext cx="30723032" cy="23042096"/>
          </a:xfrm>
        </p:spPr>
        <p:txBody>
          <a:bodyPr/>
          <a:lstStyle>
            <a:lvl1pPr marL="0" indent="0">
              <a:buNone/>
              <a:defRPr sz="4000"/>
            </a:lvl1pPr>
            <a:lvl2pPr marL="574426" indent="0">
              <a:buNone/>
              <a:defRPr sz="3500"/>
            </a:lvl2pPr>
            <a:lvl3pPr marL="1148852" indent="0">
              <a:buNone/>
              <a:defRPr sz="3000"/>
            </a:lvl3pPr>
            <a:lvl4pPr marL="1723278" indent="0">
              <a:buNone/>
              <a:defRPr sz="2500"/>
            </a:lvl4pPr>
            <a:lvl5pPr marL="2297704" indent="0">
              <a:buNone/>
              <a:defRPr sz="2500"/>
            </a:lvl5pPr>
            <a:lvl6pPr marL="2872130" indent="0">
              <a:buNone/>
              <a:defRPr sz="2500"/>
            </a:lvl6pPr>
            <a:lvl7pPr marL="3446556" indent="0">
              <a:buNone/>
              <a:defRPr sz="2500"/>
            </a:lvl7pPr>
            <a:lvl8pPr marL="4020983" indent="0">
              <a:buNone/>
              <a:defRPr sz="2500"/>
            </a:lvl8pPr>
            <a:lvl9pPr marL="4595409" indent="0">
              <a:buNone/>
              <a:defRPr sz="2500"/>
            </a:lvl9pPr>
          </a:lstStyle>
          <a:p>
            <a:pPr lvl="0"/>
            <a:endParaRPr lang="en-US" noProof="0" smtClean="0"/>
          </a:p>
        </p:txBody>
      </p:sp>
      <p:sp>
        <p:nvSpPr>
          <p:cNvPr id="4" name="Text Placeholder 3"/>
          <p:cNvSpPr>
            <a:spLocks noGrp="1"/>
          </p:cNvSpPr>
          <p:nvPr>
            <p:ph type="body" sz="half" idx="2"/>
          </p:nvPr>
        </p:nvSpPr>
        <p:spPr>
          <a:xfrm>
            <a:off x="10037619" y="30056698"/>
            <a:ext cx="30723032" cy="4508406"/>
          </a:xfrm>
        </p:spPr>
        <p:txBody>
          <a:bodyPr/>
          <a:lstStyle>
            <a:lvl1pPr marL="0" indent="0">
              <a:buNone/>
              <a:defRPr sz="1800"/>
            </a:lvl1pPr>
            <a:lvl2pPr marL="574426" indent="0">
              <a:buNone/>
              <a:defRPr sz="1500"/>
            </a:lvl2pPr>
            <a:lvl3pPr marL="1148852" indent="0">
              <a:buNone/>
              <a:defRPr sz="1300"/>
            </a:lvl3pPr>
            <a:lvl4pPr marL="1723278" indent="0">
              <a:buNone/>
              <a:defRPr sz="1100"/>
            </a:lvl4pPr>
            <a:lvl5pPr marL="2297704" indent="0">
              <a:buNone/>
              <a:defRPr sz="1100"/>
            </a:lvl5pPr>
            <a:lvl6pPr marL="2872130" indent="0">
              <a:buNone/>
              <a:defRPr sz="1100"/>
            </a:lvl6pPr>
            <a:lvl7pPr marL="3446556" indent="0">
              <a:buNone/>
              <a:defRPr sz="1100"/>
            </a:lvl7pPr>
            <a:lvl8pPr marL="4020983" indent="0">
              <a:buNone/>
              <a:defRPr sz="1100"/>
            </a:lvl8pPr>
            <a:lvl9pPr marL="4595409"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D40712-37E5-40C6-AB5C-673C9732A915}" type="slidenum">
              <a:rPr lang="en-US"/>
              <a:pPr>
                <a:defRPr/>
              </a:pPr>
              <a:t>‹#›</a:t>
            </a:fld>
            <a:endParaRPr lang="en-US"/>
          </a:p>
        </p:txBody>
      </p:sp>
    </p:spTree>
    <p:extLst>
      <p:ext uri="{BB962C8B-B14F-4D97-AF65-F5344CB8AC3E}">
        <p14:creationId xmlns:p14="http://schemas.microsoft.com/office/powerpoint/2010/main" val="2414153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B0F0">
                <a:alpha val="57999"/>
              </a:srgbClr>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3414713"/>
            <a:ext cx="43526075"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1926" tIns="255966" rIns="511926" bIns="25596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3840163" y="11095038"/>
            <a:ext cx="43526075" cy="2304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1926" tIns="255966" rIns="511926" bIns="25596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3840163" y="34990088"/>
            <a:ext cx="10668000"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defRPr sz="7800">
                <a:latin typeface="Times New Roman" pitchFamily="92" charset="0"/>
                <a:ea typeface="ＭＳ Ｐゴシック" pitchFamily="92" charset="-128"/>
              </a:defRPr>
            </a:lvl1pPr>
          </a:lstStyle>
          <a:p>
            <a:pPr>
              <a:defRPr/>
            </a:pPr>
            <a:endParaRPr lang="en-US"/>
          </a:p>
        </p:txBody>
      </p:sp>
      <p:sp>
        <p:nvSpPr>
          <p:cNvPr id="1029" name="Rectangle 5"/>
          <p:cNvSpPr>
            <a:spLocks noGrp="1" noChangeArrowheads="1"/>
          </p:cNvSpPr>
          <p:nvPr>
            <p:ph type="ftr" sz="quarter" idx="3"/>
          </p:nvPr>
        </p:nvSpPr>
        <p:spPr bwMode="auto">
          <a:xfrm>
            <a:off x="17495838" y="34990088"/>
            <a:ext cx="16214725"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lgn="ctr">
              <a:defRPr sz="7800">
                <a:latin typeface="Times New Roman" pitchFamily="92" charset="0"/>
                <a:ea typeface="ＭＳ Ｐゴシック" pitchFamily="92" charset="-128"/>
              </a:defRPr>
            </a:lvl1pPr>
          </a:lstStyle>
          <a:p>
            <a:pPr>
              <a:defRPr/>
            </a:pPr>
            <a:endParaRPr lang="en-US"/>
          </a:p>
        </p:txBody>
      </p:sp>
      <p:sp>
        <p:nvSpPr>
          <p:cNvPr id="1030" name="Rectangle 6"/>
          <p:cNvSpPr>
            <a:spLocks noGrp="1" noChangeArrowheads="1"/>
          </p:cNvSpPr>
          <p:nvPr>
            <p:ph type="sldNum" sz="quarter" idx="4"/>
          </p:nvPr>
        </p:nvSpPr>
        <p:spPr bwMode="auto">
          <a:xfrm>
            <a:off x="36698238" y="34990088"/>
            <a:ext cx="10668000" cy="2562225"/>
          </a:xfrm>
          <a:prstGeom prst="rect">
            <a:avLst/>
          </a:prstGeom>
          <a:noFill/>
          <a:ln w="9525">
            <a:noFill/>
            <a:miter lim="800000"/>
            <a:headEnd/>
            <a:tailEnd/>
          </a:ln>
          <a:effectLst/>
        </p:spPr>
        <p:txBody>
          <a:bodyPr vert="horz" wrap="square" lIns="511926" tIns="255966" rIns="511926" bIns="255966" numCol="1" anchor="t" anchorCtr="0" compatLnSpc="1">
            <a:prstTxWarp prst="textNoShape">
              <a:avLst/>
            </a:prstTxWarp>
          </a:bodyPr>
          <a:lstStyle>
            <a:lvl1pPr algn="r">
              <a:defRPr sz="7800">
                <a:latin typeface="Times New Roman" pitchFamily="92" charset="0"/>
                <a:ea typeface="ＭＳ Ｐゴシック" pitchFamily="92" charset="-128"/>
              </a:defRPr>
            </a:lvl1pPr>
          </a:lstStyle>
          <a:p>
            <a:pPr>
              <a:defRPr/>
            </a:pPr>
            <a:fld id="{EE133F7A-5873-4993-B1AE-213F9AF231D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19688" rtl="0" eaLnBrk="0" fontAlgn="base" hangingPunct="0">
        <a:spcBef>
          <a:spcPct val="0"/>
        </a:spcBef>
        <a:spcAft>
          <a:spcPct val="0"/>
        </a:spcAft>
        <a:defRPr sz="24600">
          <a:solidFill>
            <a:schemeClr val="tx2"/>
          </a:solidFill>
          <a:latin typeface="+mj-lt"/>
          <a:ea typeface="ＭＳ Ｐゴシック" pitchFamily="92" charset="-128"/>
          <a:cs typeface="ＭＳ Ｐゴシック" pitchFamily="92" charset="-128"/>
        </a:defRPr>
      </a:lvl1pPr>
      <a:lvl2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2pPr>
      <a:lvl3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3pPr>
      <a:lvl4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4pPr>
      <a:lvl5pPr algn="ctr" defTabSz="5119688" rtl="0" eaLnBrk="0" fontAlgn="base" hangingPunct="0">
        <a:spcBef>
          <a:spcPct val="0"/>
        </a:spcBef>
        <a:spcAft>
          <a:spcPct val="0"/>
        </a:spcAft>
        <a:defRPr sz="24600">
          <a:solidFill>
            <a:schemeClr val="tx2"/>
          </a:solidFill>
          <a:latin typeface="Times New Roman" pitchFamily="92" charset="0"/>
          <a:ea typeface="ＭＳ Ｐゴシック" pitchFamily="92" charset="-128"/>
          <a:cs typeface="ＭＳ Ｐゴシック" pitchFamily="92" charset="-128"/>
        </a:defRPr>
      </a:lvl5pPr>
      <a:lvl6pPr marL="574426" algn="ctr" defTabSz="5119972" rtl="0" fontAlgn="base">
        <a:spcBef>
          <a:spcPct val="0"/>
        </a:spcBef>
        <a:spcAft>
          <a:spcPct val="0"/>
        </a:spcAft>
        <a:defRPr sz="24600">
          <a:solidFill>
            <a:schemeClr val="tx2"/>
          </a:solidFill>
          <a:latin typeface="Times New Roman" pitchFamily="92" charset="0"/>
        </a:defRPr>
      </a:lvl6pPr>
      <a:lvl7pPr marL="1148852" algn="ctr" defTabSz="5119972" rtl="0" fontAlgn="base">
        <a:spcBef>
          <a:spcPct val="0"/>
        </a:spcBef>
        <a:spcAft>
          <a:spcPct val="0"/>
        </a:spcAft>
        <a:defRPr sz="24600">
          <a:solidFill>
            <a:schemeClr val="tx2"/>
          </a:solidFill>
          <a:latin typeface="Times New Roman" pitchFamily="92" charset="0"/>
        </a:defRPr>
      </a:lvl7pPr>
      <a:lvl8pPr marL="1723278" algn="ctr" defTabSz="5119972" rtl="0" fontAlgn="base">
        <a:spcBef>
          <a:spcPct val="0"/>
        </a:spcBef>
        <a:spcAft>
          <a:spcPct val="0"/>
        </a:spcAft>
        <a:defRPr sz="24600">
          <a:solidFill>
            <a:schemeClr val="tx2"/>
          </a:solidFill>
          <a:latin typeface="Times New Roman" pitchFamily="92" charset="0"/>
        </a:defRPr>
      </a:lvl8pPr>
      <a:lvl9pPr marL="2297704" algn="ctr" defTabSz="5119972" rtl="0" fontAlgn="base">
        <a:spcBef>
          <a:spcPct val="0"/>
        </a:spcBef>
        <a:spcAft>
          <a:spcPct val="0"/>
        </a:spcAft>
        <a:defRPr sz="24600">
          <a:solidFill>
            <a:schemeClr val="tx2"/>
          </a:solidFill>
          <a:latin typeface="Times New Roman" pitchFamily="92" charset="0"/>
        </a:defRPr>
      </a:lvl9pPr>
    </p:titleStyle>
    <p:bodyStyle>
      <a:lvl1pPr marL="1919288" indent="-1919288" algn="l" defTabSz="5119688" rtl="0" eaLnBrk="0" fontAlgn="base" hangingPunct="0">
        <a:spcBef>
          <a:spcPct val="20000"/>
        </a:spcBef>
        <a:spcAft>
          <a:spcPct val="0"/>
        </a:spcAft>
        <a:buChar char="•"/>
        <a:defRPr sz="18000">
          <a:solidFill>
            <a:schemeClr val="tx1"/>
          </a:solidFill>
          <a:latin typeface="+mn-lt"/>
          <a:ea typeface="ＭＳ Ｐゴシック" pitchFamily="92" charset="-128"/>
          <a:cs typeface="ＭＳ Ｐゴシック" pitchFamily="92" charset="-128"/>
        </a:defRPr>
      </a:lvl1pPr>
      <a:lvl2pPr marL="4159250" indent="-1598613" algn="l" defTabSz="5119688" rtl="0" eaLnBrk="0" fontAlgn="base" hangingPunct="0">
        <a:spcBef>
          <a:spcPct val="20000"/>
        </a:spcBef>
        <a:spcAft>
          <a:spcPct val="0"/>
        </a:spcAft>
        <a:buChar char="–"/>
        <a:defRPr sz="15700">
          <a:solidFill>
            <a:schemeClr val="tx1"/>
          </a:solidFill>
          <a:latin typeface="+mn-lt"/>
          <a:ea typeface="ＭＳ Ｐゴシック" pitchFamily="92" charset="-128"/>
        </a:defRPr>
      </a:lvl2pPr>
      <a:lvl3pPr marL="6399213" indent="-1279525" algn="l" defTabSz="5119688" rtl="0" eaLnBrk="0" fontAlgn="base" hangingPunct="0">
        <a:spcBef>
          <a:spcPct val="20000"/>
        </a:spcBef>
        <a:spcAft>
          <a:spcPct val="0"/>
        </a:spcAft>
        <a:buChar char="•"/>
        <a:defRPr sz="13400">
          <a:solidFill>
            <a:schemeClr val="tx1"/>
          </a:solidFill>
          <a:latin typeface="+mn-lt"/>
          <a:ea typeface="ＭＳ Ｐゴシック" pitchFamily="92" charset="-128"/>
        </a:defRPr>
      </a:lvl3pPr>
      <a:lvl4pPr marL="8961438" indent="-1279525" algn="l" defTabSz="5119688" rtl="0" eaLnBrk="0" fontAlgn="base" hangingPunct="0">
        <a:spcBef>
          <a:spcPct val="20000"/>
        </a:spcBef>
        <a:spcAft>
          <a:spcPct val="0"/>
        </a:spcAft>
        <a:buChar char="–"/>
        <a:defRPr sz="11200">
          <a:solidFill>
            <a:schemeClr val="tx1"/>
          </a:solidFill>
          <a:latin typeface="+mn-lt"/>
          <a:ea typeface="ＭＳ Ｐゴシック" pitchFamily="92" charset="-128"/>
        </a:defRPr>
      </a:lvl4pPr>
      <a:lvl5pPr marL="11518900" indent="-1277938" algn="l" defTabSz="5119688" rtl="0" eaLnBrk="0" fontAlgn="base" hangingPunct="0">
        <a:spcBef>
          <a:spcPct val="20000"/>
        </a:spcBef>
        <a:spcAft>
          <a:spcPct val="0"/>
        </a:spcAft>
        <a:buChar char="»"/>
        <a:defRPr sz="11200">
          <a:solidFill>
            <a:schemeClr val="tx1"/>
          </a:solidFill>
          <a:latin typeface="+mn-lt"/>
          <a:ea typeface="ＭＳ Ｐゴシック" pitchFamily="92" charset="-128"/>
        </a:defRPr>
      </a:lvl5pPr>
      <a:lvl6pPr marL="12094860" indent="-1278498" algn="l" defTabSz="5119972" rtl="0" fontAlgn="base">
        <a:spcBef>
          <a:spcPct val="20000"/>
        </a:spcBef>
        <a:spcAft>
          <a:spcPct val="0"/>
        </a:spcAft>
        <a:buChar char="»"/>
        <a:defRPr sz="11200">
          <a:solidFill>
            <a:schemeClr val="tx1"/>
          </a:solidFill>
          <a:latin typeface="+mn-lt"/>
          <a:ea typeface="ＭＳ Ｐゴシック" pitchFamily="92" charset="-128"/>
        </a:defRPr>
      </a:lvl6pPr>
      <a:lvl7pPr marL="12669286" indent="-1278498" algn="l" defTabSz="5119972" rtl="0" fontAlgn="base">
        <a:spcBef>
          <a:spcPct val="20000"/>
        </a:spcBef>
        <a:spcAft>
          <a:spcPct val="0"/>
        </a:spcAft>
        <a:buChar char="»"/>
        <a:defRPr sz="11200">
          <a:solidFill>
            <a:schemeClr val="tx1"/>
          </a:solidFill>
          <a:latin typeface="+mn-lt"/>
          <a:ea typeface="ＭＳ Ｐゴシック" pitchFamily="92" charset="-128"/>
        </a:defRPr>
      </a:lvl7pPr>
      <a:lvl8pPr marL="13243712" indent="-1278498" algn="l" defTabSz="5119972" rtl="0" fontAlgn="base">
        <a:spcBef>
          <a:spcPct val="20000"/>
        </a:spcBef>
        <a:spcAft>
          <a:spcPct val="0"/>
        </a:spcAft>
        <a:buChar char="»"/>
        <a:defRPr sz="11200">
          <a:solidFill>
            <a:schemeClr val="tx1"/>
          </a:solidFill>
          <a:latin typeface="+mn-lt"/>
          <a:ea typeface="ＭＳ Ｐゴシック" pitchFamily="92" charset="-128"/>
        </a:defRPr>
      </a:lvl8pPr>
      <a:lvl9pPr marL="13818138" indent="-1278498" algn="l" defTabSz="5119972" rtl="0" fontAlgn="base">
        <a:spcBef>
          <a:spcPct val="20000"/>
        </a:spcBef>
        <a:spcAft>
          <a:spcPct val="0"/>
        </a:spcAft>
        <a:buChar char="»"/>
        <a:defRPr sz="11200">
          <a:solidFill>
            <a:schemeClr val="tx1"/>
          </a:solidFill>
          <a:latin typeface="+mn-lt"/>
          <a:ea typeface="ＭＳ Ｐゴシック" pitchFamily="92" charset="-128"/>
        </a:defRPr>
      </a:lvl9pPr>
    </p:bodyStyle>
    <p:otherStyle>
      <a:defPPr>
        <a:defRPr lang="en-US"/>
      </a:defPPr>
      <a:lvl1pPr marL="0" algn="l" defTabSz="574426" rtl="0" eaLnBrk="1" latinLnBrk="0" hangingPunct="1">
        <a:defRPr sz="2300" kern="1200">
          <a:solidFill>
            <a:schemeClr val="tx1"/>
          </a:solidFill>
          <a:latin typeface="+mn-lt"/>
          <a:ea typeface="+mn-ea"/>
          <a:cs typeface="+mn-cs"/>
        </a:defRPr>
      </a:lvl1pPr>
      <a:lvl2pPr marL="574426" algn="l" defTabSz="574426" rtl="0" eaLnBrk="1" latinLnBrk="0" hangingPunct="1">
        <a:defRPr sz="2300" kern="1200">
          <a:solidFill>
            <a:schemeClr val="tx1"/>
          </a:solidFill>
          <a:latin typeface="+mn-lt"/>
          <a:ea typeface="+mn-ea"/>
          <a:cs typeface="+mn-cs"/>
        </a:defRPr>
      </a:lvl2pPr>
      <a:lvl3pPr marL="1148852" algn="l" defTabSz="574426" rtl="0" eaLnBrk="1" latinLnBrk="0" hangingPunct="1">
        <a:defRPr sz="2300" kern="1200">
          <a:solidFill>
            <a:schemeClr val="tx1"/>
          </a:solidFill>
          <a:latin typeface="+mn-lt"/>
          <a:ea typeface="+mn-ea"/>
          <a:cs typeface="+mn-cs"/>
        </a:defRPr>
      </a:lvl3pPr>
      <a:lvl4pPr marL="1723278" algn="l" defTabSz="574426" rtl="0" eaLnBrk="1" latinLnBrk="0" hangingPunct="1">
        <a:defRPr sz="2300" kern="1200">
          <a:solidFill>
            <a:schemeClr val="tx1"/>
          </a:solidFill>
          <a:latin typeface="+mn-lt"/>
          <a:ea typeface="+mn-ea"/>
          <a:cs typeface="+mn-cs"/>
        </a:defRPr>
      </a:lvl4pPr>
      <a:lvl5pPr marL="2297704" algn="l" defTabSz="574426" rtl="0" eaLnBrk="1" latinLnBrk="0" hangingPunct="1">
        <a:defRPr sz="2300" kern="1200">
          <a:solidFill>
            <a:schemeClr val="tx1"/>
          </a:solidFill>
          <a:latin typeface="+mn-lt"/>
          <a:ea typeface="+mn-ea"/>
          <a:cs typeface="+mn-cs"/>
        </a:defRPr>
      </a:lvl5pPr>
      <a:lvl6pPr marL="2872130" algn="l" defTabSz="574426" rtl="0" eaLnBrk="1" latinLnBrk="0" hangingPunct="1">
        <a:defRPr sz="2300" kern="1200">
          <a:solidFill>
            <a:schemeClr val="tx1"/>
          </a:solidFill>
          <a:latin typeface="+mn-lt"/>
          <a:ea typeface="+mn-ea"/>
          <a:cs typeface="+mn-cs"/>
        </a:defRPr>
      </a:lvl6pPr>
      <a:lvl7pPr marL="3446556" algn="l" defTabSz="574426" rtl="0" eaLnBrk="1" latinLnBrk="0" hangingPunct="1">
        <a:defRPr sz="2300" kern="1200">
          <a:solidFill>
            <a:schemeClr val="tx1"/>
          </a:solidFill>
          <a:latin typeface="+mn-lt"/>
          <a:ea typeface="+mn-ea"/>
          <a:cs typeface="+mn-cs"/>
        </a:defRPr>
      </a:lvl7pPr>
      <a:lvl8pPr marL="4020983" algn="l" defTabSz="574426" rtl="0" eaLnBrk="1" latinLnBrk="0" hangingPunct="1">
        <a:defRPr sz="2300" kern="1200">
          <a:solidFill>
            <a:schemeClr val="tx1"/>
          </a:solidFill>
          <a:latin typeface="+mn-lt"/>
          <a:ea typeface="+mn-ea"/>
          <a:cs typeface="+mn-cs"/>
        </a:defRPr>
      </a:lvl8pPr>
      <a:lvl9pPr marL="4595409" algn="l" defTabSz="574426"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oleObject" Target="../embeddings/oleObject5.bin"/><Relationship Id="rId18" Type="http://schemas.openxmlformats.org/officeDocument/2006/relationships/image" Target="../media/image9.jpeg"/><Relationship Id="rId26" Type="http://schemas.openxmlformats.org/officeDocument/2006/relationships/chart" Target="../charts/chart1.xml"/><Relationship Id="rId3" Type="http://schemas.openxmlformats.org/officeDocument/2006/relationships/notesSlide" Target="../notesSlides/notesSlide1.xml"/><Relationship Id="rId21" Type="http://schemas.openxmlformats.org/officeDocument/2006/relationships/hyperlink" Target="http://www.thorlabs.com/images/TabImages/IsolatorCylinderDWG.jpg" TargetMode="External"/><Relationship Id="rId7" Type="http://schemas.openxmlformats.org/officeDocument/2006/relationships/image" Target="../media/image2.wmf"/><Relationship Id="rId12" Type="http://schemas.openxmlformats.org/officeDocument/2006/relationships/oleObject" Target="../embeddings/oleObject4.bin"/><Relationship Id="rId17" Type="http://schemas.openxmlformats.org/officeDocument/2006/relationships/image" Target="../media/image8.jpeg"/><Relationship Id="rId25" Type="http://schemas.openxmlformats.org/officeDocument/2006/relationships/image" Target="../media/image15.png"/><Relationship Id="rId2" Type="http://schemas.openxmlformats.org/officeDocument/2006/relationships/slideLayout" Target="../slideLayouts/slideLayout7.xml"/><Relationship Id="rId16" Type="http://schemas.openxmlformats.org/officeDocument/2006/relationships/image" Target="../media/image8.png"/><Relationship Id="rId20" Type="http://schemas.openxmlformats.org/officeDocument/2006/relationships/hyperlink" Target="http://www.teachspin.com/instruments/faraday/the_instrument.shtml" TargetMode="Externa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jpeg"/><Relationship Id="rId24" Type="http://schemas.openxmlformats.org/officeDocument/2006/relationships/image" Target="../media/image14.png"/><Relationship Id="rId5" Type="http://schemas.openxmlformats.org/officeDocument/2006/relationships/image" Target="../media/image1.wmf"/><Relationship Id="rId15" Type="http://schemas.openxmlformats.org/officeDocument/2006/relationships/image" Target="../media/image7.png"/><Relationship Id="rId23" Type="http://schemas.openxmlformats.org/officeDocument/2006/relationships/image" Target="../media/image13.png"/><Relationship Id="rId28" Type="http://schemas.openxmlformats.org/officeDocument/2006/relationships/chart" Target="../charts/chart2.xml"/><Relationship Id="rId10" Type="http://schemas.openxmlformats.org/officeDocument/2006/relationships/image" Target="../media/image3.wmf"/><Relationship Id="rId19"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oleObject" Target="../embeddings/oleObject3.bin"/><Relationship Id="rId14" Type="http://schemas.openxmlformats.org/officeDocument/2006/relationships/image" Target="../media/image6.png"/><Relationship Id="rId22" Type="http://schemas.openxmlformats.org/officeDocument/2006/relationships/image" Target="../media/image12.png"/><Relationship Id="rId2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70C0"/>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108" name="Rectangle 29"/>
          <p:cNvSpPr>
            <a:spLocks noChangeArrowheads="1"/>
          </p:cNvSpPr>
          <p:nvPr/>
        </p:nvSpPr>
        <p:spPr bwMode="auto">
          <a:xfrm>
            <a:off x="34872612" y="13849212"/>
            <a:ext cx="15884423" cy="14741032"/>
          </a:xfrm>
          <a:prstGeom prst="rect">
            <a:avLst/>
          </a:prstGeom>
          <a:solidFill>
            <a:schemeClr val="bg1"/>
          </a:solidFill>
          <a:ln w="76200">
            <a:solidFill>
              <a:srgbClr val="00B050"/>
            </a:solidFill>
            <a:miter lim="800000"/>
            <a:headEnd/>
            <a:tailEnd/>
          </a:ln>
        </p:spPr>
        <p:txBody>
          <a:bodyPr wrap="none" lIns="114885" tIns="57443" rIns="114885" bIns="57443" anchor="ctr"/>
          <a:lstStyle/>
          <a:p>
            <a:pPr algn="ctr"/>
            <a:endParaRPr lang="en-US" altLang="en-US" sz="4000"/>
          </a:p>
        </p:txBody>
      </p:sp>
      <p:sp>
        <p:nvSpPr>
          <p:cNvPr id="15" name="Rectangle 14"/>
          <p:cNvSpPr/>
          <p:nvPr/>
        </p:nvSpPr>
        <p:spPr>
          <a:xfrm>
            <a:off x="34872612" y="4924426"/>
            <a:ext cx="15884424" cy="8924785"/>
          </a:xfrm>
          <a:prstGeom prst="rect">
            <a:avLst/>
          </a:prstGeom>
          <a:solidFill>
            <a:schemeClr val="bg1"/>
          </a:soli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7880718" y="19640248"/>
            <a:ext cx="16399757" cy="18231152"/>
          </a:xfrm>
          <a:prstGeom prst="rect">
            <a:avLst/>
          </a:prstGeom>
          <a:solidFill>
            <a:schemeClr val="bg1"/>
          </a:soli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2052" name="Group 55"/>
          <p:cNvGrpSpPr>
            <a:grpSpLocks/>
          </p:cNvGrpSpPr>
          <p:nvPr/>
        </p:nvGrpSpPr>
        <p:grpSpPr bwMode="auto">
          <a:xfrm>
            <a:off x="327025" y="485775"/>
            <a:ext cx="70573900" cy="44015025"/>
            <a:chOff x="-364681" y="-1085560"/>
            <a:chExt cx="70712656" cy="44377852"/>
          </a:xfrm>
        </p:grpSpPr>
        <p:sp>
          <p:nvSpPr>
            <p:cNvPr id="2116" name="Rectangle 29"/>
            <p:cNvSpPr>
              <a:spLocks noChangeArrowheads="1"/>
            </p:cNvSpPr>
            <p:nvPr/>
          </p:nvSpPr>
          <p:spPr bwMode="auto">
            <a:xfrm>
              <a:off x="34248826" y="26638193"/>
              <a:ext cx="15915654" cy="6530498"/>
            </a:xfrm>
            <a:prstGeom prst="rect">
              <a:avLst/>
            </a:prstGeom>
            <a:solidFill>
              <a:schemeClr val="bg1"/>
            </a:solidFill>
            <a:ln w="76200">
              <a:solidFill>
                <a:srgbClr val="00B050"/>
              </a:solidFill>
              <a:miter lim="800000"/>
              <a:headEnd/>
              <a:tailEnd/>
            </a:ln>
          </p:spPr>
          <p:txBody>
            <a:bodyPr wrap="none" lIns="114885" tIns="57443" rIns="114885" bIns="57443" anchor="ctr"/>
            <a:lstStyle/>
            <a:p>
              <a:pPr algn="ctr"/>
              <a:endParaRPr lang="en-US" altLang="en-US" sz="4000"/>
            </a:p>
          </p:txBody>
        </p:sp>
        <p:grpSp>
          <p:nvGrpSpPr>
            <p:cNvPr id="2117" name="Group 61"/>
            <p:cNvGrpSpPr>
              <a:grpSpLocks/>
            </p:cNvGrpSpPr>
            <p:nvPr/>
          </p:nvGrpSpPr>
          <p:grpSpPr bwMode="auto">
            <a:xfrm>
              <a:off x="-230783" y="3328858"/>
              <a:ext cx="16880852" cy="14230769"/>
              <a:chOff x="721437" y="-7239555"/>
              <a:chExt cx="12474202" cy="18053817"/>
            </a:xfrm>
          </p:grpSpPr>
          <p:sp>
            <p:nvSpPr>
              <p:cNvPr id="2143" name="Rectangle 28"/>
              <p:cNvSpPr>
                <a:spLocks noChangeArrowheads="1"/>
              </p:cNvSpPr>
              <p:nvPr/>
            </p:nvSpPr>
            <p:spPr bwMode="auto">
              <a:xfrm>
                <a:off x="721437" y="-7239555"/>
                <a:ext cx="12474202" cy="18053817"/>
              </a:xfrm>
              <a:prstGeom prst="rect">
                <a:avLst/>
              </a:prstGeom>
              <a:solidFill>
                <a:schemeClr val="bg1"/>
              </a:solidFill>
              <a:ln w="76200">
                <a:solidFill>
                  <a:srgbClr val="00B050"/>
                </a:solidFill>
                <a:miter lim="800000"/>
                <a:headEnd/>
                <a:tailEnd/>
              </a:ln>
            </p:spPr>
            <p:txBody>
              <a:bodyPr wrap="none" anchor="ctr"/>
              <a:lstStyle/>
              <a:p>
                <a:endParaRPr lang="en-US" altLang="en-US"/>
              </a:p>
            </p:txBody>
          </p:sp>
          <p:sp>
            <p:nvSpPr>
              <p:cNvPr id="2144" name="Text Box 23"/>
              <p:cNvSpPr txBox="1">
                <a:spLocks noChangeArrowheads="1"/>
              </p:cNvSpPr>
              <p:nvPr/>
            </p:nvSpPr>
            <p:spPr bwMode="auto">
              <a:xfrm>
                <a:off x="927100" y="-7103508"/>
                <a:ext cx="11543230" cy="16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8000" dirty="0">
                    <a:solidFill>
                      <a:srgbClr val="00315A"/>
                    </a:solidFill>
                  </a:rPr>
                  <a:t>Introduction</a:t>
                </a:r>
                <a:endParaRPr lang="en-US" altLang="en-US" sz="2800" dirty="0">
                  <a:solidFill>
                    <a:srgbClr val="00315A"/>
                  </a:solidFill>
                </a:endParaRPr>
              </a:p>
            </p:txBody>
          </p:sp>
        </p:grpSp>
        <p:sp>
          <p:nvSpPr>
            <p:cNvPr id="2118" name="Text Box 30"/>
            <p:cNvSpPr txBox="1">
              <a:spLocks noChangeArrowheads="1"/>
            </p:cNvSpPr>
            <p:nvPr/>
          </p:nvSpPr>
          <p:spPr bwMode="auto">
            <a:xfrm>
              <a:off x="26185091" y="8095129"/>
              <a:ext cx="13286509" cy="73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885" tIns="57443" rIns="114885" bIns="57443">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spcBef>
                  <a:spcPct val="50000"/>
                </a:spcBef>
              </a:pPr>
              <a:r>
                <a:rPr lang="en-US" altLang="en-US" sz="4000"/>
                <a:t> </a:t>
              </a:r>
              <a:endParaRPr lang="en-US" altLang="en-US" sz="3900"/>
            </a:p>
          </p:txBody>
        </p:sp>
        <p:sp>
          <p:nvSpPr>
            <p:cNvPr id="15376" name="Text Box 49"/>
            <p:cNvSpPr txBox="1">
              <a:spLocks noChangeArrowheads="1"/>
            </p:cNvSpPr>
            <p:nvPr/>
          </p:nvSpPr>
          <p:spPr bwMode="auto">
            <a:xfrm rot="10800000" flipV="1">
              <a:off x="-364681" y="-943107"/>
              <a:ext cx="14501694" cy="2258428"/>
            </a:xfrm>
            <a:prstGeom prst="rect">
              <a:avLst/>
            </a:prstGeom>
            <a:noFill/>
            <a:ln w="9525">
              <a:noFill/>
              <a:miter lim="800000"/>
              <a:headEnd/>
              <a:tailEnd/>
            </a:ln>
          </p:spPr>
          <p:txBody>
            <a:bodyPr lIns="114885" tIns="57443" rIns="114885" bIns="57443">
              <a:spAutoFit/>
            </a:bodyPr>
            <a:lstStyle/>
            <a:p>
              <a:pPr>
                <a:spcBef>
                  <a:spcPct val="50000"/>
                </a:spcBef>
                <a:defRPr/>
              </a:pPr>
              <a:r>
                <a:rPr lang="en-US" sz="3500" b="1" dirty="0">
                  <a:solidFill>
                    <a:srgbClr val="080808"/>
                  </a:solidFill>
                  <a:latin typeface="+mn-lt"/>
                  <a:ea typeface="ＭＳ Ｐゴシック" pitchFamily="92" charset="-128"/>
                </a:rPr>
                <a:t>Physics Group: </a:t>
              </a:r>
              <a:r>
                <a:rPr lang="en-US" sz="3400" dirty="0"/>
                <a:t>Geoffrey </a:t>
              </a:r>
              <a:r>
                <a:rPr lang="en-US" sz="3400" dirty="0" err="1"/>
                <a:t>Bartz</a:t>
              </a:r>
              <a:r>
                <a:rPr lang="en-US" sz="3400" dirty="0"/>
                <a:t>, Cesar </a:t>
              </a:r>
              <a:r>
                <a:rPr lang="en-US" sz="3400" dirty="0" err="1"/>
                <a:t>Cabato</a:t>
              </a:r>
              <a:r>
                <a:rPr lang="en-US" sz="3400" dirty="0"/>
                <a:t>, </a:t>
              </a:r>
              <a:r>
                <a:rPr lang="en-US" sz="3400" dirty="0" err="1"/>
                <a:t>Padraic</a:t>
              </a:r>
              <a:r>
                <a:rPr lang="en-US" sz="3400" dirty="0"/>
                <a:t> Castillo, Raven Dean, Tyler, Ferris, Jerod Moore, Kathryn Morales, Andrew Ramirez, Leslie Soledad, Jonathan Soto, Kian </a:t>
              </a:r>
              <a:r>
                <a:rPr lang="en-US" sz="3400" dirty="0" err="1"/>
                <a:t>Talaei</a:t>
              </a:r>
              <a:r>
                <a:rPr lang="en-US" sz="3400" dirty="0"/>
                <a:t>, </a:t>
              </a:r>
              <a:r>
                <a:rPr lang="en-US" sz="3400" dirty="0" err="1"/>
                <a:t>Aime</a:t>
              </a:r>
              <a:r>
                <a:rPr lang="en-US" sz="3400" dirty="0"/>
                <a:t> Torres, Josh </a:t>
              </a:r>
              <a:r>
                <a:rPr lang="en-US" sz="3400" dirty="0" err="1"/>
                <a:t>Lofy</a:t>
              </a:r>
              <a:r>
                <a:rPr lang="en-US" sz="3400" dirty="0"/>
                <a:t>, Michael Medrano</a:t>
              </a:r>
              <a:r>
                <a:rPr lang="en-US" sz="3600" dirty="0"/>
                <a:t/>
              </a:r>
              <a:br>
                <a:rPr lang="en-US" sz="3600" dirty="0"/>
              </a:br>
              <a:r>
                <a:rPr lang="en-US" sz="3500" b="1" dirty="0">
                  <a:solidFill>
                    <a:srgbClr val="080808"/>
                  </a:solidFill>
                  <a:ea typeface="ＭＳ Ｐゴシック" pitchFamily="92" charset="-128"/>
                </a:rPr>
                <a:t>Faculty Advisors:</a:t>
              </a:r>
              <a:r>
                <a:rPr lang="en-US" sz="3500" dirty="0">
                  <a:solidFill>
                    <a:srgbClr val="080808"/>
                  </a:solidFill>
                  <a:ea typeface="ＭＳ Ｐゴシック" pitchFamily="92" charset="-128"/>
                </a:rPr>
                <a:t> Vladimir </a:t>
              </a:r>
              <a:r>
                <a:rPr lang="en-US" sz="3500" dirty="0" err="1">
                  <a:solidFill>
                    <a:srgbClr val="080808"/>
                  </a:solidFill>
                  <a:ea typeface="ＭＳ Ｐゴシック" pitchFamily="92" charset="-128"/>
                </a:rPr>
                <a:t>Gasparyan</a:t>
              </a:r>
              <a:r>
                <a:rPr lang="en-US" sz="3500" dirty="0">
                  <a:solidFill>
                    <a:srgbClr val="080808"/>
                  </a:solidFill>
                  <a:ea typeface="ＭＳ Ｐゴシック" pitchFamily="92" charset="-128"/>
                </a:rPr>
                <a:t>, Thomas Meyer</a:t>
              </a:r>
            </a:p>
          </p:txBody>
        </p:sp>
        <p:grpSp>
          <p:nvGrpSpPr>
            <p:cNvPr id="2120" name="Group 56"/>
            <p:cNvGrpSpPr>
              <a:grpSpLocks/>
            </p:cNvGrpSpPr>
            <p:nvPr/>
          </p:nvGrpSpPr>
          <p:grpSpPr bwMode="auto">
            <a:xfrm>
              <a:off x="17223524" y="3330457"/>
              <a:ext cx="16387213" cy="15252228"/>
              <a:chOff x="13452202" y="-5952460"/>
              <a:chExt cx="12413069" cy="16146127"/>
            </a:xfrm>
          </p:grpSpPr>
          <p:sp>
            <p:nvSpPr>
              <p:cNvPr id="2141" name="Rectangle 35"/>
              <p:cNvSpPr>
                <a:spLocks noChangeArrowheads="1"/>
              </p:cNvSpPr>
              <p:nvPr/>
            </p:nvSpPr>
            <p:spPr bwMode="auto">
              <a:xfrm>
                <a:off x="13452202" y="-5952460"/>
                <a:ext cx="12413069" cy="16146127"/>
              </a:xfrm>
              <a:prstGeom prst="rect">
                <a:avLst/>
              </a:prstGeom>
              <a:solidFill>
                <a:schemeClr val="bg1"/>
              </a:solidFill>
              <a:ln w="76200">
                <a:solidFill>
                  <a:srgbClr val="00B050"/>
                </a:solidFill>
                <a:miter lim="800000"/>
                <a:headEnd/>
                <a:tailEnd/>
              </a:ln>
            </p:spPr>
            <p:txBody>
              <a:bodyPr wrap="none" anchor="ctr"/>
              <a:lstStyle/>
              <a:p>
                <a:endParaRPr lang="en-US" altLang="en-US"/>
              </a:p>
            </p:txBody>
          </p:sp>
          <p:sp>
            <p:nvSpPr>
              <p:cNvPr id="2142" name="Text Box 98"/>
              <p:cNvSpPr txBox="1">
                <a:spLocks noChangeArrowheads="1"/>
              </p:cNvSpPr>
              <p:nvPr/>
            </p:nvSpPr>
            <p:spPr bwMode="auto">
              <a:xfrm>
                <a:off x="13616375" y="-5840630"/>
                <a:ext cx="12072395" cy="141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8000" dirty="0">
                    <a:solidFill>
                      <a:srgbClr val="00315A"/>
                    </a:solidFill>
                  </a:rPr>
                  <a:t>Experimental Apparatus</a:t>
                </a:r>
              </a:p>
            </p:txBody>
          </p:sp>
        </p:grpSp>
        <p:sp>
          <p:nvSpPr>
            <p:cNvPr id="2121" name="Rectangle 111"/>
            <p:cNvSpPr>
              <a:spLocks noChangeArrowheads="1"/>
            </p:cNvSpPr>
            <p:nvPr/>
          </p:nvSpPr>
          <p:spPr bwMode="auto">
            <a:xfrm>
              <a:off x="34222459" y="23431776"/>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sp>
          <p:nvSpPr>
            <p:cNvPr id="2122" name="Rectangle 114"/>
            <p:cNvSpPr>
              <a:spLocks noChangeArrowheads="1"/>
            </p:cNvSpPr>
            <p:nvPr/>
          </p:nvSpPr>
          <p:spPr bwMode="auto">
            <a:xfrm>
              <a:off x="37919891" y="23525905"/>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sp>
          <p:nvSpPr>
            <p:cNvPr id="2123" name="Rectangle 116"/>
            <p:cNvSpPr>
              <a:spLocks noChangeArrowheads="1"/>
            </p:cNvSpPr>
            <p:nvPr/>
          </p:nvSpPr>
          <p:spPr bwMode="auto">
            <a:xfrm>
              <a:off x="0" y="-288836"/>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sp>
          <p:nvSpPr>
            <p:cNvPr id="2124" name="Rectangle 118"/>
            <p:cNvSpPr>
              <a:spLocks noChangeArrowheads="1"/>
            </p:cNvSpPr>
            <p:nvPr/>
          </p:nvSpPr>
          <p:spPr bwMode="auto">
            <a:xfrm>
              <a:off x="0" y="-288836"/>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sp>
          <p:nvSpPr>
            <p:cNvPr id="2125" name="Rectangle 120"/>
            <p:cNvSpPr>
              <a:spLocks noChangeArrowheads="1"/>
            </p:cNvSpPr>
            <p:nvPr/>
          </p:nvSpPr>
          <p:spPr bwMode="auto">
            <a:xfrm>
              <a:off x="38138100" y="24749588"/>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sp>
          <p:nvSpPr>
            <p:cNvPr id="2126" name="Text Box 68"/>
            <p:cNvSpPr txBox="1">
              <a:spLocks noChangeArrowheads="1"/>
            </p:cNvSpPr>
            <p:nvPr/>
          </p:nvSpPr>
          <p:spPr bwMode="auto">
            <a:xfrm>
              <a:off x="54442955" y="16892447"/>
              <a:ext cx="15905020" cy="133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sz="8000">
                <a:solidFill>
                  <a:srgbClr val="00315A"/>
                </a:solidFill>
              </a:endParaRPr>
            </a:p>
          </p:txBody>
        </p:sp>
        <p:sp>
          <p:nvSpPr>
            <p:cNvPr id="2127" name="Text Box 68"/>
            <p:cNvSpPr txBox="1">
              <a:spLocks noChangeArrowheads="1"/>
            </p:cNvSpPr>
            <p:nvPr/>
          </p:nvSpPr>
          <p:spPr bwMode="auto">
            <a:xfrm>
              <a:off x="18558799" y="41957930"/>
              <a:ext cx="16405100" cy="133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endParaRPr lang="en-US" altLang="en-US" sz="8000">
                <a:solidFill>
                  <a:srgbClr val="00315A"/>
                </a:solidFill>
              </a:endParaRPr>
            </a:p>
          </p:txBody>
        </p:sp>
        <p:sp>
          <p:nvSpPr>
            <p:cNvPr id="2128" name="Text Box 68"/>
            <p:cNvSpPr txBox="1">
              <a:spLocks noChangeArrowheads="1"/>
            </p:cNvSpPr>
            <p:nvPr/>
          </p:nvSpPr>
          <p:spPr bwMode="auto">
            <a:xfrm>
              <a:off x="35133262" y="26620587"/>
              <a:ext cx="14048263" cy="1234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885" tIns="57443" rIns="114885" bIns="57443">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7200" dirty="0">
                  <a:solidFill>
                    <a:srgbClr val="00315A"/>
                  </a:solidFill>
                </a:rPr>
                <a:t>Conclusion</a:t>
              </a:r>
            </a:p>
          </p:txBody>
        </p:sp>
        <p:sp>
          <p:nvSpPr>
            <p:cNvPr id="2129" name="Rectangle 67"/>
            <p:cNvSpPr>
              <a:spLocks noChangeArrowheads="1"/>
            </p:cNvSpPr>
            <p:nvPr/>
          </p:nvSpPr>
          <p:spPr bwMode="auto">
            <a:xfrm>
              <a:off x="34242556" y="33168692"/>
              <a:ext cx="15921925" cy="3439552"/>
            </a:xfrm>
            <a:prstGeom prst="rect">
              <a:avLst/>
            </a:prstGeom>
            <a:solidFill>
              <a:schemeClr val="bg1"/>
            </a:solidFill>
            <a:ln w="76200">
              <a:solidFill>
                <a:srgbClr val="00B050"/>
              </a:solidFill>
              <a:miter lim="800000"/>
              <a:headEnd/>
              <a:tailEnd/>
            </a:ln>
          </p:spPr>
          <p:txBody>
            <a:bodyPr wrap="none" lIns="114885" tIns="57443" rIns="114885" bIns="57443" anchor="ctr"/>
            <a:lstStyle/>
            <a:p>
              <a:pPr marL="430213" indent="-430213"/>
              <a:endParaRPr lang="en-US" altLang="en-US">
                <a:solidFill>
                  <a:srgbClr val="000000"/>
                </a:solidFill>
              </a:endParaRPr>
            </a:p>
          </p:txBody>
        </p:sp>
        <p:graphicFrame>
          <p:nvGraphicFramePr>
            <p:cNvPr id="2130" name="Object 2"/>
            <p:cNvGraphicFramePr>
              <a:graphicFrameLocks noChangeAspect="1"/>
            </p:cNvGraphicFramePr>
            <p:nvPr/>
          </p:nvGraphicFramePr>
          <p:xfrm>
            <a:off x="25538546" y="19092583"/>
            <a:ext cx="129309" cy="219635"/>
          </p:xfrm>
          <a:graphic>
            <a:graphicData uri="http://schemas.openxmlformats.org/presentationml/2006/ole">
              <mc:AlternateContent xmlns:mc="http://schemas.openxmlformats.org/markup-compatibility/2006">
                <mc:Choice xmlns:v="urn:schemas-microsoft-com:vml" Requires="v">
                  <p:oleObj spid="_x0000_s2332" name="Equation" r:id="rId4" imgW="101600" imgH="177800" progId="Equation.3">
                    <p:embed/>
                  </p:oleObj>
                </mc:Choice>
                <mc:Fallback>
                  <p:oleObj name="Equation" r:id="rId4" imgW="1016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38546" y="19092583"/>
                          <a:ext cx="129309" cy="21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31" name="Object 3"/>
            <p:cNvGraphicFramePr>
              <a:graphicFrameLocks noChangeAspect="1"/>
            </p:cNvGraphicFramePr>
            <p:nvPr/>
          </p:nvGraphicFramePr>
          <p:xfrm>
            <a:off x="25538546" y="19092583"/>
            <a:ext cx="129309" cy="219635"/>
          </p:xfrm>
          <a:graphic>
            <a:graphicData uri="http://schemas.openxmlformats.org/presentationml/2006/ole">
              <mc:AlternateContent xmlns:mc="http://schemas.openxmlformats.org/markup-compatibility/2006">
                <mc:Choice xmlns:v="urn:schemas-microsoft-com:vml" Requires="v">
                  <p:oleObj spid="_x0000_s2333" name="Equation" r:id="rId6" imgW="101600" imgH="177800" progId="Equation.3">
                    <p:embed/>
                  </p:oleObj>
                </mc:Choice>
                <mc:Fallback>
                  <p:oleObj name="Equation" r:id="rId6" imgW="101600" imgH="177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8546" y="19092583"/>
                          <a:ext cx="129309" cy="2196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2" name="TextBox 45"/>
            <p:cNvSpPr txBox="1">
              <a:spLocks noChangeArrowheads="1"/>
            </p:cNvSpPr>
            <p:nvPr/>
          </p:nvSpPr>
          <p:spPr bwMode="auto">
            <a:xfrm>
              <a:off x="36195478" y="38654283"/>
              <a:ext cx="15212458" cy="67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885" tIns="57443" rIns="114885" bIns="57443">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just" eaLnBrk="1" hangingPunct="1"/>
              <a:endParaRPr lang="en-US" altLang="en-US" sz="3600"/>
            </a:p>
          </p:txBody>
        </p:sp>
        <p:pic>
          <p:nvPicPr>
            <p:cNvPr id="2133" name="Picture 104" descr="DSC0138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395826" y="-1085560"/>
              <a:ext cx="5796706" cy="2343314"/>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2134" name="Object 5"/>
            <p:cNvGraphicFramePr>
              <a:graphicFrameLocks noChangeAspect="1"/>
            </p:cNvGraphicFramePr>
            <p:nvPr/>
          </p:nvGraphicFramePr>
          <p:xfrm>
            <a:off x="25530464" y="19069050"/>
            <a:ext cx="145473" cy="266700"/>
          </p:xfrm>
          <a:graphic>
            <a:graphicData uri="http://schemas.openxmlformats.org/presentationml/2006/ole">
              <mc:AlternateContent xmlns:mc="http://schemas.openxmlformats.org/markup-compatibility/2006">
                <mc:Choice xmlns:v="urn:schemas-microsoft-com:vml" Requires="v">
                  <p:oleObj spid="_x0000_s2334" name="Equation" r:id="rId9" imgW="114151" imgH="215619" progId="Equation.3">
                    <p:embed/>
                  </p:oleObj>
                </mc:Choice>
                <mc:Fallback>
                  <p:oleObj name="Equation" r:id="rId9" imgW="114151" imgH="215619"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30464" y="19069050"/>
                          <a:ext cx="14547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135" name="Picture 85" descr="C:\Users\Thomas meyer\Desktop\RevsLogos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92531" y="-1066749"/>
              <a:ext cx="4245265" cy="234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6"/>
            <p:cNvSpPr>
              <a:spLocks noChangeArrowheads="1"/>
            </p:cNvSpPr>
            <p:nvPr/>
          </p:nvSpPr>
          <p:spPr bwMode="auto">
            <a:xfrm>
              <a:off x="14345706" y="-997843"/>
              <a:ext cx="23309703" cy="2351222"/>
            </a:xfrm>
            <a:prstGeom prst="rect">
              <a:avLst/>
            </a:prstGeom>
            <a:noFill/>
            <a:ln>
              <a:noFill/>
            </a:ln>
            <a:extLst/>
          </p:spPr>
          <p:txBody>
            <a:bodyPr lIns="114885" tIns="57443" rIns="114885" bIns="57443" anchor="ct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en-US" sz="7200" b="1" cap="all" dirty="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Faraday Rotation:</a:t>
              </a:r>
              <a:br>
                <a:rPr lang="en-US" sz="7200" b="1" cap="all" dirty="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br>
              <a:r>
                <a:rPr lang="en-US" sz="7200" b="1" cap="all" dirty="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measurement of </a:t>
              </a:r>
              <a:r>
                <a:rPr lang="en-US" sz="7200" b="1" cap="all" dirty="0" err="1">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verdet</a:t>
              </a:r>
              <a:r>
                <a:rPr lang="en-US" sz="7200" b="1" cap="all" dirty="0">
                  <a:ln w="0"/>
                  <a:gradFill flip="none">
                    <a:gsLst>
                      <a:gs pos="0">
                        <a:srgbClr val="002060"/>
                      </a:gs>
                      <a:gs pos="100000">
                        <a:srgbClr val="00B0F0"/>
                      </a:gs>
                    </a:gsLst>
                    <a:lin ang="5400000"/>
                  </a:gradFill>
                  <a:effectLst>
                    <a:reflection blurRad="12700" stA="50000" endPos="50000" dist="5000" dir="5400000" sy="-100000" rotWithShape="0"/>
                  </a:effectLst>
                  <a:cs typeface="Times New Roman" pitchFamily="18" charset="0"/>
                </a:rPr>
                <a:t> constant</a:t>
              </a:r>
            </a:p>
          </p:txBody>
        </p:sp>
        <p:sp>
          <p:nvSpPr>
            <p:cNvPr id="2137" name="Rectangle 89"/>
            <p:cNvSpPr>
              <a:spLocks noChangeArrowheads="1"/>
            </p:cNvSpPr>
            <p:nvPr/>
          </p:nvSpPr>
          <p:spPr bwMode="auto">
            <a:xfrm>
              <a:off x="1" y="820823"/>
              <a:ext cx="275295" cy="34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pPr eaLnBrk="0" hangingPunct="0"/>
              <a:r>
                <a:rPr lang="en-US" altLang="en-US" sz="1500">
                  <a:solidFill>
                    <a:srgbClr val="000000"/>
                  </a:solidFill>
                  <a:latin typeface="Calibri" pitchFamily="34" charset="0"/>
                  <a:cs typeface="Times New Roman" pitchFamily="18" charset="0"/>
                </a:rPr>
                <a:t> </a:t>
              </a:r>
              <a:endParaRPr lang="en-US" altLang="en-US">
                <a:cs typeface="Times New Roman" pitchFamily="18" charset="0"/>
              </a:endParaRPr>
            </a:p>
          </p:txBody>
        </p:sp>
        <p:sp>
          <p:nvSpPr>
            <p:cNvPr id="2138" name="Rectangle 118"/>
            <p:cNvSpPr>
              <a:spLocks noChangeArrowheads="1"/>
            </p:cNvSpPr>
            <p:nvPr/>
          </p:nvSpPr>
          <p:spPr bwMode="auto">
            <a:xfrm>
              <a:off x="0" y="-288836"/>
              <a:ext cx="232078" cy="577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885" tIns="57443" rIns="114885" bIns="57443" anchor="ctr">
              <a:spAutoFit/>
            </a:bodyPr>
            <a:lstStyle/>
            <a:p>
              <a:endParaRPr lang="en-US" altLang="en-US"/>
            </a:p>
          </p:txBody>
        </p:sp>
        <p:graphicFrame>
          <p:nvGraphicFramePr>
            <p:cNvPr id="2139" name="Object 60"/>
            <p:cNvGraphicFramePr>
              <a:graphicFrameLocks noChangeAspect="1"/>
            </p:cNvGraphicFramePr>
            <p:nvPr/>
          </p:nvGraphicFramePr>
          <p:xfrm>
            <a:off x="25530464" y="19069050"/>
            <a:ext cx="145473" cy="266700"/>
          </p:xfrm>
          <a:graphic>
            <a:graphicData uri="http://schemas.openxmlformats.org/presentationml/2006/ole">
              <mc:AlternateContent xmlns:mc="http://schemas.openxmlformats.org/markup-compatibility/2006">
                <mc:Choice xmlns:v="urn:schemas-microsoft-com:vml" Requires="v">
                  <p:oleObj spid="_x0000_s2335" name="Equation" r:id="rId12" imgW="114151" imgH="215619" progId="Equation.3">
                    <p:embed/>
                  </p:oleObj>
                </mc:Choice>
                <mc:Fallback>
                  <p:oleObj name="Equation" r:id="rId12" imgW="114151" imgH="215619" progId="Equation.3">
                    <p:embed/>
                    <p:pic>
                      <p:nvPicPr>
                        <p:cNvPr id="0" name="Object 6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30464" y="19069050"/>
                          <a:ext cx="14547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140" name="Object 61"/>
            <p:cNvGraphicFramePr>
              <a:graphicFrameLocks noChangeAspect="1"/>
            </p:cNvGraphicFramePr>
            <p:nvPr/>
          </p:nvGraphicFramePr>
          <p:xfrm>
            <a:off x="25530464" y="19069050"/>
            <a:ext cx="145473" cy="266700"/>
          </p:xfrm>
          <a:graphic>
            <a:graphicData uri="http://schemas.openxmlformats.org/presentationml/2006/ole">
              <mc:AlternateContent xmlns:mc="http://schemas.openxmlformats.org/markup-compatibility/2006">
                <mc:Choice xmlns:v="urn:schemas-microsoft-com:vml" Requires="v">
                  <p:oleObj spid="_x0000_s2336" name="Equation" r:id="rId13" imgW="114151" imgH="215619" progId="Equation.3">
                    <p:embed/>
                  </p:oleObj>
                </mc:Choice>
                <mc:Fallback>
                  <p:oleObj name="Equation" r:id="rId13" imgW="114151" imgH="215619" progId="Equation.3">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30464" y="19069050"/>
                          <a:ext cx="145473"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53" name="Text Box 23"/>
          <p:cNvSpPr txBox="1">
            <a:spLocks noChangeArrowheads="1"/>
          </p:cNvSpPr>
          <p:nvPr/>
        </p:nvSpPr>
        <p:spPr bwMode="auto">
          <a:xfrm>
            <a:off x="17907000" y="20012025"/>
            <a:ext cx="163560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8000">
                <a:solidFill>
                  <a:srgbClr val="00315A"/>
                </a:solidFill>
              </a:rPr>
              <a:t>Verdet Constants and Faraday Rotation</a:t>
            </a:r>
            <a:endParaRPr lang="en-US" altLang="en-US" sz="2800">
              <a:solidFill>
                <a:srgbClr val="00315A"/>
              </a:solidFill>
            </a:endParaRPr>
          </a:p>
        </p:txBody>
      </p:sp>
      <p:sp>
        <p:nvSpPr>
          <p:cNvPr id="2054" name="TextBox 80"/>
          <p:cNvSpPr txBox="1">
            <a:spLocks noChangeArrowheads="1"/>
          </p:cNvSpPr>
          <p:nvPr/>
        </p:nvSpPr>
        <p:spPr bwMode="auto">
          <a:xfrm>
            <a:off x="18440400" y="21336000"/>
            <a:ext cx="1526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a:t>	</a:t>
            </a:r>
          </a:p>
        </p:txBody>
      </p:sp>
      <p:sp>
        <p:nvSpPr>
          <p:cNvPr id="2055" name="TextBox 4"/>
          <p:cNvSpPr txBox="1">
            <a:spLocks noChangeArrowheads="1"/>
          </p:cNvSpPr>
          <p:nvPr/>
        </p:nvSpPr>
        <p:spPr bwMode="auto">
          <a:xfrm>
            <a:off x="17526000" y="10287000"/>
            <a:ext cx="15774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just" eaLnBrk="1" hangingPunct="1"/>
            <a:endParaRPr lang="en-US" altLang="en-US" sz="3600"/>
          </a:p>
        </p:txBody>
      </p:sp>
      <p:sp>
        <p:nvSpPr>
          <p:cNvPr id="2056" name="Content Placeholder 4"/>
          <p:cNvSpPr txBox="1">
            <a:spLocks/>
          </p:cNvSpPr>
          <p:nvPr/>
        </p:nvSpPr>
        <p:spPr bwMode="auto">
          <a:xfrm>
            <a:off x="34840863" y="34518600"/>
            <a:ext cx="1470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smtClean="0">
                <a:solidFill>
                  <a:srgbClr val="000000"/>
                </a:solidFill>
              </a:rPr>
              <a:t> References</a:t>
            </a:r>
            <a:r>
              <a:rPr lang="en-US" altLang="en-US" sz="3600" dirty="0">
                <a:solidFill>
                  <a:srgbClr val="000000"/>
                </a:solidFill>
              </a:rPr>
              <a:t>:</a:t>
            </a:r>
          </a:p>
        </p:txBody>
      </p:sp>
      <p:sp>
        <p:nvSpPr>
          <p:cNvPr id="2057" name="Title 1"/>
          <p:cNvSpPr txBox="1">
            <a:spLocks/>
          </p:cNvSpPr>
          <p:nvPr/>
        </p:nvSpPr>
        <p:spPr bwMode="auto">
          <a:xfrm>
            <a:off x="38142863" y="5029200"/>
            <a:ext cx="9823450"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19688" eaLnBrk="0" hangingPunct="0">
              <a:defRPr sz="3000">
                <a:solidFill>
                  <a:schemeClr val="tx1"/>
                </a:solidFill>
                <a:latin typeface="Times New Roman" pitchFamily="18" charset="0"/>
                <a:ea typeface="ＭＳ Ｐゴシック" pitchFamily="34" charset="-128"/>
              </a:defRPr>
            </a:lvl1pPr>
            <a:lvl2pPr marL="742950" indent="-285750" defTabSz="5119688" eaLnBrk="0" hangingPunct="0">
              <a:defRPr sz="3000">
                <a:solidFill>
                  <a:schemeClr val="tx1"/>
                </a:solidFill>
                <a:latin typeface="Times New Roman" pitchFamily="18" charset="0"/>
                <a:ea typeface="ＭＳ Ｐゴシック" pitchFamily="34" charset="-128"/>
              </a:defRPr>
            </a:lvl2pPr>
            <a:lvl3pPr marL="1143000" indent="-228600" defTabSz="5119688" eaLnBrk="0" hangingPunct="0">
              <a:defRPr sz="3000">
                <a:solidFill>
                  <a:schemeClr val="tx1"/>
                </a:solidFill>
                <a:latin typeface="Times New Roman" pitchFamily="18" charset="0"/>
                <a:ea typeface="ＭＳ Ｐゴシック" pitchFamily="34" charset="-128"/>
              </a:defRPr>
            </a:lvl3pPr>
            <a:lvl4pPr marL="1600200" indent="-228600" defTabSz="5119688" eaLnBrk="0" hangingPunct="0">
              <a:defRPr sz="3000">
                <a:solidFill>
                  <a:schemeClr val="tx1"/>
                </a:solidFill>
                <a:latin typeface="Times New Roman" pitchFamily="18" charset="0"/>
                <a:ea typeface="ＭＳ Ｐゴシック" pitchFamily="34" charset="-128"/>
              </a:defRPr>
            </a:lvl4pPr>
            <a:lvl5pPr marL="2057400" indent="-228600" defTabSz="5119688" eaLnBrk="0" hangingPunct="0">
              <a:defRPr sz="3000">
                <a:solidFill>
                  <a:schemeClr val="tx1"/>
                </a:solidFill>
                <a:latin typeface="Times New Roman" pitchFamily="18" charset="0"/>
                <a:ea typeface="ＭＳ Ｐゴシック" pitchFamily="34" charset="-128"/>
              </a:defRPr>
            </a:lvl5pPr>
            <a:lvl6pPr marL="25146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a:endParaRPr lang="en-US" altLang="en-US" sz="8000">
              <a:solidFill>
                <a:srgbClr val="00315A"/>
              </a:solidFill>
            </a:endParaRPr>
          </a:p>
        </p:txBody>
      </p:sp>
      <p:sp>
        <p:nvSpPr>
          <p:cNvPr id="2058" name="TextBox 15"/>
          <p:cNvSpPr txBox="1">
            <a:spLocks noChangeArrowheads="1"/>
          </p:cNvSpPr>
          <p:nvPr/>
        </p:nvSpPr>
        <p:spPr bwMode="auto">
          <a:xfrm>
            <a:off x="12344400" y="12573000"/>
            <a:ext cx="2727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endParaRPr lang="en-US" altLang="en-US"/>
          </a:p>
        </p:txBody>
      </p:sp>
      <p:sp>
        <p:nvSpPr>
          <p:cNvPr id="5" name="Rectangle 4"/>
          <p:cNvSpPr/>
          <p:nvPr/>
        </p:nvSpPr>
        <p:spPr>
          <a:xfrm>
            <a:off x="4222750" y="2901950"/>
            <a:ext cx="42900600" cy="178752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4400" b="1" dirty="0">
                <a:solidFill>
                  <a:schemeClr val="tx1"/>
                </a:solidFill>
              </a:rPr>
              <a:t>Objective: The rotation of the plane of polarization of polarized light is observed as the light passes  through various materials inside a magnetic  field. The </a:t>
            </a:r>
            <a:r>
              <a:rPr lang="en-US" sz="4400" b="1" dirty="0" err="1">
                <a:solidFill>
                  <a:schemeClr val="tx1"/>
                </a:solidFill>
              </a:rPr>
              <a:t>Verdet</a:t>
            </a:r>
            <a:r>
              <a:rPr lang="en-US" sz="4400" b="1" dirty="0">
                <a:solidFill>
                  <a:schemeClr val="tx1"/>
                </a:solidFill>
              </a:rPr>
              <a:t> constant for the materials is measured. We also tried to measure the wavelength dependence of the </a:t>
            </a:r>
            <a:r>
              <a:rPr lang="en-US" sz="4400" b="1" dirty="0" err="1">
                <a:solidFill>
                  <a:schemeClr val="tx1"/>
                </a:solidFill>
              </a:rPr>
              <a:t>Verdet</a:t>
            </a:r>
            <a:r>
              <a:rPr lang="en-US" sz="4400" b="1" dirty="0">
                <a:solidFill>
                  <a:schemeClr val="tx1"/>
                </a:solidFill>
              </a:rPr>
              <a:t> constant.</a:t>
            </a:r>
          </a:p>
        </p:txBody>
      </p:sp>
      <p:sp>
        <p:nvSpPr>
          <p:cNvPr id="2060" name="TextBox 11"/>
          <p:cNvSpPr txBox="1">
            <a:spLocks noChangeArrowheads="1"/>
          </p:cNvSpPr>
          <p:nvPr/>
        </p:nvSpPr>
        <p:spPr bwMode="auto">
          <a:xfrm>
            <a:off x="36576000" y="8001000"/>
            <a:ext cx="7994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a:t>.</a:t>
            </a:r>
          </a:p>
        </p:txBody>
      </p:sp>
      <p:sp>
        <p:nvSpPr>
          <p:cNvPr id="2061" name="TextBox 86"/>
          <p:cNvSpPr txBox="1">
            <a:spLocks noChangeArrowheads="1"/>
          </p:cNvSpPr>
          <p:nvPr/>
        </p:nvSpPr>
        <p:spPr bwMode="auto">
          <a:xfrm>
            <a:off x="28422600" y="8458200"/>
            <a:ext cx="91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a:solidFill>
                  <a:srgbClr val="FFFF00"/>
                </a:solidFill>
              </a:rPr>
              <a:t> </a:t>
            </a:r>
          </a:p>
        </p:txBody>
      </p:sp>
      <p:sp>
        <p:nvSpPr>
          <p:cNvPr id="2062" name="TextBox 92"/>
          <p:cNvSpPr txBox="1">
            <a:spLocks noChangeArrowheads="1"/>
          </p:cNvSpPr>
          <p:nvPr/>
        </p:nvSpPr>
        <p:spPr bwMode="auto">
          <a:xfrm>
            <a:off x="35661600" y="6400800"/>
            <a:ext cx="14325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a:t>	</a:t>
            </a:r>
          </a:p>
        </p:txBody>
      </p:sp>
      <p:sp>
        <p:nvSpPr>
          <p:cNvPr id="2063" name="TextBox 97"/>
          <p:cNvSpPr txBox="1">
            <a:spLocks noChangeArrowheads="1"/>
          </p:cNvSpPr>
          <p:nvPr/>
        </p:nvSpPr>
        <p:spPr bwMode="auto">
          <a:xfrm>
            <a:off x="685800" y="24536400"/>
            <a:ext cx="3352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endParaRPr lang="en-US" altLang="en-US"/>
          </a:p>
          <a:p>
            <a:pPr eaLnBrk="1" hangingPunct="1"/>
            <a:endParaRPr lang="en-US" altLang="en-US"/>
          </a:p>
        </p:txBody>
      </p:sp>
      <p:sp>
        <p:nvSpPr>
          <p:cNvPr id="2064" name="Rectangle 66"/>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65" name="Rectangle 68"/>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66" name="Rectangle 70"/>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67" name="Rectangle 72"/>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68" name="Rectangle 74"/>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72" name="Rectangle 71"/>
          <p:cNvSpPr/>
          <p:nvPr/>
        </p:nvSpPr>
        <p:spPr>
          <a:xfrm>
            <a:off x="460661" y="18626897"/>
            <a:ext cx="16847728" cy="19244504"/>
          </a:xfrm>
          <a:prstGeom prst="rect">
            <a:avLst/>
          </a:prstGeom>
          <a:solidFill>
            <a:schemeClr val="bg1"/>
          </a:solidFill>
          <a:ln w="76200">
            <a:solidFill>
              <a:srgbClr val="00B05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70" name="Rectangle 76"/>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1" name="Rectangle 78"/>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2" name="Rectangle 80"/>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3" name="Rectangle 82"/>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4" name="Rectangle 84"/>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5" name="Rectangle 86"/>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6" name="Rectangle 88"/>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7" name="Rectangle 90"/>
          <p:cNvSpPr>
            <a:spLocks noChangeArrowheads="1"/>
          </p:cNvSpPr>
          <p:nvPr/>
        </p:nvSpPr>
        <p:spPr bwMode="auto">
          <a:xfrm>
            <a:off x="0" y="0"/>
            <a:ext cx="5120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tLang="en-US"/>
          </a:p>
        </p:txBody>
      </p:sp>
      <p:sp>
        <p:nvSpPr>
          <p:cNvPr id="2078" name="Title 1"/>
          <p:cNvSpPr txBox="1">
            <a:spLocks/>
          </p:cNvSpPr>
          <p:nvPr/>
        </p:nvSpPr>
        <p:spPr bwMode="auto">
          <a:xfrm>
            <a:off x="1105653" y="18626896"/>
            <a:ext cx="15512297" cy="141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5119688" eaLnBrk="0" hangingPunct="0">
              <a:defRPr sz="3000">
                <a:solidFill>
                  <a:schemeClr val="tx1"/>
                </a:solidFill>
                <a:latin typeface="Times New Roman" pitchFamily="18" charset="0"/>
                <a:ea typeface="ＭＳ Ｐゴシック" pitchFamily="34" charset="-128"/>
              </a:defRPr>
            </a:lvl1pPr>
            <a:lvl2pPr marL="742950" indent="-285750" defTabSz="5119688" eaLnBrk="0" hangingPunct="0">
              <a:defRPr sz="3000">
                <a:solidFill>
                  <a:schemeClr val="tx1"/>
                </a:solidFill>
                <a:latin typeface="Times New Roman" pitchFamily="18" charset="0"/>
                <a:ea typeface="ＭＳ Ｐゴシック" pitchFamily="34" charset="-128"/>
              </a:defRPr>
            </a:lvl2pPr>
            <a:lvl3pPr marL="1143000" indent="-228600" defTabSz="5119688" eaLnBrk="0" hangingPunct="0">
              <a:defRPr sz="3000">
                <a:solidFill>
                  <a:schemeClr val="tx1"/>
                </a:solidFill>
                <a:latin typeface="Times New Roman" pitchFamily="18" charset="0"/>
                <a:ea typeface="ＭＳ Ｐゴシック" pitchFamily="34" charset="-128"/>
              </a:defRPr>
            </a:lvl3pPr>
            <a:lvl4pPr marL="1600200" indent="-228600" defTabSz="5119688" eaLnBrk="0" hangingPunct="0">
              <a:defRPr sz="3000">
                <a:solidFill>
                  <a:schemeClr val="tx1"/>
                </a:solidFill>
                <a:latin typeface="Times New Roman" pitchFamily="18" charset="0"/>
                <a:ea typeface="ＭＳ Ｐゴシック" pitchFamily="34" charset="-128"/>
              </a:defRPr>
            </a:lvl4pPr>
            <a:lvl5pPr marL="2057400" indent="-228600" defTabSz="5119688" eaLnBrk="0" hangingPunct="0">
              <a:defRPr sz="3000">
                <a:solidFill>
                  <a:schemeClr val="tx1"/>
                </a:solidFill>
                <a:latin typeface="Times New Roman" pitchFamily="18" charset="0"/>
                <a:ea typeface="ＭＳ Ｐゴシック" pitchFamily="34" charset="-128"/>
              </a:defRPr>
            </a:lvl5pPr>
            <a:lvl6pPr marL="25146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defTabSz="5119688"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a:r>
              <a:rPr lang="en-US" altLang="en-US" sz="8000" dirty="0" smtClean="0">
                <a:solidFill>
                  <a:srgbClr val="00315A"/>
                </a:solidFill>
              </a:rPr>
              <a:t>Apparatus </a:t>
            </a:r>
            <a:r>
              <a:rPr lang="en-US" altLang="en-US" sz="8000" dirty="0">
                <a:solidFill>
                  <a:srgbClr val="00315A"/>
                </a:solidFill>
              </a:rPr>
              <a:t>and Calibration</a:t>
            </a:r>
            <a:endParaRPr lang="en-US" altLang="en-US" sz="24600" dirty="0">
              <a:solidFill>
                <a:srgbClr val="00315A"/>
              </a:solidFill>
            </a:endParaRPr>
          </a:p>
        </p:txBody>
      </p:sp>
      <mc:AlternateContent xmlns:mc="http://schemas.openxmlformats.org/markup-compatibility/2006" xmlns:a14="http://schemas.microsoft.com/office/drawing/2010/main">
        <mc:Choice Requires="a14">
          <p:sp>
            <p:nvSpPr>
              <p:cNvPr id="2079" name="Content Placeholder 2"/>
              <p:cNvSpPr txBox="1">
                <a:spLocks/>
              </p:cNvSpPr>
              <p:nvPr/>
            </p:nvSpPr>
            <p:spPr bwMode="auto">
              <a:xfrm>
                <a:off x="932892" y="20039432"/>
                <a:ext cx="15862858" cy="148236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smtClean="0"/>
                  <a:t>	In our experiment we used the </a:t>
                </a:r>
                <a:r>
                  <a:rPr lang="en-US" altLang="en-US" sz="3600" dirty="0" err="1"/>
                  <a:t>TeachSpin</a:t>
                </a:r>
                <a:r>
                  <a:rPr lang="en-US" altLang="en-US" sz="3600" dirty="0"/>
                  <a:t> FR1-A.  It </a:t>
                </a:r>
                <a:r>
                  <a:rPr lang="en-US" altLang="en-US" sz="3600" dirty="0" smtClean="0"/>
                  <a:t>consists  of </a:t>
                </a:r>
                <a:r>
                  <a:rPr lang="en-US" altLang="en-US" sz="3600" dirty="0"/>
                  <a:t>several components: the light source, a solenoid, and a photometer and analyzer. </a:t>
                </a:r>
              </a:p>
              <a:p>
                <a:pPr eaLnBrk="1" hangingPunct="1"/>
                <a:endParaRPr lang="en-US" altLang="en-US" sz="3600" dirty="0"/>
              </a:p>
              <a:p>
                <a:pPr eaLnBrk="1" hangingPunct="1"/>
                <a:endParaRPr lang="en-US" altLang="en-US" sz="3600" dirty="0"/>
              </a:p>
              <a:p>
                <a:pPr eaLnBrk="1" hangingPunct="1"/>
                <a:endParaRPr lang="en-US" altLang="en-US" sz="3600" dirty="0"/>
              </a:p>
              <a:p>
                <a:pPr eaLnBrk="1" hangingPunct="1"/>
                <a:endParaRPr lang="en-US" altLang="en-US" sz="3600" dirty="0"/>
              </a:p>
              <a:p>
                <a:pPr eaLnBrk="1" hangingPunct="1"/>
                <a:r>
                  <a:rPr lang="en-US" altLang="en-US" sz="3600" dirty="0"/>
                  <a:t/>
                </a:r>
                <a:br>
                  <a:rPr lang="en-US" altLang="en-US" sz="3600" dirty="0"/>
                </a:br>
                <a:endParaRPr lang="en-US" altLang="en-US" sz="3600" dirty="0"/>
              </a:p>
              <a:p>
                <a:pPr eaLnBrk="1" hangingPunct="1"/>
                <a:r>
                  <a:rPr lang="en-US" altLang="en-US" sz="3600" dirty="0"/>
                  <a:t>	</a:t>
                </a:r>
                <a:r>
                  <a:rPr lang="en-US" altLang="en-US" sz="3600" dirty="0" smtClean="0"/>
                  <a:t>The </a:t>
                </a:r>
                <a:r>
                  <a:rPr lang="en-US" altLang="en-US" sz="3600" dirty="0"/>
                  <a:t>solenoid </a:t>
                </a:r>
                <a:r>
                  <a:rPr lang="en-US" altLang="en-US" sz="3600" dirty="0" smtClean="0"/>
                  <a:t>consists of  a coil of 1368 windings and has a length of 14.8 cm.   The </a:t>
                </a:r>
                <a:r>
                  <a:rPr lang="en-US" altLang="en-US" sz="3600" dirty="0"/>
                  <a:t>magnetic field </a:t>
                </a:r>
                <a:r>
                  <a:rPr lang="en-US" altLang="en-US" sz="3600" dirty="0" smtClean="0"/>
                  <a:t>inside of the solenoid can be calculated from</a:t>
                </a:r>
                <a:endParaRPr lang="en-US" altLang="en-US" sz="3600" dirty="0"/>
              </a:p>
              <a:p>
                <a:pPr eaLnBrk="1" hangingPunct="1"/>
                <a:endParaRPr lang="en-US" altLang="en-US" sz="3600" dirty="0"/>
              </a:p>
              <a:p>
                <a:pPr eaLnBrk="1" hangingPunct="1"/>
                <a:r>
                  <a:rPr lang="en-US" altLang="en-US" sz="3600" dirty="0"/>
                  <a:t/>
                </a:r>
                <a:br>
                  <a:rPr lang="en-US" altLang="en-US" sz="3600" dirty="0"/>
                </a:br>
                <a:r>
                  <a:rPr lang="en-US" altLang="en-US" sz="3600" dirty="0"/>
                  <a:t>	</a:t>
                </a:r>
                <a:br>
                  <a:rPr lang="en-US" altLang="en-US" sz="3600" dirty="0"/>
                </a:br>
                <a:r>
                  <a:rPr lang="en-US" altLang="en-US" sz="3600" dirty="0" smtClean="0"/>
                  <a:t>where the current </a:t>
                </a:r>
                <a:r>
                  <a:rPr lang="en-US" altLang="en-US" sz="3600" dirty="0" err="1" smtClean="0"/>
                  <a:t>i</a:t>
                </a:r>
                <a:r>
                  <a:rPr lang="en-US" altLang="en-US" sz="3600" dirty="0" smtClean="0"/>
                  <a:t> is </a:t>
                </a:r>
                <a:r>
                  <a:rPr lang="en-US" altLang="en-US" sz="3600" dirty="0"/>
                  <a:t>in </a:t>
                </a:r>
                <a:r>
                  <a:rPr lang="en-US" altLang="en-US" sz="3600" dirty="0" smtClean="0"/>
                  <a:t>Amperes, H </a:t>
                </a:r>
                <a:r>
                  <a:rPr lang="en-US" altLang="en-US" sz="3600" dirty="0"/>
                  <a:t>is in </a:t>
                </a:r>
                <a:r>
                  <a:rPr lang="en-US" altLang="en-US" sz="3600" dirty="0" err="1" smtClean="0"/>
                  <a:t>mT</a:t>
                </a:r>
                <a:r>
                  <a:rPr lang="en-US" altLang="en-US" sz="3600" dirty="0" smtClean="0"/>
                  <a:t> and</a:t>
                </a:r>
              </a:p>
              <a:p>
                <a:pPr eaLnBrk="1" hangingPunct="1"/>
                <a:r>
                  <a:rPr lang="en-US" altLang="en-US" sz="3600" dirty="0" smtClean="0"/>
                  <a:t>the permeability constant is </a:t>
                </a:r>
                <a14:m>
                  <m:oMath xmlns:m="http://schemas.openxmlformats.org/officeDocument/2006/math">
                    <m:sSub>
                      <m:sSubPr>
                        <m:ctrlPr>
                          <a:rPr lang="en-US" altLang="en-US" sz="3600" i="1" smtClean="0">
                            <a:latin typeface="Cambria Math"/>
                          </a:rPr>
                        </m:ctrlPr>
                      </m:sSubPr>
                      <m:e>
                        <m:r>
                          <a:rPr lang="en-US" altLang="en-US" sz="3600" i="1" smtClean="0">
                            <a:latin typeface="Cambria Math"/>
                            <a:ea typeface="Cambria Math"/>
                          </a:rPr>
                          <m:t>𝜇</m:t>
                        </m:r>
                      </m:e>
                      <m:sub>
                        <m:r>
                          <a:rPr lang="en-US" altLang="en-US" sz="3600" b="0" i="1" smtClean="0">
                            <a:latin typeface="Cambria Math"/>
                          </a:rPr>
                          <m:t>𝑜</m:t>
                        </m:r>
                      </m:sub>
                    </m:sSub>
                    <m:r>
                      <a:rPr lang="en-US" altLang="en-US" sz="3600" b="0" i="0" smtClean="0">
                        <a:latin typeface="Cambria Math"/>
                      </a:rPr>
                      <m:t>=4</m:t>
                    </m:r>
                    <m:r>
                      <m:rPr>
                        <m:sty m:val="p"/>
                      </m:rPr>
                      <a:rPr lang="el-GR" altLang="en-US" sz="3600" b="0" i="1" smtClean="0">
                        <a:latin typeface="Cambria Math"/>
                        <a:ea typeface="Cambria Math"/>
                      </a:rPr>
                      <m:t>π</m:t>
                    </m:r>
                    <m:r>
                      <a:rPr lang="en-US" altLang="en-US" sz="3600" b="0" i="1" smtClean="0">
                        <a:latin typeface="Cambria Math"/>
                        <a:ea typeface="Cambria Math"/>
                      </a:rPr>
                      <m:t>∗</m:t>
                    </m:r>
                    <m:sSup>
                      <m:sSupPr>
                        <m:ctrlPr>
                          <a:rPr lang="en-US" altLang="en-US" sz="3600" b="0" i="1" smtClean="0">
                            <a:latin typeface="Cambria Math"/>
                            <a:ea typeface="Cambria Math"/>
                          </a:rPr>
                        </m:ctrlPr>
                      </m:sSupPr>
                      <m:e>
                        <m:r>
                          <a:rPr lang="en-US" altLang="en-US" sz="3600" b="0" i="1" smtClean="0">
                            <a:latin typeface="Cambria Math"/>
                            <a:ea typeface="Cambria Math"/>
                          </a:rPr>
                          <m:t>10</m:t>
                        </m:r>
                      </m:e>
                      <m:sup>
                        <m:r>
                          <a:rPr lang="en-US" altLang="en-US" sz="3600" b="0" i="1" smtClean="0">
                            <a:latin typeface="Cambria Math"/>
                            <a:ea typeface="Cambria Math"/>
                          </a:rPr>
                          <m:t>−7</m:t>
                        </m:r>
                      </m:sup>
                    </m:sSup>
                    <m:r>
                      <a:rPr lang="en-US" altLang="en-US" sz="3600" b="0" i="1" smtClean="0">
                        <a:latin typeface="Cambria Math"/>
                        <a:ea typeface="Cambria Math"/>
                      </a:rPr>
                      <m:t>𝐻</m:t>
                    </m:r>
                    <m:r>
                      <a:rPr lang="en-US" altLang="en-US" sz="3600" b="0" i="1" smtClean="0">
                        <a:latin typeface="Cambria Math"/>
                        <a:ea typeface="Cambria Math"/>
                      </a:rPr>
                      <m:t>/</m:t>
                    </m:r>
                    <m:r>
                      <a:rPr lang="en-US" altLang="en-US" sz="3600" b="0" i="1" smtClean="0">
                        <a:latin typeface="Cambria Math"/>
                        <a:ea typeface="Cambria Math"/>
                      </a:rPr>
                      <m:t>𝑚</m:t>
                    </m:r>
                  </m:oMath>
                </a14:m>
                <a:r>
                  <a:rPr lang="en-US" altLang="en-US" sz="3600" dirty="0" smtClean="0"/>
                  <a:t>.</a:t>
                </a:r>
                <a:endParaRPr lang="en-US" altLang="en-US" sz="3600" dirty="0"/>
              </a:p>
              <a:p>
                <a:pPr eaLnBrk="1" hangingPunct="1"/>
                <a:endParaRPr lang="en-US" altLang="en-US" sz="3600" dirty="0" smtClean="0"/>
              </a:p>
              <a:p>
                <a:pPr eaLnBrk="1" hangingPunct="1"/>
                <a:r>
                  <a:rPr lang="en-US" altLang="en-US" sz="3600" dirty="0" smtClean="0"/>
                  <a:t>	We used several samples to find different </a:t>
                </a:r>
                <a:r>
                  <a:rPr lang="en-US" altLang="en-US" sz="3600" dirty="0" err="1" smtClean="0"/>
                  <a:t>Verdet</a:t>
                </a:r>
                <a:r>
                  <a:rPr lang="en-US" altLang="en-US" sz="3600" dirty="0" smtClean="0"/>
                  <a:t> constants.  These samples are:</a:t>
                </a:r>
                <a:endParaRPr lang="en-US" altLang="en-US" sz="3600" dirty="0"/>
              </a:p>
              <a:p>
                <a:pPr eaLnBrk="1" hangingPunct="1"/>
                <a:r>
                  <a:rPr lang="en-US" altLang="en-US" sz="3600" dirty="0"/>
                  <a:t>	1)  A </a:t>
                </a:r>
                <a:r>
                  <a:rPr lang="en-US" altLang="en-US" sz="3600" dirty="0" smtClean="0"/>
                  <a:t>small flint </a:t>
                </a:r>
                <a:r>
                  <a:rPr lang="en-US" altLang="en-US" sz="3600" dirty="0"/>
                  <a:t>glass </a:t>
                </a:r>
                <a:r>
                  <a:rPr lang="en-US" altLang="en-US" sz="3600" dirty="0" smtClean="0"/>
                  <a:t>rod with a refractive index between 2 and 1.8, 10 </a:t>
                </a:r>
                <a:r>
                  <a:rPr lang="en-US" altLang="en-US" sz="3600" dirty="0"/>
                  <a:t>cm in </a:t>
                </a:r>
                <a:r>
                  <a:rPr lang="en-US" altLang="en-US" sz="3600" dirty="0" smtClean="0"/>
                  <a:t>	length</a:t>
                </a:r>
                <a:r>
                  <a:rPr lang="en-US" altLang="en-US" sz="3600" dirty="0"/>
                  <a:t>, known as SF-59.  </a:t>
                </a:r>
                <a:endParaRPr lang="en-US" altLang="en-US" sz="3600" dirty="0" smtClean="0"/>
              </a:p>
              <a:p>
                <a:pPr eaLnBrk="1" hangingPunct="1"/>
                <a:r>
                  <a:rPr lang="en-US" altLang="en-US" sz="3600" dirty="0"/>
                  <a:t>	</a:t>
                </a:r>
                <a:r>
                  <a:rPr lang="en-US" altLang="en-US" sz="3600" dirty="0" smtClean="0"/>
                  <a:t>2</a:t>
                </a:r>
                <a:r>
                  <a:rPr lang="en-US" altLang="en-US" sz="3600" dirty="0"/>
                  <a:t>)  Glass tubes for using liquids</a:t>
                </a:r>
                <a:br>
                  <a:rPr lang="en-US" altLang="en-US" sz="3600" dirty="0"/>
                </a:br>
                <a:endParaRPr lang="en-US" altLang="en-US" sz="3600" dirty="0"/>
              </a:p>
              <a:p>
                <a:pPr eaLnBrk="1" hangingPunct="1"/>
                <a:r>
                  <a:rPr lang="en-US" altLang="en-US" sz="3600" dirty="0"/>
                  <a:t>	</a:t>
                </a:r>
                <a:r>
                  <a:rPr lang="en-US" altLang="en-US" sz="3600" dirty="0" smtClean="0"/>
                  <a:t>To start with we confirmed </a:t>
                </a:r>
                <a:r>
                  <a:rPr lang="en-US" altLang="en-US" sz="3600" dirty="0" err="1"/>
                  <a:t>Malus</a:t>
                </a:r>
                <a:r>
                  <a:rPr lang="en-US" altLang="en-US" sz="3600" dirty="0"/>
                  <a:t>’ law </a:t>
                </a:r>
                <a:r>
                  <a:rPr lang="en-US" altLang="en-US" sz="3600" dirty="0" smtClean="0"/>
                  <a:t>measuring the transmission intensity of the laser through a polarizer. </a:t>
                </a:r>
                <a14:m>
                  <m:oMath xmlns:m="http://schemas.openxmlformats.org/officeDocument/2006/math">
                    <m:sSub>
                      <m:sSubPr>
                        <m:ctrlPr>
                          <a:rPr lang="en-US" sz="3600" i="1" smtClean="0">
                            <a:latin typeface="Cambria Math"/>
                          </a:rPr>
                        </m:ctrlPr>
                      </m:sSubPr>
                      <m:e>
                        <m:r>
                          <a:rPr lang="en-US" sz="3600" b="0" i="1" smtClean="0">
                            <a:latin typeface="Cambria Math"/>
                          </a:rPr>
                          <m:t>𝐼</m:t>
                        </m:r>
                      </m:e>
                      <m:sub>
                        <m:r>
                          <a:rPr lang="en-US" sz="3600" b="0" i="1" smtClean="0">
                            <a:latin typeface="Cambria Math"/>
                          </a:rPr>
                          <m:t>𝑜</m:t>
                        </m:r>
                      </m:sub>
                    </m:sSub>
                  </m:oMath>
                </a14:m>
                <a:r>
                  <a:rPr lang="en-US" sz="3600" dirty="0" smtClean="0"/>
                  <a:t> is intensity with the polarizer parallel to the polarization plane of the laser, and I is the measured intensity at the indicated angles</a:t>
                </a:r>
                <a:endParaRPr lang="en-US" altLang="en-US" sz="3600" dirty="0"/>
              </a:p>
              <a:p>
                <a:pPr eaLnBrk="1" hangingPunct="1"/>
                <a:endParaRPr lang="en-US" altLang="en-US" sz="3600" dirty="0" smtClean="0"/>
              </a:p>
              <a:p>
                <a:pPr eaLnBrk="1" hangingPunct="1"/>
                <a:endParaRPr lang="en-US" altLang="en-US" sz="3600" dirty="0" smtClean="0"/>
              </a:p>
              <a:p>
                <a:pPr eaLnBrk="1" hangingPunct="1"/>
                <a:endParaRPr lang="en-US" altLang="en-US" sz="3600" dirty="0"/>
              </a:p>
              <a:p>
                <a:pPr eaLnBrk="1" hangingPunct="1"/>
                <a:endParaRPr lang="en-US" altLang="en-US" sz="3600" dirty="0"/>
              </a:p>
              <a:p>
                <a:pPr eaLnBrk="1" hangingPunct="1"/>
                <a:endParaRPr lang="en-US" altLang="en-US" sz="3600" dirty="0" smtClean="0"/>
              </a:p>
              <a:p>
                <a:pPr eaLnBrk="1" hangingPunct="1"/>
                <a:r>
                  <a:rPr lang="en-US" altLang="en-US" sz="3600" dirty="0" smtClean="0"/>
                  <a:t>	By using </a:t>
                </a:r>
                <a:r>
                  <a:rPr lang="en-US" altLang="en-US" sz="3600" dirty="0" err="1" smtClean="0"/>
                  <a:t>Malus</a:t>
                </a:r>
                <a:r>
                  <a:rPr lang="en-US" altLang="en-US" sz="3600" dirty="0" smtClean="0"/>
                  <a:t>’ law we re able to confirm that our light was linearly polarized in one direction.  Earlier tests with randomly polarized light proved inconsequential  (See REVS UP poster for ”Effects of Randomly Polarized Light” at this session).</a:t>
                </a:r>
                <a:br>
                  <a:rPr lang="en-US" altLang="en-US" sz="3600" dirty="0" smtClean="0"/>
                </a:br>
                <a:endParaRPr lang="en-US" altLang="en-US" sz="3600" dirty="0" smtClean="0"/>
              </a:p>
              <a:p>
                <a:pPr eaLnBrk="1" hangingPunct="1"/>
                <a:r>
                  <a:rPr lang="en-US" altLang="en-US" sz="3600" dirty="0"/>
                  <a:t>	</a:t>
                </a:r>
              </a:p>
              <a:p>
                <a:pPr eaLnBrk="1" hangingPunct="1"/>
                <a:endParaRPr lang="en-US" altLang="en-US" sz="3600" dirty="0"/>
              </a:p>
              <a:p>
                <a:pPr eaLnBrk="1" hangingPunct="1"/>
                <a:endParaRPr lang="en-US" altLang="en-US" sz="3600" dirty="0"/>
              </a:p>
            </p:txBody>
          </p:sp>
        </mc:Choice>
        <mc:Fallback xmlns="">
          <p:sp>
            <p:nvSpPr>
              <p:cNvPr id="2079" name="Content Placeholder 2"/>
              <p:cNvSpPr txBox="1">
                <a:spLocks noRot="1" noChangeAspect="1" noMove="1" noResize="1" noEditPoints="1" noAdjustHandles="1" noChangeArrowheads="1" noChangeShapeType="1" noTextEdit="1"/>
              </p:cNvSpPr>
              <p:nvPr/>
            </p:nvSpPr>
            <p:spPr bwMode="auto">
              <a:xfrm>
                <a:off x="932892" y="20039432"/>
                <a:ext cx="15862858" cy="14823655"/>
              </a:xfrm>
              <a:prstGeom prst="rect">
                <a:avLst/>
              </a:prstGeom>
              <a:blipFill rotWithShape="1">
                <a:blip r:embed="rId14"/>
                <a:stretch>
                  <a:fillRect l="-1153" t="-658" r="-346" b="-2055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2081" name="Picture 1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50116" y="10657093"/>
            <a:ext cx="5633822" cy="4201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83" name="TextBox 2"/>
          <p:cNvSpPr txBox="1">
            <a:spLocks noChangeArrowheads="1"/>
          </p:cNvSpPr>
          <p:nvPr/>
        </p:nvSpPr>
        <p:spPr bwMode="auto">
          <a:xfrm>
            <a:off x="460660" y="5620524"/>
            <a:ext cx="16722029" cy="1468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a:t>	</a:t>
            </a:r>
          </a:p>
          <a:p>
            <a:pPr eaLnBrk="1" hangingPunct="1"/>
            <a:r>
              <a:rPr lang="en-US" altLang="en-US" sz="3600" dirty="0"/>
              <a:t>The Faraday effect was observed by Michael Faraday in 1845. This effect is evidence of light being an electromagnetic </a:t>
            </a:r>
            <a:r>
              <a:rPr lang="en-US" altLang="en-US" sz="3600" dirty="0" smtClean="0"/>
              <a:t>wave.   </a:t>
            </a:r>
            <a:r>
              <a:rPr lang="en-US" altLang="en-US" sz="3600" dirty="0"/>
              <a:t>Faraday rotation is a magneto-optical phenomenon that rotates the polarization of light. It occurs as an internal property of the medium </a:t>
            </a:r>
            <a:r>
              <a:rPr lang="en-US" altLang="en-US" sz="3600" dirty="0" smtClean="0"/>
              <a:t>when placed in an </a:t>
            </a:r>
            <a:r>
              <a:rPr lang="en-US" altLang="en-US" sz="3600" dirty="0"/>
              <a:t>external magnetic field. The </a:t>
            </a:r>
            <a:r>
              <a:rPr lang="en-US" sz="3600" dirty="0"/>
              <a:t>effect is widely used in optical isolators, phase modulators, spin dynamics, etc. </a:t>
            </a:r>
            <a:r>
              <a:rPr lang="en-US" altLang="en-US" sz="3600" dirty="0"/>
              <a:t>Faraday rotation is observed also in astronomy and is used to measure magnetic fields in space.  </a:t>
            </a:r>
          </a:p>
          <a:p>
            <a:pPr eaLnBrk="1" hangingPunct="1"/>
            <a:r>
              <a:rPr lang="en-US" altLang="en-US" sz="3600" dirty="0"/>
              <a:t>    A source of linearly polarized light is sent through a sample which is in an external constant magnetic field H. The </a:t>
            </a:r>
            <a:r>
              <a:rPr lang="en-US" altLang="en-US" sz="3600" dirty="0" smtClean="0"/>
              <a:t>polarization plane </a:t>
            </a:r>
            <a:r>
              <a:rPr lang="en-US" altLang="en-US" sz="3600" dirty="0"/>
              <a:t>of the light </a:t>
            </a:r>
            <a:r>
              <a:rPr lang="en-US" altLang="en-US" sz="3600" dirty="0" smtClean="0"/>
              <a:t>rotates while it is </a:t>
            </a:r>
            <a:r>
              <a:rPr lang="en-US" altLang="en-US" sz="3600" dirty="0"/>
              <a:t>traveling through the sample. </a:t>
            </a:r>
            <a:br>
              <a:rPr lang="en-US" altLang="en-US" sz="3600" dirty="0"/>
            </a:br>
            <a:r>
              <a:rPr lang="en-US" altLang="en-US" sz="3600" dirty="0"/>
              <a:t/>
            </a:r>
            <a:br>
              <a:rPr lang="en-US" altLang="en-US" sz="3600" dirty="0"/>
            </a:br>
            <a:r>
              <a:rPr lang="en-US" altLang="en-US" sz="3600" dirty="0"/>
              <a:t/>
            </a:r>
            <a:br>
              <a:rPr lang="en-US" altLang="en-US" sz="3600" dirty="0"/>
            </a:br>
            <a:endParaRPr lang="en-US" altLang="en-US" sz="3600" dirty="0"/>
          </a:p>
          <a:p>
            <a:pPr eaLnBrk="1" hangingPunct="1"/>
            <a:r>
              <a:rPr lang="en-US" altLang="en-US" sz="3600" dirty="0"/>
              <a:t>	</a:t>
            </a:r>
          </a:p>
          <a:p>
            <a:pPr eaLnBrk="1" hangingPunct="1"/>
            <a:endParaRPr lang="en-US" altLang="en-US" sz="3600" dirty="0" smtClean="0"/>
          </a:p>
          <a:p>
            <a:pPr eaLnBrk="1" hangingPunct="1"/>
            <a:endParaRPr lang="en-US" altLang="en-US" sz="3600" dirty="0" smtClean="0"/>
          </a:p>
          <a:p>
            <a:pPr eaLnBrk="1" hangingPunct="1"/>
            <a:endParaRPr lang="en-US" altLang="en-US" sz="1200" dirty="0"/>
          </a:p>
          <a:p>
            <a:pPr eaLnBrk="1" hangingPunct="1"/>
            <a:endParaRPr lang="en-US" altLang="en-US" sz="3600" dirty="0"/>
          </a:p>
          <a:p>
            <a:pPr eaLnBrk="1" hangingPunct="1"/>
            <a:r>
              <a:rPr lang="en-US" altLang="en-US" sz="3600" dirty="0" smtClean="0"/>
              <a:t>The rotational angle is related through the </a:t>
            </a:r>
            <a:r>
              <a:rPr lang="en-US" altLang="en-US" sz="3600" dirty="0" err="1" smtClean="0"/>
              <a:t>Verdet</a:t>
            </a:r>
            <a:r>
              <a:rPr lang="en-US" altLang="en-US" sz="3600" dirty="0" smtClean="0"/>
              <a:t> constant (specific to the material), length L of the sample, and the  magnetic field H.   </a:t>
            </a:r>
          </a:p>
          <a:p>
            <a:pPr eaLnBrk="1" hangingPunct="1"/>
            <a:endParaRPr lang="en-US" altLang="en-US" sz="3600" dirty="0" smtClean="0"/>
          </a:p>
          <a:p>
            <a:pPr eaLnBrk="1" hangingPunct="1"/>
            <a:r>
              <a:rPr lang="en-US" altLang="en-US" sz="3600" dirty="0" smtClean="0"/>
              <a:t>Eq. 1 is </a:t>
            </a:r>
            <a:r>
              <a:rPr lang="en-US" altLang="en-US" sz="3600" dirty="0"/>
              <a:t>valid when there are no </a:t>
            </a:r>
            <a:r>
              <a:rPr lang="en-US" altLang="en-US" sz="3600" dirty="0" smtClean="0"/>
              <a:t>reflections </a:t>
            </a:r>
            <a:r>
              <a:rPr lang="en-US" altLang="en-US" sz="3600" dirty="0"/>
              <a:t>from the boundaries of the sample</a:t>
            </a:r>
            <a:r>
              <a:rPr lang="en-US" altLang="en-US" sz="3600" dirty="0" smtClean="0"/>
              <a:t>. However, when we have multiple reflections, for example when we place two mirrors at the boundaries of the solenoid, Eq. (1) will no longer be valid as discussed below.</a:t>
            </a:r>
            <a:endParaRPr lang="en-US" altLang="en-US" sz="3600" dirty="0"/>
          </a:p>
          <a:p>
            <a:pPr eaLnBrk="1" hangingPunct="1"/>
            <a:r>
              <a:rPr lang="en-US" altLang="en-US" sz="3600" dirty="0"/>
              <a:t/>
            </a:r>
            <a:br>
              <a:rPr lang="en-US" altLang="en-US" sz="3600" dirty="0"/>
            </a:br>
            <a:r>
              <a:rPr lang="en-US" altLang="en-US" sz="3600" dirty="0"/>
              <a:t>   </a:t>
            </a:r>
          </a:p>
          <a:p>
            <a:pPr eaLnBrk="1" hangingPunct="1"/>
            <a:r>
              <a:rPr lang="en-US" altLang="en-US" sz="3600" dirty="0"/>
              <a:t>	</a:t>
            </a:r>
          </a:p>
        </p:txBody>
      </p:sp>
      <p:sp>
        <p:nvSpPr>
          <p:cNvPr id="2082" name="TextBox 13"/>
          <p:cNvSpPr txBox="1">
            <a:spLocks noChangeArrowheads="1"/>
          </p:cNvSpPr>
          <p:nvPr/>
        </p:nvSpPr>
        <p:spPr bwMode="auto">
          <a:xfrm>
            <a:off x="18121313" y="21355050"/>
            <a:ext cx="15905162" cy="1726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a:t>	The </a:t>
            </a:r>
            <a:r>
              <a:rPr lang="en-US" altLang="en-US" sz="3600" dirty="0" err="1"/>
              <a:t>Verdet</a:t>
            </a:r>
            <a:r>
              <a:rPr lang="en-US" altLang="en-US" sz="3600" dirty="0"/>
              <a:t> constant is an optical "constant" that describes the strength of the Faraday effect for a particular material.  </a:t>
            </a:r>
            <a:r>
              <a:rPr lang="en-US" altLang="en-US" sz="3600" dirty="0" smtClean="0"/>
              <a:t>To </a:t>
            </a:r>
            <a:r>
              <a:rPr lang="en-US" altLang="en-US" sz="3600" dirty="0"/>
              <a:t>measure the </a:t>
            </a:r>
            <a:r>
              <a:rPr lang="en-US" altLang="en-US" sz="3600" dirty="0" err="1"/>
              <a:t>Verdet</a:t>
            </a:r>
            <a:r>
              <a:rPr lang="en-US" altLang="en-US" sz="3600" dirty="0"/>
              <a:t> constants of our samples we modified our apparatus to </a:t>
            </a:r>
            <a:r>
              <a:rPr lang="en-US" altLang="en-US" sz="3600" dirty="0" smtClean="0"/>
              <a:t>reduce our error in measuring </a:t>
            </a:r>
            <a:r>
              <a:rPr lang="el-GR" altLang="en-US" sz="3600" dirty="0" smtClean="0">
                <a:latin typeface="Times New Roman"/>
                <a:cs typeface="Times New Roman"/>
              </a:rPr>
              <a:t>θ</a:t>
            </a:r>
            <a:r>
              <a:rPr lang="en-US" altLang="en-US" sz="3600" dirty="0" smtClean="0"/>
              <a:t>.  </a:t>
            </a:r>
            <a:r>
              <a:rPr lang="en-US" altLang="en-US" sz="3600" dirty="0"/>
              <a:t>The </a:t>
            </a:r>
            <a:r>
              <a:rPr lang="en-US" altLang="en-US" sz="3600" dirty="0" smtClean="0"/>
              <a:t>polarizing </a:t>
            </a:r>
            <a:r>
              <a:rPr lang="en-US" altLang="en-US" sz="3600" dirty="0"/>
              <a:t>filter had a degree marking every </a:t>
            </a:r>
            <a:r>
              <a:rPr lang="en-US" altLang="en-US" sz="3600" dirty="0" smtClean="0"/>
              <a:t>5º.  We modified this allowing us to measure the angle to within </a:t>
            </a:r>
            <a:r>
              <a:rPr lang="en-US" altLang="en-US" sz="3600" dirty="0"/>
              <a:t>to about </a:t>
            </a:r>
            <a:r>
              <a:rPr lang="en-US" altLang="en-US" sz="3600" dirty="0" smtClean="0"/>
              <a:t>±1º.</a:t>
            </a:r>
            <a:r>
              <a:rPr lang="en-US" altLang="en-US" sz="3600" dirty="0"/>
              <a:t/>
            </a:r>
            <a:br>
              <a:rPr lang="en-US" altLang="en-US" sz="3600" dirty="0"/>
            </a:br>
            <a:endParaRPr lang="en-US" altLang="en-US" sz="3600" dirty="0"/>
          </a:p>
          <a:p>
            <a:pPr eaLnBrk="1" hangingPunct="1"/>
            <a:r>
              <a:rPr lang="en-US" altLang="en-US" sz="3600" dirty="0"/>
              <a:t>	</a:t>
            </a:r>
            <a:r>
              <a:rPr lang="en-US" altLang="en-US" sz="3600" dirty="0" smtClean="0"/>
              <a:t>The  magnet </a:t>
            </a:r>
            <a:r>
              <a:rPr lang="en-US" altLang="en-US" sz="3600" dirty="0"/>
              <a:t>created a maximum magnetic field </a:t>
            </a:r>
            <a:r>
              <a:rPr lang="en-US" altLang="en-US" sz="3600" dirty="0" smtClean="0"/>
              <a:t>of  33.3mT, about 1000 times the Earths magnetic field. (Measured as 42</a:t>
            </a:r>
            <a:r>
              <a:rPr lang="el-GR" altLang="en-US" sz="3600" dirty="0" smtClean="0"/>
              <a:t>μ</a:t>
            </a:r>
            <a:r>
              <a:rPr lang="en-US" altLang="en-US" sz="3600" dirty="0" smtClean="0"/>
              <a:t>T by Revs Up poster, “The Construction of a Helmholtz Coil to Calibrate a Hall Probe”, 2013).  Using Eq. 1 </a:t>
            </a:r>
            <a:r>
              <a:rPr lang="en-US" altLang="en-US" sz="3600" dirty="0"/>
              <a:t>we </a:t>
            </a:r>
            <a:r>
              <a:rPr lang="en-US" altLang="en-US" sz="3600" dirty="0" smtClean="0"/>
              <a:t>found the </a:t>
            </a:r>
            <a:r>
              <a:rPr lang="en-US" altLang="en-US" sz="3600" dirty="0" err="1" smtClean="0"/>
              <a:t>Verdet</a:t>
            </a:r>
            <a:r>
              <a:rPr lang="en-US" altLang="en-US" sz="3600" dirty="0" smtClean="0"/>
              <a:t> </a:t>
            </a:r>
            <a:r>
              <a:rPr lang="en-US" altLang="en-US" sz="3600" dirty="0"/>
              <a:t>constant by measuring the angle change through the second polarizing filter.</a:t>
            </a:r>
          </a:p>
          <a:p>
            <a:pPr eaLnBrk="1" hangingPunct="1"/>
            <a:endParaRPr lang="en-US" altLang="en-US" sz="3600" dirty="0"/>
          </a:p>
          <a:p>
            <a:pPr eaLnBrk="1" hangingPunct="1"/>
            <a:r>
              <a:rPr lang="en-US" altLang="en-US" sz="3600" dirty="0" smtClean="0"/>
              <a:t>									</a:t>
            </a:r>
            <a:endParaRPr lang="en-US" altLang="en-US" sz="3600" dirty="0"/>
          </a:p>
          <a:p>
            <a:pPr eaLnBrk="1" hangingPunct="1"/>
            <a:endParaRPr lang="en-US" altLang="en-US" sz="3600" dirty="0"/>
          </a:p>
          <a:p>
            <a:pPr eaLnBrk="1" hangingPunct="1"/>
            <a:r>
              <a:rPr lang="en-US" altLang="en-US" sz="3600" dirty="0"/>
              <a:t>	This experimentally found value is in good agreement with the well accepted value for the glass </a:t>
            </a:r>
            <a:r>
              <a:rPr lang="en-US" altLang="en-US" sz="3600" dirty="0" smtClean="0"/>
              <a:t>sample, V = 23 rad/Tm.  </a:t>
            </a:r>
            <a:endParaRPr lang="en-US" altLang="en-US" sz="3600" dirty="0"/>
          </a:p>
          <a:p>
            <a:pPr eaLnBrk="1" hangingPunct="1"/>
            <a:endParaRPr lang="en-US" altLang="en-US" sz="3600" dirty="0"/>
          </a:p>
          <a:p>
            <a:pPr eaLnBrk="1" hangingPunct="1"/>
            <a:r>
              <a:rPr lang="en-US" altLang="en-US" sz="3600" dirty="0"/>
              <a:t>	The next step was to find the </a:t>
            </a:r>
            <a:r>
              <a:rPr lang="en-US" altLang="en-US" sz="3600" dirty="0" err="1"/>
              <a:t>Verdet</a:t>
            </a:r>
            <a:r>
              <a:rPr lang="en-US" altLang="en-US" sz="3600" dirty="0"/>
              <a:t> constants </a:t>
            </a:r>
            <a:r>
              <a:rPr lang="en-US" altLang="en-US" sz="3600" dirty="0" smtClean="0"/>
              <a:t>for certain liquids </a:t>
            </a:r>
            <a:r>
              <a:rPr lang="en-US" altLang="en-US" sz="3600" dirty="0"/>
              <a:t>(water, acetone, and </a:t>
            </a:r>
            <a:r>
              <a:rPr lang="en-US" altLang="en-US" sz="3600" dirty="0" smtClean="0"/>
              <a:t>ethanol).  </a:t>
            </a:r>
            <a:r>
              <a:rPr lang="en-US" altLang="en-US" sz="3600" dirty="0"/>
              <a:t>The </a:t>
            </a:r>
            <a:r>
              <a:rPr lang="en-US" altLang="en-US" sz="3600" dirty="0" err="1"/>
              <a:t>Verdet</a:t>
            </a:r>
            <a:r>
              <a:rPr lang="en-US" altLang="en-US" sz="3600" dirty="0"/>
              <a:t> constants </a:t>
            </a:r>
            <a:r>
              <a:rPr lang="en-US" altLang="en-US" sz="3600" dirty="0" smtClean="0"/>
              <a:t>we measured were </a:t>
            </a:r>
            <a:r>
              <a:rPr lang="en-US" altLang="en-US" sz="3600" dirty="0"/>
              <a:t>too high compared to the accepted values.  One of these reasons was the temperature increase in the water caused by the </a:t>
            </a:r>
            <a:r>
              <a:rPr lang="en-US" altLang="en-US" sz="3600" dirty="0" smtClean="0"/>
              <a:t>solenoid heating up.  Bubbles can be formed </a:t>
            </a:r>
            <a:r>
              <a:rPr lang="en-US" altLang="en-US" sz="3600" dirty="0"/>
              <a:t>that </a:t>
            </a:r>
            <a:r>
              <a:rPr lang="en-US" altLang="en-US" sz="3600" dirty="0" smtClean="0"/>
              <a:t>reflect </a:t>
            </a:r>
            <a:r>
              <a:rPr lang="en-US" altLang="en-US" sz="3600" dirty="0"/>
              <a:t>the laser during the </a:t>
            </a:r>
            <a:r>
              <a:rPr lang="en-US" altLang="en-US" sz="3600" dirty="0" smtClean="0"/>
              <a:t>experiment increasing the effective length of the liquid column.  To ensure our results were not negatively affected, we </a:t>
            </a:r>
            <a:r>
              <a:rPr lang="en-US" altLang="en-US" sz="3600" dirty="0"/>
              <a:t>had to constantly watch temperature changes on the solenoid using </a:t>
            </a:r>
            <a:r>
              <a:rPr lang="en-US" altLang="en-US" sz="3600" dirty="0" smtClean="0"/>
              <a:t>an </a:t>
            </a:r>
            <a:r>
              <a:rPr lang="en-US" altLang="en-US" sz="3600" dirty="0"/>
              <a:t>infrared thermometer, measuring temperatures over 323 ° K (122 ° F).   Another reason was that error for our degree measurements were too large.  For example, the accepted value for water is </a:t>
            </a:r>
            <a:r>
              <a:rPr lang="en-US" altLang="en-US" sz="3600" dirty="0" smtClean="0"/>
              <a:t>1.5 rad/(T*m).  The </a:t>
            </a:r>
            <a:r>
              <a:rPr lang="en-US" altLang="en-US" sz="3600" dirty="0" err="1" smtClean="0"/>
              <a:t>Verdet</a:t>
            </a:r>
            <a:r>
              <a:rPr lang="en-US" altLang="en-US" sz="3600" dirty="0" smtClean="0"/>
              <a:t> constant of water we found experimentally was 2.55rad/(T*m), near double the accepted value.  On the other hand, by using </a:t>
            </a:r>
            <a:r>
              <a:rPr lang="en-US" altLang="en-US" sz="3600" dirty="0"/>
              <a:t>equation (1), </a:t>
            </a:r>
            <a:r>
              <a:rPr lang="en-US" altLang="en-US" sz="3600" dirty="0" err="1"/>
              <a:t>Malus</a:t>
            </a:r>
            <a:r>
              <a:rPr lang="en-US" altLang="en-US" sz="3600" dirty="0"/>
              <a:t>’ law, and the accepted value for water we would expect a degree change of about 0.4</a:t>
            </a:r>
            <a:r>
              <a:rPr lang="en-US" altLang="en-US" sz="3600" dirty="0" smtClean="0"/>
              <a:t>°, which is </a:t>
            </a:r>
            <a:r>
              <a:rPr lang="en-US" altLang="en-US" sz="3600" dirty="0"/>
              <a:t>much smaller than the experimental error of the mentioned apparatus. </a:t>
            </a:r>
          </a:p>
          <a:p>
            <a:pPr eaLnBrk="1" hangingPunct="1"/>
            <a:endParaRPr lang="en-US" altLang="en-US" sz="3600" dirty="0"/>
          </a:p>
        </p:txBody>
      </p:sp>
      <p:sp>
        <p:nvSpPr>
          <p:cNvPr id="2084" name="Text Box 98"/>
          <p:cNvSpPr txBox="1">
            <a:spLocks noChangeArrowheads="1"/>
          </p:cNvSpPr>
          <p:nvPr/>
        </p:nvSpPr>
        <p:spPr bwMode="auto">
          <a:xfrm>
            <a:off x="34909124" y="4922838"/>
            <a:ext cx="158877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8000" dirty="0" err="1" smtClean="0">
                <a:solidFill>
                  <a:srgbClr val="00315A"/>
                </a:solidFill>
              </a:rPr>
              <a:t>Verdet</a:t>
            </a:r>
            <a:r>
              <a:rPr lang="en-US" altLang="en-US" sz="8000" dirty="0" smtClean="0">
                <a:solidFill>
                  <a:srgbClr val="00315A"/>
                </a:solidFill>
              </a:rPr>
              <a:t> Constant </a:t>
            </a:r>
            <a:r>
              <a:rPr lang="en-US" altLang="en-US" sz="8000" dirty="0">
                <a:solidFill>
                  <a:srgbClr val="00315A"/>
                </a:solidFill>
              </a:rPr>
              <a:t>Wavelength Dependence</a:t>
            </a:r>
          </a:p>
        </p:txBody>
      </p:sp>
      <p:sp>
        <p:nvSpPr>
          <p:cNvPr id="2085" name="TextBox 19"/>
          <p:cNvSpPr txBox="1">
            <a:spLocks noChangeArrowheads="1"/>
          </p:cNvSpPr>
          <p:nvPr/>
        </p:nvSpPr>
        <p:spPr bwMode="auto">
          <a:xfrm>
            <a:off x="34909125" y="7477125"/>
            <a:ext cx="15887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a:t>	</a:t>
            </a:r>
          </a:p>
        </p:txBody>
      </p:sp>
      <mc:AlternateContent xmlns:mc="http://schemas.openxmlformats.org/markup-compatibility/2006" xmlns:a14="http://schemas.microsoft.com/office/drawing/2010/main">
        <mc:Choice Requires="a14">
          <p:sp>
            <p:nvSpPr>
              <p:cNvPr id="2086" name="TextBox 20"/>
              <p:cNvSpPr txBox="1">
                <a:spLocks noChangeArrowheads="1"/>
              </p:cNvSpPr>
              <p:nvPr/>
            </p:nvSpPr>
            <p:spPr bwMode="auto">
              <a:xfrm>
                <a:off x="34909125" y="7315200"/>
                <a:ext cx="15887699" cy="618630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smtClean="0"/>
                  <a:t>	Different wavelengths of light are affected differently while traveling through an optical medium.  Eq.1 can show this relationship, if it is rewritten as:  </a:t>
                </a:r>
                <a14:m>
                  <m:oMath xmlns:m="http://schemas.openxmlformats.org/officeDocument/2006/math">
                    <m:r>
                      <a:rPr lang="en-US" sz="3600" i="1" smtClean="0">
                        <a:latin typeface="Cambria Math"/>
                        <a:ea typeface="Cambria Math"/>
                      </a:rPr>
                      <m:t>𝜃</m:t>
                    </m:r>
                    <m:r>
                      <a:rPr lang="en-US" sz="4000" b="0" i="1" smtClean="0">
                        <a:latin typeface="Cambria Math"/>
                        <a:ea typeface="Cambria Math"/>
                      </a:rPr>
                      <m:t>=</m:t>
                    </m:r>
                    <m:r>
                      <m:rPr>
                        <m:sty m:val="p"/>
                      </m:rPr>
                      <a:rPr lang="el-GR" sz="4000" b="0" i="1" smtClean="0">
                        <a:latin typeface="Cambria Math"/>
                        <a:ea typeface="Cambria Math"/>
                      </a:rPr>
                      <m:t>πΔ</m:t>
                    </m:r>
                    <m:r>
                      <a:rPr lang="en-US" sz="4000" b="0" i="1" smtClean="0">
                        <a:latin typeface="Cambria Math"/>
                        <a:ea typeface="Cambria Math"/>
                      </a:rPr>
                      <m:t>𝑛𝐿</m:t>
                    </m:r>
                  </m:oMath>
                </a14:m>
                <a:r>
                  <a:rPr lang="en-US" altLang="en-US" sz="3600" dirty="0" smtClean="0"/>
                  <a:t>/</a:t>
                </a:r>
                <a:r>
                  <a:rPr lang="en-US" altLang="en-US" sz="3600" dirty="0" smtClean="0">
                    <a:latin typeface="Cambria Math"/>
                    <a:ea typeface="Cambria Math"/>
                  </a:rPr>
                  <a:t>𝝀 (</a:t>
                </a:r>
                <a:r>
                  <a:rPr lang="el-GR" altLang="en-US" sz="3600" dirty="0" smtClean="0">
                    <a:latin typeface="Times New Roman"/>
                    <a:ea typeface="Cambria Math"/>
                    <a:cs typeface="Times New Roman"/>
                  </a:rPr>
                  <a:t>Δ</a:t>
                </a:r>
                <a:r>
                  <a:rPr lang="en-US" altLang="en-US" sz="3600" dirty="0" smtClean="0">
                    <a:latin typeface="Times New Roman"/>
                    <a:ea typeface="Cambria Math"/>
                    <a:cs typeface="Times New Roman"/>
                  </a:rPr>
                  <a:t>n is the difference of refractive indexes between left and right polarized light in an external magnetic field H).  We expect therefore that there will be larger angles </a:t>
                </a:r>
                <a:r>
                  <a:rPr lang="en-US" altLang="en-US" sz="3600" dirty="0" smtClean="0">
                    <a:latin typeface="Cambria Math"/>
                    <a:ea typeface="Cambria Math"/>
                    <a:cs typeface="Times New Roman"/>
                  </a:rPr>
                  <a:t>𝜽</a:t>
                </a:r>
                <a:r>
                  <a:rPr lang="en-US" altLang="en-US" sz="3600" dirty="0" smtClean="0">
                    <a:latin typeface="Times New Roman"/>
                    <a:ea typeface="Cambria Math"/>
                    <a:cs typeface="Times New Roman"/>
                  </a:rPr>
                  <a:t> and larger values of V for shorter wavelengths.</a:t>
                </a:r>
              </a:p>
              <a:p>
                <a:pPr eaLnBrk="1" hangingPunct="1"/>
                <a:endParaRPr lang="en-US" altLang="en-US" sz="3600" dirty="0">
                  <a:latin typeface="Times New Roman"/>
                  <a:ea typeface="Cambria Math"/>
                  <a:cs typeface="Times New Roman"/>
                </a:endParaRPr>
              </a:p>
              <a:p>
                <a:pPr eaLnBrk="1" hangingPunct="1"/>
                <a:r>
                  <a:rPr lang="en-US" altLang="en-US" sz="3600" dirty="0" smtClean="0">
                    <a:latin typeface="Times New Roman"/>
                    <a:ea typeface="Cambria Math"/>
                    <a:cs typeface="Times New Roman"/>
                  </a:rPr>
                  <a:t>	We were not able to observe this effect because we only had a single wavelength laser available.</a:t>
                </a:r>
                <a:r>
                  <a:rPr lang="en-US" altLang="en-US" sz="3600" dirty="0" smtClean="0"/>
                  <a:t>  Because </a:t>
                </a:r>
                <a:r>
                  <a:rPr lang="en-US" altLang="en-US" sz="3600" dirty="0"/>
                  <a:t>of this we attempted to use different wavelengths of light using an incandescent bulb and </a:t>
                </a:r>
                <a:r>
                  <a:rPr lang="en-US" altLang="en-US" sz="3600" dirty="0" smtClean="0"/>
                  <a:t>several filters of different colors.  Our </a:t>
                </a:r>
                <a:r>
                  <a:rPr lang="en-US" altLang="en-US" sz="3600" dirty="0"/>
                  <a:t>hypothesis </a:t>
                </a:r>
                <a:r>
                  <a:rPr lang="en-US" altLang="en-US" sz="3600" dirty="0" smtClean="0"/>
                  <a:t>was that the </a:t>
                </a:r>
                <a:r>
                  <a:rPr lang="en-US" altLang="en-US" sz="3600" dirty="0"/>
                  <a:t>filters were </a:t>
                </a:r>
                <a:r>
                  <a:rPr lang="en-US" altLang="en-US" sz="3600" dirty="0" smtClean="0"/>
                  <a:t>transmitting a wide spectrum  of wavelengths, rather than a single wavelength of light.  </a:t>
                </a:r>
                <a:r>
                  <a:rPr lang="en-US" altLang="en-US" sz="3600" dirty="0"/>
                  <a:t>We verified this with a double slit and prism experiment.</a:t>
                </a:r>
              </a:p>
            </p:txBody>
          </p:sp>
        </mc:Choice>
        <mc:Fallback xmlns="">
          <p:sp>
            <p:nvSpPr>
              <p:cNvPr id="2086" name="TextBox 20"/>
              <p:cNvSpPr txBox="1">
                <a:spLocks noRot="1" noChangeAspect="1" noMove="1" noResize="1" noEditPoints="1" noAdjustHandles="1" noChangeArrowheads="1" noChangeShapeType="1" noTextEdit="1"/>
              </p:cNvSpPr>
              <p:nvPr/>
            </p:nvSpPr>
            <p:spPr bwMode="auto">
              <a:xfrm>
                <a:off x="34909125" y="7315200"/>
                <a:ext cx="15887699" cy="6186309"/>
              </a:xfrm>
              <a:prstGeom prst="rect">
                <a:avLst/>
              </a:prstGeom>
              <a:blipFill rotWithShape="1">
                <a:blip r:embed="rId16"/>
                <a:stretch>
                  <a:fillRect l="-1190" t="-1576" r="-1727" b="-266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91" name="TextBox 3"/>
          <p:cNvSpPr txBox="1">
            <a:spLocks noChangeArrowheads="1"/>
          </p:cNvSpPr>
          <p:nvPr/>
        </p:nvSpPr>
        <p:spPr bwMode="auto">
          <a:xfrm>
            <a:off x="34975800" y="28975883"/>
            <a:ext cx="15882937"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200" dirty="0" smtClean="0"/>
              <a:t>	We </a:t>
            </a:r>
            <a:r>
              <a:rPr lang="en-US" altLang="en-US" sz="3200" dirty="0"/>
              <a:t>were able to measure the </a:t>
            </a:r>
            <a:r>
              <a:rPr lang="en-US" altLang="en-US" sz="3200" dirty="0" err="1"/>
              <a:t>Verdet</a:t>
            </a:r>
            <a:r>
              <a:rPr lang="en-US" altLang="en-US" sz="3200" dirty="0"/>
              <a:t> constant  </a:t>
            </a:r>
            <a:r>
              <a:rPr lang="en-US" altLang="en-US" sz="3200" dirty="0" smtClean="0"/>
              <a:t>for an SF-59 glass </a:t>
            </a:r>
            <a:r>
              <a:rPr lang="en-US" altLang="en-US" sz="3200" dirty="0"/>
              <a:t>rod </a:t>
            </a:r>
            <a:r>
              <a:rPr lang="en-US" altLang="en-US" sz="3200" dirty="0" smtClean="0"/>
              <a:t>.   The </a:t>
            </a:r>
            <a:r>
              <a:rPr lang="en-US" altLang="en-US" sz="3200" dirty="0"/>
              <a:t>experimentally found </a:t>
            </a:r>
            <a:r>
              <a:rPr lang="en-US" altLang="en-US" sz="3200" dirty="0" smtClean="0"/>
              <a:t>values </a:t>
            </a:r>
            <a:r>
              <a:rPr lang="en-US" altLang="en-US" sz="3200" dirty="0"/>
              <a:t>fit well with the accepted </a:t>
            </a:r>
            <a:r>
              <a:rPr lang="en-US" altLang="en-US" sz="3200" dirty="0" smtClean="0"/>
              <a:t>values. However, we </a:t>
            </a:r>
            <a:r>
              <a:rPr lang="en-US" altLang="en-US" sz="3200" dirty="0"/>
              <a:t>were unable to measure the </a:t>
            </a:r>
            <a:r>
              <a:rPr lang="en-US" altLang="en-US" sz="3200" dirty="0" err="1"/>
              <a:t>Verdet</a:t>
            </a:r>
            <a:r>
              <a:rPr lang="en-US" altLang="en-US" sz="3200" dirty="0"/>
              <a:t> constants of liquids.  These constants are very small and are well outside of </a:t>
            </a:r>
            <a:r>
              <a:rPr lang="en-US" altLang="en-US" sz="3200" dirty="0" smtClean="0"/>
              <a:t>the error range </a:t>
            </a:r>
            <a:r>
              <a:rPr lang="en-US" altLang="en-US" sz="3200" dirty="0"/>
              <a:t>of the apparatus.  We </a:t>
            </a:r>
            <a:r>
              <a:rPr lang="en-US" altLang="en-US" sz="3200" dirty="0" smtClean="0"/>
              <a:t>were also </a:t>
            </a:r>
            <a:r>
              <a:rPr lang="en-US" altLang="en-US" sz="3200" dirty="0"/>
              <a:t>unable to verify the </a:t>
            </a:r>
            <a:r>
              <a:rPr lang="el-GR" altLang="en-US" sz="3200" dirty="0"/>
              <a:t>λ</a:t>
            </a:r>
            <a:r>
              <a:rPr lang="en-US" altLang="en-US" sz="3200" dirty="0"/>
              <a:t> dependence of the </a:t>
            </a:r>
            <a:r>
              <a:rPr lang="en-US" altLang="en-US" sz="3200" dirty="0" err="1"/>
              <a:t>Verdet</a:t>
            </a:r>
            <a:r>
              <a:rPr lang="en-US" altLang="en-US" sz="3200" dirty="0"/>
              <a:t> constant, based in </a:t>
            </a:r>
            <a:r>
              <a:rPr lang="en-US" altLang="en-US" sz="3200" dirty="0" err="1"/>
              <a:t>Eq</a:t>
            </a:r>
            <a:r>
              <a:rPr lang="en-US" altLang="en-US" sz="3200" dirty="0"/>
              <a:t> (1), due to a lack of other monochromatic </a:t>
            </a:r>
            <a:r>
              <a:rPr lang="en-US" altLang="en-US" sz="3200" dirty="0" smtClean="0"/>
              <a:t> </a:t>
            </a:r>
            <a:r>
              <a:rPr lang="en-US" altLang="en-US" sz="3200" dirty="0"/>
              <a:t>and linearly polarized light sources that can give us more than one wavelength.   With two mirrors </a:t>
            </a:r>
            <a:r>
              <a:rPr lang="en-US" altLang="en-US" sz="3200" dirty="0" smtClean="0"/>
              <a:t>we were able to increase </a:t>
            </a:r>
            <a:r>
              <a:rPr lang="en-US" altLang="en-US" sz="3200" dirty="0"/>
              <a:t>the effective length of the sample. </a:t>
            </a:r>
            <a:endParaRPr lang="en-US" altLang="en-US" sz="3200" dirty="0" smtClean="0"/>
          </a:p>
          <a:p>
            <a:pPr eaLnBrk="1" hangingPunct="1"/>
            <a:r>
              <a:rPr lang="en-US" altLang="en-US" sz="3200" dirty="0"/>
              <a:t>	</a:t>
            </a:r>
            <a:r>
              <a:rPr lang="en-US" altLang="en-US" sz="3200" dirty="0" smtClean="0"/>
              <a:t>It </a:t>
            </a:r>
            <a:r>
              <a:rPr lang="en-US" altLang="en-US" sz="3200" dirty="0"/>
              <a:t>is interesting to </a:t>
            </a:r>
            <a:r>
              <a:rPr lang="en-US" altLang="en-US" sz="3200" dirty="0" smtClean="0"/>
              <a:t>note that </a:t>
            </a:r>
            <a:r>
              <a:rPr lang="en-US" altLang="en-US" sz="3200" dirty="0"/>
              <a:t>during the REVS UP </a:t>
            </a:r>
            <a:r>
              <a:rPr lang="en-US" altLang="en-US" sz="3200" dirty="0" smtClean="0"/>
              <a:t>program we were able to troubleshoot many different problems within our experiments, teaching us of other hurdles that we had to overcome.  These challenges taught us about other aspects of the physics going on within our experiments.</a:t>
            </a:r>
            <a:endParaRPr lang="en-US" altLang="en-US" sz="3200" dirty="0"/>
          </a:p>
        </p:txBody>
      </p:sp>
      <p:sp>
        <p:nvSpPr>
          <p:cNvPr id="2094" name="TextBox 80"/>
          <p:cNvSpPr txBox="1">
            <a:spLocks noChangeArrowheads="1"/>
          </p:cNvSpPr>
          <p:nvPr/>
        </p:nvSpPr>
        <p:spPr bwMode="auto">
          <a:xfrm>
            <a:off x="9296400" y="16287750"/>
            <a:ext cx="410686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dirty="0" smtClean="0"/>
              <a:t>Eq. </a:t>
            </a:r>
            <a:r>
              <a:rPr lang="en-US" dirty="0"/>
              <a:t>1</a:t>
            </a:r>
          </a:p>
        </p:txBody>
      </p:sp>
      <p:pic>
        <p:nvPicPr>
          <p:cNvPr id="2100" name="Picture 80" descr="C:\Users\CSUB - Revs Up\Downloads\photo 1(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780940" y="25679400"/>
            <a:ext cx="3998935" cy="2997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1" name="TextBox 6"/>
          <p:cNvSpPr txBox="1">
            <a:spLocks noChangeArrowheads="1"/>
          </p:cNvSpPr>
          <p:nvPr/>
        </p:nvSpPr>
        <p:spPr bwMode="auto">
          <a:xfrm>
            <a:off x="992188" y="21369338"/>
            <a:ext cx="11809412"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dirty="0"/>
              <a:t>	</a:t>
            </a:r>
            <a:r>
              <a:rPr lang="en-US" altLang="en-US" sz="3600" dirty="0"/>
              <a:t>The light source is a red laser pointer operating at a nominal wavelength of </a:t>
            </a:r>
            <a:r>
              <a:rPr lang="en-US" altLang="en-US" sz="3600" dirty="0" smtClean="0"/>
              <a:t>650 </a:t>
            </a:r>
            <a:r>
              <a:rPr lang="en-US" altLang="en-US" sz="3600" dirty="0"/>
              <a:t>nm with a power output of about 3 mw. It requires a voltage regulated supply of 4 volts and 40 mA. The </a:t>
            </a:r>
            <a:r>
              <a:rPr lang="en-US" altLang="en-US" sz="3600" dirty="0" smtClean="0"/>
              <a:t>light </a:t>
            </a:r>
            <a:r>
              <a:rPr lang="en-US" altLang="en-US" sz="3600" dirty="0"/>
              <a:t>source is about 95</a:t>
            </a:r>
            <a:r>
              <a:rPr lang="en-US" altLang="en-US" sz="3600" dirty="0" smtClean="0"/>
              <a:t>% linearly polarized in one direction.</a:t>
            </a:r>
            <a:endParaRPr lang="en-US" sz="3600" dirty="0"/>
          </a:p>
        </p:txBody>
      </p:sp>
      <p:pic>
        <p:nvPicPr>
          <p:cNvPr id="2102" name="Picture 81" descr="C:\Users\CSUB - Revs Up\Downloads\photo 3(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780940" y="21212292"/>
            <a:ext cx="3998935" cy="3000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5" name="Picture 88" descr="C:\Users\CSUB - Revs Up\Downloads\photo 5.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916775" y="7077075"/>
            <a:ext cx="12353925" cy="926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6" name="TextBox 15"/>
          <p:cNvSpPr txBox="1">
            <a:spLocks noChangeArrowheads="1"/>
          </p:cNvSpPr>
          <p:nvPr/>
        </p:nvSpPr>
        <p:spPr bwMode="auto">
          <a:xfrm>
            <a:off x="19812000" y="16341725"/>
            <a:ext cx="143256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3600" dirty="0"/>
              <a:t>1) </a:t>
            </a:r>
            <a:r>
              <a:rPr lang="en-US" sz="3600" dirty="0" err="1"/>
              <a:t>Multimeters</a:t>
            </a:r>
            <a:r>
              <a:rPr lang="en-US" sz="3600" dirty="0"/>
              <a:t> – Measuring devices</a:t>
            </a:r>
            <a:br>
              <a:rPr lang="en-US" sz="3600" dirty="0"/>
            </a:br>
            <a:r>
              <a:rPr lang="en-US" sz="3600" dirty="0"/>
              <a:t>2) Power systems for laser and solenoid</a:t>
            </a:r>
            <a:br>
              <a:rPr lang="en-US" sz="3600" dirty="0"/>
            </a:br>
            <a:r>
              <a:rPr lang="en-US" sz="3600" dirty="0"/>
              <a:t>3) Photometer</a:t>
            </a:r>
          </a:p>
          <a:p>
            <a:pPr eaLnBrk="1" hangingPunct="1"/>
            <a:r>
              <a:rPr lang="en-US" sz="3600" dirty="0"/>
              <a:t>4) Polarizing filter, </a:t>
            </a:r>
            <a:r>
              <a:rPr lang="en-US" sz="3600" dirty="0" smtClean="0"/>
              <a:t>± </a:t>
            </a:r>
            <a:r>
              <a:rPr lang="en-US" sz="3600" dirty="0"/>
              <a:t>2°</a:t>
            </a:r>
            <a:br>
              <a:rPr lang="en-US" sz="3600" dirty="0"/>
            </a:br>
            <a:r>
              <a:rPr lang="en-US" sz="3600" dirty="0"/>
              <a:t>5) Laser, solenoid, and sample (inside of solenoid)</a:t>
            </a:r>
          </a:p>
        </p:txBody>
      </p:sp>
      <p:sp>
        <p:nvSpPr>
          <p:cNvPr id="2107" name="TextBox 17"/>
          <p:cNvSpPr txBox="1">
            <a:spLocks noChangeArrowheads="1"/>
          </p:cNvSpPr>
          <p:nvPr/>
        </p:nvSpPr>
        <p:spPr bwMode="auto">
          <a:xfrm>
            <a:off x="20607338" y="8458200"/>
            <a:ext cx="1649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4000">
                <a:solidFill>
                  <a:srgbClr val="FFFF00"/>
                </a:solidFill>
              </a:rPr>
              <a:t>1</a:t>
            </a:r>
          </a:p>
        </p:txBody>
      </p:sp>
      <p:sp>
        <p:nvSpPr>
          <p:cNvPr id="2108" name="TextBox 18"/>
          <p:cNvSpPr txBox="1">
            <a:spLocks noChangeArrowheads="1"/>
          </p:cNvSpPr>
          <p:nvPr/>
        </p:nvSpPr>
        <p:spPr bwMode="auto">
          <a:xfrm>
            <a:off x="27405013" y="10082213"/>
            <a:ext cx="10175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4000">
                <a:solidFill>
                  <a:srgbClr val="FFFF00"/>
                </a:solidFill>
              </a:rPr>
              <a:t>2</a:t>
            </a:r>
          </a:p>
        </p:txBody>
      </p:sp>
      <p:sp>
        <p:nvSpPr>
          <p:cNvPr id="2109" name="TextBox 19"/>
          <p:cNvSpPr txBox="1">
            <a:spLocks noChangeArrowheads="1"/>
          </p:cNvSpPr>
          <p:nvPr/>
        </p:nvSpPr>
        <p:spPr bwMode="auto">
          <a:xfrm>
            <a:off x="21078825" y="12779514"/>
            <a:ext cx="20097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4000" dirty="0">
                <a:solidFill>
                  <a:srgbClr val="FFFF00"/>
                </a:solidFill>
              </a:rPr>
              <a:t>3</a:t>
            </a:r>
          </a:p>
        </p:txBody>
      </p:sp>
      <p:sp>
        <p:nvSpPr>
          <p:cNvPr id="2110" name="TextBox 20"/>
          <p:cNvSpPr txBox="1">
            <a:spLocks noChangeArrowheads="1"/>
          </p:cNvSpPr>
          <p:nvPr/>
        </p:nvSpPr>
        <p:spPr bwMode="auto">
          <a:xfrm>
            <a:off x="22742525" y="13141325"/>
            <a:ext cx="1336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4000">
                <a:solidFill>
                  <a:srgbClr val="FFFF00"/>
                </a:solidFill>
              </a:rPr>
              <a:t>4</a:t>
            </a:r>
          </a:p>
        </p:txBody>
      </p:sp>
      <p:sp>
        <p:nvSpPr>
          <p:cNvPr id="2111" name="TextBox 21"/>
          <p:cNvSpPr txBox="1">
            <a:spLocks noChangeArrowheads="1"/>
          </p:cNvSpPr>
          <p:nvPr/>
        </p:nvSpPr>
        <p:spPr bwMode="auto">
          <a:xfrm>
            <a:off x="27405013" y="12568238"/>
            <a:ext cx="21510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4000">
                <a:solidFill>
                  <a:srgbClr val="FFFF00"/>
                </a:solidFill>
              </a:rPr>
              <a:t>5</a:t>
            </a:r>
          </a:p>
        </p:txBody>
      </p:sp>
      <p:sp>
        <p:nvSpPr>
          <p:cNvPr id="2112" name="TextBox 22"/>
          <p:cNvSpPr txBox="1">
            <a:spLocks noChangeArrowheads="1"/>
          </p:cNvSpPr>
          <p:nvPr/>
        </p:nvSpPr>
        <p:spPr bwMode="auto">
          <a:xfrm>
            <a:off x="34988500" y="34975800"/>
            <a:ext cx="15708313"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2700" dirty="0"/>
              <a:t>1 – </a:t>
            </a:r>
            <a:r>
              <a:rPr lang="en-US" sz="2700" dirty="0" err="1"/>
              <a:t>TeachSpin</a:t>
            </a:r>
            <a:r>
              <a:rPr lang="en-US" sz="2700" dirty="0"/>
              <a:t>, </a:t>
            </a:r>
            <a:r>
              <a:rPr lang="en-US" sz="2700" dirty="0">
                <a:hlinkClick r:id="rId20"/>
              </a:rPr>
              <a:t>http://www.teachspin.com/instruments/faraday/the_instrument.shtml</a:t>
            </a:r>
            <a:endParaRPr lang="en-US" sz="2700" dirty="0"/>
          </a:p>
          <a:p>
            <a:pPr eaLnBrk="1" hangingPunct="1"/>
            <a:r>
              <a:rPr lang="en-US" sz="2700" dirty="0"/>
              <a:t>2 – </a:t>
            </a:r>
            <a:r>
              <a:rPr lang="en-US" sz="2700" dirty="0" err="1" smtClean="0"/>
              <a:t>Aloke</a:t>
            </a:r>
            <a:r>
              <a:rPr lang="en-US" sz="2700" dirty="0" smtClean="0"/>
              <a:t> Jain et al., Am. J. Phys. </a:t>
            </a:r>
            <a:r>
              <a:rPr lang="en-US" sz="2700" b="1" dirty="0" smtClean="0"/>
              <a:t>67</a:t>
            </a:r>
            <a:r>
              <a:rPr lang="en-US" sz="2700" dirty="0" smtClean="0"/>
              <a:t> (8), August 1999</a:t>
            </a:r>
            <a:endParaRPr lang="en-US" sz="2700" dirty="0"/>
          </a:p>
          <a:p>
            <a:pPr eaLnBrk="1" hangingPunct="1"/>
            <a:r>
              <a:rPr lang="en-US" sz="2700" dirty="0"/>
              <a:t>3 – </a:t>
            </a:r>
            <a:r>
              <a:rPr lang="en-US" sz="2700" dirty="0" err="1"/>
              <a:t>Thorlabs</a:t>
            </a:r>
            <a:r>
              <a:rPr lang="en-US" sz="2700" dirty="0"/>
              <a:t> – Photo of Faraday Effect </a:t>
            </a:r>
            <a:r>
              <a:rPr lang="en-US" sz="2700" dirty="0">
                <a:hlinkClick r:id="rId21"/>
              </a:rPr>
              <a:t>http://www.thorlabs.com/images/TabImages/IsolatorCylinderDWG.jpg</a:t>
            </a:r>
            <a:endParaRPr lang="en-US" sz="2700" dirty="0"/>
          </a:p>
          <a:p>
            <a:pPr eaLnBrk="1" hangingPunct="1"/>
            <a:r>
              <a:rPr lang="en-US" sz="2700" dirty="0"/>
              <a:t>4 – Wolfram </a:t>
            </a:r>
            <a:r>
              <a:rPr lang="en-US" sz="2700" dirty="0" err="1" smtClean="0"/>
              <a:t>Mathematica</a:t>
            </a:r>
            <a:endParaRPr lang="en-US" sz="2700" dirty="0"/>
          </a:p>
          <a:p>
            <a:pPr eaLnBrk="1" hangingPunct="1"/>
            <a:r>
              <a:rPr lang="en-US" sz="2700" dirty="0"/>
              <a:t>5 - Handbook of Optical Materials - Marvin J. Weber</a:t>
            </a:r>
            <a:br>
              <a:rPr lang="en-US" sz="2700" dirty="0"/>
            </a:br>
            <a:r>
              <a:rPr lang="en-US" sz="2700" dirty="0"/>
              <a:t>(</a:t>
            </a:r>
            <a:r>
              <a:rPr lang="en-US" sz="2700" u="sng" dirty="0"/>
              <a:t>http://books.google.com/books?id=6VpQDoef05wC&amp;printsec=frontcover#v=onepage&amp;q&amp;f=false)</a:t>
            </a:r>
          </a:p>
          <a:p>
            <a:pPr eaLnBrk="1" hangingPunct="1"/>
            <a:endParaRPr lang="en-US" sz="2400" dirty="0"/>
          </a:p>
        </p:txBody>
      </p:sp>
      <mc:AlternateContent xmlns:mc="http://schemas.openxmlformats.org/markup-compatibility/2006" xmlns:a14="http://schemas.microsoft.com/office/drawing/2010/main">
        <mc:Choice Requires="a14">
          <p:sp>
            <p:nvSpPr>
              <p:cNvPr id="2" name="TextBox 1"/>
              <p:cNvSpPr txBox="1"/>
              <p:nvPr/>
            </p:nvSpPr>
            <p:spPr>
              <a:xfrm>
                <a:off x="6689656" y="16270069"/>
                <a:ext cx="5237162" cy="646331"/>
              </a:xfrm>
              <a:prstGeom prst="rect">
                <a:avLst/>
              </a:prstGeom>
              <a:noFill/>
            </p:spPr>
            <p:txBody>
              <a:bodyPr wrap="square" rtlCol="0">
                <a:spAutoFit/>
              </a:bodyPr>
              <a:lstStyle/>
              <a:p>
                <a14:m>
                  <m:oMath xmlns:m="http://schemas.openxmlformats.org/officeDocument/2006/math">
                    <m:r>
                      <a:rPr lang="en-US" sz="3600" i="1" smtClean="0">
                        <a:latin typeface="Cambria Math"/>
                        <a:ea typeface="Cambria Math"/>
                      </a:rPr>
                      <m:t>𝜃</m:t>
                    </m:r>
                    <m:r>
                      <a:rPr lang="en-US" sz="3600" b="0" i="1" smtClean="0">
                        <a:latin typeface="Cambria Math"/>
                        <a:ea typeface="Cambria Math"/>
                      </a:rPr>
                      <m:t>=</m:t>
                    </m:r>
                    <m:r>
                      <a:rPr lang="en-US" sz="3600" b="0" i="1" smtClean="0">
                        <a:latin typeface="Cambria Math"/>
                        <a:ea typeface="Cambria Math"/>
                      </a:rPr>
                      <m:t>𝑉𝐻𝐿</m:t>
                    </m:r>
                  </m:oMath>
                </a14:m>
                <a:r>
                  <a:rPr lang="en-US" sz="3600" dirty="0" smtClean="0"/>
                  <a:t> .</a:t>
                </a:r>
                <a:endParaRPr lang="en-US"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6689656" y="16270069"/>
                <a:ext cx="5237162" cy="646331"/>
              </a:xfrm>
              <a:prstGeom prst="rect">
                <a:avLst/>
              </a:prstGeom>
              <a:blipFill rotWithShape="1">
                <a:blip r:embed="rId22"/>
                <a:stretch>
                  <a:fillRect t="-15094" b="-33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965746" y="25908000"/>
                <a:ext cx="10151433" cy="921471"/>
              </a:xfrm>
              <a:prstGeom prst="rect">
                <a:avLst/>
              </a:prstGeom>
              <a:noFill/>
            </p:spPr>
            <p:txBody>
              <a:bodyPr wrap="square" rtlCol="0">
                <a:spAutoFit/>
              </a:bodyPr>
              <a:lstStyle/>
              <a:p>
                <a:pPr algn="ctr"/>
                <a14:m>
                  <m:oMath xmlns:m="http://schemas.openxmlformats.org/officeDocument/2006/math">
                    <m:r>
                      <a:rPr lang="en-US" sz="3600" b="0" i="1" smtClean="0">
                        <a:latin typeface="Cambria Math"/>
                      </a:rPr>
                      <m:t>𝐻</m:t>
                    </m:r>
                    <m:r>
                      <a:rPr lang="en-US" sz="3600" b="0" i="1" smtClean="0">
                        <a:latin typeface="Cambria Math"/>
                      </a:rPr>
                      <m:t>=</m:t>
                    </m:r>
                    <m:f>
                      <m:fPr>
                        <m:ctrlPr>
                          <a:rPr lang="en-US" sz="3600" b="0" i="1" smtClean="0">
                            <a:latin typeface="Cambria Math"/>
                          </a:rPr>
                        </m:ctrlPr>
                      </m:fPr>
                      <m:num>
                        <m:sSub>
                          <m:sSubPr>
                            <m:ctrlPr>
                              <a:rPr lang="en-US" sz="3600" b="0" i="1" smtClean="0">
                                <a:latin typeface="Cambria Math"/>
                              </a:rPr>
                            </m:ctrlPr>
                          </m:sSubPr>
                          <m:e>
                            <m:r>
                              <a:rPr lang="en-US" sz="3600" b="0" i="1" smtClean="0">
                                <a:latin typeface="Cambria Math"/>
                                <a:ea typeface="Cambria Math"/>
                              </a:rPr>
                              <m:t>𝜇</m:t>
                            </m:r>
                          </m:e>
                          <m:sub>
                            <m:r>
                              <a:rPr lang="en-US" sz="3600" b="0" i="1" smtClean="0">
                                <a:latin typeface="Cambria Math"/>
                              </a:rPr>
                              <m:t>𝑜</m:t>
                            </m:r>
                          </m:sub>
                        </m:sSub>
                        <m:r>
                          <a:rPr lang="en-US" sz="3600" b="0" i="1" smtClean="0">
                            <a:latin typeface="Cambria Math"/>
                          </a:rPr>
                          <m:t>𝑁</m:t>
                        </m:r>
                      </m:num>
                      <m:den>
                        <m:r>
                          <a:rPr lang="en-US" sz="3600" b="0" i="1" smtClean="0">
                            <a:latin typeface="Cambria Math"/>
                          </a:rPr>
                          <m:t>𝐿</m:t>
                        </m:r>
                      </m:den>
                    </m:f>
                    <m:r>
                      <a:rPr lang="en-US" sz="3600" b="0" i="1" smtClean="0">
                        <a:latin typeface="Cambria Math"/>
                      </a:rPr>
                      <m:t>∗</m:t>
                    </m:r>
                    <m:r>
                      <a:rPr lang="en-US" sz="3600" b="0" i="1" smtClean="0">
                        <a:latin typeface="Cambria Math"/>
                      </a:rPr>
                      <m:t>𝑖</m:t>
                    </m:r>
                    <m:r>
                      <a:rPr lang="en-US" sz="3600" b="0" i="1" smtClean="0">
                        <a:latin typeface="Cambria Math"/>
                      </a:rPr>
                      <m:t>=</m:t>
                    </m:r>
                    <m:d>
                      <m:dPr>
                        <m:ctrlPr>
                          <a:rPr lang="en-US" sz="3600" b="0" i="1" smtClean="0">
                            <a:latin typeface="Cambria Math"/>
                          </a:rPr>
                        </m:ctrlPr>
                      </m:dPr>
                      <m:e>
                        <m:f>
                          <m:fPr>
                            <m:ctrlPr>
                              <a:rPr lang="en-US" sz="3600" b="0" i="1" smtClean="0">
                                <a:latin typeface="Cambria Math"/>
                              </a:rPr>
                            </m:ctrlPr>
                          </m:fPr>
                          <m:num>
                            <m:r>
                              <a:rPr lang="en-US" sz="3600" b="0" i="1" smtClean="0">
                                <a:latin typeface="Cambria Math"/>
                              </a:rPr>
                              <m:t>11.1</m:t>
                            </m:r>
                            <m:r>
                              <a:rPr lang="en-US" sz="3600" b="0" i="1" smtClean="0">
                                <a:latin typeface="Cambria Math"/>
                              </a:rPr>
                              <m:t>𝑚𝑇</m:t>
                            </m:r>
                          </m:num>
                          <m:den>
                            <m:r>
                              <a:rPr lang="en-US" sz="3600" b="0" i="1" smtClean="0">
                                <a:latin typeface="Cambria Math"/>
                              </a:rPr>
                              <m:t>𝐴</m:t>
                            </m:r>
                          </m:den>
                        </m:f>
                      </m:e>
                    </m:d>
                    <m:r>
                      <a:rPr lang="en-US" sz="3600" b="0" i="1" smtClean="0">
                        <a:latin typeface="Cambria Math"/>
                      </a:rPr>
                      <m:t>∗</m:t>
                    </m:r>
                    <m:r>
                      <a:rPr lang="en-US" sz="3600" b="0" i="1" smtClean="0">
                        <a:latin typeface="Cambria Math"/>
                      </a:rPr>
                      <m:t>𝑖</m:t>
                    </m:r>
                  </m:oMath>
                </a14:m>
                <a:r>
                  <a:rPr lang="en-US" dirty="0" smtClean="0"/>
                  <a:t> ,</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965746" y="25908000"/>
                <a:ext cx="10151433" cy="921471"/>
              </a:xfrm>
              <a:prstGeom prst="rect">
                <a:avLst/>
              </a:prstGeom>
              <a:blipFill rotWithShape="1">
                <a:blip r:embed="rId23"/>
                <a:stretch>
                  <a:fillRect b="-264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526723" y="34539198"/>
                <a:ext cx="539205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𝐼</m:t>
                      </m:r>
                      <m:r>
                        <a:rPr lang="en-US" b="0" i="1" smtClean="0">
                          <a:latin typeface="Cambria Math"/>
                        </a:rPr>
                        <m:t>=</m:t>
                      </m:r>
                      <m:sSub>
                        <m:sSubPr>
                          <m:ctrlPr>
                            <a:rPr lang="en-US" b="0" i="1" smtClean="0">
                              <a:latin typeface="Cambria Math"/>
                            </a:rPr>
                          </m:ctrlPr>
                        </m:sSubPr>
                        <m:e>
                          <m:r>
                            <a:rPr lang="en-US" b="0" i="1" smtClean="0">
                              <a:latin typeface="Cambria Math"/>
                            </a:rPr>
                            <m:t>𝐼</m:t>
                          </m:r>
                        </m:e>
                        <m:sub>
                          <m:r>
                            <a:rPr lang="en-US" b="0" i="1" smtClean="0">
                              <a:latin typeface="Cambria Math"/>
                            </a:rPr>
                            <m:t>𝑂</m:t>
                          </m:r>
                        </m:sub>
                      </m:sSub>
                      <m:sSup>
                        <m:sSupPr>
                          <m:ctrlPr>
                            <a:rPr lang="en-US" b="0" i="1" smtClean="0">
                              <a:latin typeface="Cambria Math"/>
                            </a:rPr>
                          </m:ctrlPr>
                        </m:sSupPr>
                        <m:e>
                          <m:r>
                            <a:rPr lang="en-US" b="0" i="1" smtClean="0">
                              <a:latin typeface="Cambria Math"/>
                            </a:rPr>
                            <m:t>𝑐𝑜𝑠</m:t>
                          </m:r>
                        </m:e>
                        <m:sup>
                          <m:r>
                            <a:rPr lang="en-US" b="0" i="1" smtClean="0">
                              <a:latin typeface="Cambria Math"/>
                            </a:rPr>
                            <m:t>2</m:t>
                          </m:r>
                        </m:sup>
                      </m:sSup>
                      <m:r>
                        <a:rPr lang="en-US" i="1">
                          <a:latin typeface="Cambria Math"/>
                          <a:ea typeface="Cambria Math"/>
                        </a:rPr>
                        <m:t>𝜃</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26723" y="34539198"/>
                <a:ext cx="5392053" cy="553998"/>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653703" y="27292047"/>
                <a:ext cx="9040425" cy="978153"/>
              </a:xfrm>
              <a:prstGeom prst="rect">
                <a:avLst/>
              </a:prstGeom>
              <a:noFill/>
            </p:spPr>
            <p:txBody>
              <a:bodyPr wrap="square" rtlCol="0">
                <a:spAutoFit/>
              </a:bodyPr>
              <a:lstStyle/>
              <a:p>
                <a:pPr algn="ctr"/>
                <a14:m>
                  <m:oMath xmlns:m="http://schemas.openxmlformats.org/officeDocument/2006/math">
                    <m:r>
                      <a:rPr lang="en-US" sz="3600" b="0" i="1" smtClean="0">
                        <a:latin typeface="Cambria Math"/>
                      </a:rPr>
                      <m:t>𝑉</m:t>
                    </m:r>
                    <m:r>
                      <a:rPr lang="en-US" sz="3600" b="0" i="1" smtClean="0">
                        <a:latin typeface="Cambria Math"/>
                      </a:rPr>
                      <m:t>=</m:t>
                    </m:r>
                    <m:f>
                      <m:fPr>
                        <m:ctrlPr>
                          <a:rPr lang="en-US" sz="3600" b="0" i="1" smtClean="0">
                            <a:latin typeface="Cambria Math"/>
                            <a:ea typeface="Cambria Math"/>
                          </a:rPr>
                        </m:ctrlPr>
                      </m:fPr>
                      <m:num>
                        <m:r>
                          <a:rPr lang="en-US" sz="3600" b="0" i="1" smtClean="0">
                            <a:latin typeface="Cambria Math"/>
                            <a:ea typeface="Cambria Math"/>
                          </a:rPr>
                          <m:t>𝜃</m:t>
                        </m:r>
                      </m:num>
                      <m:den>
                        <m:r>
                          <a:rPr lang="en-US" sz="3600" b="0" i="1" smtClean="0">
                            <a:latin typeface="Cambria Math"/>
                            <a:ea typeface="Cambria Math"/>
                          </a:rPr>
                          <m:t>𝐻𝐿</m:t>
                        </m:r>
                      </m:den>
                    </m:f>
                    <m:r>
                      <a:rPr lang="en-US" sz="3600" b="0" i="1" smtClean="0">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4.7</m:t>
                        </m:r>
                        <m:r>
                          <m:rPr>
                            <m:nor/>
                          </m:rPr>
                          <a:rPr lang="en-US" altLang="en-US" sz="3600" dirty="0" smtClean="0"/>
                          <m:t>º</m:t>
                        </m:r>
                      </m:num>
                      <m:den>
                        <m:r>
                          <a:rPr lang="en-US" sz="3600" b="0" i="1" smtClean="0">
                            <a:latin typeface="Cambria Math"/>
                            <a:ea typeface="Cambria Math"/>
                          </a:rPr>
                          <m:t>.00333∗0.1</m:t>
                        </m:r>
                      </m:den>
                    </m:f>
                    <m:r>
                      <a:rPr lang="en-US" sz="3600" b="0" i="1" smtClean="0">
                        <a:latin typeface="Cambria Math"/>
                        <a:ea typeface="Cambria Math"/>
                      </a:rPr>
                      <m:t>=</m:t>
                    </m:r>
                    <m:f>
                      <m:fPr>
                        <m:ctrlPr>
                          <a:rPr lang="en-US" sz="3600" b="0" i="1" smtClean="0">
                            <a:latin typeface="Cambria Math"/>
                            <a:ea typeface="Cambria Math"/>
                          </a:rPr>
                        </m:ctrlPr>
                      </m:fPr>
                      <m:num>
                        <m:r>
                          <a:rPr lang="en-US" sz="3600" b="0" i="1" smtClean="0">
                            <a:latin typeface="Cambria Math"/>
                            <a:ea typeface="Cambria Math"/>
                          </a:rPr>
                          <m:t>25</m:t>
                        </m:r>
                        <m:r>
                          <a:rPr lang="en-US" sz="3600" b="0" i="1" smtClean="0">
                            <a:latin typeface="Cambria Math"/>
                            <a:ea typeface="Cambria Math"/>
                          </a:rPr>
                          <m:t>𝑟𝑎𝑑</m:t>
                        </m:r>
                      </m:num>
                      <m:den>
                        <m:r>
                          <a:rPr lang="en-US" sz="3600" b="0" i="1" smtClean="0">
                            <a:latin typeface="Cambria Math"/>
                            <a:ea typeface="Cambria Math"/>
                          </a:rPr>
                          <m:t>𝑇</m:t>
                        </m:r>
                        <m:r>
                          <a:rPr lang="en-US" sz="3600" b="0" i="1" smtClean="0">
                            <a:latin typeface="Cambria Math"/>
                            <a:ea typeface="Cambria Math"/>
                          </a:rPr>
                          <m:t>∗</m:t>
                        </m:r>
                        <m:r>
                          <a:rPr lang="en-US" sz="3600" b="0" i="1" smtClean="0">
                            <a:latin typeface="Cambria Math"/>
                            <a:ea typeface="Cambria Math"/>
                          </a:rPr>
                          <m:t>𝑚</m:t>
                        </m:r>
                      </m:den>
                    </m:f>
                  </m:oMath>
                </a14:m>
                <a:r>
                  <a:rPr lang="en-US" sz="3600" dirty="0" smtClean="0"/>
                  <a:t> .</a:t>
                </a:r>
                <a:endParaRPr lang="en-US" sz="3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20653703" y="27292047"/>
                <a:ext cx="9040425" cy="978153"/>
              </a:xfrm>
              <a:prstGeom prst="rect">
                <a:avLst/>
              </a:prstGeom>
              <a:blipFill rotWithShape="1">
                <a:blip r:embed="rId25"/>
                <a:stretch>
                  <a:fillRect b="-9317"/>
                </a:stretch>
              </a:blipFill>
            </p:spPr>
            <p:txBody>
              <a:bodyPr/>
              <a:lstStyle/>
              <a:p>
                <a:r>
                  <a:rPr lang="en-US">
                    <a:noFill/>
                  </a:rPr>
                  <a:t> </a:t>
                </a:r>
              </a:p>
            </p:txBody>
          </p:sp>
        </mc:Fallback>
      </mc:AlternateContent>
      <p:graphicFrame>
        <p:nvGraphicFramePr>
          <p:cNvPr id="106" name="Chart 105"/>
          <p:cNvGraphicFramePr>
            <a:graphicFrameLocks/>
          </p:cNvGraphicFramePr>
          <p:nvPr>
            <p:extLst>
              <p:ext uri="{D42A27DB-BD31-4B8C-83A1-F6EECF244321}">
                <p14:modId xmlns:p14="http://schemas.microsoft.com/office/powerpoint/2010/main" val="3317064717"/>
              </p:ext>
            </p:extLst>
          </p:nvPr>
        </p:nvGraphicFramePr>
        <p:xfrm>
          <a:off x="7486628" y="33274000"/>
          <a:ext cx="9131322" cy="2743200"/>
        </p:xfrm>
        <a:graphic>
          <a:graphicData uri="http://schemas.openxmlformats.org/drawingml/2006/chart">
            <c:chart xmlns:c="http://schemas.openxmlformats.org/drawingml/2006/chart" xmlns:r="http://schemas.openxmlformats.org/officeDocument/2006/relationships" r:id="rId26"/>
          </a:graphicData>
        </a:graphic>
      </p:graphicFrame>
      <p:sp>
        <p:nvSpPr>
          <p:cNvPr id="2088" name="Text Box 98"/>
          <p:cNvSpPr txBox="1">
            <a:spLocks noChangeArrowheads="1"/>
          </p:cNvSpPr>
          <p:nvPr/>
        </p:nvSpPr>
        <p:spPr bwMode="auto">
          <a:xfrm>
            <a:off x="34850286" y="13944600"/>
            <a:ext cx="159067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algn="ctr" eaLnBrk="1" hangingPunct="1">
              <a:spcBef>
                <a:spcPct val="50000"/>
              </a:spcBef>
            </a:pPr>
            <a:r>
              <a:rPr lang="en-US" altLang="en-US" sz="8000" dirty="0" smtClean="0">
                <a:solidFill>
                  <a:srgbClr val="00315A"/>
                </a:solidFill>
              </a:rPr>
              <a:t>Intensity With Multiple Reflection</a:t>
            </a:r>
            <a:endParaRPr lang="en-US" altLang="en-US" sz="8000" dirty="0">
              <a:solidFill>
                <a:srgbClr val="00315A"/>
              </a:solidFill>
            </a:endParaRPr>
          </a:p>
        </p:txBody>
      </p:sp>
      <p:sp>
        <p:nvSpPr>
          <p:cNvPr id="2113" name="TextBox 23"/>
          <p:cNvSpPr txBox="1">
            <a:spLocks noChangeArrowheads="1"/>
          </p:cNvSpPr>
          <p:nvPr/>
        </p:nvSpPr>
        <p:spPr bwMode="auto">
          <a:xfrm>
            <a:off x="35050412" y="15110267"/>
            <a:ext cx="15765463"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sz="3600" dirty="0" smtClean="0"/>
              <a:t>	In </a:t>
            </a:r>
            <a:r>
              <a:rPr lang="en-US" sz="3600" dirty="0"/>
              <a:t>order to increase the Faraday rotation angle </a:t>
            </a:r>
            <a:r>
              <a:rPr lang="el-GR" sz="3600" dirty="0" smtClean="0"/>
              <a:t>θ</a:t>
            </a:r>
            <a:r>
              <a:rPr lang="en-US" sz="3600" dirty="0" smtClean="0"/>
              <a:t> in Eq. </a:t>
            </a:r>
            <a:r>
              <a:rPr lang="en-US" sz="3600" dirty="0"/>
              <a:t>(1) </a:t>
            </a:r>
            <a:r>
              <a:rPr lang="en-US" sz="3600" dirty="0" smtClean="0"/>
              <a:t>one </a:t>
            </a:r>
            <a:r>
              <a:rPr lang="en-US" sz="3600" dirty="0"/>
              <a:t>must increase either the magnetic </a:t>
            </a:r>
            <a:r>
              <a:rPr lang="en-US" sz="3600" dirty="0" smtClean="0"/>
              <a:t>field H </a:t>
            </a:r>
            <a:r>
              <a:rPr lang="en-US" sz="3600" dirty="0"/>
              <a:t>or </a:t>
            </a:r>
            <a:r>
              <a:rPr lang="en-US" sz="3600" dirty="0" smtClean="0"/>
              <a:t> the length L </a:t>
            </a:r>
            <a:r>
              <a:rPr lang="en-US" sz="3600" dirty="0"/>
              <a:t>of the </a:t>
            </a:r>
            <a:r>
              <a:rPr lang="en-US" sz="3600" dirty="0" smtClean="0"/>
              <a:t>sample , assuming the </a:t>
            </a:r>
            <a:r>
              <a:rPr lang="en-US" sz="3600" dirty="0" err="1" smtClean="0"/>
              <a:t>Verdet</a:t>
            </a:r>
            <a:r>
              <a:rPr lang="en-US" sz="3600" dirty="0" smtClean="0"/>
              <a:t> constant does not change. We </a:t>
            </a:r>
            <a:r>
              <a:rPr lang="en-US" sz="3600" dirty="0"/>
              <a:t>cannot increase the field </a:t>
            </a:r>
            <a:r>
              <a:rPr lang="en-US" sz="3600" dirty="0" smtClean="0"/>
              <a:t>much more </a:t>
            </a:r>
            <a:r>
              <a:rPr lang="en-US" sz="3600" dirty="0"/>
              <a:t>due to current </a:t>
            </a:r>
            <a:r>
              <a:rPr lang="en-US" sz="3600" dirty="0" smtClean="0"/>
              <a:t>limitations; thus we </a:t>
            </a:r>
            <a:r>
              <a:rPr lang="en-US" sz="3600" dirty="0"/>
              <a:t>looked </a:t>
            </a:r>
            <a:r>
              <a:rPr lang="en-US" sz="3600" dirty="0" smtClean="0"/>
              <a:t>for </a:t>
            </a:r>
            <a:r>
              <a:rPr lang="en-US" sz="3600" dirty="0"/>
              <a:t>ways to increase the effective </a:t>
            </a:r>
            <a:r>
              <a:rPr lang="en-US" sz="3600" dirty="0" smtClean="0"/>
              <a:t>length of the sample. We added </a:t>
            </a:r>
            <a:r>
              <a:rPr lang="en-US" sz="3600" dirty="0"/>
              <a:t>two mirrors on either side of the solenoid. </a:t>
            </a:r>
            <a:r>
              <a:rPr lang="en-US" sz="3600" dirty="0" smtClean="0"/>
              <a:t>The light is </a:t>
            </a:r>
            <a:r>
              <a:rPr lang="en-US" sz="3600" dirty="0"/>
              <a:t>then reflected back and forth inside of the solenoid, effectively increasing the amount of </a:t>
            </a:r>
            <a:r>
              <a:rPr lang="en-US" sz="3600" dirty="0" smtClean="0"/>
              <a:t>time the </a:t>
            </a:r>
            <a:r>
              <a:rPr lang="en-US" sz="3600" dirty="0"/>
              <a:t>light beam </a:t>
            </a:r>
            <a:r>
              <a:rPr lang="en-US" sz="3600" dirty="0" smtClean="0"/>
              <a:t>travels inside the sample.  </a:t>
            </a:r>
            <a:r>
              <a:rPr lang="en-US" sz="3600" dirty="0"/>
              <a:t>Instead of using fully reflective mirrors, we used beam splitter mirrors that reflect 50% and transmit 50% of the </a:t>
            </a:r>
            <a:r>
              <a:rPr lang="en-US" sz="3600" dirty="0" smtClean="0"/>
              <a:t>light. Taking the infinite sum of the reflected beams inside of the two mirrors, we </a:t>
            </a:r>
            <a:r>
              <a:rPr lang="en-US" sz="3600" dirty="0"/>
              <a:t>analytically </a:t>
            </a:r>
            <a:r>
              <a:rPr lang="en-US" sz="3600" dirty="0" smtClean="0"/>
              <a:t>arrived at </a:t>
            </a:r>
            <a:r>
              <a:rPr lang="en-US" sz="3600" dirty="0"/>
              <a:t>the equation </a:t>
            </a:r>
          </a:p>
          <a:p>
            <a:pPr eaLnBrk="1" hangingPunct="1"/>
            <a:endParaRPr lang="en-US" dirty="0"/>
          </a:p>
          <a:p>
            <a:pPr eaLnBrk="1" hangingPunct="1"/>
            <a:endParaRPr lang="en-US" dirty="0"/>
          </a:p>
          <a:p>
            <a:pPr eaLnBrk="1" hangingPunct="1"/>
            <a:endParaRPr lang="en-US" dirty="0"/>
          </a:p>
        </p:txBody>
      </p:sp>
      <p:sp>
        <p:nvSpPr>
          <p:cNvPr id="2090" name="TextBox 2"/>
          <p:cNvSpPr txBox="1">
            <a:spLocks noChangeArrowheads="1"/>
          </p:cNvSpPr>
          <p:nvPr/>
        </p:nvSpPr>
        <p:spPr bwMode="auto">
          <a:xfrm>
            <a:off x="35077920" y="21183600"/>
            <a:ext cx="153664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a:solidFill>
                  <a:schemeClr val="tx1"/>
                </a:solidFill>
                <a:latin typeface="Times New Roman" pitchFamily="18" charset="0"/>
                <a:ea typeface="ＭＳ Ｐゴシック" pitchFamily="34" charset="-128"/>
              </a:defRPr>
            </a:lvl1pPr>
            <a:lvl2pPr marL="742950" indent="-285750" eaLnBrk="0" hangingPunct="0">
              <a:defRPr sz="3000">
                <a:solidFill>
                  <a:schemeClr val="tx1"/>
                </a:solidFill>
                <a:latin typeface="Times New Roman" pitchFamily="18" charset="0"/>
                <a:ea typeface="ＭＳ Ｐゴシック" pitchFamily="34" charset="-128"/>
              </a:defRPr>
            </a:lvl2pPr>
            <a:lvl3pPr marL="1143000" indent="-228600" eaLnBrk="0" hangingPunct="0">
              <a:defRPr sz="3000">
                <a:solidFill>
                  <a:schemeClr val="tx1"/>
                </a:solidFill>
                <a:latin typeface="Times New Roman" pitchFamily="18" charset="0"/>
                <a:ea typeface="ＭＳ Ｐゴシック" pitchFamily="34" charset="-128"/>
              </a:defRPr>
            </a:lvl3pPr>
            <a:lvl4pPr marL="1600200" indent="-228600" eaLnBrk="0" hangingPunct="0">
              <a:defRPr sz="3000">
                <a:solidFill>
                  <a:schemeClr val="tx1"/>
                </a:solidFill>
                <a:latin typeface="Times New Roman" pitchFamily="18" charset="0"/>
                <a:ea typeface="ＭＳ Ｐゴシック" pitchFamily="34" charset="-128"/>
              </a:defRPr>
            </a:lvl4pPr>
            <a:lvl5pPr marL="2057400" indent="-228600" eaLnBrk="0" hangingPunct="0">
              <a:defRPr sz="30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pPr eaLnBrk="1" hangingPunct="1"/>
            <a:r>
              <a:rPr lang="en-US" altLang="en-US" sz="3600" dirty="0" smtClean="0"/>
              <a:t>The intensity dependence versus rotational angle is plotted below. The theoretical expectation is that this will enhance the Faraday angle from 4 to 9 degrees. We observed an increase in </a:t>
            </a:r>
            <a:r>
              <a:rPr lang="en-US" altLang="en-US" sz="3600" dirty="0" smtClean="0">
                <a:latin typeface="Cambria Math"/>
                <a:ea typeface="Cambria Math"/>
              </a:rPr>
              <a:t>𝜽 by about 2</a:t>
            </a:r>
            <a:r>
              <a:rPr lang="en-US" altLang="en-US" sz="3600" dirty="0" smtClean="0"/>
              <a:t>º</a:t>
            </a:r>
            <a:r>
              <a:rPr lang="en-US" altLang="en-US" sz="3600" dirty="0" smtClean="0">
                <a:latin typeface="Cambria Math"/>
                <a:ea typeface="Cambria Math"/>
              </a:rPr>
              <a:t> consistent with this calculation.</a:t>
            </a:r>
            <a:endParaRPr lang="en-US" altLang="en-US" sz="3600" dirty="0"/>
          </a:p>
        </p:txBody>
      </p:sp>
      <mc:AlternateContent xmlns:mc="http://schemas.openxmlformats.org/markup-compatibility/2006" xmlns:a14="http://schemas.microsoft.com/office/drawing/2010/main">
        <mc:Choice Requires="a14">
          <p:sp>
            <p:nvSpPr>
              <p:cNvPr id="14" name="TextBox 13"/>
              <p:cNvSpPr txBox="1"/>
              <p:nvPr/>
            </p:nvSpPr>
            <p:spPr>
              <a:xfrm>
                <a:off x="38862000" y="20193000"/>
                <a:ext cx="7830747" cy="918393"/>
              </a:xfrm>
              <a:prstGeom prst="rect">
                <a:avLst/>
              </a:prstGeom>
              <a:noFill/>
            </p:spPr>
            <p:txBody>
              <a:bodyPr wrap="square" rtlCol="0">
                <a:spAutoFit/>
              </a:bodyPr>
              <a:lstStyle/>
              <a:p>
                <a:pPr algn="ctr"/>
                <a14:m>
                  <m:oMath xmlns:m="http://schemas.openxmlformats.org/officeDocument/2006/math">
                    <m:r>
                      <a:rPr lang="en-US" sz="3600" b="0" i="1" smtClean="0">
                        <a:latin typeface="Cambria Math"/>
                      </a:rPr>
                      <m:t>𝐼</m:t>
                    </m:r>
                    <m:r>
                      <a:rPr lang="en-US" sz="3600" b="0" i="1" smtClean="0">
                        <a:latin typeface="Cambria Math"/>
                      </a:rPr>
                      <m:t>=</m:t>
                    </m:r>
                    <m:sSub>
                      <m:sSubPr>
                        <m:ctrlPr>
                          <a:rPr lang="en-US" sz="3600" b="0" i="1" smtClean="0">
                            <a:latin typeface="Cambria Math"/>
                          </a:rPr>
                        </m:ctrlPr>
                      </m:sSubPr>
                      <m:e>
                        <m:r>
                          <a:rPr lang="en-US" sz="3600" b="0" i="1" smtClean="0">
                            <a:latin typeface="Cambria Math"/>
                          </a:rPr>
                          <m:t>𝐼</m:t>
                        </m:r>
                      </m:e>
                      <m:sub>
                        <m:r>
                          <a:rPr lang="en-US" sz="3600" b="0" i="1" smtClean="0">
                            <a:latin typeface="Cambria Math"/>
                          </a:rPr>
                          <m:t>𝑜</m:t>
                        </m:r>
                      </m:sub>
                    </m:sSub>
                    <m:f>
                      <m:fPr>
                        <m:ctrlPr>
                          <a:rPr lang="en-US" sz="3600" b="0" i="1" smtClean="0">
                            <a:latin typeface="Cambria Math"/>
                            <a:ea typeface="Cambria Math"/>
                          </a:rPr>
                        </m:ctrlPr>
                      </m:fPr>
                      <m:num>
                        <m:d>
                          <m:dPr>
                            <m:ctrlPr>
                              <a:rPr lang="en-US" sz="3600" b="0" i="1" smtClean="0">
                                <a:latin typeface="Cambria Math"/>
                              </a:rPr>
                            </m:ctrlPr>
                          </m:dPr>
                          <m:e>
                            <m:r>
                              <a:rPr lang="en-US" sz="3600" b="0" i="1" smtClean="0">
                                <a:latin typeface="Cambria Math"/>
                              </a:rPr>
                              <m:t>16</m:t>
                            </m:r>
                            <m:r>
                              <a:rPr lang="en-US" sz="3600" b="0" i="1" smtClean="0">
                                <a:latin typeface="Cambria Math"/>
                              </a:rPr>
                              <m:t>𝑐𝑜𝑠</m:t>
                            </m:r>
                            <m:r>
                              <a:rPr lang="en-US" sz="3600" b="0" i="1" smtClean="0">
                                <a:latin typeface="Cambria Math"/>
                              </a:rPr>
                              <m:t>2</m:t>
                            </m:r>
                            <m:r>
                              <a:rPr lang="en-US" sz="3600" b="0" i="1" smtClean="0">
                                <a:latin typeface="Cambria Math"/>
                                <a:ea typeface="Cambria Math"/>
                              </a:rPr>
                              <m:t>𝜃</m:t>
                            </m:r>
                            <m:r>
                              <a:rPr lang="en-US" sz="3600" b="0" i="1" smtClean="0">
                                <a:latin typeface="Cambria Math"/>
                                <a:ea typeface="Cambria Math"/>
                              </a:rPr>
                              <m:t>−25</m:t>
                            </m:r>
                          </m:e>
                        </m:d>
                      </m:num>
                      <m:den>
                        <m:r>
                          <a:rPr lang="en-US" sz="3600" b="0" i="1" smtClean="0">
                            <a:latin typeface="Cambria Math"/>
                            <a:ea typeface="Cambria Math"/>
                          </a:rPr>
                          <m:t>24</m:t>
                        </m:r>
                        <m:r>
                          <a:rPr lang="en-US" sz="3600" b="0" i="1" smtClean="0">
                            <a:latin typeface="Cambria Math"/>
                            <a:ea typeface="Cambria Math"/>
                          </a:rPr>
                          <m:t>𝑐𝑜𝑠</m:t>
                        </m:r>
                        <m:r>
                          <a:rPr lang="en-US" sz="3600" b="0" i="1" smtClean="0">
                            <a:latin typeface="Cambria Math"/>
                            <a:ea typeface="Cambria Math"/>
                          </a:rPr>
                          <m:t>4</m:t>
                        </m:r>
                        <m:r>
                          <a:rPr lang="en-US" sz="3600" b="0" i="1" smtClean="0">
                            <a:latin typeface="Cambria Math"/>
                            <a:ea typeface="Cambria Math"/>
                          </a:rPr>
                          <m:t>𝜃</m:t>
                        </m:r>
                        <m:r>
                          <a:rPr lang="en-US" sz="3600" b="0" i="1" smtClean="0">
                            <a:latin typeface="Cambria Math"/>
                            <a:ea typeface="Cambria Math"/>
                          </a:rPr>
                          <m:t>−51</m:t>
                        </m:r>
                      </m:den>
                    </m:f>
                    <m:sSup>
                      <m:sSupPr>
                        <m:ctrlPr>
                          <a:rPr lang="en-US" sz="3600" b="0" i="1" smtClean="0">
                            <a:latin typeface="Cambria Math"/>
                            <a:ea typeface="Cambria Math"/>
                          </a:rPr>
                        </m:ctrlPr>
                      </m:sSupPr>
                      <m:e>
                        <m:r>
                          <a:rPr lang="en-US" sz="3600" b="0" i="1" smtClean="0">
                            <a:latin typeface="Cambria Math"/>
                            <a:ea typeface="Cambria Math"/>
                          </a:rPr>
                          <m:t>𝑐𝑜𝑠</m:t>
                        </m:r>
                      </m:e>
                      <m:sup>
                        <m:r>
                          <a:rPr lang="en-US" sz="3600" b="0" i="1" smtClean="0">
                            <a:latin typeface="Cambria Math"/>
                            <a:ea typeface="Cambria Math"/>
                          </a:rPr>
                          <m:t>2</m:t>
                        </m:r>
                      </m:sup>
                    </m:sSup>
                    <m:r>
                      <a:rPr lang="en-US" sz="3600" b="0" i="1" smtClean="0">
                        <a:latin typeface="Cambria Math"/>
                        <a:ea typeface="Cambria Math"/>
                      </a:rPr>
                      <m:t>𝜃</m:t>
                    </m:r>
                  </m:oMath>
                </a14:m>
                <a:r>
                  <a:rPr lang="en-US" sz="3600" dirty="0" smtClean="0"/>
                  <a:t>.</a:t>
                </a:r>
                <a:endParaRPr lang="en-US" sz="3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38862000" y="20193000"/>
                <a:ext cx="7830747" cy="918393"/>
              </a:xfrm>
              <a:prstGeom prst="rect">
                <a:avLst/>
              </a:prstGeom>
              <a:blipFill rotWithShape="1">
                <a:blip r:embed="rId27"/>
                <a:stretch>
                  <a:fillRect b="-10000"/>
                </a:stretch>
              </a:blipFill>
            </p:spPr>
            <p:txBody>
              <a:bodyPr/>
              <a:lstStyle/>
              <a:p>
                <a:r>
                  <a:rPr lang="en-US">
                    <a:noFill/>
                  </a:rPr>
                  <a:t> </a:t>
                </a:r>
              </a:p>
            </p:txBody>
          </p:sp>
        </mc:Fallback>
      </mc:AlternateContent>
      <p:sp>
        <p:nvSpPr>
          <p:cNvPr id="17" name="TextBox 16"/>
          <p:cNvSpPr txBox="1"/>
          <p:nvPr/>
        </p:nvSpPr>
        <p:spPr>
          <a:xfrm>
            <a:off x="45339000" y="20345400"/>
            <a:ext cx="2362200" cy="553998"/>
          </a:xfrm>
          <a:prstGeom prst="rect">
            <a:avLst/>
          </a:prstGeom>
          <a:noFill/>
        </p:spPr>
        <p:txBody>
          <a:bodyPr wrap="square" rtlCol="0">
            <a:spAutoFit/>
          </a:bodyPr>
          <a:lstStyle/>
          <a:p>
            <a:r>
              <a:rPr lang="en-US" dirty="0" smtClean="0"/>
              <a:t>Eq. (2)</a:t>
            </a:r>
            <a:endParaRPr lang="en-US" dirty="0"/>
          </a:p>
        </p:txBody>
      </p:sp>
      <p:graphicFrame>
        <p:nvGraphicFramePr>
          <p:cNvPr id="112" name="Chart 111"/>
          <p:cNvGraphicFramePr>
            <a:graphicFrameLocks/>
          </p:cNvGraphicFramePr>
          <p:nvPr>
            <p:extLst>
              <p:ext uri="{D42A27DB-BD31-4B8C-83A1-F6EECF244321}">
                <p14:modId xmlns:p14="http://schemas.microsoft.com/office/powerpoint/2010/main" val="2340143925"/>
              </p:ext>
            </p:extLst>
          </p:nvPr>
        </p:nvGraphicFramePr>
        <p:xfrm>
          <a:off x="37224205" y="22891155"/>
          <a:ext cx="11082910" cy="4921845"/>
        </p:xfrm>
        <a:graphic>
          <a:graphicData uri="http://schemas.openxmlformats.org/drawingml/2006/chart">
            <c:chart xmlns:c="http://schemas.openxmlformats.org/drawingml/2006/chart" xmlns:r="http://schemas.openxmlformats.org/officeDocument/2006/relationships" r:id="rId28"/>
          </a:graphicData>
        </a:graphic>
      </p:graphicFrame>
      <p:sp>
        <p:nvSpPr>
          <p:cNvPr id="20" name="TextBox 19"/>
          <p:cNvSpPr txBox="1"/>
          <p:nvPr/>
        </p:nvSpPr>
        <p:spPr>
          <a:xfrm rot="16200000">
            <a:off x="35644045" y="24792874"/>
            <a:ext cx="1955281" cy="646331"/>
          </a:xfrm>
          <a:prstGeom prst="rect">
            <a:avLst/>
          </a:prstGeom>
          <a:noFill/>
        </p:spPr>
        <p:txBody>
          <a:bodyPr wrap="square" rtlCol="0">
            <a:spAutoFit/>
          </a:bodyPr>
          <a:lstStyle/>
          <a:p>
            <a:r>
              <a:rPr lang="en-US" sz="3600" b="1" dirty="0" smtClean="0"/>
              <a:t>Intensity</a:t>
            </a:r>
            <a:endParaRPr lang="en-US" sz="3600" b="1" dirty="0"/>
          </a:p>
        </p:txBody>
      </p:sp>
      <p:sp>
        <p:nvSpPr>
          <p:cNvPr id="21" name="TextBox 20"/>
          <p:cNvSpPr txBox="1"/>
          <p:nvPr/>
        </p:nvSpPr>
        <p:spPr>
          <a:xfrm>
            <a:off x="48539400" y="26741991"/>
            <a:ext cx="2490415" cy="646331"/>
          </a:xfrm>
          <a:prstGeom prst="rect">
            <a:avLst/>
          </a:prstGeom>
          <a:noFill/>
        </p:spPr>
        <p:txBody>
          <a:bodyPr wrap="square" rtlCol="0">
            <a:spAutoFit/>
          </a:bodyPr>
          <a:lstStyle/>
          <a:p>
            <a:r>
              <a:rPr lang="en-US" sz="3600" b="1" dirty="0" smtClean="0"/>
              <a:t>Degree</a:t>
            </a:r>
            <a:endParaRPr lang="en-US" sz="36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7417</TotalTime>
  <Words>320</Words>
  <Application>Microsoft Office PowerPoint</Application>
  <PresentationFormat>Custom</PresentationFormat>
  <Paragraphs>92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PowerPoint Presentation</vt:lpstr>
    </vt:vector>
  </TitlesOfParts>
  <Company>CSU Bakersfield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ProfileTemplate</cp:lastModifiedBy>
  <cp:revision>379</cp:revision>
  <cp:lastPrinted>2012-08-06T18:12:08Z</cp:lastPrinted>
  <dcterms:created xsi:type="dcterms:W3CDTF">2008-08-06T16:03:07Z</dcterms:created>
  <dcterms:modified xsi:type="dcterms:W3CDTF">2014-08-05T22:47:53Z</dcterms:modified>
</cp:coreProperties>
</file>