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8"/>
  </p:notesMasterIdLst>
  <p:sldIdLst>
    <p:sldId id="256" r:id="rId2"/>
    <p:sldId id="257" r:id="rId3"/>
    <p:sldId id="258" r:id="rId4"/>
    <p:sldId id="304" r:id="rId5"/>
    <p:sldId id="305" r:id="rId6"/>
    <p:sldId id="306" r:id="rId7"/>
    <p:sldId id="307" r:id="rId8"/>
    <p:sldId id="264" r:id="rId9"/>
    <p:sldId id="309" r:id="rId10"/>
    <p:sldId id="308" r:id="rId11"/>
    <p:sldId id="311" r:id="rId12"/>
    <p:sldId id="312" r:id="rId13"/>
    <p:sldId id="313" r:id="rId14"/>
    <p:sldId id="314" r:id="rId15"/>
    <p:sldId id="315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0034A9"/>
    <a:srgbClr val="003594"/>
    <a:srgbClr val="000061"/>
    <a:srgbClr val="004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7" autoAdjust="0"/>
    <p:restoredTop sz="93103" autoAdjust="0"/>
  </p:normalViewPr>
  <p:slideViewPr>
    <p:cSldViewPr snapToGrid="0" snapToObjects="1">
      <p:cViewPr varScale="1">
        <p:scale>
          <a:sx n="107" d="100"/>
          <a:sy n="107" d="100"/>
        </p:scale>
        <p:origin x="7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4AE5-18F2-9A44-91B2-6FE897434C1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B11D6-CB03-5346-914A-21D1F2E7F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2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4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1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04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3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09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01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6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8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8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3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8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20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B11D6-CB03-5346-914A-21D1F2E7F1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7A5B-E512-C446-B008-2452BB91C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3F4A5-B231-C147-94F1-B0F1074B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136B-19DF-1A49-97B3-5D815669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D5E8-BFFA-6742-B6A3-020371ED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9CAB-2FA5-384D-960D-71C3681E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750B-0336-C447-870B-A6915A0C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5AD38-3B7B-D747-9AA2-DB4660592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0F1D6-DDD8-B847-A6D5-AB7AB554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88AAD-8CFB-9647-8EF5-FCFC2B68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DEED-D8C5-8E47-94FC-64F552D1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ABCC2-368A-1D43-918F-4DB6FEE75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7659-B4E5-B346-942A-9B13CC1D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D13AC-3E07-5142-BADC-DEAEDEF56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798E-7D4B-A947-8F49-1F8F487E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77A44-2575-284B-9113-38171470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F05D-0A72-EC48-B09E-C16B72A2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D768C-BDAA-C749-AC92-5DB25E40A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BE98B-A0F2-E14A-AF82-8A5E81F9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75F10-522B-A24C-A1B2-75031190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B195-827C-3341-B8DD-2800B800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21CC-0E94-A741-AB7A-1D46BB4A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F076F-1A1A-5B49-9634-7EE060934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FB65-C4CC-244B-BA2E-9E990ECB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0926D-37CF-1B4B-8091-6A42BE79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AE94-F76D-BE48-B393-90627066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2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5197-6ABC-FD4E-8FF9-24CEAFCD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D5CEE-8FB2-D545-BD65-996DDFE56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D9C55-9788-3441-91EE-3BC96899B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BFFF6-CD51-4C41-9362-73D31F0E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C3CD-1081-CD4C-89BB-A711D402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5D71A-5BA0-5B48-B6C2-47D85CC5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6C3F-6165-C54D-8450-1007C8231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D7D15-7DB3-1D43-85E5-8C6D5DAD8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0775-89BE-D34E-96AE-54A7ABCF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57B7F-0C58-2C45-BC5D-75D208747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C0CA2-89C2-674D-B72E-403DE1EBA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0953C-2B46-354B-8E52-38FA70C8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5FE65-CD71-7F4B-B664-6E39A45A5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FCAA5-D2FD-1441-A8BD-19E90E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77FC-2D46-C24B-AE66-CE64639D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C6D07-FF0D-634F-A3FE-CEC4D060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A28AE-302B-DD4F-90A3-E9EC3B44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ACEEC-B5B6-E142-86C5-1E996A7B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D63E5-4E40-0F4B-8C4D-9CEC6D7D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F39B5-59F3-5F44-B994-273FCD07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2D9B4-DE01-AA41-998B-7D3CB42D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CED7-3879-5A4B-98A9-8CC097A0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2958-FC8F-154C-8390-1AAF260E4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C16D-BE75-9D41-9573-06C96EDE2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6FB7E-CD4F-F34E-A59C-AC6B5FC1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B5C67-D22A-7145-B658-C45546D9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EBF94-8293-2F4B-88FE-F29A707E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4C1E-CFB7-4041-9069-81D1ADDB1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EA6AF-8574-1C4F-94F0-437C79885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FD5D9-CF48-9449-9853-ADAA77112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1C1AE-7B66-574D-BBC5-4FF2F6FD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B9E48-89CA-744D-AC74-9CB534CC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20698-77AB-2E43-9042-FE77192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93F8C-8C89-DE47-AD44-998597E0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D2E30-AC83-E847-8786-912AF3F9B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313F5-89DB-EF41-8C03-BB7D48305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2863-74E6-9F43-8AE2-327BFEB58E2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1B953-F8EE-6B49-9BAA-986CBDF6A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BFA0-6062-C443-8F91-63065E75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302F-20F8-334C-8FEB-B8C2F0EA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8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alstate.policystat.com/policy/9438931/lates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indata.csub.edu/media/34196/download?inline" TargetMode="External"/><Relationship Id="rId5" Type="http://schemas.openxmlformats.org/officeDocument/2006/relationships/hyperlink" Target="https://www.csub.edu/aarc/what-academic-jeopardy-program" TargetMode="External"/><Relationship Id="rId4" Type="http://schemas.openxmlformats.org/officeDocument/2006/relationships/hyperlink" Target="https://www.csub.edu/academicprograms/academic-petition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dsource.org/2022/new-batch-of-csu-records-show-professors-disciplined-for-sexual-harassment/676217" TargetMode="External"/><Relationship Id="rId5" Type="http://schemas.openxmlformats.org/officeDocument/2006/relationships/hyperlink" Target="https://www.csub.edu/equity-inclusion-compliance/dhr" TargetMode="External"/><Relationship Id="rId4" Type="http://schemas.openxmlformats.org/officeDocument/2006/relationships/hyperlink" Target="https://www.csub.edu/academicprograms/student-complaints-and-grievanc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lstate.edu/impact-of-the-csu/student-success/AB-928/Documents/ab-928-timeline.pdf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leginfo.legislature.ca.gov/faces/billTextClient.xhtml?bill_id=202120220AB928" TargetMode="External"/><Relationship Id="rId12" Type="http://schemas.openxmlformats.org/officeDocument/2006/relationships/hyperlink" Target="https://www.lcwlegal.com/news/ab-1111-requires-the-community-colleges-establish-a-common-course-numbering-system-for-all-required-courses-for-general-education-and-transfer-pathways-and-requires-each-campus-to-adopt-th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ginfo.legislature.ca.gov/faces/billTextClient.xhtml?bill_id=201920200AB1460" TargetMode="External"/><Relationship Id="rId11" Type="http://schemas.openxmlformats.org/officeDocument/2006/relationships/hyperlink" Target="https://leginfo.legislature.ca.gov/faces/billTextClient.xhtml?bill_id=202120220AB927" TargetMode="External"/><Relationship Id="rId5" Type="http://schemas.openxmlformats.org/officeDocument/2006/relationships/hyperlink" Target="https://leginfo.legislature.ca.gov/faces/billNavClient.xhtml?bill_id=202120220AB101" TargetMode="External"/><Relationship Id="rId10" Type="http://schemas.openxmlformats.org/officeDocument/2006/relationships/hyperlink" Target="https://www.calstate.edu/impact-of-the-csu/student-success/AB-928/Documents/ICAS-Approved-GE-Transfer-Pathway.pdf" TargetMode="External"/><Relationship Id="rId4" Type="http://schemas.openxmlformats.org/officeDocument/2006/relationships/hyperlink" Target="https://www.calstate.edu/csu-system/why-the-csu-matters/graduation-initiative-2025/Documents/gi-2025-equity-goals-and-priorities-2021-22.pdf" TargetMode="External"/><Relationship Id="rId9" Type="http://schemas.openxmlformats.org/officeDocument/2006/relationships/hyperlink" Target="https://www.calstate.edu/impact-of-the-csu/student-success/AB-928/Pages/default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file:///C:\Users\lvega\Downloads\Implementation%20Guidance%20for%20CSU%20General%20Education%20Policy%20and%20Transfe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www.calstate.edu/impact-of-the-csu/student-success/AB-928/Documents/ICAS-Approved-GE-Transfer-Pathway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alstate.edu/impact-of-the-csu/student-success/AB-928/Pages/default.aspx" TargetMode="External"/><Relationship Id="rId5" Type="http://schemas.openxmlformats.org/officeDocument/2006/relationships/hyperlink" Target="https://www.calstate.edu/impact-of-the-csu/student-success/AB-928/Documents/ab-928-timeline.pdf" TargetMode="External"/><Relationship Id="rId4" Type="http://schemas.openxmlformats.org/officeDocument/2006/relationships/hyperlink" Target="https://leginfo.legislature.ca.gov/faces/billTextClient.xhtml?bill_id=202120220AB92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ub.edu/catalog/2022-2023-registrars-office-and-academic-policies" TargetMode="External"/><Relationship Id="rId13" Type="http://schemas.openxmlformats.org/officeDocument/2006/relationships/hyperlink" Target="https://calstate.policystat.com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csub.edu/catalog/course-descriptions" TargetMode="External"/><Relationship Id="rId12" Type="http://schemas.openxmlformats.org/officeDocument/2006/relationships/hyperlink" Target="https://www.calstate.edu/csu-system/why-the-csu-matters/graduation-initiative-2025/Documents/gi-2025-equity-goals-and-priorities-2021-22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sub.edu/catalog/departments-programs" TargetMode="External"/><Relationship Id="rId11" Type="http://schemas.openxmlformats.org/officeDocument/2006/relationships/hyperlink" Target="https://maindata.csub.edu/media/45231/download?inline" TargetMode="External"/><Relationship Id="rId5" Type="http://schemas.openxmlformats.org/officeDocument/2006/relationships/hyperlink" Target="https://maindata.csub.edu/media/44191/download?inline" TargetMode="External"/><Relationship Id="rId15" Type="http://schemas.openxmlformats.org/officeDocument/2006/relationships/hyperlink" Target="https://govt.westlaw.com/calregs/Browse/Home/California/CaliforniaCodeofRegulations" TargetMode="External"/><Relationship Id="rId10" Type="http://schemas.openxmlformats.org/officeDocument/2006/relationships/hyperlink" Target="https://www.csub.edu/senate/resolutions" TargetMode="External"/><Relationship Id="rId4" Type="http://schemas.openxmlformats.org/officeDocument/2006/relationships/hyperlink" Target="https://www.csub.edu/ge/students" TargetMode="External"/><Relationship Id="rId9" Type="http://schemas.openxmlformats.org/officeDocument/2006/relationships/hyperlink" Target="https://www.csub.edu/catalog/2022-2023-academic-affairs-and-academic-programs" TargetMode="External"/><Relationship Id="rId14" Type="http://schemas.openxmlformats.org/officeDocument/2006/relationships/hyperlink" Target="https://www.csub.edu/senate/university-handbo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1867798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Oswald Medium" pitchFamily="2" charset="77"/>
              </a:rPr>
              <a:t>Understanding University-wide Graduation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1C8F2-B461-394D-AF52-F757BE3C9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75" y="4767809"/>
            <a:ext cx="5753855" cy="1469068"/>
          </a:xfrm>
          <a:noFill/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Faculty Advising Summer Institute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Tuesday, August 10, 2022, at 10a.m.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Presenter: Luis Vega 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4511603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837A0B-5D7B-8E40-B206-9A420A414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  <p:pic>
        <p:nvPicPr>
          <p:cNvPr id="7" name="Picture 6" descr="Logo that says California State University Bakersfield">
            <a:extLst>
              <a:ext uri="{FF2B5EF4-FFF2-40B4-BE49-F238E27FC236}">
                <a16:creationId xmlns:a16="http://schemas.microsoft.com/office/drawing/2014/main" id="{55F9C19D-A8B8-F84A-B65D-3E840CF07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13" y="5058926"/>
            <a:ext cx="4307685" cy="118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0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0" y="333568"/>
            <a:ext cx="9321315" cy="2026173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sz="4000" dirty="0">
                <a:solidFill>
                  <a:srgbClr val="0034A9"/>
                </a:solidFill>
                <a:latin typeface="Oswald Medium" pitchFamily="2" charset="77"/>
              </a:rPr>
              <a:t>3. ACADEMIC STANDING, DISMISSAL RISK, AND RETURN TO GOOD STANDING</a:t>
            </a:r>
            <a:br>
              <a:rPr lang="en-US" sz="2700" dirty="0">
                <a:solidFill>
                  <a:srgbClr val="0034A9"/>
                </a:solidFill>
                <a:latin typeface="Oswald Medium" pitchFamily="2" charset="77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182" y="1773238"/>
            <a:ext cx="10958050" cy="4170362"/>
          </a:xfrm>
        </p:spPr>
        <p:txBody>
          <a:bodyPr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Academic Petitions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things do not go according to plan and academic standing is affected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Flow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Probation – [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Jeopardy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-- Disqualification – [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Appeal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-- Reinstatement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-Reinstatement different for students with 59- or less units versus 60+ units  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-Academic renewal – narrowly defined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-Repetition of course beyond 3</a:t>
            </a:r>
            <a:r>
              <a:rPr lang="en-US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attempt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-Return to earlier catalog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-No petition needed for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repeat up to 28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(16 units grade forgiveness / 12 units grade average)</a:t>
            </a:r>
          </a:p>
          <a:p>
            <a:pPr marL="45720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-Appeals -- Role of the APC (Academic Petitions Committee)—1 faculty representative from each School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Orders Relevant to Petitions: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EO1037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Grading, Repetition of courses, Academic Renewal, and Appeals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5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0" y="333569"/>
            <a:ext cx="9321315" cy="1439670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Preempting Calamit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of Academic Disqualification through Advising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182" y="1773238"/>
            <a:ext cx="10958050" cy="4170362"/>
          </a:xfrm>
        </p:spPr>
        <p:txBody>
          <a:bodyPr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Hypothetical Scenarios and not guidelines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__Students misjudge consequences or are unaware, how to inform/educate?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__Hones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advising– student wants to be an MD but not passing Chemistry courses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__Professor allows students pe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rforming poorly to drop course with W before deadline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__Course overloads and repeatedly getting W grades,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s, WUs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not seeing advisors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__Where is the place and time to talk to students about grades and performance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__Student seeks term withdrawal by-passing professor’s signatures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__When/Where do we teach about professional responsibility, deadlines, etc.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Scenarios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0" y="333569"/>
            <a:ext cx="9321315" cy="1439670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DUE PROCESS PROCEDURES –WHEN DIFFERENCES ARISE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911" y="1198051"/>
            <a:ext cx="10958050" cy="4170362"/>
          </a:xfrm>
        </p:spPr>
        <p:txBody>
          <a:bodyPr>
            <a:normAutofit fontScale="92500" lnSpcReduction="1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Complaints and Grievances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limits: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Violation of policies/regulations,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clerical error,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prejudicial evaluation,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(d) arbitrary/capricious evaluation.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different procedures for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Discrimination, Harassment, and retaliation complaints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about latest developments:  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https://edsource.org/2022/new-batch-of-csu-records-show-professors-disciplined-for-sexual-harassment/676217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2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0" y="333569"/>
            <a:ext cx="9321315" cy="1439670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sz="4000" dirty="0">
                <a:solidFill>
                  <a:srgbClr val="0034A9"/>
                </a:solidFill>
                <a:latin typeface="Oswald Medium" pitchFamily="2" charset="77"/>
              </a:rPr>
              <a:t>Holistic Advising –</a:t>
            </a:r>
            <a:br>
              <a:rPr lang="en-US" sz="4000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Pipeline to Graduation for First-year and New Transfer Students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911" y="1198051"/>
            <a:ext cx="10958050" cy="4170362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CAMPUS information that comes handy and should be consulted as needed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Admissions &amp; Enrollment is Official: https://www.csub.edu/admissions/ </a:t>
            </a:r>
            <a:endParaRPr lang="en-US" sz="16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Know Campus Map &amp; Phone #s: https://www.csub.edu/campusmap/ </a:t>
            </a:r>
            <a:endParaRPr lang="en-US" sz="16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Browse/Read Academic Catalog: https://www.csub.edu/catalog   </a:t>
            </a:r>
            <a:endParaRPr lang="en-US" sz="16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Know Academic Calendar: https://www.csub.edu/calendar/ </a:t>
            </a:r>
            <a:endParaRPr lang="en-US" sz="16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Understand Academic Advising: https://www.csub.edu/advising </a:t>
            </a:r>
            <a:endParaRPr lang="en-US" sz="16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Access Student Services Needed: https://www.csub.edu/studentservices </a:t>
            </a:r>
            <a:endParaRPr lang="en-US" sz="16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Know Student Rights and Responsibilities: https://www.csub.edu/osrr/ </a:t>
            </a:r>
            <a:endParaRPr lang="en-US" sz="16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Applying for jobs and on-campus career guidance: https://www.csub.edu/cece/ </a:t>
            </a:r>
            <a:endParaRPr lang="en-US" sz="16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University related: https://www.csub.edu/academicprograms/Undergraduate%20Studies/index.html</a:t>
            </a:r>
            <a:endParaRPr lang="en-US" sz="16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Counseling Center: https://www.csub.edu/counselingcenter/</a:t>
            </a:r>
            <a:endParaRPr lang="en-US" sz="1600" b="0" dirty="0">
              <a:effectLst/>
            </a:endParaRPr>
          </a:p>
          <a:p>
            <a:br>
              <a:rPr lang="en-US" sz="1400" dirty="0"/>
            </a:b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0" y="333569"/>
            <a:ext cx="9321315" cy="1439670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34A9"/>
                </a:solidFill>
                <a:latin typeface="Oswald Medium" pitchFamily="2" charset="77"/>
              </a:rPr>
            </a:br>
            <a:br>
              <a:rPr lang="en-US" sz="4000" dirty="0">
                <a:solidFill>
                  <a:srgbClr val="0034A9"/>
                </a:solidFill>
                <a:latin typeface="Oswald Medium" pitchFamily="2" charset="77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911" y="1198051"/>
            <a:ext cx="10958050" cy="4170362"/>
          </a:xfrm>
        </p:spPr>
        <p:txBody>
          <a:bodyPr>
            <a:normAutofit fontScale="70000" lnSpcReduction="20000"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MAJOR information that is actionable and needs ongoing attention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Know Requirements for your Major: https://www.csub.edu/catalog/departments-programs </a:t>
            </a: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Know Course Descriptions of Major &amp; GE: https://www.csub.edu/catalog/course-descriptions </a:t>
            </a: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Use Academic Advising &amp; Learn Process: https://www.csub.edu/advising </a:t>
            </a: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Learn Networking Opportunities in Major: Clubs / Honor Societies, do a search  </a:t>
            </a: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Consider Student Government, School Newspaper, Greek Life: do a search</a:t>
            </a: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Runner Alumni Mentor Program:  https://www.csub.edu/alumni/runner-alumni-mentor-program</a:t>
            </a: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CLASS activities and practices in need of attention and developmental mode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Read class syllabi thoroughly, note due dates, readings required, outside of class work</a:t>
            </a: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Form study groups and exchange information with trusted classmates in case you miss class</a:t>
            </a: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Work with the writing center to brainstorm, outline topics, research evidence, edit drafts </a:t>
            </a: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Learn library resources and references: https://library.csub.edu </a:t>
            </a:r>
            <a:endParaRPr lang="en-US" sz="29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Improve your oral and written communication, seek opportunities </a:t>
            </a:r>
            <a:endParaRPr lang="en-US" sz="2900" b="0" dirty="0">
              <a:effectLst/>
            </a:endParaRPr>
          </a:p>
          <a:p>
            <a:br>
              <a:rPr lang="en-US" sz="1600" dirty="0"/>
            </a:br>
            <a:br>
              <a:rPr lang="en-US" sz="1400" dirty="0"/>
            </a:b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1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0" y="333569"/>
            <a:ext cx="9321315" cy="1439670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34A9"/>
                </a:solidFill>
                <a:latin typeface="Oswald Medium" pitchFamily="2" charset="77"/>
              </a:rPr>
            </a:br>
            <a:br>
              <a:rPr lang="en-US" sz="4000" dirty="0">
                <a:solidFill>
                  <a:srgbClr val="0034A9"/>
                </a:solidFill>
                <a:latin typeface="Oswald Medium" pitchFamily="2" charset="77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911" y="1198051"/>
            <a:ext cx="10958050" cy="4170362"/>
          </a:xfrm>
        </p:spPr>
        <p:txBody>
          <a:bodyPr>
            <a:normAutofit fontScale="25000" lnSpcReduction="20000"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RECORD BUILDING and dossier development to highlight accomplishments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Search &amp; Engage in the following activities early in your academic experiences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Approach Professors for Research/Graduate School Advice &amp; Career Counseling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Take Research Experience Courses/Independent Studies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Take Applied Experience Courses/Volunteer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Participate in Student Academic Competitions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Apply for Scholarship Opportunities: https://www.csub.edu/camp/Scholarships/index.html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GETTING READY TO APPLY TO GRADUATE SCHOOL that are a must and most not be delayed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Obtain 3 letters of recommendation from professors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Compose a personal statement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Prepare your resume and/or curriculum vitae 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Be prepared for graduate school interviews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Have clear graduate school objectives </a:t>
            </a:r>
            <a:endParaRPr lang="en-US" sz="80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Know how graduate school and career goals intersect </a:t>
            </a:r>
            <a:b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 ] Graduate Student Center Workshops: </a:t>
            </a:r>
            <a:r>
              <a:rPr lang="en-US" sz="8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https://www.csub.edu/graduatestudentcenter</a:t>
            </a:r>
            <a:endParaRPr lang="en-US" sz="80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-See workshops and activities in our website; talk to professors and graduate students </a:t>
            </a:r>
            <a:endParaRPr lang="en-US" sz="8000" b="0" dirty="0">
              <a:effectLst/>
            </a:endParaRPr>
          </a:p>
          <a:p>
            <a:br>
              <a:rPr lang="en-US" sz="8000" dirty="0"/>
            </a:br>
            <a:br>
              <a:rPr lang="en-US" sz="8000" dirty="0"/>
            </a:br>
            <a:br>
              <a:rPr lang="en-US" sz="1400" dirty="0"/>
            </a:b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1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61"/>
            </a:gs>
            <a:gs pos="63000">
              <a:srgbClr val="0034A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A3B6-007B-C74C-B109-9CEE051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75" y="186779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8800" dirty="0">
                <a:solidFill>
                  <a:schemeClr val="bg1"/>
                </a:solidFill>
                <a:latin typeface="Oswald Medium" pitchFamily="2" charset="77"/>
              </a:rPr>
              <a:t>Thank You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A7FC9D-B902-404D-9214-5BE1A1E6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29048" y="4658748"/>
            <a:ext cx="3237471" cy="0"/>
          </a:xfrm>
          <a:prstGeom prst="line">
            <a:avLst/>
          </a:prstGeom>
          <a:ln w="38100">
            <a:solidFill>
              <a:srgbClr val="FFC7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0BE431-A4C0-6742-A25F-24DC2046A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216" y="0"/>
            <a:ext cx="6869784" cy="6858000"/>
          </a:xfrm>
          <a:prstGeom prst="rect">
            <a:avLst/>
          </a:prstGeom>
        </p:spPr>
      </p:pic>
      <p:pic>
        <p:nvPicPr>
          <p:cNvPr id="8" name="Picture 7" descr="Logo that says California State University Bakersfield">
            <a:extLst>
              <a:ext uri="{FF2B5EF4-FFF2-40B4-BE49-F238E27FC236}">
                <a16:creationId xmlns:a16="http://schemas.microsoft.com/office/drawing/2014/main" id="{16507CC5-59F1-5E4C-986A-B693E33B8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48" y="5166671"/>
            <a:ext cx="4096952" cy="112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F882-5A97-7344-8E7C-A59CCD95A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4838"/>
            <a:ext cx="9144000" cy="1209595"/>
          </a:xfrm>
        </p:spPr>
        <p:txBody>
          <a:bodyPr/>
          <a:lstStyle/>
          <a:p>
            <a:r>
              <a:rPr lang="en-US" b="1" dirty="0">
                <a:solidFill>
                  <a:srgbClr val="0034A9"/>
                </a:solidFill>
                <a:latin typeface="Oswald SemiBold" pitchFamily="2" charset="77"/>
              </a:rPr>
              <a:t>Focus of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20168-4A41-7E45-AAD1-079D91BA8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922" y="2408366"/>
            <a:ext cx="9144000" cy="26798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Academic Success </a:t>
            </a:r>
            <a:br>
              <a:rPr 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Graduation Requirements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Overcoming Hardships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Having Faculty as [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tor]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Mentors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Professor to student: It’s in the Syllabus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to Professor: It’s in the Catalog</a:t>
            </a:r>
          </a:p>
        </p:txBody>
      </p:sp>
      <p:pic>
        <p:nvPicPr>
          <p:cNvPr id="5" name="Picture 4" descr="CSUB footer">
            <a:extLst>
              <a:ext uri="{FF2B5EF4-FFF2-40B4-BE49-F238E27FC236}">
                <a16:creationId xmlns:a16="http://schemas.microsoft.com/office/drawing/2014/main" id="{D64744C7-F12D-4C41-91B8-5CF78CCB9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8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1" y="1498692"/>
            <a:ext cx="9144000" cy="1757270"/>
          </a:xfrm>
        </p:spPr>
        <p:txBody>
          <a:bodyPr/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Learning Objectives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489" y="2601119"/>
            <a:ext cx="9705174" cy="165576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Context/History of General Education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Policies, Processes, Programs, Procedures on Route to the Baccalaureate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When Things Don’t Go as Planned 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1" y="195623"/>
            <a:ext cx="9144000" cy="17572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4A9"/>
                </a:solidFill>
                <a:latin typeface="Oswald Medium" pitchFamily="2" charset="77"/>
              </a:rPr>
              <a:t>1. General Education at CSUB</a:t>
            </a:r>
            <a:br>
              <a:rPr lang="en-US" dirty="0">
                <a:solidFill>
                  <a:srgbClr val="0034A9"/>
                </a:solidFill>
                <a:latin typeface="Oswald Medium" pitchFamily="2" charset="77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71" y="1746596"/>
            <a:ext cx="7846142" cy="4170362"/>
          </a:xfrm>
        </p:spPr>
        <p:txBody>
          <a:bodyPr>
            <a:normAutofit/>
          </a:bodyPr>
          <a:lstStyle/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https://www.readinglength.com/book/isbn-0852295316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A0B2E-E960-451C-AE2B-A77C30A02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90" y="1357024"/>
            <a:ext cx="7251444" cy="341013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C31E8F1-9D9A-4CB6-BCE0-7AF2AD96AF0E}"/>
              </a:ext>
            </a:extLst>
          </p:cNvPr>
          <p:cNvSpPr txBox="1">
            <a:spLocks/>
          </p:cNvSpPr>
          <p:nvPr/>
        </p:nvSpPr>
        <p:spPr>
          <a:xfrm>
            <a:off x="7771731" y="1378344"/>
            <a:ext cx="4154797" cy="3727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 b="1" dirty="0"/>
              <a:t>Other Approaches</a:t>
            </a:r>
          </a:p>
          <a:p>
            <a:pPr algn="l"/>
            <a:r>
              <a:rPr lang="en-US" sz="2200" dirty="0"/>
              <a:t>-</a:t>
            </a:r>
            <a:r>
              <a:rPr lang="en-US" sz="2200" b="1" dirty="0"/>
              <a:t>Classical </a:t>
            </a:r>
            <a:r>
              <a:rPr lang="en-US" sz="2200" dirty="0"/>
              <a:t>Western </a:t>
            </a:r>
            <a:br>
              <a:rPr lang="en-US" sz="2000" dirty="0"/>
            </a:br>
            <a:r>
              <a:rPr lang="en-US" sz="2000" dirty="0"/>
              <a:t> Arts/ Rhetoric/ Critical thinking/ Math Reasoning</a:t>
            </a:r>
          </a:p>
          <a:p>
            <a:pPr algn="l"/>
            <a:r>
              <a:rPr lang="en-US" sz="2200" b="1" dirty="0"/>
              <a:t>Thematic </a:t>
            </a:r>
            <a:r>
              <a:rPr lang="en-US" sz="2200" dirty="0"/>
              <a:t>(CSUB) </a:t>
            </a:r>
            <a:br>
              <a:rPr lang="en-US" sz="2000" dirty="0"/>
            </a:br>
            <a:r>
              <a:rPr lang="en-US" sz="2000" dirty="0"/>
              <a:t>Theme Q: </a:t>
            </a:r>
            <a:r>
              <a:rPr lang="en-US" sz="1400" dirty="0"/>
              <a:t>Quality of Life Theme </a:t>
            </a:r>
            <a:br>
              <a:rPr lang="en-US" sz="1400" dirty="0"/>
            </a:br>
            <a:r>
              <a:rPr lang="en-US" sz="2000" dirty="0" err="1"/>
              <a:t>Theme</a:t>
            </a:r>
            <a:r>
              <a:rPr lang="en-US" sz="2000" dirty="0"/>
              <a:t> R: </a:t>
            </a:r>
            <a:r>
              <a:rPr lang="en-US" sz="1400" dirty="0"/>
              <a:t>Revolutionary Ideas and Innovations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Theme S: </a:t>
            </a:r>
            <a:r>
              <a:rPr lang="en-US" sz="1400" dirty="0"/>
              <a:t>Sustainability and Justice</a:t>
            </a:r>
          </a:p>
          <a:p>
            <a:pPr algn="l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Skill Reinforcement – Capstone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/>
            <a:b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 Assessment GE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Driven by Goals/Objectives</a:t>
            </a:r>
          </a:p>
        </p:txBody>
      </p:sp>
    </p:spTree>
    <p:extLst>
      <p:ext uri="{BB962C8B-B14F-4D97-AF65-F5344CB8AC3E}">
        <p14:creationId xmlns:p14="http://schemas.microsoft.com/office/powerpoint/2010/main" val="147793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71" y="1147399"/>
            <a:ext cx="3200399" cy="3962399"/>
          </a:xfrm>
        </p:spPr>
        <p:txBody>
          <a:bodyPr>
            <a:normAutofit fontScale="85000" lnSpcReduction="2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UPDATES AND CHANGES TO REQUIREMENTS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GI 2025 Priorities for 2021-22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technology, re-enrollment, DWF rates, returning students, equity issues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AB 102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(2021) Ethnic Studies requirement—Area F—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AB 1460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CSU specific. Catalog rights Diagram below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AB 928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2022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Transfer Alignment CC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CSU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UC, more ADTs,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34-units GE pathway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AB 927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(2021) Community College offering baccalaureate degrees for unmet needs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AB 1111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(2021) Common course number at CC by July 2024. CSU implications 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885E9-9298-42C6-B65E-68D4A67271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0940" y="0"/>
            <a:ext cx="7665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2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3" y="195160"/>
            <a:ext cx="10728310" cy="192587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Recent Case Study of New Requirement Implementation – Catalog Rights Issue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F  (Ethnic Studies requirement) and Catalog Rights Memo from Chancellors Office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“Implementation Guidance for CSU General Education Policy and Transfer”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31, 2021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Simplified Diagram composed by Debra Jackson in email to CSUB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Success Network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C0DDC4-ABA7-46FE-B9F3-47CE03E0D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406" y="1591870"/>
            <a:ext cx="5804631" cy="52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0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3" y="195160"/>
            <a:ext cx="10958050" cy="4170362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Forthcoming Changes to GE through AB 928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AB 928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2022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Transfer Alignment CC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UC, more ADTs,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34-units GE pathway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428A0-E88E-4542-A0E7-7D5ADA5290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458" y="874720"/>
            <a:ext cx="7615084" cy="59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6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0" y="333568"/>
            <a:ext cx="9321315" cy="2026173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sz="4000" dirty="0">
                <a:solidFill>
                  <a:srgbClr val="0034A9"/>
                </a:solidFill>
                <a:latin typeface="Oswald Medium" pitchFamily="2" charset="77"/>
              </a:rPr>
              <a:t>2. Policies, Processes, Programs, Procedures on Route to the Baccalaureate</a:t>
            </a:r>
            <a:br>
              <a:rPr lang="en-US" sz="2700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sz="2700" dirty="0">
                <a:solidFill>
                  <a:srgbClr val="0034A9"/>
                </a:solidFill>
                <a:latin typeface="Oswald Medium" pitchFamily="2" charset="77"/>
              </a:rPr>
              <a:t>Check mark if true: To Graduate</a:t>
            </a:r>
            <a:br>
              <a:rPr lang="en-US" sz="2700" dirty="0">
                <a:solidFill>
                  <a:srgbClr val="0034A9"/>
                </a:solidFill>
                <a:latin typeface="Oswald Medium" pitchFamily="2" charset="77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182" y="1773238"/>
            <a:ext cx="10958050" cy="41703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 120 </a:t>
            </a:r>
            <a:r>
              <a:rPr lang="en-US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units are needed for the baccalaureate </a:t>
            </a:r>
          </a:p>
          <a:p>
            <a:pPr algn="l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 40 units need to be upper division </a:t>
            </a:r>
          </a:p>
          <a:p>
            <a:pPr algn="l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 70 are the max units accepted from a Comm College</a:t>
            </a:r>
          </a:p>
          <a:p>
            <a:pPr algn="l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 24 Units are the max units allowed from Ext. Ed.</a:t>
            </a:r>
          </a:p>
          <a:p>
            <a:pPr algn="l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__3rd time a course is repeated requires a petition </a:t>
            </a:r>
            <a:b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__16 units with F grades but a student can still have a 4.0</a:t>
            </a:r>
          </a:p>
          <a:p>
            <a:pPr algn="l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__28 units and no more are allowed for course-repeat</a:t>
            </a:r>
            <a:b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__1.90 GPA with academic renewal can allow earning the degree</a:t>
            </a:r>
          </a:p>
          <a:p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9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3D4F78-BFE5-7540-B6D0-67B4C6E39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6366"/>
            <a:ext cx="12192000" cy="631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304D5E-E8CC-C94E-8F57-BB93DB884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1" y="99653"/>
            <a:ext cx="9057560" cy="1420804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034A9"/>
                </a:solidFill>
                <a:latin typeface="Oswald Medium" pitchFamily="2" charset="77"/>
              </a:rPr>
            </a:br>
            <a:r>
              <a:rPr lang="en-US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 AND PROCESSES THAT MUST BE FOLLOWED PER UNIVERSITY POLICY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4A01-91BC-4740-88C1-6E838AFE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182" y="1056544"/>
            <a:ext cx="10958050" cy="4170362"/>
          </a:xfrm>
        </p:spPr>
        <p:txBody>
          <a:bodyPr>
            <a:normAutofit lnSpcReduction="1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GE Requirements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—Student perspective, substitutions, waivers,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scheduled courses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other…  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Departments &amp; Programs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-- Requirements for each major; attend to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course descriptions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Registrar’s Office &amp; Academic Policies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—Enrollment, Registration, Eligibility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“W” grade limits / Extension unit limits / max transfer CC units / min upper div. units/ max GSC units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Academic Affairs and Academic Programs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academic: requirements, standing, catalog, waivers/appeals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Assessment and quality of programs 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Senate Resolutions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-- Monitor CSUB Policies, New, Revisions, Concerns (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Res 212233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academic integrity)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GI 2025 Priorities for 2021-22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technology,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re-enrollment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DWF rates,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returning students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equity issues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https://calstate.policystat.com/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Finding CSU Chancellor’s Executive Orders and CSU Policies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https://www.csub.edu/senate/university-handbook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Policies like Grievances (Appendix D)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Title 5 Education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(California) guidelines </a:t>
            </a:r>
          </a:p>
        </p:txBody>
      </p:sp>
    </p:spTree>
    <p:extLst>
      <p:ext uri="{BB962C8B-B14F-4D97-AF65-F5344CB8AC3E}">
        <p14:creationId xmlns:p14="http://schemas.microsoft.com/office/powerpoint/2010/main" val="3432607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1613</Words>
  <Application>Microsoft Office PowerPoint</Application>
  <PresentationFormat>Widescreen</PresentationFormat>
  <Paragraphs>159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Oswald Medium</vt:lpstr>
      <vt:lpstr>Oswald SemiBold</vt:lpstr>
      <vt:lpstr>Office Theme</vt:lpstr>
      <vt:lpstr>Understanding University-wide Graduation Requirements</vt:lpstr>
      <vt:lpstr>Focus of Session</vt:lpstr>
      <vt:lpstr>Learning Objectives </vt:lpstr>
      <vt:lpstr>1. General Education at CSUB </vt:lpstr>
      <vt:lpstr>PowerPoint Presentation</vt:lpstr>
      <vt:lpstr>PowerPoint Presentation</vt:lpstr>
      <vt:lpstr>PowerPoint Presentation</vt:lpstr>
      <vt:lpstr> 2. Policies, Processes, Programs, Procedures on Route to the Baccalaureate Check mark if true: To Graduate </vt:lpstr>
      <vt:lpstr> POLICY AND PROCESSES THAT MUST BE FOLLOWED PER UNIVERSITY POLICY </vt:lpstr>
      <vt:lpstr> 3. ACADEMIC STANDING, DISMISSAL RISK, AND RETURN TO GOOD STANDING </vt:lpstr>
      <vt:lpstr> Preempting Calamity of Academic Disqualification through Advising </vt:lpstr>
      <vt:lpstr> ACADEMIC DUE PROCESS PROCEDURES –WHEN DIFFERENCES ARISE </vt:lpstr>
      <vt:lpstr> Holistic Advising – Pipeline to Graduation for First-year and New Transfer Students </vt:lpstr>
      <vt:lpstr>   </vt:lpstr>
      <vt:lpstr> 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Maylanie Winton</dc:creator>
  <cp:lastModifiedBy>Luis Vega</cp:lastModifiedBy>
  <cp:revision>20</cp:revision>
  <dcterms:created xsi:type="dcterms:W3CDTF">2021-06-22T19:19:58Z</dcterms:created>
  <dcterms:modified xsi:type="dcterms:W3CDTF">2022-08-10T17:50:41Z</dcterms:modified>
</cp:coreProperties>
</file>