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6"/>
  </p:notesMasterIdLst>
  <p:sldIdLst>
    <p:sldId id="256" r:id="rId2"/>
    <p:sldId id="258" r:id="rId3"/>
    <p:sldId id="275" r:id="rId4"/>
    <p:sldId id="270" r:id="rId5"/>
    <p:sldId id="284" r:id="rId6"/>
    <p:sldId id="265" r:id="rId7"/>
    <p:sldId id="263" r:id="rId8"/>
    <p:sldId id="264" r:id="rId9"/>
    <p:sldId id="266" r:id="rId10"/>
    <p:sldId id="267" r:id="rId11"/>
    <p:sldId id="278" r:id="rId12"/>
    <p:sldId id="279" r:id="rId13"/>
    <p:sldId id="280" r:id="rId14"/>
    <p:sldId id="281" r:id="rId15"/>
    <p:sldId id="273" r:id="rId16"/>
    <p:sldId id="268" r:id="rId17"/>
    <p:sldId id="272" r:id="rId18"/>
    <p:sldId id="271" r:id="rId19"/>
    <p:sldId id="269" r:id="rId20"/>
    <p:sldId id="277" r:id="rId21"/>
    <p:sldId id="285" r:id="rId22"/>
    <p:sldId id="286" r:id="rId23"/>
    <p:sldId id="276"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4"/>
    <a:srgbClr val="0034A9"/>
    <a:srgbClr val="FFC72C"/>
    <a:srgbClr val="000061"/>
    <a:srgbClr val="004E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6"/>
    <p:restoredTop sz="86342"/>
  </p:normalViewPr>
  <p:slideViewPr>
    <p:cSldViewPr snapToGrid="0" snapToObjects="1">
      <p:cViewPr varScale="1">
        <p:scale>
          <a:sx n="69" d="100"/>
          <a:sy n="69" d="100"/>
        </p:scale>
        <p:origin x="208" y="7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C4AE5-18F2-9A44-91B2-6FE897434C1D}" type="datetimeFigureOut">
              <a:rPr lang="en-US" smtClean="0"/>
              <a:t>8/10/22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11D6-CB03-5346-914A-21D1F2E7F14B}" type="slidenum">
              <a:rPr lang="en-US" smtClean="0"/>
              <a:t>‹#›</a:t>
            </a:fld>
            <a:endParaRPr lang="en-US"/>
          </a:p>
        </p:txBody>
      </p:sp>
    </p:spTree>
    <p:extLst>
      <p:ext uri="{BB962C8B-B14F-4D97-AF65-F5344CB8AC3E}">
        <p14:creationId xmlns:p14="http://schemas.microsoft.com/office/powerpoint/2010/main" val="177342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a:t>
            </a:fld>
            <a:endParaRPr lang="en-US"/>
          </a:p>
        </p:txBody>
      </p:sp>
    </p:spTree>
    <p:extLst>
      <p:ext uri="{BB962C8B-B14F-4D97-AF65-F5344CB8AC3E}">
        <p14:creationId xmlns:p14="http://schemas.microsoft.com/office/powerpoint/2010/main" val="77714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10</a:t>
            </a:fld>
            <a:endParaRPr lang="en-US"/>
          </a:p>
        </p:txBody>
      </p:sp>
    </p:spTree>
    <p:extLst>
      <p:ext uri="{BB962C8B-B14F-4D97-AF65-F5344CB8AC3E}">
        <p14:creationId xmlns:p14="http://schemas.microsoft.com/office/powerpoint/2010/main" val="87144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students</a:t>
            </a:r>
          </a:p>
        </p:txBody>
      </p:sp>
      <p:sp>
        <p:nvSpPr>
          <p:cNvPr id="4" name="Slide Number Placeholder 3"/>
          <p:cNvSpPr>
            <a:spLocks noGrp="1"/>
          </p:cNvSpPr>
          <p:nvPr>
            <p:ph type="sldNum" sz="quarter" idx="5"/>
          </p:nvPr>
        </p:nvSpPr>
        <p:spPr/>
        <p:txBody>
          <a:bodyPr/>
          <a:lstStyle/>
          <a:p>
            <a:fld id="{054B11D6-CB03-5346-914A-21D1F2E7F14B}" type="slidenum">
              <a:rPr lang="en-US" smtClean="0"/>
              <a:t>11</a:t>
            </a:fld>
            <a:endParaRPr lang="en-US"/>
          </a:p>
        </p:txBody>
      </p:sp>
    </p:spTree>
    <p:extLst>
      <p:ext uri="{BB962C8B-B14F-4D97-AF65-F5344CB8AC3E}">
        <p14:creationId xmlns:p14="http://schemas.microsoft.com/office/powerpoint/2010/main" val="342776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 snapshot</a:t>
            </a:r>
          </a:p>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12</a:t>
            </a:fld>
            <a:endParaRPr lang="en-US"/>
          </a:p>
        </p:txBody>
      </p:sp>
    </p:spTree>
    <p:extLst>
      <p:ext uri="{BB962C8B-B14F-4D97-AF65-F5344CB8AC3E}">
        <p14:creationId xmlns:p14="http://schemas.microsoft.com/office/powerpoint/2010/main" val="388391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Undergraduates</a:t>
            </a:r>
          </a:p>
        </p:txBody>
      </p:sp>
      <p:sp>
        <p:nvSpPr>
          <p:cNvPr id="4" name="Slide Number Placeholder 3"/>
          <p:cNvSpPr>
            <a:spLocks noGrp="1"/>
          </p:cNvSpPr>
          <p:nvPr>
            <p:ph type="sldNum" sz="quarter" idx="5"/>
          </p:nvPr>
        </p:nvSpPr>
        <p:spPr/>
        <p:txBody>
          <a:bodyPr/>
          <a:lstStyle/>
          <a:p>
            <a:fld id="{054B11D6-CB03-5346-914A-21D1F2E7F14B}" type="slidenum">
              <a:rPr lang="en-US" smtClean="0"/>
              <a:t>13</a:t>
            </a:fld>
            <a:endParaRPr lang="en-US"/>
          </a:p>
        </p:txBody>
      </p:sp>
    </p:spTree>
    <p:extLst>
      <p:ext uri="{BB962C8B-B14F-4D97-AF65-F5344CB8AC3E}">
        <p14:creationId xmlns:p14="http://schemas.microsoft.com/office/powerpoint/2010/main" val="192181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Undergraduates</a:t>
            </a:r>
          </a:p>
        </p:txBody>
      </p:sp>
      <p:sp>
        <p:nvSpPr>
          <p:cNvPr id="4" name="Slide Number Placeholder 3"/>
          <p:cNvSpPr>
            <a:spLocks noGrp="1"/>
          </p:cNvSpPr>
          <p:nvPr>
            <p:ph type="sldNum" sz="quarter" idx="5"/>
          </p:nvPr>
        </p:nvSpPr>
        <p:spPr/>
        <p:txBody>
          <a:bodyPr/>
          <a:lstStyle/>
          <a:p>
            <a:fld id="{054B11D6-CB03-5346-914A-21D1F2E7F14B}" type="slidenum">
              <a:rPr lang="en-US" smtClean="0"/>
              <a:t>14</a:t>
            </a:fld>
            <a:endParaRPr lang="en-US"/>
          </a:p>
        </p:txBody>
      </p:sp>
    </p:spTree>
    <p:extLst>
      <p:ext uri="{BB962C8B-B14F-4D97-AF65-F5344CB8AC3E}">
        <p14:creationId xmlns:p14="http://schemas.microsoft.com/office/powerpoint/2010/main" val="272140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15</a:t>
            </a:fld>
            <a:endParaRPr lang="en-US"/>
          </a:p>
        </p:txBody>
      </p:sp>
    </p:spTree>
    <p:extLst>
      <p:ext uri="{BB962C8B-B14F-4D97-AF65-F5344CB8AC3E}">
        <p14:creationId xmlns:p14="http://schemas.microsoft.com/office/powerpoint/2010/main" val="6309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16</a:t>
            </a:fld>
            <a:endParaRPr lang="en-US"/>
          </a:p>
        </p:txBody>
      </p:sp>
    </p:spTree>
    <p:extLst>
      <p:ext uri="{BB962C8B-B14F-4D97-AF65-F5344CB8AC3E}">
        <p14:creationId xmlns:p14="http://schemas.microsoft.com/office/powerpoint/2010/main" val="50949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17</a:t>
            </a:fld>
            <a:endParaRPr lang="en-US"/>
          </a:p>
        </p:txBody>
      </p:sp>
    </p:spTree>
    <p:extLst>
      <p:ext uri="{BB962C8B-B14F-4D97-AF65-F5344CB8AC3E}">
        <p14:creationId xmlns:p14="http://schemas.microsoft.com/office/powerpoint/2010/main" val="359444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18</a:t>
            </a:fld>
            <a:endParaRPr lang="en-US"/>
          </a:p>
        </p:txBody>
      </p:sp>
    </p:spTree>
    <p:extLst>
      <p:ext uri="{BB962C8B-B14F-4D97-AF65-F5344CB8AC3E}">
        <p14:creationId xmlns:p14="http://schemas.microsoft.com/office/powerpoint/2010/main" val="206221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19</a:t>
            </a:fld>
            <a:endParaRPr lang="en-US"/>
          </a:p>
        </p:txBody>
      </p:sp>
    </p:spTree>
    <p:extLst>
      <p:ext uri="{BB962C8B-B14F-4D97-AF65-F5344CB8AC3E}">
        <p14:creationId xmlns:p14="http://schemas.microsoft.com/office/powerpoint/2010/main" val="24494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2</a:t>
            </a:fld>
            <a:endParaRPr lang="en-US"/>
          </a:p>
        </p:txBody>
      </p:sp>
    </p:spTree>
    <p:extLst>
      <p:ext uri="{BB962C8B-B14F-4D97-AF65-F5344CB8AC3E}">
        <p14:creationId xmlns:p14="http://schemas.microsoft.com/office/powerpoint/2010/main" val="1253539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20</a:t>
            </a:fld>
            <a:endParaRPr lang="en-US"/>
          </a:p>
        </p:txBody>
      </p:sp>
    </p:spTree>
    <p:extLst>
      <p:ext uri="{BB962C8B-B14F-4D97-AF65-F5344CB8AC3E}">
        <p14:creationId xmlns:p14="http://schemas.microsoft.com/office/powerpoint/2010/main" val="38455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concept of “terminology anxiety”</a:t>
            </a:r>
          </a:p>
        </p:txBody>
      </p:sp>
      <p:sp>
        <p:nvSpPr>
          <p:cNvPr id="4" name="Slide Number Placeholder 3"/>
          <p:cNvSpPr>
            <a:spLocks noGrp="1"/>
          </p:cNvSpPr>
          <p:nvPr>
            <p:ph type="sldNum" sz="quarter" idx="5"/>
          </p:nvPr>
        </p:nvSpPr>
        <p:spPr/>
        <p:txBody>
          <a:bodyPr/>
          <a:lstStyle/>
          <a:p>
            <a:fld id="{054B11D6-CB03-5346-914A-21D1F2E7F14B}" type="slidenum">
              <a:rPr lang="en-US" smtClean="0"/>
              <a:t>21</a:t>
            </a:fld>
            <a:endParaRPr lang="en-US"/>
          </a:p>
        </p:txBody>
      </p:sp>
    </p:spTree>
    <p:extLst>
      <p:ext uri="{BB962C8B-B14F-4D97-AF65-F5344CB8AC3E}">
        <p14:creationId xmlns:p14="http://schemas.microsoft.com/office/powerpoint/2010/main" val="2594543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22</a:t>
            </a:fld>
            <a:endParaRPr lang="en-US"/>
          </a:p>
        </p:txBody>
      </p:sp>
    </p:spTree>
    <p:extLst>
      <p:ext uri="{BB962C8B-B14F-4D97-AF65-F5344CB8AC3E}">
        <p14:creationId xmlns:p14="http://schemas.microsoft.com/office/powerpoint/2010/main" val="138256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23</a:t>
            </a:fld>
            <a:endParaRPr lang="en-US"/>
          </a:p>
        </p:txBody>
      </p:sp>
    </p:spTree>
    <p:extLst>
      <p:ext uri="{BB962C8B-B14F-4D97-AF65-F5344CB8AC3E}">
        <p14:creationId xmlns:p14="http://schemas.microsoft.com/office/powerpoint/2010/main" val="8292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24</a:t>
            </a:fld>
            <a:endParaRPr lang="en-US"/>
          </a:p>
        </p:txBody>
      </p:sp>
    </p:spTree>
    <p:extLst>
      <p:ext uri="{BB962C8B-B14F-4D97-AF65-F5344CB8AC3E}">
        <p14:creationId xmlns:p14="http://schemas.microsoft.com/office/powerpoint/2010/main" val="229426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3</a:t>
            </a:fld>
            <a:endParaRPr lang="en-US"/>
          </a:p>
        </p:txBody>
      </p:sp>
    </p:spTree>
    <p:extLst>
      <p:ext uri="{BB962C8B-B14F-4D97-AF65-F5344CB8AC3E}">
        <p14:creationId xmlns:p14="http://schemas.microsoft.com/office/powerpoint/2010/main" val="272233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Center, for assistance with relevant issues.</a:t>
            </a:r>
          </a:p>
        </p:txBody>
      </p:sp>
      <p:sp>
        <p:nvSpPr>
          <p:cNvPr id="4" name="Slide Number Placeholder 3"/>
          <p:cNvSpPr>
            <a:spLocks noGrp="1"/>
          </p:cNvSpPr>
          <p:nvPr>
            <p:ph type="sldNum" sz="quarter" idx="5"/>
          </p:nvPr>
        </p:nvSpPr>
        <p:spPr/>
        <p:txBody>
          <a:bodyPr/>
          <a:lstStyle/>
          <a:p>
            <a:fld id="{054B11D6-CB03-5346-914A-21D1F2E7F14B}" type="slidenum">
              <a:rPr lang="en-US" smtClean="0"/>
              <a:t>4</a:t>
            </a:fld>
            <a:endParaRPr lang="en-US"/>
          </a:p>
        </p:txBody>
      </p:sp>
    </p:spTree>
    <p:extLst>
      <p:ext uri="{BB962C8B-B14F-4D97-AF65-F5344CB8AC3E}">
        <p14:creationId xmlns:p14="http://schemas.microsoft.com/office/powerpoint/2010/main" val="72948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Sign-up Genius?</a:t>
            </a:r>
          </a:p>
          <a:p>
            <a:r>
              <a:rPr lang="en-US" dirty="0"/>
              <a:t>Doodle? </a:t>
            </a:r>
            <a:r>
              <a:rPr lang="en-US" dirty="0" err="1"/>
              <a:t>Runnerconnect</a:t>
            </a:r>
            <a:r>
              <a:rPr lang="en-US" dirty="0"/>
              <a:t>?</a:t>
            </a:r>
          </a:p>
          <a:p>
            <a:r>
              <a:rPr lang="en-US" dirty="0"/>
              <a:t>Other resources?</a:t>
            </a:r>
          </a:p>
        </p:txBody>
      </p:sp>
      <p:sp>
        <p:nvSpPr>
          <p:cNvPr id="4" name="Slide Number Placeholder 3"/>
          <p:cNvSpPr>
            <a:spLocks noGrp="1"/>
          </p:cNvSpPr>
          <p:nvPr>
            <p:ph type="sldNum" sz="quarter" idx="5"/>
          </p:nvPr>
        </p:nvSpPr>
        <p:spPr/>
        <p:txBody>
          <a:bodyPr/>
          <a:lstStyle/>
          <a:p>
            <a:fld id="{054B11D6-CB03-5346-914A-21D1F2E7F14B}" type="slidenum">
              <a:rPr lang="en-US" smtClean="0"/>
              <a:t>5</a:t>
            </a:fld>
            <a:endParaRPr lang="en-US"/>
          </a:p>
        </p:txBody>
      </p:sp>
    </p:spTree>
    <p:extLst>
      <p:ext uri="{BB962C8B-B14F-4D97-AF65-F5344CB8AC3E}">
        <p14:creationId xmlns:p14="http://schemas.microsoft.com/office/powerpoint/2010/main" val="376770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2018!</a:t>
            </a:r>
          </a:p>
        </p:txBody>
      </p:sp>
      <p:sp>
        <p:nvSpPr>
          <p:cNvPr id="4" name="Slide Number Placeholder 3"/>
          <p:cNvSpPr>
            <a:spLocks noGrp="1"/>
          </p:cNvSpPr>
          <p:nvPr>
            <p:ph type="sldNum" sz="quarter" idx="5"/>
          </p:nvPr>
        </p:nvSpPr>
        <p:spPr/>
        <p:txBody>
          <a:bodyPr/>
          <a:lstStyle/>
          <a:p>
            <a:fld id="{054B11D6-CB03-5346-914A-21D1F2E7F14B}" type="slidenum">
              <a:rPr lang="en-US" smtClean="0"/>
              <a:t>6</a:t>
            </a:fld>
            <a:endParaRPr lang="en-US"/>
          </a:p>
        </p:txBody>
      </p:sp>
    </p:spTree>
    <p:extLst>
      <p:ext uri="{BB962C8B-B14F-4D97-AF65-F5344CB8AC3E}">
        <p14:creationId xmlns:p14="http://schemas.microsoft.com/office/powerpoint/2010/main" val="203467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7</a:t>
            </a:fld>
            <a:endParaRPr lang="en-US"/>
          </a:p>
        </p:txBody>
      </p:sp>
    </p:spTree>
    <p:extLst>
      <p:ext uri="{BB962C8B-B14F-4D97-AF65-F5344CB8AC3E}">
        <p14:creationId xmlns:p14="http://schemas.microsoft.com/office/powerpoint/2010/main" val="338682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8</a:t>
            </a:fld>
            <a:endParaRPr lang="en-US"/>
          </a:p>
        </p:txBody>
      </p:sp>
    </p:spTree>
    <p:extLst>
      <p:ext uri="{BB962C8B-B14F-4D97-AF65-F5344CB8AC3E}">
        <p14:creationId xmlns:p14="http://schemas.microsoft.com/office/powerpoint/2010/main" val="259477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B11D6-CB03-5346-914A-21D1F2E7F14B}" type="slidenum">
              <a:rPr lang="en-US" smtClean="0"/>
              <a:t>9</a:t>
            </a:fld>
            <a:endParaRPr lang="en-US"/>
          </a:p>
        </p:txBody>
      </p:sp>
    </p:spTree>
    <p:extLst>
      <p:ext uri="{BB962C8B-B14F-4D97-AF65-F5344CB8AC3E}">
        <p14:creationId xmlns:p14="http://schemas.microsoft.com/office/powerpoint/2010/main" val="97958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7A5B-E512-C446-B008-2452BB91C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93F4A5-B231-C147-94F1-B0F1074B2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A136B-19DF-1A49-97B3-5D8156698F59}"/>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5" name="Footer Placeholder 4">
            <a:extLst>
              <a:ext uri="{FF2B5EF4-FFF2-40B4-BE49-F238E27FC236}">
                <a16:creationId xmlns:a16="http://schemas.microsoft.com/office/drawing/2014/main" id="{06EAD5E8-BFFA-6742-B6A3-020371ED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09CAB-2FA5-384D-960D-71C3681EBCFC}"/>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27882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750B-0336-C447-870B-A6915A0CA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5AD38-3B7B-D747-9AA2-DB4660592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0F1D6-DDD8-B847-A6D5-AB7AB55479CB}"/>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5" name="Footer Placeholder 4">
            <a:extLst>
              <a:ext uri="{FF2B5EF4-FFF2-40B4-BE49-F238E27FC236}">
                <a16:creationId xmlns:a16="http://schemas.microsoft.com/office/drawing/2014/main" id="{C7988AAD-8CFB-9647-8EF5-FCFC2B68C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ADEED-D8C5-8E47-94FC-64F552D1DF3F}"/>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19204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ABCC2-368A-1D43-918F-4DB6FEE75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FC7659-B4E5-B346-942A-9B13CC1DB7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D13AC-3E07-5142-BADC-DEAEDEF56A1A}"/>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5" name="Footer Placeholder 4">
            <a:extLst>
              <a:ext uri="{FF2B5EF4-FFF2-40B4-BE49-F238E27FC236}">
                <a16:creationId xmlns:a16="http://schemas.microsoft.com/office/drawing/2014/main" id="{884E798E-7D4B-A947-8F49-1F8F487E9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77A44-2575-284B-9113-381714700103}"/>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183007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F05D-0A72-EC48-B09E-C16B72A29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D768C-BDAA-C749-AC92-5DB25E40AE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BE98B-A0F2-E14A-AF82-8A5E81F9E05C}"/>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5" name="Footer Placeholder 4">
            <a:extLst>
              <a:ext uri="{FF2B5EF4-FFF2-40B4-BE49-F238E27FC236}">
                <a16:creationId xmlns:a16="http://schemas.microsoft.com/office/drawing/2014/main" id="{A2F75F10-522B-A24C-A1B2-750311906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4B195-827C-3341-B8DD-2800B8009BDB}"/>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203837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21CC-0E94-A741-AB7A-1D46BB4A3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5F076F-1A1A-5B49-9634-7EE060934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2EFB65-C4CC-244B-BA2E-9E990ECB1DB7}"/>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5" name="Footer Placeholder 4">
            <a:extLst>
              <a:ext uri="{FF2B5EF4-FFF2-40B4-BE49-F238E27FC236}">
                <a16:creationId xmlns:a16="http://schemas.microsoft.com/office/drawing/2014/main" id="{EDD0926D-37CF-1B4B-8091-6A42BE79C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AE94-F76D-BE48-B393-906270660848}"/>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195812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5197-6ABC-FD4E-8FF9-24CEAFCD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D5CEE-8FB2-D545-BD65-996DDFE562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D9C55-9788-3441-91EE-3BC96899B7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CBFFF6-CD51-4C41-9362-73D31F0ED2D9}"/>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6" name="Footer Placeholder 5">
            <a:extLst>
              <a:ext uri="{FF2B5EF4-FFF2-40B4-BE49-F238E27FC236}">
                <a16:creationId xmlns:a16="http://schemas.microsoft.com/office/drawing/2014/main" id="{88E7C3CD-1081-CD4C-89BB-A711D402B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5D71A-5BA0-5B48-B6C2-47D85CC5D318}"/>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241078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6C3F-6165-C54D-8450-1007C8231F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D7D15-7DB3-1D43-85E5-8C6D5DAD8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120775-89BE-D34E-96AE-54A7ABCFB8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57B7F-0C58-2C45-BC5D-75D208747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1C0CA2-89C2-674D-B72E-403DE1EBAF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0953C-2B46-354B-8E52-38FA70C84B18}"/>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8" name="Footer Placeholder 7">
            <a:extLst>
              <a:ext uri="{FF2B5EF4-FFF2-40B4-BE49-F238E27FC236}">
                <a16:creationId xmlns:a16="http://schemas.microsoft.com/office/drawing/2014/main" id="{A1C5FE65-CD71-7F4B-B664-6E39A45A57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3FCAA5-D2FD-1441-A8BD-19E90EE8D8A6}"/>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39642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77FC-2D46-C24B-AE66-CE64639D65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5C6D07-FF0D-634F-A3FE-CEC4D0606666}"/>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4" name="Footer Placeholder 3">
            <a:extLst>
              <a:ext uri="{FF2B5EF4-FFF2-40B4-BE49-F238E27FC236}">
                <a16:creationId xmlns:a16="http://schemas.microsoft.com/office/drawing/2014/main" id="{6B8A28AE-302B-DD4F-90A3-E9EC3B44E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ACEEC-B5B6-E142-86C5-1E996A7B0051}"/>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10733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D63E5-4E40-0F4B-8C4D-9CEC6D7D8A5A}"/>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3" name="Footer Placeholder 2">
            <a:extLst>
              <a:ext uri="{FF2B5EF4-FFF2-40B4-BE49-F238E27FC236}">
                <a16:creationId xmlns:a16="http://schemas.microsoft.com/office/drawing/2014/main" id="{447F39B5-59F3-5F44-B994-273FCD076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2D9B4-DE01-AA41-998B-7D3CB42DE34B}"/>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281804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CED7-3879-5A4B-98A9-8CC097A06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42958-FC8F-154C-8390-1AAF260E4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AC16D-BE75-9D41-9573-06C96EDE2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76FB7E-CD4F-F34E-A59C-AC6B5FC11A87}"/>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6" name="Footer Placeholder 5">
            <a:extLst>
              <a:ext uri="{FF2B5EF4-FFF2-40B4-BE49-F238E27FC236}">
                <a16:creationId xmlns:a16="http://schemas.microsoft.com/office/drawing/2014/main" id="{AB3B5C67-D22A-7145-B658-C45546D90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EBF94-8293-2F4B-88FE-F29A707E8D3A}"/>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161629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4C1E-CFB7-4041-9069-81D1ADDB1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2EA6AF-8574-1C4F-94F0-437C79885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FD5D9-CF48-9449-9853-ADAA77112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A1C1AE-7B66-574D-BBC5-4FF2F6FD8DAA}"/>
              </a:ext>
            </a:extLst>
          </p:cNvPr>
          <p:cNvSpPr>
            <a:spLocks noGrp="1"/>
          </p:cNvSpPr>
          <p:nvPr>
            <p:ph type="dt" sz="half" idx="10"/>
          </p:nvPr>
        </p:nvSpPr>
        <p:spPr/>
        <p:txBody>
          <a:bodyPr/>
          <a:lstStyle/>
          <a:p>
            <a:fld id="{D19B2863-74E6-9F43-8AE2-327BFEB58E22}" type="datetimeFigureOut">
              <a:rPr lang="en-US" smtClean="0"/>
              <a:t>8/10/22</a:t>
            </a:fld>
            <a:endParaRPr lang="en-US"/>
          </a:p>
        </p:txBody>
      </p:sp>
      <p:sp>
        <p:nvSpPr>
          <p:cNvPr id="6" name="Footer Placeholder 5">
            <a:extLst>
              <a:ext uri="{FF2B5EF4-FFF2-40B4-BE49-F238E27FC236}">
                <a16:creationId xmlns:a16="http://schemas.microsoft.com/office/drawing/2014/main" id="{2F1B9E48-89CA-744D-AC74-9CB534CCAF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F20698-77AB-2E43-9042-FE77192E6D54}"/>
              </a:ext>
            </a:extLst>
          </p:cNvPr>
          <p:cNvSpPr>
            <a:spLocks noGrp="1"/>
          </p:cNvSpPr>
          <p:nvPr>
            <p:ph type="sldNum" sz="quarter" idx="12"/>
          </p:nvPr>
        </p:nvSpPr>
        <p:spPr/>
        <p:txBody>
          <a:bodyPr/>
          <a:lstStyle/>
          <a:p>
            <a:fld id="{CDE9302F-20F8-334C-8FEB-B8C2F0EA7B5E}" type="slidenum">
              <a:rPr lang="en-US" smtClean="0"/>
              <a:t>‹#›</a:t>
            </a:fld>
            <a:endParaRPr lang="en-US"/>
          </a:p>
        </p:txBody>
      </p:sp>
    </p:spTree>
    <p:extLst>
      <p:ext uri="{BB962C8B-B14F-4D97-AF65-F5344CB8AC3E}">
        <p14:creationId xmlns:p14="http://schemas.microsoft.com/office/powerpoint/2010/main" val="91040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93F8C-8C89-DE47-AD44-998597E07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CD2E30-AC83-E847-8786-912AF3F9B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313F5-89DB-EF41-8C03-BB7D48305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B2863-74E6-9F43-8AE2-327BFEB58E22}" type="datetimeFigureOut">
              <a:rPr lang="en-US" smtClean="0"/>
              <a:t>8/10/22</a:t>
            </a:fld>
            <a:endParaRPr lang="en-US"/>
          </a:p>
        </p:txBody>
      </p:sp>
      <p:sp>
        <p:nvSpPr>
          <p:cNvPr id="5" name="Footer Placeholder 4">
            <a:extLst>
              <a:ext uri="{FF2B5EF4-FFF2-40B4-BE49-F238E27FC236}">
                <a16:creationId xmlns:a16="http://schemas.microsoft.com/office/drawing/2014/main" id="{83C1B953-F8EE-6B49-9BAA-986CBDF6A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74BFA0-6062-C443-8F91-63065E756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9302F-20F8-334C-8FEB-B8C2F0EA7B5E}" type="slidenum">
              <a:rPr lang="en-US" smtClean="0"/>
              <a:t>‹#›</a:t>
            </a:fld>
            <a:endParaRPr lang="en-US"/>
          </a:p>
        </p:txBody>
      </p:sp>
    </p:spTree>
    <p:extLst>
      <p:ext uri="{BB962C8B-B14F-4D97-AF65-F5344CB8AC3E}">
        <p14:creationId xmlns:p14="http://schemas.microsoft.com/office/powerpoint/2010/main" val="18847865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tableau.calstate.edu/views/SelfEnrollmentDashboard/EnrollmentSummary?iframeSizedToWindow=true&amp;%3Aembed=y&amp;%3AshowAppBanner=false&amp;%3Adisplay_count=no&amp;%3AshowVizHome=no" TargetMode="External"/><Relationship Id="rId5" Type="http://schemas.openxmlformats.org/officeDocument/2006/relationships/image" Target="../media/image1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nacada.ksu.edu/" TargetMode="External"/><Relationship Id="rId4" Type="http://schemas.openxmlformats.org/officeDocument/2006/relationships/hyperlink" Target="https://advisingmatters.berkeley.edu/resources/foundations-practi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csusuccess.dashboards.calstate.edu/public/dashboard-inde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quickfacts/kerncountycaliforni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000061"/>
            </a:gs>
            <a:gs pos="63000">
              <a:srgbClr val="0034A9"/>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A3B6-007B-C74C-B109-9CEE05128786}"/>
              </a:ext>
            </a:extLst>
          </p:cNvPr>
          <p:cNvSpPr>
            <a:spLocks noGrp="1"/>
          </p:cNvSpPr>
          <p:nvPr>
            <p:ph type="ctrTitle"/>
          </p:nvPr>
        </p:nvSpPr>
        <p:spPr>
          <a:xfrm>
            <a:off x="609875" y="1867798"/>
            <a:ext cx="9144000" cy="2387600"/>
          </a:xfrm>
        </p:spPr>
        <p:txBody>
          <a:bodyPr/>
          <a:lstStyle/>
          <a:p>
            <a:pPr algn="l"/>
            <a:r>
              <a:rPr lang="en-US" dirty="0">
                <a:solidFill>
                  <a:schemeClr val="bg1"/>
                </a:solidFill>
                <a:latin typeface="Oswald Medium" pitchFamily="2" charset="77"/>
              </a:rPr>
              <a:t>Understanding Our Diverse Students</a:t>
            </a:r>
          </a:p>
        </p:txBody>
      </p:sp>
      <p:sp>
        <p:nvSpPr>
          <p:cNvPr id="3" name="Subtitle 2">
            <a:extLst>
              <a:ext uri="{FF2B5EF4-FFF2-40B4-BE49-F238E27FC236}">
                <a16:creationId xmlns:a16="http://schemas.microsoft.com/office/drawing/2014/main" id="{9141C8F2-B461-394D-AF52-F757BE3C9A2F}"/>
              </a:ext>
            </a:extLst>
          </p:cNvPr>
          <p:cNvSpPr>
            <a:spLocks noGrp="1"/>
          </p:cNvSpPr>
          <p:nvPr>
            <p:ph type="subTitle" idx="1"/>
          </p:nvPr>
        </p:nvSpPr>
        <p:spPr>
          <a:xfrm>
            <a:off x="609875" y="4767809"/>
            <a:ext cx="5753855" cy="1469068"/>
          </a:xfrm>
          <a:noFill/>
        </p:spPr>
        <p:txBody>
          <a:bodyPr/>
          <a:lstStyle/>
          <a:p>
            <a:pPr algn="l"/>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Alicia Rodriquez, Professor of History</a:t>
            </a:r>
          </a:p>
          <a:p>
            <a:pPr algn="l"/>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August 11, 2022</a:t>
            </a:r>
          </a:p>
          <a:p>
            <a:pPr algn="l"/>
            <a:endParaRPr lang="en-US" dirty="0">
              <a:solidFill>
                <a:schemeClr val="bg1"/>
              </a:solidFill>
            </a:endParaRPr>
          </a:p>
        </p:txBody>
      </p:sp>
      <p:cxnSp>
        <p:nvCxnSpPr>
          <p:cNvPr id="17" name="Straight Connector 16">
            <a:extLst>
              <a:ext uri="{FF2B5EF4-FFF2-40B4-BE49-F238E27FC236}">
                <a16:creationId xmlns:a16="http://schemas.microsoft.com/office/drawing/2014/main" id="{83A7FC9D-B902-404D-9214-5BE1A1E67371}"/>
              </a:ext>
              <a:ext uri="{C183D7F6-B498-43B3-948B-1728B52AA6E4}">
                <adec:decorative xmlns:adec="http://schemas.microsoft.com/office/drawing/2017/decorative" val="1"/>
              </a:ext>
            </a:extLst>
          </p:cNvPr>
          <p:cNvCxnSpPr/>
          <p:nvPr/>
        </p:nvCxnSpPr>
        <p:spPr>
          <a:xfrm>
            <a:off x="729048" y="4511603"/>
            <a:ext cx="3237471" cy="0"/>
          </a:xfrm>
          <a:prstGeom prst="line">
            <a:avLst/>
          </a:prstGeom>
          <a:ln w="38100">
            <a:solidFill>
              <a:srgbClr val="FFC72C"/>
            </a:solidFill>
          </a:ln>
        </p:spPr>
        <p:style>
          <a:lnRef idx="1">
            <a:schemeClr val="accent1"/>
          </a:lnRef>
          <a:fillRef idx="0">
            <a:schemeClr val="accent1"/>
          </a:fillRef>
          <a:effectRef idx="0">
            <a:schemeClr val="accent1"/>
          </a:effectRef>
          <a:fontRef idx="minor">
            <a:schemeClr val="tx1"/>
          </a:fontRef>
        </p:style>
      </p:cxnSp>
      <p:pic>
        <p:nvPicPr>
          <p:cNvPr id="5" name="Picture 4" descr="University Seal that states California State University, Bakersfield 1970">
            <a:extLst>
              <a:ext uri="{FF2B5EF4-FFF2-40B4-BE49-F238E27FC236}">
                <a16:creationId xmlns:a16="http://schemas.microsoft.com/office/drawing/2014/main" id="{2C837A0B-5D7B-8E40-B206-9A420A414407}"/>
              </a:ext>
            </a:extLst>
          </p:cNvPr>
          <p:cNvPicPr>
            <a:picLocks noChangeAspect="1"/>
          </p:cNvPicPr>
          <p:nvPr/>
        </p:nvPicPr>
        <p:blipFill>
          <a:blip r:embed="rId3" cstate="print">
            <a:alphaModFix amt="10000"/>
            <a:extLst>
              <a:ext uri="{28A0092B-C50C-407E-A947-70E740481C1C}">
                <a14:useLocalDpi xmlns:a14="http://schemas.microsoft.com/office/drawing/2010/main"/>
              </a:ext>
            </a:extLst>
          </a:blip>
          <a:stretch>
            <a:fillRect/>
          </a:stretch>
        </p:blipFill>
        <p:spPr>
          <a:xfrm>
            <a:off x="5322216" y="0"/>
            <a:ext cx="6869784" cy="6858000"/>
          </a:xfrm>
          <a:prstGeom prst="rect">
            <a:avLst/>
          </a:prstGeom>
        </p:spPr>
      </p:pic>
      <p:pic>
        <p:nvPicPr>
          <p:cNvPr id="7" name="Picture 6" descr="logo that says California State University Bakersfield">
            <a:extLst>
              <a:ext uri="{FF2B5EF4-FFF2-40B4-BE49-F238E27FC236}">
                <a16:creationId xmlns:a16="http://schemas.microsoft.com/office/drawing/2014/main" id="{55F9C19D-A8B8-F84A-B65D-3E840CF072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2413" y="5058926"/>
            <a:ext cx="4307685" cy="1183260"/>
          </a:xfrm>
          <a:prstGeom prst="rect">
            <a:avLst/>
          </a:prstGeom>
        </p:spPr>
      </p:pic>
    </p:spTree>
    <p:extLst>
      <p:ext uri="{BB962C8B-B14F-4D97-AF65-F5344CB8AC3E}">
        <p14:creationId xmlns:p14="http://schemas.microsoft.com/office/powerpoint/2010/main" val="1062900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vert="horz" lIns="91440" tIns="45720" rIns="91440" bIns="45720" rtlCol="0" anchor="ctr">
            <a:normAutofit/>
          </a:bodyPr>
          <a:lstStyle/>
          <a:p>
            <a:pPr algn="l"/>
            <a:r>
              <a:rPr lang="en-US" sz="4000" b="1" kern="1200" dirty="0">
                <a:solidFill>
                  <a:srgbClr val="FFFFFF"/>
                </a:solidFill>
                <a:latin typeface="+mj-lt"/>
                <a:ea typeface="+mj-ea"/>
                <a:cs typeface="+mj-cs"/>
              </a:rPr>
              <a:t>Who are our students?</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vert="horz" lIns="91440" tIns="45720" rIns="91440" bIns="45720" rtlCol="0" anchor="ctr">
            <a:normAutofit/>
          </a:bodyPr>
          <a:lstStyle/>
          <a:p>
            <a:pPr algn="l"/>
            <a:endParaRPr lang="en-US" sz="2000" kern="1200">
              <a:solidFill>
                <a:srgbClr val="FFFFFF"/>
              </a:solidFill>
              <a:latin typeface="+mn-lt"/>
              <a:ea typeface="+mn-ea"/>
              <a:cs typeface="+mn-cs"/>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9" name="TextBox 8">
            <a:extLst>
              <a:ext uri="{FF2B5EF4-FFF2-40B4-BE49-F238E27FC236}">
                <a16:creationId xmlns:a16="http://schemas.microsoft.com/office/drawing/2014/main" id="{FC57B228-F747-3BEF-C6EC-4D71B64AD030}"/>
              </a:ext>
            </a:extLst>
          </p:cNvPr>
          <p:cNvSpPr txBox="1"/>
          <p:nvPr/>
        </p:nvSpPr>
        <p:spPr>
          <a:xfrm>
            <a:off x="699713" y="1700246"/>
            <a:ext cx="10887236" cy="3939540"/>
          </a:xfrm>
          <a:prstGeom prst="rect">
            <a:avLst/>
          </a:prstGeom>
          <a:noFill/>
        </p:spPr>
        <p:txBody>
          <a:bodyPr wrap="square" rtlCol="0">
            <a:spAutoFit/>
          </a:bodyPr>
          <a:lstStyle/>
          <a:p>
            <a:endParaRPr lang="en-US" sz="1000" b="1" dirty="0"/>
          </a:p>
          <a:p>
            <a:r>
              <a:rPr lang="en-US" sz="1000" b="1" dirty="0"/>
              <a:t> </a:t>
            </a:r>
            <a:r>
              <a:rPr lang="en-US" sz="2400" b="1" dirty="0"/>
              <a:t>• Race, ethnicity, LGBTQ+, cultural identity, class, socio-economic status</a:t>
            </a:r>
          </a:p>
          <a:p>
            <a:endParaRPr lang="en-US" sz="2400" b="1" dirty="0"/>
          </a:p>
          <a:p>
            <a:r>
              <a:rPr lang="en-US" sz="2400" b="1" dirty="0"/>
              <a:t>• Pronouns, language, student athletes</a:t>
            </a:r>
          </a:p>
          <a:p>
            <a:endParaRPr lang="en-US" sz="2400" b="1" dirty="0"/>
          </a:p>
          <a:p>
            <a:r>
              <a:rPr lang="en-US" sz="2400" b="1" dirty="0"/>
              <a:t> • Veterans, parents, first generation</a:t>
            </a:r>
          </a:p>
          <a:p>
            <a:endParaRPr lang="en-US" sz="2400" b="1" dirty="0"/>
          </a:p>
          <a:p>
            <a:r>
              <a:rPr lang="en-US" sz="2400" b="1" dirty="0"/>
              <a:t>• First-time freshmen students, transfer students, post-baccalaureate students</a:t>
            </a:r>
          </a:p>
          <a:p>
            <a:endParaRPr lang="en-US" sz="2400" b="1" dirty="0"/>
          </a:p>
          <a:p>
            <a:r>
              <a:rPr lang="en-US" sz="2400" b="1" dirty="0"/>
              <a:t> • And more.</a:t>
            </a:r>
          </a:p>
          <a:p>
            <a:endParaRPr lang="en-US" sz="2400" b="1" dirty="0"/>
          </a:p>
        </p:txBody>
      </p:sp>
    </p:spTree>
    <p:extLst>
      <p:ext uri="{BB962C8B-B14F-4D97-AF65-F5344CB8AC3E}">
        <p14:creationId xmlns:p14="http://schemas.microsoft.com/office/powerpoint/2010/main" val="346629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985157" y="620486"/>
            <a:ext cx="10003972" cy="4947557"/>
          </a:xfrm>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4B7AE33E-D1A9-5390-5520-4AAC352EDA52}"/>
              </a:ext>
            </a:extLst>
          </p:cNvPr>
          <p:cNvPicPr>
            <a:picLocks noChangeAspect="1"/>
          </p:cNvPicPr>
          <p:nvPr/>
        </p:nvPicPr>
        <p:blipFill>
          <a:blip r:embed="rId5"/>
          <a:stretch>
            <a:fillRect/>
          </a:stretch>
        </p:blipFill>
        <p:spPr>
          <a:xfrm>
            <a:off x="0" y="-57294"/>
            <a:ext cx="12192000" cy="7034202"/>
          </a:xfrm>
          <a:prstGeom prst="rect">
            <a:avLst/>
          </a:prstGeom>
        </p:spPr>
      </p:pic>
    </p:spTree>
    <p:extLst>
      <p:ext uri="{BB962C8B-B14F-4D97-AF65-F5344CB8AC3E}">
        <p14:creationId xmlns:p14="http://schemas.microsoft.com/office/powerpoint/2010/main" val="272291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985157" y="620486"/>
            <a:ext cx="10003972" cy="4947557"/>
          </a:xfrm>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F2880953-0ECD-F40A-E9F9-EE4101C7F0DB}"/>
              </a:ext>
            </a:extLst>
          </p:cNvPr>
          <p:cNvPicPr>
            <a:picLocks noChangeAspect="1"/>
          </p:cNvPicPr>
          <p:nvPr/>
        </p:nvPicPr>
        <p:blipFill>
          <a:blip r:embed="rId5"/>
          <a:stretch>
            <a:fillRect/>
          </a:stretch>
        </p:blipFill>
        <p:spPr>
          <a:xfrm>
            <a:off x="-277227" y="0"/>
            <a:ext cx="12694822" cy="6226365"/>
          </a:xfrm>
          <a:prstGeom prst="rect">
            <a:avLst/>
          </a:prstGeom>
        </p:spPr>
      </p:pic>
    </p:spTree>
    <p:extLst>
      <p:ext uri="{BB962C8B-B14F-4D97-AF65-F5344CB8AC3E}">
        <p14:creationId xmlns:p14="http://schemas.microsoft.com/office/powerpoint/2010/main" val="2365927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39448" y="949648"/>
            <a:ext cx="9946495" cy="4618396"/>
          </a:xfrm>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002AA824-91AE-7AA5-22E0-31BCC72233C1}"/>
              </a:ext>
            </a:extLst>
          </p:cNvPr>
          <p:cNvPicPr>
            <a:picLocks noChangeAspect="1"/>
          </p:cNvPicPr>
          <p:nvPr/>
        </p:nvPicPr>
        <p:blipFill>
          <a:blip r:embed="rId5"/>
          <a:stretch>
            <a:fillRect/>
          </a:stretch>
        </p:blipFill>
        <p:spPr>
          <a:xfrm>
            <a:off x="3477894" y="620487"/>
            <a:ext cx="4612129" cy="4947556"/>
          </a:xfrm>
          <a:prstGeom prst="rect">
            <a:avLst/>
          </a:prstGeom>
        </p:spPr>
      </p:pic>
      <p:sp>
        <p:nvSpPr>
          <p:cNvPr id="7" name="TextBox 6">
            <a:hlinkClick r:id="rId6"/>
            <a:extLst>
              <a:ext uri="{FF2B5EF4-FFF2-40B4-BE49-F238E27FC236}">
                <a16:creationId xmlns:a16="http://schemas.microsoft.com/office/drawing/2014/main" id="{9E6086A6-05A0-2023-45BD-1ED2A619D4AB}"/>
              </a:ext>
            </a:extLst>
          </p:cNvPr>
          <p:cNvSpPr txBox="1"/>
          <p:nvPr/>
        </p:nvSpPr>
        <p:spPr>
          <a:xfrm>
            <a:off x="839448" y="5568043"/>
            <a:ext cx="10542784" cy="646331"/>
          </a:xfrm>
          <a:prstGeom prst="rect">
            <a:avLst/>
          </a:prstGeom>
          <a:noFill/>
        </p:spPr>
        <p:txBody>
          <a:bodyPr wrap="square" rtlCol="0">
            <a:spAutoFit/>
          </a:bodyPr>
          <a:lstStyle/>
          <a:p>
            <a:r>
              <a:rPr lang="en-US" dirty="0">
                <a:hlinkClick r:id="rId6"/>
              </a:rPr>
              <a:t>Tableau</a:t>
            </a:r>
            <a:endParaRPr lang="en-US" dirty="0"/>
          </a:p>
          <a:p>
            <a:endParaRPr lang="en-US" dirty="0"/>
          </a:p>
        </p:txBody>
      </p:sp>
    </p:spTree>
    <p:extLst>
      <p:ext uri="{BB962C8B-B14F-4D97-AF65-F5344CB8AC3E}">
        <p14:creationId xmlns:p14="http://schemas.microsoft.com/office/powerpoint/2010/main" val="304585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985157" y="620486"/>
            <a:ext cx="10003972" cy="4947557"/>
          </a:xfrm>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pic>
        <p:nvPicPr>
          <p:cNvPr id="6" name="Picture 5" descr="Diagram&#10;&#10;Description automatically generated">
            <a:extLst>
              <a:ext uri="{FF2B5EF4-FFF2-40B4-BE49-F238E27FC236}">
                <a16:creationId xmlns:a16="http://schemas.microsoft.com/office/drawing/2014/main" id="{EDDAFF5E-780E-A7A4-E575-AC3C6B9A0BF0}"/>
              </a:ext>
            </a:extLst>
          </p:cNvPr>
          <p:cNvPicPr>
            <a:picLocks noChangeAspect="1"/>
          </p:cNvPicPr>
          <p:nvPr/>
        </p:nvPicPr>
        <p:blipFill>
          <a:blip r:embed="rId5"/>
          <a:stretch>
            <a:fillRect/>
          </a:stretch>
        </p:blipFill>
        <p:spPr>
          <a:xfrm>
            <a:off x="985157" y="328600"/>
            <a:ext cx="10003972" cy="5412633"/>
          </a:xfrm>
          <a:prstGeom prst="rect">
            <a:avLst/>
          </a:prstGeom>
        </p:spPr>
      </p:pic>
    </p:spTree>
    <p:extLst>
      <p:ext uri="{BB962C8B-B14F-4D97-AF65-F5344CB8AC3E}">
        <p14:creationId xmlns:p14="http://schemas.microsoft.com/office/powerpoint/2010/main" val="113041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1333501" y="342899"/>
            <a:ext cx="9334500" cy="4425043"/>
          </a:xfrm>
        </p:spPr>
        <p:txBody>
          <a:bodyPr>
            <a:normAutofit/>
          </a:bodyPr>
          <a:lstStyle/>
          <a:p>
            <a:pPr algn="l"/>
            <a:br>
              <a:rPr lang="en-US" sz="3100" b="1" dirty="0">
                <a:solidFill>
                  <a:srgbClr val="0034A9"/>
                </a:solidFill>
                <a:latin typeface="Oswald SemiBold" pitchFamily="2" charset="77"/>
              </a:rPr>
            </a:br>
            <a:br>
              <a:rPr lang="en-US" sz="3100" b="1" dirty="0">
                <a:solidFill>
                  <a:srgbClr val="0034A9"/>
                </a:solidFill>
                <a:latin typeface="Oswald SemiBold" pitchFamily="2" charset="77"/>
              </a:rPr>
            </a:br>
            <a:r>
              <a:rPr lang="en-US" sz="3100" b="1" dirty="0">
                <a:solidFill>
                  <a:srgbClr val="0034A9"/>
                </a:solidFill>
                <a:latin typeface="Oswald SemiBold" pitchFamily="2" charset="77"/>
              </a:rPr>
              <a:t>We must continually strive to be mindful of the wonderful diversity of our students.</a:t>
            </a:r>
            <a:br>
              <a:rPr lang="en-US" sz="3100" b="1" dirty="0">
                <a:solidFill>
                  <a:srgbClr val="0034A9"/>
                </a:solidFill>
                <a:latin typeface="Oswald SemiBold" pitchFamily="2" charset="77"/>
              </a:rPr>
            </a:br>
            <a:br>
              <a:rPr lang="en-US" sz="3100" b="1" dirty="0">
                <a:solidFill>
                  <a:srgbClr val="0034A9"/>
                </a:solidFill>
                <a:latin typeface="Oswald SemiBold" pitchFamily="2" charset="77"/>
              </a:rPr>
            </a:br>
            <a:r>
              <a:rPr lang="en-US" sz="3100" b="1" dirty="0">
                <a:solidFill>
                  <a:srgbClr val="0034A9"/>
                </a:solidFill>
                <a:latin typeface="Oswald SemiBold" pitchFamily="2" charset="77"/>
              </a:rPr>
              <a:t>At the same time, we must remember that there are many layers of diversity among our students</a:t>
            </a:r>
            <a:br>
              <a:rPr lang="en-US" sz="3100" b="1" dirty="0">
                <a:solidFill>
                  <a:srgbClr val="0034A9"/>
                </a:solidFill>
                <a:latin typeface="Oswald SemiBold" pitchFamily="2" charset="77"/>
              </a:rPr>
            </a:br>
            <a:br>
              <a:rPr lang="en-US" sz="3100" b="1" dirty="0">
                <a:solidFill>
                  <a:srgbClr val="0034A9"/>
                </a:solidFill>
                <a:latin typeface="Oswald SemiBold" pitchFamily="2" charset="77"/>
              </a:rPr>
            </a:br>
            <a:r>
              <a:rPr lang="en-US" sz="3100" b="1" dirty="0">
                <a:solidFill>
                  <a:srgbClr val="0034A9"/>
                </a:solidFill>
                <a:latin typeface="Oswald SemiBold" pitchFamily="2" charset="77"/>
              </a:rPr>
              <a:t>No one is monolithic in their identity.</a:t>
            </a:r>
            <a:br>
              <a:rPr lang="en-US" sz="2800" b="1" dirty="0">
                <a:solidFill>
                  <a:srgbClr val="0034A9"/>
                </a:solidFill>
                <a:latin typeface="Oswald SemiBold" pitchFamily="2" charset="77"/>
              </a:rPr>
            </a:br>
            <a:endParaRPr lang="en-US" sz="2800" b="1" dirty="0">
              <a:solidFill>
                <a:srgbClr val="0034A9"/>
              </a:solidFill>
              <a:latin typeface="Oswald SemiBold" pitchFamily="2" charset="77"/>
            </a:endParaRP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2253342" y="4767943"/>
            <a:ext cx="8398031" cy="417064"/>
          </a:xfrm>
        </p:spPr>
        <p:txBody>
          <a:bodyPr>
            <a:normAutofit lnSpcReduction="10000"/>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355986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1064525" y="559558"/>
            <a:ext cx="9867332" cy="5145206"/>
          </a:xfrm>
        </p:spPr>
        <p:txBody>
          <a:bodyPr/>
          <a:lstStyle/>
          <a:p>
            <a:pPr algn="l"/>
            <a:r>
              <a:rPr lang="en-US" b="1" dirty="0">
                <a:solidFill>
                  <a:srgbClr val="003594"/>
                </a:solidFill>
                <a:latin typeface="Open Sans" panose="020B0606030504020204" pitchFamily="34" charset="0"/>
                <a:ea typeface="Open Sans" panose="020B0606030504020204" pitchFamily="34" charset="0"/>
                <a:cs typeface="Open Sans" panose="020B0606030504020204" pitchFamily="34" charset="0"/>
              </a:rPr>
              <a:t>Breakout sessions:</a:t>
            </a: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8925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1395663" y="192506"/>
            <a:ext cx="9272337" cy="1058778"/>
          </a:xfrm>
        </p:spPr>
        <p:txBody>
          <a:bodyPr>
            <a:normAutofit fontScale="90000"/>
          </a:bodyPr>
          <a:lstStyle/>
          <a:p>
            <a:r>
              <a:rPr lang="en-US" sz="4000" b="1" dirty="0">
                <a:solidFill>
                  <a:srgbClr val="0034A9"/>
                </a:solidFill>
                <a:latin typeface="Oswald SemiBold" pitchFamily="2" charset="77"/>
              </a:rPr>
              <a:t>Reflection and discussion:</a:t>
            </a:r>
            <a:br>
              <a:rPr lang="en-US" sz="4000" b="1" dirty="0">
                <a:solidFill>
                  <a:srgbClr val="0034A9"/>
                </a:solidFill>
                <a:latin typeface="Oswald SemiBold" pitchFamily="2" charset="77"/>
              </a:rPr>
            </a:br>
            <a:endParaRPr lang="en-US" sz="4000" b="1" dirty="0">
              <a:solidFill>
                <a:srgbClr val="0034A9"/>
              </a:solidFill>
              <a:latin typeface="Oswald SemiBold" pitchFamily="2" charset="77"/>
            </a:endParaRP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1524000" y="800100"/>
            <a:ext cx="9127373" cy="5241471"/>
          </a:xfrm>
        </p:spPr>
        <p:txBody>
          <a:bodyPr>
            <a:normAutofit fontScale="92500" lnSpcReduction="10000"/>
          </a:bodyPr>
          <a:lstStyle/>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Think of a time when a superior (unequal power dynamic), responded to your idea or request in a negative or unhelpful way.</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What impact did their response have on you?</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How did it affect your performance?</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Propose a better way that the superior could have phrased the criticism or provided feedback.</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Consider how students may perceive what you say to them during advising.</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421008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1395663" y="192506"/>
            <a:ext cx="9272337" cy="1058778"/>
          </a:xfrm>
        </p:spPr>
        <p:txBody>
          <a:bodyPr>
            <a:normAutofit fontScale="90000"/>
          </a:bodyPr>
          <a:lstStyle/>
          <a:p>
            <a:r>
              <a:rPr lang="en-US" sz="4000" b="1" dirty="0">
                <a:solidFill>
                  <a:srgbClr val="0034A9"/>
                </a:solidFill>
                <a:latin typeface="Oswald SemiBold" pitchFamily="2" charset="77"/>
              </a:rPr>
              <a:t>Reflection and discussion:</a:t>
            </a:r>
            <a:br>
              <a:rPr lang="en-US" sz="4000" b="1" dirty="0">
                <a:solidFill>
                  <a:srgbClr val="0034A9"/>
                </a:solidFill>
                <a:latin typeface="Oswald SemiBold" pitchFamily="2" charset="77"/>
              </a:rPr>
            </a:br>
            <a:endParaRPr lang="en-US" sz="4000" b="1" dirty="0">
              <a:solidFill>
                <a:srgbClr val="0034A9"/>
              </a:solidFill>
              <a:latin typeface="Oswald SemiBold" pitchFamily="2" charset="77"/>
            </a:endParaRP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1524000" y="1251284"/>
            <a:ext cx="9127373" cy="3933723"/>
          </a:xfrm>
        </p:spPr>
        <p:txBody>
          <a:bodyPr>
            <a:normAutofit/>
          </a:bodyPr>
          <a:lstStyle/>
          <a:p>
            <a:pPr algn="l"/>
            <a:r>
              <a:rPr lang="en-US" b="1" dirty="0">
                <a:latin typeface="Open Sans" panose="020B0606030504020204" pitchFamily="34" charset="0"/>
                <a:ea typeface="Open Sans" panose="020B0606030504020204" pitchFamily="34" charset="0"/>
                <a:cs typeface="Open Sans" panose="020B0606030504020204" pitchFamily="34" charset="0"/>
              </a:rPr>
              <a:t>Recall a time when you felt judged because of a superficial characteristic or your social identity?</a:t>
            </a:r>
          </a:p>
          <a:p>
            <a:pPr marL="457200" indent="-457200" algn="l">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What was the situation?  With whom and in what context?</a:t>
            </a:r>
          </a:p>
          <a:p>
            <a:pPr marL="457200" indent="-457200" algn="l">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How did you feel?  What was the impact?</a:t>
            </a:r>
          </a:p>
          <a:p>
            <a:pPr marL="457200" indent="-457200" algn="l">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 What could have helped in the moment?</a:t>
            </a: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58307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1384884" y="0"/>
            <a:ext cx="9287795" cy="1766133"/>
          </a:xfrm>
        </p:spPr>
        <p:txBody>
          <a:bodyPr>
            <a:normAutofit/>
          </a:bodyPr>
          <a:lstStyle/>
          <a:p>
            <a:r>
              <a:rPr lang="en-US" sz="4000" b="1" dirty="0">
                <a:solidFill>
                  <a:srgbClr val="0034A9"/>
                </a:solidFill>
                <a:latin typeface="Oswald SemiBold" pitchFamily="2" charset="77"/>
              </a:rPr>
              <a:t>Reflection and discussion: </a:t>
            </a:r>
            <a:br>
              <a:rPr lang="en-US" sz="4000" b="1" dirty="0">
                <a:solidFill>
                  <a:srgbClr val="0034A9"/>
                </a:solidFill>
                <a:latin typeface="Oswald SemiBold" pitchFamily="2" charset="77"/>
              </a:rPr>
            </a:br>
            <a:r>
              <a:rPr lang="en-US" sz="4000" b="1" dirty="0">
                <a:solidFill>
                  <a:srgbClr val="0034A9"/>
                </a:solidFill>
                <a:latin typeface="Oswald SemiBold" pitchFamily="2" charset="77"/>
              </a:rPr>
              <a:t>Statement of advising philosophy</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1363579" y="2057400"/>
            <a:ext cx="9287795" cy="3670299"/>
          </a:xfrm>
        </p:spPr>
        <p:txBody>
          <a:bodyPr>
            <a:normAutofit/>
          </a:bodyPr>
          <a:lstStyle/>
          <a:p>
            <a:pPr algn="l"/>
            <a:r>
              <a:rPr lang="en-US" sz="2600" b="1" dirty="0">
                <a:latin typeface="Open Sans" panose="020B0606030504020204" pitchFamily="34" charset="0"/>
                <a:ea typeface="Open Sans" panose="020B0606030504020204" pitchFamily="34" charset="0"/>
                <a:cs typeface="Open Sans" panose="020B0606030504020204" pitchFamily="34" charset="0"/>
              </a:rPr>
              <a:t>What is your advising philosophy?  </a:t>
            </a:r>
          </a:p>
          <a:p>
            <a:pPr algn="l"/>
            <a:endParaRPr lang="en-US" sz="2600" b="1" dirty="0">
              <a:latin typeface="Open Sans" panose="020B0606030504020204" pitchFamily="34" charset="0"/>
              <a:ea typeface="Open Sans" panose="020B0606030504020204" pitchFamily="34" charset="0"/>
              <a:cs typeface="Open Sans" panose="020B0606030504020204" pitchFamily="34" charset="0"/>
            </a:endParaRPr>
          </a:p>
          <a:p>
            <a:pPr algn="l"/>
            <a:r>
              <a:rPr lang="en-US" sz="2600" b="1" dirty="0">
                <a:latin typeface="Open Sans" panose="020B0606030504020204" pitchFamily="34" charset="0"/>
                <a:ea typeface="Open Sans" panose="020B0606030504020204" pitchFamily="34" charset="0"/>
                <a:cs typeface="Open Sans" panose="020B0606030504020204" pitchFamily="34" charset="0"/>
              </a:rPr>
              <a:t>1. Think consciously about what you practice when you advise students.  </a:t>
            </a:r>
          </a:p>
          <a:p>
            <a:pPr algn="l"/>
            <a:endParaRPr lang="en-US" sz="2600" b="1" dirty="0">
              <a:latin typeface="Open Sans" panose="020B0606030504020204" pitchFamily="34" charset="0"/>
              <a:ea typeface="Open Sans" panose="020B0606030504020204" pitchFamily="34" charset="0"/>
              <a:cs typeface="Open Sans" panose="020B0606030504020204" pitchFamily="34" charset="0"/>
            </a:endParaRPr>
          </a:p>
          <a:p>
            <a:pPr algn="l"/>
            <a:r>
              <a:rPr lang="en-US" sz="2600" b="1" dirty="0">
                <a:latin typeface="Open Sans" panose="020B0606030504020204" pitchFamily="34" charset="0"/>
                <a:ea typeface="Open Sans" panose="020B0606030504020204" pitchFamily="34" charset="0"/>
                <a:cs typeface="Open Sans" panose="020B0606030504020204" pitchFamily="34" charset="0"/>
              </a:rPr>
              <a:t>2. How do you empower students to exercise agency as they make choices that affect their time in the university, and their longer-term career prospects?</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159286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descr="Yellow footer that has a logo on the left side that says California State University Bakersfield">
            <a:extLst>
              <a:ext uri="{FF2B5EF4-FFF2-40B4-BE49-F238E27FC236}">
                <a16:creationId xmlns:a16="http://schemas.microsoft.com/office/drawing/2014/main" id="{843D4F78-BFE5-7540-B6D0-67B4C6E39B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2" name="Title 1">
            <a:extLst>
              <a:ext uri="{FF2B5EF4-FFF2-40B4-BE49-F238E27FC236}">
                <a16:creationId xmlns:a16="http://schemas.microsoft.com/office/drawing/2014/main" id="{B1304D5E-E8CC-C94E-8F57-BB93DB884696}"/>
              </a:ext>
            </a:extLst>
          </p:cNvPr>
          <p:cNvSpPr>
            <a:spLocks noGrp="1"/>
          </p:cNvSpPr>
          <p:nvPr>
            <p:ph type="ctrTitle"/>
          </p:nvPr>
        </p:nvSpPr>
        <p:spPr>
          <a:xfrm>
            <a:off x="800100" y="0"/>
            <a:ext cx="9759411" cy="631634"/>
          </a:xfrm>
        </p:spPr>
        <p:txBody>
          <a:bodyPr>
            <a:normAutofit fontScale="90000"/>
          </a:bodyPr>
          <a:lstStyle/>
          <a:p>
            <a:pPr algn="l"/>
            <a:br>
              <a:rPr lang="en-US" dirty="0">
                <a:solidFill>
                  <a:srgbClr val="0034A9"/>
                </a:solidFill>
                <a:latin typeface="Oswald Medium" pitchFamily="2" charset="77"/>
              </a:rPr>
            </a:br>
            <a:r>
              <a:rPr lang="en-US" sz="2700" dirty="0">
                <a:solidFill>
                  <a:srgbClr val="0034A9"/>
                </a:solidFill>
                <a:latin typeface="Oswald Medium" pitchFamily="2" charset="77"/>
              </a:rPr>
              <a:t>Great conversations are based on*:</a:t>
            </a:r>
            <a:endParaRPr lang="en-US" sz="2700" dirty="0"/>
          </a:p>
        </p:txBody>
      </p:sp>
      <p:sp>
        <p:nvSpPr>
          <p:cNvPr id="3" name="Subtitle 2">
            <a:extLst>
              <a:ext uri="{FF2B5EF4-FFF2-40B4-BE49-F238E27FC236}">
                <a16:creationId xmlns:a16="http://schemas.microsoft.com/office/drawing/2014/main" id="{2C0F4A01-91BC-4740-88C1-6E838AFE927D}"/>
              </a:ext>
            </a:extLst>
          </p:cNvPr>
          <p:cNvSpPr>
            <a:spLocks noGrp="1"/>
          </p:cNvSpPr>
          <p:nvPr>
            <p:ph type="subTitle" idx="1"/>
          </p:nvPr>
        </p:nvSpPr>
        <p:spPr>
          <a:xfrm>
            <a:off x="800100" y="742950"/>
            <a:ext cx="9867901" cy="5483416"/>
          </a:xfrm>
        </p:spPr>
        <p:txBody>
          <a:bodyPr>
            <a:normAutofit fontScale="92500"/>
          </a:bodyPr>
          <a:lstStyle/>
          <a:p>
            <a:pPr algn="l"/>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gn="l"/>
            <a:r>
              <a:rPr lang="en-US" sz="2000" b="1" dirty="0">
                <a:latin typeface="Open Sans" panose="020B0606030504020204" pitchFamily="34" charset="0"/>
                <a:ea typeface="Open Sans" panose="020B0606030504020204" pitchFamily="34" charset="0"/>
                <a:cs typeface="Open Sans" panose="020B0606030504020204" pitchFamily="34" charset="0"/>
              </a:rPr>
              <a:t>Mutual Respect – </a:t>
            </a:r>
            <a:r>
              <a:rPr lang="en-US" sz="2000" dirty="0">
                <a:latin typeface="Open Sans" panose="020B0606030504020204" pitchFamily="34" charset="0"/>
                <a:ea typeface="Open Sans" panose="020B0606030504020204" pitchFamily="34" charset="0"/>
                <a:cs typeface="Open Sans" panose="020B0606030504020204" pitchFamily="34" charset="0"/>
              </a:rPr>
              <a:t>recognizing that everyone has valuable and important contributions to make and are valued for what they bring to the conversation.</a:t>
            </a:r>
          </a:p>
          <a:p>
            <a:pPr algn="l"/>
            <a:endParaRPr lang="en-US" sz="900" dirty="0">
              <a:latin typeface="Open Sans" panose="020B0606030504020204" pitchFamily="34" charset="0"/>
              <a:ea typeface="Open Sans" panose="020B0606030504020204" pitchFamily="34" charset="0"/>
              <a:cs typeface="Open Sans" panose="020B0606030504020204" pitchFamily="34" charset="0"/>
            </a:endParaRPr>
          </a:p>
          <a:p>
            <a:pPr algn="l"/>
            <a:r>
              <a:rPr lang="en-US" sz="2000" b="1" dirty="0">
                <a:latin typeface="Open Sans" panose="020B0606030504020204" pitchFamily="34" charset="0"/>
                <a:ea typeface="Open Sans" panose="020B0606030504020204" pitchFamily="34" charset="0"/>
                <a:cs typeface="Open Sans" panose="020B0606030504020204" pitchFamily="34" charset="0"/>
              </a:rPr>
              <a:t>Trust – </a:t>
            </a:r>
            <a:r>
              <a:rPr lang="en-US" sz="2000" dirty="0">
                <a:latin typeface="Open Sans" panose="020B0606030504020204" pitchFamily="34" charset="0"/>
                <a:ea typeface="Open Sans" panose="020B0606030504020204" pitchFamily="34" charset="0"/>
                <a:cs typeface="Open Sans" panose="020B0606030504020204" pitchFamily="34" charset="0"/>
              </a:rPr>
              <a:t>having the ability to rely on each other because a safe environment exists in which dialogue can be shared freely without judgment or negative consequences.</a:t>
            </a:r>
          </a:p>
          <a:p>
            <a:pPr algn="l"/>
            <a:endParaRPr lang="en-US" sz="900" dirty="0">
              <a:latin typeface="Open Sans" panose="020B0606030504020204" pitchFamily="34" charset="0"/>
              <a:ea typeface="Open Sans" panose="020B0606030504020204" pitchFamily="34" charset="0"/>
              <a:cs typeface="Open Sans" panose="020B0606030504020204" pitchFamily="34" charset="0"/>
            </a:endParaRPr>
          </a:p>
          <a:p>
            <a:pPr algn="l"/>
            <a:r>
              <a:rPr lang="en-US" sz="2000" b="1" dirty="0">
                <a:latin typeface="Open Sans" panose="020B0606030504020204" pitchFamily="34" charset="0"/>
                <a:ea typeface="Open Sans" panose="020B0606030504020204" pitchFamily="34" charset="0"/>
                <a:cs typeface="Open Sans" panose="020B0606030504020204" pitchFamily="34" charset="0"/>
              </a:rPr>
              <a:t>Responsibility – </a:t>
            </a:r>
            <a:r>
              <a:rPr lang="en-US" sz="2000" dirty="0">
                <a:latin typeface="Open Sans" panose="020B0606030504020204" pitchFamily="34" charset="0"/>
                <a:ea typeface="Open Sans" panose="020B0606030504020204" pitchFamily="34" charset="0"/>
                <a:cs typeface="Open Sans" panose="020B0606030504020204" pitchFamily="34" charset="0"/>
              </a:rPr>
              <a:t>recognizing the duty to uphold mutual respect, building trust, making contributions, and listening to colleagues.</a:t>
            </a:r>
          </a:p>
          <a:p>
            <a:pPr algn="l"/>
            <a:endParaRPr lang="en-US" sz="900" dirty="0">
              <a:latin typeface="Open Sans" panose="020B0606030504020204" pitchFamily="34" charset="0"/>
              <a:ea typeface="Open Sans" panose="020B0606030504020204" pitchFamily="34" charset="0"/>
              <a:cs typeface="Open Sans" panose="020B0606030504020204" pitchFamily="34" charset="0"/>
            </a:endParaRPr>
          </a:p>
          <a:p>
            <a:pPr algn="l"/>
            <a:r>
              <a:rPr lang="en-US" sz="2000" b="1" dirty="0">
                <a:latin typeface="Open Sans" panose="020B0606030504020204" pitchFamily="34" charset="0"/>
                <a:ea typeface="Open Sans" panose="020B0606030504020204" pitchFamily="34" charset="0"/>
                <a:cs typeface="Open Sans" panose="020B0606030504020204" pitchFamily="34" charset="0"/>
              </a:rPr>
              <a:t>Contribution – </a:t>
            </a:r>
            <a:r>
              <a:rPr lang="en-US" sz="2000" dirty="0">
                <a:latin typeface="Open Sans" panose="020B0606030504020204" pitchFamily="34" charset="0"/>
                <a:ea typeface="Open Sans" panose="020B0606030504020204" pitchFamily="34" charset="0"/>
                <a:cs typeface="Open Sans" panose="020B0606030504020204" pitchFamily="34" charset="0"/>
              </a:rPr>
              <a:t>sharing your thoughts, experiences, and knowledge with others to enhance the conversation by providing various points of view, exploring many options, and highlighting potential solutions.</a:t>
            </a:r>
          </a:p>
          <a:p>
            <a:pPr algn="l"/>
            <a:endParaRPr lang="en-US" sz="900" dirty="0">
              <a:latin typeface="Open Sans" panose="020B0606030504020204" pitchFamily="34" charset="0"/>
              <a:ea typeface="Open Sans" panose="020B0606030504020204" pitchFamily="34" charset="0"/>
              <a:cs typeface="Open Sans" panose="020B0606030504020204" pitchFamily="34" charset="0"/>
            </a:endParaRPr>
          </a:p>
          <a:p>
            <a:pPr algn="l"/>
            <a:r>
              <a:rPr lang="en-US" sz="2000" b="1" dirty="0">
                <a:latin typeface="Open Sans" panose="020B0606030504020204" pitchFamily="34" charset="0"/>
                <a:ea typeface="Open Sans" panose="020B0606030504020204" pitchFamily="34" charset="0"/>
                <a:cs typeface="Open Sans" panose="020B0606030504020204" pitchFamily="34" charset="0"/>
              </a:rPr>
              <a:t>Listening - </a:t>
            </a:r>
            <a:r>
              <a:rPr lang="en-US" sz="2000" dirty="0">
                <a:latin typeface="Open Sans" panose="020B0606030504020204" pitchFamily="34" charset="0"/>
                <a:ea typeface="Open Sans" panose="020B0606030504020204" pitchFamily="34" charset="0"/>
                <a:cs typeface="Open Sans" panose="020B0606030504020204" pitchFamily="34" charset="0"/>
              </a:rPr>
              <a:t>paying attention to the person speaking, giving everyone the opportunity to speak, and seeking clarity by asking questions to gain understanding. </a:t>
            </a:r>
          </a:p>
          <a:p>
            <a:pPr algn="l"/>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1200" b="1" dirty="0">
              <a:solidFill>
                <a:srgbClr val="0034A9"/>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400" b="1" dirty="0">
                <a:solidFill>
                  <a:srgbClr val="0034A9"/>
                </a:solidFill>
                <a:latin typeface="Open Sans" panose="020B0606030504020204" pitchFamily="34" charset="0"/>
                <a:ea typeface="Open Sans" panose="020B0606030504020204" pitchFamily="34" charset="0"/>
                <a:cs typeface="Open Sans" panose="020B0606030504020204" pitchFamily="34" charset="0"/>
              </a:rPr>
              <a:t>					* source:  adapted from ¡</a:t>
            </a:r>
            <a:r>
              <a:rPr lang="en-US" sz="1400" b="1" i="1" dirty="0" err="1">
                <a:solidFill>
                  <a:srgbClr val="0034A9"/>
                </a:solidFill>
                <a:latin typeface="Open Sans" panose="020B0606030504020204" pitchFamily="34" charset="0"/>
                <a:ea typeface="Open Sans" panose="020B0606030504020204" pitchFamily="34" charset="0"/>
                <a:cs typeface="Open Sans" panose="020B0606030504020204" pitchFamily="34" charset="0"/>
              </a:rPr>
              <a:t>Excelencia</a:t>
            </a:r>
            <a:r>
              <a:rPr lang="en-US" sz="1400" b="1" dirty="0">
                <a:solidFill>
                  <a:srgbClr val="0034A9"/>
                </a:solidFill>
                <a:latin typeface="Open Sans" panose="020B0606030504020204" pitchFamily="34" charset="0"/>
                <a:ea typeface="Open Sans" panose="020B0606030504020204" pitchFamily="34" charset="0"/>
                <a:cs typeface="Open Sans" panose="020B0606030504020204" pitchFamily="34" charset="0"/>
              </a:rPr>
              <a:t> in Education! </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l"/>
            <a:endParaRPr lang="en-US" dirty="0">
              <a:latin typeface="Open Sans" panose="020B0606030504020204" pitchFamily="34" charset="0"/>
              <a:ea typeface="Open Sans" panose="020B0606030504020204" pitchFamily="34" charset="0"/>
              <a:cs typeface="Open Sans" panose="020B0606030504020204" pitchFamily="34" charset="0"/>
            </a:endParaRPr>
          </a:p>
          <a:p>
            <a:pPr algn="l"/>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l"/>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352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anchor="ctr">
            <a:normAutofit/>
          </a:bodyPr>
          <a:lstStyle/>
          <a:p>
            <a:pPr algn="l"/>
            <a:r>
              <a:rPr lang="en-US" sz="4000" b="1" dirty="0">
                <a:solidFill>
                  <a:srgbClr val="FFFFFF"/>
                </a:solidFill>
                <a:latin typeface="Oswald SemiBold" pitchFamily="2" charset="77"/>
              </a:rPr>
              <a:t>Reminders/recap: </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anchor="ctr">
            <a:normAutofit/>
          </a:bodyPr>
          <a:lstStyle/>
          <a:p>
            <a:pPr algn="l"/>
            <a:endParaRPr lang="en-US" sz="2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4" name="TextBox 3">
            <a:extLst>
              <a:ext uri="{FF2B5EF4-FFF2-40B4-BE49-F238E27FC236}">
                <a16:creationId xmlns:a16="http://schemas.microsoft.com/office/drawing/2014/main" id="{AB229A89-667A-CBF1-0ABE-10AF01CC4675}"/>
              </a:ext>
            </a:extLst>
          </p:cNvPr>
          <p:cNvSpPr txBox="1"/>
          <p:nvPr/>
        </p:nvSpPr>
        <p:spPr>
          <a:xfrm>
            <a:off x="1331495" y="1655276"/>
            <a:ext cx="8988163" cy="3354765"/>
          </a:xfrm>
          <a:prstGeom prst="rect">
            <a:avLst/>
          </a:prstGeom>
          <a:noFill/>
        </p:spPr>
        <p:txBody>
          <a:bodyPr wrap="square" rtlCol="0">
            <a:spAutoFit/>
          </a:bodyPr>
          <a:lstStyle/>
          <a:p>
            <a:pPr marL="457200" indent="-457200">
              <a:buAutoNum type="arabicPeriod"/>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US" sz="2800" b="1" dirty="0">
                <a:latin typeface="Open Sans" panose="020B0606030504020204" pitchFamily="34" charset="0"/>
                <a:ea typeface="Open Sans" panose="020B0606030504020204" pitchFamily="34" charset="0"/>
                <a:cs typeface="Open Sans" panose="020B0606030504020204" pitchFamily="34" charset="0"/>
              </a:rPr>
              <a:t>Advisors should recognize our student diversity and demonstrate respect and sensitivity by approaching students with as few preconceived notions as possible.</a:t>
            </a:r>
          </a:p>
          <a:p>
            <a:pPr marL="457200" indent="-457200">
              <a:buAutoNum type="arabicPeriod"/>
            </a:pP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61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anchor="ctr">
            <a:normAutofit/>
          </a:bodyPr>
          <a:lstStyle/>
          <a:p>
            <a:pPr algn="l"/>
            <a:r>
              <a:rPr lang="en-US" sz="4000" b="1" dirty="0">
                <a:solidFill>
                  <a:srgbClr val="FFFFFF"/>
                </a:solidFill>
                <a:latin typeface="Oswald SemiBold" pitchFamily="2" charset="77"/>
              </a:rPr>
              <a:t>Reminders/recap: </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anchor="ctr">
            <a:normAutofit/>
          </a:bodyPr>
          <a:lstStyle/>
          <a:p>
            <a:pPr algn="l"/>
            <a:endParaRPr lang="en-US" sz="2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4" name="TextBox 3">
            <a:extLst>
              <a:ext uri="{FF2B5EF4-FFF2-40B4-BE49-F238E27FC236}">
                <a16:creationId xmlns:a16="http://schemas.microsoft.com/office/drawing/2014/main" id="{AB229A89-667A-CBF1-0ABE-10AF01CC4675}"/>
              </a:ext>
            </a:extLst>
          </p:cNvPr>
          <p:cNvSpPr txBox="1"/>
          <p:nvPr/>
        </p:nvSpPr>
        <p:spPr>
          <a:xfrm>
            <a:off x="1331495" y="1655276"/>
            <a:ext cx="8988163" cy="2923877"/>
          </a:xfrm>
          <a:prstGeom prst="rect">
            <a:avLst/>
          </a:prstGeom>
          <a:noFill/>
        </p:spPr>
        <p:txBody>
          <a:bodyPr wrap="square" rtlCol="0">
            <a:spAutoFit/>
          </a:bodyPr>
          <a:lstStyle/>
          <a:p>
            <a:pPr marL="457200" indent="-457200">
              <a:buAutoNum type="arabicPeriod"/>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2. Advisors should use affirming language and terminology, while recognizing that terminology is always evolving.</a:t>
            </a:r>
          </a:p>
          <a:p>
            <a:pPr marL="457200" indent="-457200">
              <a:buAutoNum type="arabicPeriod"/>
            </a:pP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414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anchor="ctr">
            <a:normAutofit/>
          </a:bodyPr>
          <a:lstStyle/>
          <a:p>
            <a:pPr algn="l"/>
            <a:r>
              <a:rPr lang="en-US" sz="4000" b="1" dirty="0">
                <a:solidFill>
                  <a:srgbClr val="FFFFFF"/>
                </a:solidFill>
                <a:latin typeface="Oswald SemiBold" pitchFamily="2" charset="77"/>
              </a:rPr>
              <a:t>Reminders/recap: </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anchor="ctr">
            <a:normAutofit/>
          </a:bodyPr>
          <a:lstStyle/>
          <a:p>
            <a:pPr algn="l"/>
            <a:endParaRPr lang="en-US" sz="2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4" name="TextBox 3">
            <a:extLst>
              <a:ext uri="{FF2B5EF4-FFF2-40B4-BE49-F238E27FC236}">
                <a16:creationId xmlns:a16="http://schemas.microsoft.com/office/drawing/2014/main" id="{AB229A89-667A-CBF1-0ABE-10AF01CC4675}"/>
              </a:ext>
            </a:extLst>
          </p:cNvPr>
          <p:cNvSpPr txBox="1"/>
          <p:nvPr/>
        </p:nvSpPr>
        <p:spPr>
          <a:xfrm>
            <a:off x="1331495" y="1655276"/>
            <a:ext cx="8988163" cy="2677656"/>
          </a:xfrm>
          <a:prstGeom prst="rect">
            <a:avLst/>
          </a:prstGeom>
          <a:noFill/>
        </p:spPr>
        <p:txBody>
          <a:bodyPr wrap="square" rtlCol="0">
            <a:spAutoFit/>
          </a:bodyPr>
          <a:lstStyle/>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3. Advisors should practice and exercise grace and kindness when we meet with students and empower them to become proactive in making choices that suit their goals and interests. </a:t>
            </a:r>
          </a:p>
        </p:txBody>
      </p:sp>
    </p:spTree>
    <p:extLst>
      <p:ext uri="{BB962C8B-B14F-4D97-AF65-F5344CB8AC3E}">
        <p14:creationId xmlns:p14="http://schemas.microsoft.com/office/powerpoint/2010/main" val="321817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anchor="ctr">
            <a:normAutofit/>
          </a:bodyPr>
          <a:lstStyle/>
          <a:p>
            <a:pPr algn="l"/>
            <a:r>
              <a:rPr lang="en-US" sz="4000" b="1" dirty="0">
                <a:solidFill>
                  <a:srgbClr val="FFFFFF"/>
                </a:solidFill>
                <a:latin typeface="Oswald SemiBold" pitchFamily="2" charset="77"/>
              </a:rPr>
              <a:t>Sources and Resources: </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anchor="ctr">
            <a:normAutofit/>
          </a:bodyPr>
          <a:lstStyle/>
          <a:p>
            <a:pPr algn="l"/>
            <a:endParaRPr lang="en-US" sz="2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6" name="TextBox 5">
            <a:extLst>
              <a:ext uri="{FF2B5EF4-FFF2-40B4-BE49-F238E27FC236}">
                <a16:creationId xmlns:a16="http://schemas.microsoft.com/office/drawing/2014/main" id="{1446F0D5-2DE5-F661-950E-CC8C2AF13A53}"/>
              </a:ext>
            </a:extLst>
          </p:cNvPr>
          <p:cNvSpPr txBox="1"/>
          <p:nvPr/>
        </p:nvSpPr>
        <p:spPr>
          <a:xfrm>
            <a:off x="699714" y="2230332"/>
            <a:ext cx="10077144" cy="3785652"/>
          </a:xfrm>
          <a:prstGeom prst="rect">
            <a:avLst/>
          </a:prstGeom>
          <a:noFill/>
        </p:spPr>
        <p:txBody>
          <a:bodyPr wrap="square" rtlCol="0">
            <a:spAutoFit/>
          </a:bodyPr>
          <a:lstStyle/>
          <a:p>
            <a:pPr marL="457200" indent="-457200">
              <a:buAutoNum type="arabicPeriod"/>
            </a:pPr>
            <a:r>
              <a:rPr lang="en-US" sz="2400" b="1" dirty="0"/>
              <a:t>University of California, Berkeley, Advising Strategy + Training:</a:t>
            </a:r>
          </a:p>
          <a:p>
            <a:pPr marL="457200" indent="-457200">
              <a:buAutoNum type="arabicPeriod"/>
            </a:pPr>
            <a:endParaRPr lang="en-US" sz="2400" b="1" dirty="0"/>
          </a:p>
          <a:p>
            <a:r>
              <a:rPr lang="en-US" sz="2400" b="1" dirty="0">
                <a:hlinkClick r:id="rId4"/>
              </a:rPr>
              <a:t>https://advisingmatters.berkeley.edu/resources/foundations-practice</a:t>
            </a:r>
            <a:endParaRPr lang="en-US" sz="2400" b="1" dirty="0"/>
          </a:p>
          <a:p>
            <a:endParaRPr lang="en-US" sz="2400" b="1" dirty="0"/>
          </a:p>
          <a:p>
            <a:r>
              <a:rPr lang="en-US" sz="2400" b="1" dirty="0"/>
              <a:t>2. NACADA (National Academic Advising Association): The Global Community for Academic Advising:</a:t>
            </a:r>
          </a:p>
          <a:p>
            <a:endParaRPr lang="en-US" sz="2400" b="1" dirty="0"/>
          </a:p>
          <a:p>
            <a:r>
              <a:rPr lang="en-US" sz="2400" b="1" dirty="0">
                <a:hlinkClick r:id="rId5"/>
              </a:rPr>
              <a:t>https://nacada.ksu.edu/</a:t>
            </a:r>
            <a:endParaRPr lang="en-US" sz="2400" b="1" dirty="0"/>
          </a:p>
          <a:p>
            <a:endParaRPr lang="en-US" sz="2400" b="1" dirty="0"/>
          </a:p>
          <a:p>
            <a:endParaRPr lang="en-US" sz="2400" b="1" dirty="0"/>
          </a:p>
        </p:txBody>
      </p:sp>
    </p:spTree>
    <p:extLst>
      <p:ext uri="{BB962C8B-B14F-4D97-AF65-F5344CB8AC3E}">
        <p14:creationId xmlns:p14="http://schemas.microsoft.com/office/powerpoint/2010/main" val="295365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000061"/>
            </a:gs>
            <a:gs pos="63000">
              <a:srgbClr val="0034A9"/>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A3B6-007B-C74C-B109-9CEE05128786}"/>
              </a:ext>
            </a:extLst>
          </p:cNvPr>
          <p:cNvSpPr>
            <a:spLocks noGrp="1"/>
          </p:cNvSpPr>
          <p:nvPr>
            <p:ph type="ctrTitle"/>
          </p:nvPr>
        </p:nvSpPr>
        <p:spPr>
          <a:xfrm>
            <a:off x="609875" y="1867798"/>
            <a:ext cx="9144000" cy="2387600"/>
          </a:xfrm>
        </p:spPr>
        <p:txBody>
          <a:bodyPr>
            <a:normAutofit/>
          </a:bodyPr>
          <a:lstStyle/>
          <a:p>
            <a:pPr algn="l"/>
            <a:r>
              <a:rPr lang="en-US" sz="8800" dirty="0">
                <a:solidFill>
                  <a:schemeClr val="bg1"/>
                </a:solidFill>
                <a:latin typeface="Oswald Medium" pitchFamily="2" charset="77"/>
              </a:rPr>
              <a:t>Thank You</a:t>
            </a:r>
          </a:p>
        </p:txBody>
      </p:sp>
      <p:cxnSp>
        <p:nvCxnSpPr>
          <p:cNvPr id="17" name="Straight Connector 16">
            <a:extLst>
              <a:ext uri="{FF2B5EF4-FFF2-40B4-BE49-F238E27FC236}">
                <a16:creationId xmlns:a16="http://schemas.microsoft.com/office/drawing/2014/main" id="{83A7FC9D-B902-404D-9214-5BE1A1E67371}"/>
              </a:ext>
              <a:ext uri="{C183D7F6-B498-43B3-948B-1728B52AA6E4}">
                <adec:decorative xmlns:adec="http://schemas.microsoft.com/office/drawing/2017/decorative" val="1"/>
              </a:ext>
            </a:extLst>
          </p:cNvPr>
          <p:cNvCxnSpPr/>
          <p:nvPr/>
        </p:nvCxnSpPr>
        <p:spPr>
          <a:xfrm>
            <a:off x="729048" y="4658748"/>
            <a:ext cx="3237471" cy="0"/>
          </a:xfrm>
          <a:prstGeom prst="line">
            <a:avLst/>
          </a:prstGeom>
          <a:ln w="38100">
            <a:solidFill>
              <a:srgbClr val="FFC72C"/>
            </a:solidFill>
          </a:ln>
        </p:spPr>
        <p:style>
          <a:lnRef idx="1">
            <a:schemeClr val="accent1"/>
          </a:lnRef>
          <a:fillRef idx="0">
            <a:schemeClr val="accent1"/>
          </a:fillRef>
          <a:effectRef idx="0">
            <a:schemeClr val="accent1"/>
          </a:effectRef>
          <a:fontRef idx="minor">
            <a:schemeClr val="tx1"/>
          </a:fontRef>
        </p:style>
      </p:cxnSp>
      <p:pic>
        <p:nvPicPr>
          <p:cNvPr id="6" name="Picture 5" descr="University Seal that says California State University Bakersfield 1970">
            <a:extLst>
              <a:ext uri="{FF2B5EF4-FFF2-40B4-BE49-F238E27FC236}">
                <a16:creationId xmlns:a16="http://schemas.microsoft.com/office/drawing/2014/main" id="{970BE431-A4C0-6742-A25F-24DC2046AFDE}"/>
              </a:ext>
            </a:extLst>
          </p:cNvPr>
          <p:cNvPicPr>
            <a:picLocks noChangeAspect="1"/>
          </p:cNvPicPr>
          <p:nvPr/>
        </p:nvPicPr>
        <p:blipFill>
          <a:blip r:embed="rId3" cstate="print">
            <a:alphaModFix amt="10000"/>
            <a:extLst>
              <a:ext uri="{28A0092B-C50C-407E-A947-70E740481C1C}">
                <a14:useLocalDpi xmlns:a14="http://schemas.microsoft.com/office/drawing/2010/main"/>
              </a:ext>
            </a:extLst>
          </a:blip>
          <a:stretch>
            <a:fillRect/>
          </a:stretch>
        </p:blipFill>
        <p:spPr>
          <a:xfrm>
            <a:off x="5322216" y="0"/>
            <a:ext cx="6869784" cy="6858000"/>
          </a:xfrm>
          <a:prstGeom prst="rect">
            <a:avLst/>
          </a:prstGeom>
        </p:spPr>
      </p:pic>
      <p:pic>
        <p:nvPicPr>
          <p:cNvPr id="8" name="Picture 7" descr="logo that says California State University Bakersfield">
            <a:extLst>
              <a:ext uri="{FF2B5EF4-FFF2-40B4-BE49-F238E27FC236}">
                <a16:creationId xmlns:a16="http://schemas.microsoft.com/office/drawing/2014/main" id="{16507CC5-59F1-5E4C-986A-B693E33B83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9048" y="5166671"/>
            <a:ext cx="4096952" cy="1125375"/>
          </a:xfrm>
          <a:prstGeom prst="rect">
            <a:avLst/>
          </a:prstGeom>
        </p:spPr>
      </p:pic>
    </p:spTree>
    <p:extLst>
      <p:ext uri="{BB962C8B-B14F-4D97-AF65-F5344CB8AC3E}">
        <p14:creationId xmlns:p14="http://schemas.microsoft.com/office/powerpoint/2010/main" val="132438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anchor="ctr">
            <a:normAutofit/>
          </a:bodyPr>
          <a:lstStyle/>
          <a:p>
            <a:pPr algn="l"/>
            <a:r>
              <a:rPr lang="en-US" sz="4000" b="1" dirty="0">
                <a:solidFill>
                  <a:srgbClr val="FFFFFF"/>
                </a:solidFill>
                <a:latin typeface="Oswald SemiBold" pitchFamily="2" charset="77"/>
              </a:rPr>
              <a:t>Today’s key ideas: </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anchor="ctr">
            <a:normAutofit/>
          </a:bodyPr>
          <a:lstStyle/>
          <a:p>
            <a:pPr algn="l"/>
            <a:endParaRPr lang="en-US" sz="2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6" name="TextBox 5">
            <a:extLst>
              <a:ext uri="{FF2B5EF4-FFF2-40B4-BE49-F238E27FC236}">
                <a16:creationId xmlns:a16="http://schemas.microsoft.com/office/drawing/2014/main" id="{1446F0D5-2DE5-F661-950E-CC8C2AF13A53}"/>
              </a:ext>
            </a:extLst>
          </p:cNvPr>
          <p:cNvSpPr txBox="1"/>
          <p:nvPr/>
        </p:nvSpPr>
        <p:spPr>
          <a:xfrm>
            <a:off x="762612" y="1824555"/>
            <a:ext cx="10109801" cy="4647426"/>
          </a:xfrm>
          <a:prstGeom prst="rect">
            <a:avLst/>
          </a:prstGeom>
          <a:noFill/>
        </p:spPr>
        <p:txBody>
          <a:bodyPr wrap="square" rtlCol="0">
            <a:spAutoFit/>
          </a:bodyPr>
          <a:lstStyle/>
          <a:p>
            <a:pPr marL="457200" indent="-457200">
              <a:buAutoNum type="arabicPeriod"/>
            </a:pPr>
            <a:r>
              <a:rPr lang="en-US" sz="2400" b="1" dirty="0"/>
              <a:t>Diversity: </a:t>
            </a:r>
          </a:p>
          <a:p>
            <a:pPr lvl="1"/>
            <a:r>
              <a:rPr lang="en-US" sz="2400" b="1" dirty="0"/>
              <a:t>	Our students are diverse in many ways and reflect the regional 	community. </a:t>
            </a:r>
          </a:p>
          <a:p>
            <a:pPr marL="457200" indent="-457200">
              <a:buAutoNum type="arabicPeriod"/>
            </a:pPr>
            <a:endParaRPr lang="en-US" sz="1600" b="1" dirty="0"/>
          </a:p>
          <a:p>
            <a:pPr marL="457200" indent="-457200">
              <a:buAutoNum type="arabicPeriod"/>
            </a:pPr>
            <a:r>
              <a:rPr lang="en-US" sz="2400" b="1" dirty="0"/>
              <a:t>Communication: </a:t>
            </a:r>
          </a:p>
          <a:p>
            <a:pPr lvl="1"/>
            <a:r>
              <a:rPr lang="en-US" sz="2400" b="1" dirty="0"/>
              <a:t>	Communication – negative or positive  – affects our advisees.  We 	should strive to be mindful of language and terminologies, and of the 	power of words.</a:t>
            </a:r>
          </a:p>
          <a:p>
            <a:pPr marL="457200" indent="-457200">
              <a:buAutoNum type="arabicPeriod"/>
            </a:pPr>
            <a:endParaRPr lang="en-US" sz="1600" b="1" dirty="0"/>
          </a:p>
          <a:p>
            <a:pPr marL="457200" indent="-457200">
              <a:buAutoNum type="arabicPeriod"/>
            </a:pPr>
            <a:r>
              <a:rPr lang="en-US" sz="2400" b="1" dirty="0"/>
              <a:t>Empowerment: </a:t>
            </a:r>
          </a:p>
          <a:p>
            <a:pPr lvl="1"/>
            <a:r>
              <a:rPr lang="en-US" sz="2400" b="1" dirty="0"/>
              <a:t>	Creating a safe and welcoming environment for our advisees is 	essential to empower them for success. </a:t>
            </a:r>
          </a:p>
          <a:p>
            <a:pPr marL="457200" indent="-457200">
              <a:buAutoNum type="arabicPeriod" startAt="2"/>
            </a:pPr>
            <a:endParaRPr lang="en-US" sz="2400" b="1" dirty="0"/>
          </a:p>
        </p:txBody>
      </p:sp>
    </p:spTree>
    <p:extLst>
      <p:ext uri="{BB962C8B-B14F-4D97-AF65-F5344CB8AC3E}">
        <p14:creationId xmlns:p14="http://schemas.microsoft.com/office/powerpoint/2010/main" val="352059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1251284" y="835568"/>
            <a:ext cx="9416716" cy="837426"/>
          </a:xfrm>
        </p:spPr>
        <p:txBody>
          <a:bodyPr>
            <a:normAutofit/>
          </a:bodyPr>
          <a:lstStyle/>
          <a:p>
            <a:pPr algn="l"/>
            <a:r>
              <a:rPr lang="en-US" sz="3200" b="1" dirty="0">
                <a:solidFill>
                  <a:srgbClr val="0034A9"/>
                </a:solidFill>
                <a:latin typeface="Oswald SemiBold" pitchFamily="2" charset="77"/>
              </a:rPr>
              <a:t>We are busy!</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1251284" y="1876926"/>
            <a:ext cx="9400090" cy="3308081"/>
          </a:xfrm>
        </p:spPr>
        <p:txBody>
          <a:bodyPr/>
          <a:lstStyle/>
          <a:p>
            <a:pPr algn="l"/>
            <a:r>
              <a:rPr lang="en-US" b="1" dirty="0">
                <a:latin typeface="Open Sans" panose="020B0606030504020204" pitchFamily="34" charset="0"/>
                <a:ea typeface="Open Sans" panose="020B0606030504020204" pitchFamily="34" charset="0"/>
                <a:cs typeface="Open Sans" panose="020B0606030504020204" pitchFamily="34" charset="0"/>
              </a:rPr>
              <a:t>And some of us are busier than others, as the number of students we advise varies by school, discipline, program.</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r>
              <a:rPr lang="en-US" b="1" dirty="0">
                <a:latin typeface="Open Sans" panose="020B0606030504020204" pitchFamily="34" charset="0"/>
                <a:ea typeface="Open Sans" panose="020B0606030504020204" pitchFamily="34" charset="0"/>
                <a:cs typeface="Open Sans" panose="020B0606030504020204" pitchFamily="34" charset="0"/>
              </a:rPr>
              <a:t>Resources:  professional/staff advisors.  </a:t>
            </a: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323052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1251284" y="835568"/>
            <a:ext cx="9416716" cy="837426"/>
          </a:xfrm>
        </p:spPr>
        <p:txBody>
          <a:bodyPr>
            <a:normAutofit/>
          </a:bodyPr>
          <a:lstStyle/>
          <a:p>
            <a:pPr algn="l"/>
            <a:r>
              <a:rPr lang="en-US" sz="3200" b="1" dirty="0">
                <a:solidFill>
                  <a:srgbClr val="0034A9"/>
                </a:solidFill>
                <a:latin typeface="Oswald SemiBold" pitchFamily="2" charset="77"/>
              </a:rPr>
              <a:t>How do your advisees schedule an appointment?</a:t>
            </a:r>
          </a:p>
        </p:txBody>
      </p:sp>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34106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anchor="ctr">
            <a:normAutofit/>
          </a:bodyPr>
          <a:lstStyle/>
          <a:p>
            <a:pPr algn="l"/>
            <a:r>
              <a:rPr lang="en-US" sz="4000" b="1">
                <a:solidFill>
                  <a:srgbClr val="FFFFFF"/>
                </a:solidFill>
                <a:latin typeface="Oswald SemiBold" pitchFamily="2" charset="77"/>
              </a:rPr>
              <a:t>Who are our students?</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anchor="ctr">
            <a:normAutofit/>
          </a:bodyPr>
          <a:lstStyle/>
          <a:p>
            <a:pPr algn="l"/>
            <a:endParaRPr lang="en-US" sz="2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group of people posing for a photo&#10;&#10;Description automatically generated">
            <a:extLst>
              <a:ext uri="{FF2B5EF4-FFF2-40B4-BE49-F238E27FC236}">
                <a16:creationId xmlns:a16="http://schemas.microsoft.com/office/drawing/2014/main" id="{211B623F-9A7C-5259-D787-526C82E8B628}"/>
              </a:ext>
            </a:extLst>
          </p:cNvPr>
          <p:cNvPicPr>
            <a:picLocks noChangeAspect="1"/>
          </p:cNvPicPr>
          <p:nvPr/>
        </p:nvPicPr>
        <p:blipFill>
          <a:blip r:embed="rId3"/>
          <a:stretch>
            <a:fillRect/>
          </a:stretch>
        </p:blipFill>
        <p:spPr>
          <a:xfrm>
            <a:off x="2173808" y="1574311"/>
            <a:ext cx="7257142" cy="4650410"/>
          </a:xfrm>
          <a:prstGeom prst="rect">
            <a:avLst/>
          </a:prstGeom>
        </p:spPr>
      </p:pic>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Tree>
    <p:extLst>
      <p:ext uri="{BB962C8B-B14F-4D97-AF65-F5344CB8AC3E}">
        <p14:creationId xmlns:p14="http://schemas.microsoft.com/office/powerpoint/2010/main" val="147912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vert="horz" lIns="91440" tIns="45720" rIns="91440" bIns="45720" rtlCol="0" anchor="ctr">
            <a:normAutofit/>
          </a:bodyPr>
          <a:lstStyle/>
          <a:p>
            <a:pPr algn="l"/>
            <a:r>
              <a:rPr lang="en-US" sz="4000" b="1" kern="1200">
                <a:solidFill>
                  <a:srgbClr val="FFFFFF"/>
                </a:solidFill>
                <a:latin typeface="+mj-lt"/>
                <a:ea typeface="+mj-ea"/>
                <a:cs typeface="+mj-cs"/>
              </a:rPr>
              <a:t>Who are our students?</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vert="horz" lIns="91440" tIns="45720" rIns="91440" bIns="45720" rtlCol="0" anchor="ctr">
            <a:normAutofit/>
          </a:bodyPr>
          <a:lstStyle/>
          <a:p>
            <a:pPr algn="l"/>
            <a:r>
              <a:rPr lang="en-US" sz="2000" kern="1200" dirty="0">
                <a:solidFill>
                  <a:srgbClr val="FFFFFF"/>
                </a:solidFill>
                <a:latin typeface="+mn-lt"/>
                <a:ea typeface="+mn-ea"/>
                <a:cs typeface="+mn-cs"/>
                <a:hlinkClick r:id="rId3"/>
              </a:rPr>
              <a:t>CSU Dashboard</a:t>
            </a:r>
            <a:endParaRPr lang="en-US" sz="2000" kern="1200" dirty="0">
              <a:solidFill>
                <a:srgbClr val="FFFFFF"/>
              </a:solidFill>
              <a:latin typeface="+mn-lt"/>
              <a:ea typeface="+mn-ea"/>
              <a:cs typeface="+mn-cs"/>
            </a:endParaRPr>
          </a:p>
        </p:txBody>
      </p:sp>
      <p:pic>
        <p:nvPicPr>
          <p:cNvPr id="6" name="Picture 5" descr="Graphical user interface, application&#10;&#10;Description automatically generated">
            <a:extLst>
              <a:ext uri="{FF2B5EF4-FFF2-40B4-BE49-F238E27FC236}">
                <a16:creationId xmlns:a16="http://schemas.microsoft.com/office/drawing/2014/main" id="{0D823208-DD75-A027-E016-9AC0A6E2D450}"/>
              </a:ext>
            </a:extLst>
          </p:cNvPr>
          <p:cNvPicPr>
            <a:picLocks noChangeAspect="1"/>
          </p:cNvPicPr>
          <p:nvPr/>
        </p:nvPicPr>
        <p:blipFill>
          <a:blip r:embed="rId4"/>
          <a:stretch>
            <a:fillRect/>
          </a:stretch>
        </p:blipFill>
        <p:spPr>
          <a:xfrm>
            <a:off x="1665990" y="1966293"/>
            <a:ext cx="8860018" cy="4452160"/>
          </a:xfrm>
          <a:prstGeom prst="rect">
            <a:avLst/>
          </a:prstGeom>
        </p:spPr>
      </p:pic>
      <p:pic>
        <p:nvPicPr>
          <p:cNvPr id="5" name="Picture 4" descr="CSUB footer">
            <a:hlinkClick r:id="rId3"/>
            <a:extLst>
              <a:ext uri="{FF2B5EF4-FFF2-40B4-BE49-F238E27FC236}">
                <a16:creationId xmlns:a16="http://schemas.microsoft.com/office/drawing/2014/main" id="{D64744C7-F12D-4C41-91B8-5CF78CCB96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240938"/>
            <a:ext cx="12192000" cy="631634"/>
          </a:xfrm>
          <a:prstGeom prst="rect">
            <a:avLst/>
          </a:prstGeom>
        </p:spPr>
      </p:pic>
      <p:sp>
        <p:nvSpPr>
          <p:cNvPr id="8" name="TextBox 7">
            <a:extLst>
              <a:ext uri="{FF2B5EF4-FFF2-40B4-BE49-F238E27FC236}">
                <a16:creationId xmlns:a16="http://schemas.microsoft.com/office/drawing/2014/main" id="{BB0D2D76-917E-4D4D-45E2-FE20020DFF71}"/>
              </a:ext>
            </a:extLst>
          </p:cNvPr>
          <p:cNvSpPr txBox="1"/>
          <p:nvPr/>
        </p:nvSpPr>
        <p:spPr>
          <a:xfrm>
            <a:off x="1464244" y="5933161"/>
            <a:ext cx="2458399" cy="307777"/>
          </a:xfrm>
          <a:prstGeom prst="rect">
            <a:avLst/>
          </a:prstGeom>
          <a:noFill/>
        </p:spPr>
        <p:txBody>
          <a:bodyPr wrap="square" rtlCol="0">
            <a:spAutoFit/>
          </a:bodyPr>
          <a:lstStyle/>
          <a:p>
            <a:pPr>
              <a:spcAft>
                <a:spcPts val="600"/>
              </a:spcAft>
            </a:pPr>
            <a:r>
              <a:rPr lang="en-US" sz="1400" dirty="0"/>
              <a:t>Source:  CSU Dashboard</a:t>
            </a:r>
            <a:endParaRPr lang="en-US" sz="1400"/>
          </a:p>
        </p:txBody>
      </p:sp>
    </p:spTree>
    <p:extLst>
      <p:ext uri="{BB962C8B-B14F-4D97-AF65-F5344CB8AC3E}">
        <p14:creationId xmlns:p14="http://schemas.microsoft.com/office/powerpoint/2010/main" val="343246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DF882-5A97-7344-8E7C-A59CCD95A321}"/>
              </a:ext>
            </a:extLst>
          </p:cNvPr>
          <p:cNvSpPr>
            <a:spLocks noGrp="1"/>
          </p:cNvSpPr>
          <p:nvPr>
            <p:ph type="ctrTitle"/>
          </p:nvPr>
        </p:nvSpPr>
        <p:spPr>
          <a:xfrm>
            <a:off x="699713" y="248038"/>
            <a:ext cx="7063721" cy="1159200"/>
          </a:xfrm>
        </p:spPr>
        <p:txBody>
          <a:bodyPr vert="horz" lIns="91440" tIns="45720" rIns="91440" bIns="45720" rtlCol="0" anchor="ctr">
            <a:normAutofit/>
          </a:bodyPr>
          <a:lstStyle/>
          <a:p>
            <a:pPr algn="l"/>
            <a:r>
              <a:rPr lang="en-US" sz="4000" b="1" kern="1200">
                <a:solidFill>
                  <a:srgbClr val="FFFFFF"/>
                </a:solidFill>
                <a:latin typeface="+mj-lt"/>
                <a:ea typeface="+mj-ea"/>
                <a:cs typeface="+mj-cs"/>
              </a:rPr>
              <a:t>Who are our students?</a:t>
            </a:r>
          </a:p>
        </p:txBody>
      </p:sp>
      <p:sp>
        <p:nvSpPr>
          <p:cNvPr id="3" name="Subtitle 2">
            <a:extLst>
              <a:ext uri="{FF2B5EF4-FFF2-40B4-BE49-F238E27FC236}">
                <a16:creationId xmlns:a16="http://schemas.microsoft.com/office/drawing/2014/main" id="{21E20168-4A41-7E45-AAD1-079D91BA85C5}"/>
              </a:ext>
            </a:extLst>
          </p:cNvPr>
          <p:cNvSpPr>
            <a:spLocks noGrp="1"/>
          </p:cNvSpPr>
          <p:nvPr>
            <p:ph type="subTitle" idx="1"/>
          </p:nvPr>
        </p:nvSpPr>
        <p:spPr>
          <a:xfrm>
            <a:off x="8572499" y="390832"/>
            <a:ext cx="3233585" cy="873612"/>
          </a:xfrm>
        </p:spPr>
        <p:txBody>
          <a:bodyPr vert="horz" lIns="91440" tIns="45720" rIns="91440" bIns="45720" rtlCol="0" anchor="ctr">
            <a:normAutofit/>
          </a:bodyPr>
          <a:lstStyle/>
          <a:p>
            <a:pPr algn="l"/>
            <a:endParaRPr lang="en-US" sz="2000" kern="1200">
              <a:solidFill>
                <a:srgbClr val="FFFFFF"/>
              </a:solidFill>
              <a:latin typeface="+mn-lt"/>
              <a:ea typeface="+mn-ea"/>
              <a:cs typeface="+mn-cs"/>
            </a:endParaRPr>
          </a:p>
        </p:txBody>
      </p:sp>
      <p:pic>
        <p:nvPicPr>
          <p:cNvPr id="7" name="Picture 6" descr="Graphical user interface, chart, pie chart&#10;&#10;Description automatically generated">
            <a:extLst>
              <a:ext uri="{FF2B5EF4-FFF2-40B4-BE49-F238E27FC236}">
                <a16:creationId xmlns:a16="http://schemas.microsoft.com/office/drawing/2014/main" id="{E9100359-6134-CE6E-96B1-0CFB5202720E}"/>
              </a:ext>
            </a:extLst>
          </p:cNvPr>
          <p:cNvPicPr>
            <a:picLocks noChangeAspect="1"/>
          </p:cNvPicPr>
          <p:nvPr/>
        </p:nvPicPr>
        <p:blipFill>
          <a:blip r:embed="rId3"/>
          <a:stretch>
            <a:fillRect/>
          </a:stretch>
        </p:blipFill>
        <p:spPr>
          <a:xfrm>
            <a:off x="699442" y="1966293"/>
            <a:ext cx="10793115" cy="4452160"/>
          </a:xfrm>
          <a:prstGeom prst="rect">
            <a:avLst/>
          </a:prstGeom>
        </p:spPr>
      </p:pic>
      <p:pic>
        <p:nvPicPr>
          <p:cNvPr id="5" name="Picture 4" descr="CSUB footer">
            <a:extLst>
              <a:ext uri="{FF2B5EF4-FFF2-40B4-BE49-F238E27FC236}">
                <a16:creationId xmlns:a16="http://schemas.microsoft.com/office/drawing/2014/main" id="{D64744C7-F12D-4C41-91B8-5CF78CCB9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8" name="TextBox 7">
            <a:extLst>
              <a:ext uri="{FF2B5EF4-FFF2-40B4-BE49-F238E27FC236}">
                <a16:creationId xmlns:a16="http://schemas.microsoft.com/office/drawing/2014/main" id="{BB0D2D76-917E-4D4D-45E2-FE20020DFF71}"/>
              </a:ext>
            </a:extLst>
          </p:cNvPr>
          <p:cNvSpPr txBox="1"/>
          <p:nvPr/>
        </p:nvSpPr>
        <p:spPr>
          <a:xfrm>
            <a:off x="1464244" y="5933161"/>
            <a:ext cx="2458399" cy="307777"/>
          </a:xfrm>
          <a:prstGeom prst="rect">
            <a:avLst/>
          </a:prstGeom>
          <a:noFill/>
        </p:spPr>
        <p:txBody>
          <a:bodyPr wrap="square" rtlCol="0">
            <a:spAutoFit/>
          </a:bodyPr>
          <a:lstStyle/>
          <a:p>
            <a:pPr>
              <a:spcAft>
                <a:spcPts val="600"/>
              </a:spcAft>
            </a:pPr>
            <a:r>
              <a:rPr lang="en-US" sz="1400" dirty="0"/>
              <a:t>Source:  CSU Dashboard</a:t>
            </a:r>
            <a:endParaRPr lang="en-US" sz="1400"/>
          </a:p>
        </p:txBody>
      </p:sp>
    </p:spTree>
    <p:extLst>
      <p:ext uri="{BB962C8B-B14F-4D97-AF65-F5344CB8AC3E}">
        <p14:creationId xmlns:p14="http://schemas.microsoft.com/office/powerpoint/2010/main" val="352362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1304D5E-E8CC-C94E-8F57-BB93DB884696}"/>
              </a:ext>
            </a:extLst>
          </p:cNvPr>
          <p:cNvSpPr>
            <a:spLocks noGrp="1"/>
          </p:cNvSpPr>
          <p:nvPr>
            <p:ph type="ctrTitle"/>
          </p:nvPr>
        </p:nvSpPr>
        <p:spPr>
          <a:xfrm>
            <a:off x="354106" y="5057191"/>
            <a:ext cx="3186764" cy="781819"/>
          </a:xfrm>
        </p:spPr>
        <p:txBody>
          <a:bodyPr anchor="t">
            <a:normAutofit/>
          </a:bodyPr>
          <a:lstStyle/>
          <a:p>
            <a:pPr algn="l"/>
            <a:r>
              <a:rPr lang="en-US" sz="1400" dirty="0">
                <a:solidFill>
                  <a:srgbClr val="FFFFFF"/>
                </a:solidFill>
                <a:latin typeface="Oswald Medium" pitchFamily="2" charset="77"/>
                <a:hlinkClick r:id="rId3"/>
              </a:rPr>
              <a:t>U.S. Census Kern Co demographics</a:t>
            </a:r>
            <a:br>
              <a:rPr lang="en-US" sz="1400" dirty="0">
                <a:solidFill>
                  <a:srgbClr val="FFFFFF"/>
                </a:solidFill>
                <a:latin typeface="Oswald Medium" pitchFamily="2" charset="77"/>
              </a:rPr>
            </a:br>
            <a:endParaRPr lang="en-US" sz="1400" dirty="0">
              <a:solidFill>
                <a:srgbClr val="FFFFFF"/>
              </a:solidFill>
            </a:endParaRPr>
          </a:p>
        </p:txBody>
      </p:sp>
      <p:pic>
        <p:nvPicPr>
          <p:cNvPr id="5" name="Picture 4" descr="A picture containing table&#10;&#10;Description automatically generated">
            <a:extLst>
              <a:ext uri="{FF2B5EF4-FFF2-40B4-BE49-F238E27FC236}">
                <a16:creationId xmlns:a16="http://schemas.microsoft.com/office/drawing/2014/main" id="{4722DB1D-EE66-8D7B-AD5E-F207EA1AAE66}"/>
              </a:ext>
            </a:extLst>
          </p:cNvPr>
          <p:cNvPicPr>
            <a:picLocks noChangeAspect="1"/>
          </p:cNvPicPr>
          <p:nvPr/>
        </p:nvPicPr>
        <p:blipFill>
          <a:blip r:embed="rId4"/>
          <a:stretch>
            <a:fillRect/>
          </a:stretch>
        </p:blipFill>
        <p:spPr>
          <a:xfrm>
            <a:off x="4981130" y="467208"/>
            <a:ext cx="6268344" cy="5923584"/>
          </a:xfrm>
          <a:prstGeom prst="rect">
            <a:avLst/>
          </a:prstGeom>
        </p:spPr>
      </p:pic>
      <p:pic>
        <p:nvPicPr>
          <p:cNvPr id="8" name="Picture 7" descr="Yellow footer that has a logo on the left side that says California State University Bakersfield">
            <a:extLst>
              <a:ext uri="{FF2B5EF4-FFF2-40B4-BE49-F238E27FC236}">
                <a16:creationId xmlns:a16="http://schemas.microsoft.com/office/drawing/2014/main" id="{843D4F78-BFE5-7540-B6D0-67B4C6E39B1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226366"/>
            <a:ext cx="12192000" cy="631634"/>
          </a:xfrm>
          <a:prstGeom prst="rect">
            <a:avLst/>
          </a:prstGeom>
        </p:spPr>
      </p:pic>
      <p:sp>
        <p:nvSpPr>
          <p:cNvPr id="9" name="TextBox 8">
            <a:extLst>
              <a:ext uri="{FF2B5EF4-FFF2-40B4-BE49-F238E27FC236}">
                <a16:creationId xmlns:a16="http://schemas.microsoft.com/office/drawing/2014/main" id="{CC16B85E-D2E4-232C-1C7A-1E2F2930B0E3}"/>
              </a:ext>
            </a:extLst>
          </p:cNvPr>
          <p:cNvSpPr txBox="1"/>
          <p:nvPr/>
        </p:nvSpPr>
        <p:spPr>
          <a:xfrm>
            <a:off x="255324" y="1018989"/>
            <a:ext cx="3581401" cy="461665"/>
          </a:xfrm>
          <a:prstGeom prst="rect">
            <a:avLst/>
          </a:prstGeom>
          <a:noFill/>
        </p:spPr>
        <p:txBody>
          <a:bodyPr wrap="square" rtlCol="0">
            <a:spAutoFit/>
          </a:bodyPr>
          <a:lstStyle/>
          <a:p>
            <a:r>
              <a:rPr lang="en-US" sz="2400" b="1" dirty="0">
                <a:solidFill>
                  <a:schemeClr val="bg1"/>
                </a:solidFill>
              </a:rPr>
              <a:t>Who are our students?</a:t>
            </a:r>
          </a:p>
        </p:txBody>
      </p:sp>
    </p:spTree>
    <p:extLst>
      <p:ext uri="{BB962C8B-B14F-4D97-AF65-F5344CB8AC3E}">
        <p14:creationId xmlns:p14="http://schemas.microsoft.com/office/powerpoint/2010/main" val="546206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8373</TotalTime>
  <Words>819</Words>
  <Application>Microsoft Macintosh PowerPoint</Application>
  <PresentationFormat>Widescreen</PresentationFormat>
  <Paragraphs>139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Open Sans</vt:lpstr>
      <vt:lpstr>Oswald Medium</vt:lpstr>
      <vt:lpstr>Oswald SemiBold</vt:lpstr>
      <vt:lpstr>Office Theme</vt:lpstr>
      <vt:lpstr>Understanding Our Diverse Students</vt:lpstr>
      <vt:lpstr> Great conversations are based on*:</vt:lpstr>
      <vt:lpstr>Today’s key ideas: </vt:lpstr>
      <vt:lpstr>We are busy!</vt:lpstr>
      <vt:lpstr>How do your advisees schedule an appointment?</vt:lpstr>
      <vt:lpstr>Who are our students?</vt:lpstr>
      <vt:lpstr>Who are our students?</vt:lpstr>
      <vt:lpstr>Who are our students?</vt:lpstr>
      <vt:lpstr>U.S. Census Kern Co demographics </vt:lpstr>
      <vt:lpstr>Who are our students?</vt:lpstr>
      <vt:lpstr>PowerPoint Presentation</vt:lpstr>
      <vt:lpstr>PowerPoint Presentation</vt:lpstr>
      <vt:lpstr>PowerPoint Presentation</vt:lpstr>
      <vt:lpstr>PowerPoint Presentation</vt:lpstr>
      <vt:lpstr>  We must continually strive to be mindful of the wonderful diversity of our students.  At the same time, we must remember that there are many layers of diversity among our students  No one is monolithic in their identity. </vt:lpstr>
      <vt:lpstr>PowerPoint Presentation</vt:lpstr>
      <vt:lpstr>Reflection and discussion: </vt:lpstr>
      <vt:lpstr>Reflection and discussion: </vt:lpstr>
      <vt:lpstr>Reflection and discussion:  Statement of advising philosophy</vt:lpstr>
      <vt:lpstr>Reminders/recap: </vt:lpstr>
      <vt:lpstr>Reminders/recap: </vt:lpstr>
      <vt:lpstr>Reminders/recap: </vt:lpstr>
      <vt:lpstr>Sources and 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Maylanie Winton</dc:creator>
  <cp:lastModifiedBy>Alicia Rodriquez</cp:lastModifiedBy>
  <cp:revision>39</cp:revision>
  <cp:lastPrinted>2022-08-07T22:35:31Z</cp:lastPrinted>
  <dcterms:created xsi:type="dcterms:W3CDTF">2021-06-22T19:19:58Z</dcterms:created>
  <dcterms:modified xsi:type="dcterms:W3CDTF">2022-08-11T04:40:52Z</dcterms:modified>
</cp:coreProperties>
</file>