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sldIdLst>
    <p:sldId id="256" r:id="rId2"/>
    <p:sldId id="296" r:id="rId3"/>
    <p:sldId id="295" r:id="rId4"/>
    <p:sldId id="265" r:id="rId5"/>
    <p:sldId id="258" r:id="rId6"/>
    <p:sldId id="275" r:id="rId7"/>
    <p:sldId id="272" r:id="rId8"/>
    <p:sldId id="291" r:id="rId9"/>
    <p:sldId id="290" r:id="rId10"/>
    <p:sldId id="289" r:id="rId11"/>
    <p:sldId id="287" r:id="rId12"/>
    <p:sldId id="292" r:id="rId13"/>
    <p:sldId id="286" r:id="rId14"/>
    <p:sldId id="288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A9"/>
    <a:srgbClr val="FFC72C"/>
    <a:srgbClr val="FFAA2C"/>
    <a:srgbClr val="707372"/>
    <a:srgbClr val="003594"/>
    <a:srgbClr val="000061"/>
    <a:srgbClr val="004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9"/>
    <p:restoredTop sz="86377"/>
  </p:normalViewPr>
  <p:slideViewPr>
    <p:cSldViewPr snapToGrid="0" snapToObjects="1">
      <p:cViewPr varScale="1">
        <p:scale>
          <a:sx n="97" d="100"/>
          <a:sy n="97" d="100"/>
        </p:scale>
        <p:origin x="25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4AE5-18F2-9A44-91B2-6FE897434C1D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11D6-CB03-5346-914A-21D1F2E7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3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7A5B-E512-C446-B008-2452BB9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3F4A5-B231-C147-94F1-B0F1074B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136B-19DF-1A49-97B3-5D815669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D5E8-BFFA-6742-B6A3-020371ED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9CAB-2FA5-384D-960D-71C3681E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750B-0336-C447-870B-A6915A0C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AD38-3B7B-D747-9AA2-DB466059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F1D6-DDD8-B847-A6D5-AB7AB554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AAD-8CFB-9647-8EF5-FCFC2B6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DEED-D8C5-8E47-94FC-64F552D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ABCC2-368A-1D43-918F-4DB6FEE7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7659-B4E5-B346-942A-9B13CC1D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3AC-3E07-5142-BADC-DEAEDEF5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798E-7D4B-A947-8F49-1F8F487E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7A44-2575-284B-9113-38171470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F05D-0A72-EC48-B09E-C16B72A2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68C-BDAA-C749-AC92-5DB25E40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E98B-A0F2-E14A-AF82-8A5E81F9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5F10-522B-A24C-A1B2-75031190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B195-827C-3341-B8DD-2800B800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1CC-0E94-A741-AB7A-1D46BB4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076F-1A1A-5B49-9634-7EE06093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FB65-C4CC-244B-BA2E-9E990EC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926D-37CF-1B4B-8091-6A42BE7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AE94-F76D-BE48-B393-90627066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5197-6ABC-FD4E-8FF9-24CEAFCD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5CEE-8FB2-D545-BD65-996DDFE56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D9C55-9788-3441-91EE-3BC96899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FF6-CD51-4C41-9362-73D31F0E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C3CD-1081-CD4C-89BB-A711D40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D71A-5BA0-5B48-B6C2-47D85CC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6C3F-6165-C54D-8450-1007C823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D7D15-7DB3-1D43-85E5-8C6D5DAD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0775-89BE-D34E-96AE-54A7ABCF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57B7F-0C58-2C45-BC5D-75D208747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C0CA2-89C2-674D-B72E-403DE1EB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0953C-2B46-354B-8E52-38FA70C8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5FE65-CD71-7F4B-B664-6E39A45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CAA5-D2FD-1441-A8BD-19E90E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77FC-2D46-C24B-AE66-CE64639D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C6D07-FF0D-634F-A3FE-CEC4D06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28AE-302B-DD4F-90A3-E9EC3B44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ACEEC-B5B6-E142-86C5-1E996A7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63E5-4E40-0F4B-8C4D-9CEC6D7D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39B5-59F3-5F44-B994-273FCD0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2D9B4-DE01-AA41-998B-7D3CB42D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CED7-3879-5A4B-98A9-8CC097A0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958-FC8F-154C-8390-1AAF260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C16D-BE75-9D41-9573-06C96EDE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FB7E-CD4F-F34E-A59C-AC6B5FC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5C67-D22A-7145-B658-C45546D9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EBF94-8293-2F4B-88FE-F29A707E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4C1E-CFB7-4041-9069-81D1ADDB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EA6AF-8574-1C4F-94F0-437C7988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D5D9-CF48-9449-9853-ADAA7711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C1AE-7B66-574D-BBC5-4FF2F6FD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B9E48-89CA-744D-AC74-9CB534CC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0698-77AB-2E43-9042-FE77192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93F8C-8C89-DE47-AD44-998597E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D2E30-AC83-E847-8786-912AF3F9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13F5-89DB-EF41-8C03-BB7D48305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2863-74E6-9F43-8AE2-327BFEB58E22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B953-F8EE-6B49-9BAA-986CBDF6A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BFA0-6062-C443-8F91-63065E75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72C"/>
            </a:gs>
            <a:gs pos="33000">
              <a:srgbClr val="FFAA2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621123"/>
            <a:ext cx="10866508" cy="3634275"/>
          </a:xfrm>
        </p:spPr>
        <p:txBody>
          <a:bodyPr>
            <a:noAutofit/>
          </a:bodyPr>
          <a:lstStyle/>
          <a:p>
            <a:r>
              <a:rPr lang="en-US" sz="4400" b="1" dirty="0">
                <a:ln w="3175" cmpd="sng">
                  <a:noFill/>
                </a:ln>
                <a:solidFill>
                  <a:srgbClr val="0034A9"/>
                </a:solidFill>
                <a:latin typeface="Century Gothic" panose="020B0502020202020204" pitchFamily="34" charset="0"/>
              </a:rPr>
              <a:t>Faculty Advising Summer Institute</a:t>
            </a:r>
            <a:br>
              <a:rPr lang="en-US" sz="4400" b="1" dirty="0">
                <a:ln w="3175" cmpd="sng">
                  <a:noFill/>
                </a:ln>
                <a:solidFill>
                  <a:srgbClr val="0034A9"/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ln w="3175" cmpd="sng">
                  <a:noFill/>
                </a:ln>
                <a:solidFill>
                  <a:srgbClr val="0034A9"/>
                </a:solidFill>
                <a:latin typeface="Century Gothic" panose="020B0502020202020204" pitchFamily="34" charset="0"/>
              </a:rPr>
              <a:t>2022</a:t>
            </a:r>
            <a:br>
              <a:rPr lang="en-US" sz="4400" b="1" dirty="0">
                <a:ln w="3175" cmpd="sng">
                  <a:noFill/>
                </a:ln>
                <a:solidFill>
                  <a:srgbClr val="0034A9"/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ln w="3175" cmpd="sng">
                  <a:noFill/>
                </a:ln>
                <a:solidFill>
                  <a:srgbClr val="0034A9"/>
                </a:solidFill>
                <a:latin typeface="Century Gothic" panose="020B0502020202020204" pitchFamily="34" charset="0"/>
              </a:rPr>
              <a:t>DAY 2:  Following Academic Policies and Procedures</a:t>
            </a:r>
            <a:endParaRPr lang="en-US" sz="4400" b="1" dirty="0">
              <a:solidFill>
                <a:srgbClr val="0034A9"/>
              </a:solidFill>
              <a:latin typeface="Oswald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4767809"/>
            <a:ext cx="5753855" cy="146906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34A9"/>
                </a:solidFill>
                <a:latin typeface="Century Gothic" panose="020B0502020202020204" pitchFamily="34" charset="0"/>
              </a:rPr>
              <a:t>S. Aaron Hegde</a:t>
            </a:r>
          </a:p>
          <a:p>
            <a:r>
              <a:rPr lang="en-US" b="1" dirty="0">
                <a:solidFill>
                  <a:srgbClr val="0034A9"/>
                </a:solidFill>
                <a:latin typeface="Century Gothic" panose="020B0502020202020204" pitchFamily="34" charset="0"/>
              </a:rPr>
              <a:t>Chair, Economics</a:t>
            </a:r>
          </a:p>
          <a:p>
            <a:r>
              <a:rPr lang="en-US" b="1" dirty="0">
                <a:solidFill>
                  <a:srgbClr val="0034A9"/>
                </a:solidFill>
                <a:latin typeface="Century Gothic" panose="020B0502020202020204" pitchFamily="34" charset="0"/>
              </a:rPr>
              <a:t>Chair, General Faculty</a:t>
            </a:r>
          </a:p>
          <a:p>
            <a:r>
              <a:rPr lang="en-US" b="1" dirty="0">
                <a:solidFill>
                  <a:srgbClr val="0034A9"/>
                </a:solidFill>
                <a:latin typeface="Century Gothic" panose="020B0502020202020204" pitchFamily="34" charset="0"/>
              </a:rPr>
              <a:t>Chair, Academic Senate</a:t>
            </a:r>
          </a:p>
          <a:p>
            <a:pPr algn="l"/>
            <a:endParaRPr lang="en-US" dirty="0">
              <a:solidFill>
                <a:srgbClr val="0034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707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niversity Seal that says California State University Bakersfield 1970">
            <a:extLst>
              <a:ext uri="{FF2B5EF4-FFF2-40B4-BE49-F238E27FC236}">
                <a16:creationId xmlns:a16="http://schemas.microsoft.com/office/drawing/2014/main" id="{244C50A0-A653-A94B-91AA-6B4E2829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331304"/>
            <a:ext cx="6869784" cy="6858000"/>
          </a:xfrm>
          <a:prstGeom prst="rect">
            <a:avLst/>
          </a:prstGeom>
        </p:spPr>
      </p:pic>
      <p:pic>
        <p:nvPicPr>
          <p:cNvPr id="7" name="Picture 6" descr="Logo that states California State University Bakersfield">
            <a:extLst>
              <a:ext uri="{FF2B5EF4-FFF2-40B4-BE49-F238E27FC236}">
                <a16:creationId xmlns:a16="http://schemas.microsoft.com/office/drawing/2014/main" id="{D049394D-57FE-BA43-B54A-1D3C48AAA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730" y="4923998"/>
            <a:ext cx="4951970" cy="18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3" y="291547"/>
            <a:ext cx="9144000" cy="90757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34A9"/>
                </a:solidFill>
                <a:latin typeface="Century Gothic" panose="020B0502020202020204" pitchFamily="34" charset="0"/>
              </a:rPr>
              <a:t>AAC Membership: 2022-23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90875C-EBAB-1C57-D6CD-6E5D8C4AC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96392"/>
              </p:ext>
            </p:extLst>
          </p:nvPr>
        </p:nvGraphicFramePr>
        <p:xfrm>
          <a:off x="1245703" y="1470991"/>
          <a:ext cx="9019503" cy="438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2938">
                  <a:extLst>
                    <a:ext uri="{9D8B030D-6E8A-4147-A177-3AD203B41FA5}">
                      <a16:colId xmlns:a16="http://schemas.microsoft.com/office/drawing/2014/main" val="2568058324"/>
                    </a:ext>
                  </a:extLst>
                </a:gridCol>
                <a:gridCol w="3636565">
                  <a:extLst>
                    <a:ext uri="{9D8B030D-6E8A-4147-A177-3AD203B41FA5}">
                      <a16:colId xmlns:a16="http://schemas.microsoft.com/office/drawing/2014/main" val="3499223296"/>
                    </a:ext>
                  </a:extLst>
                </a:gridCol>
              </a:tblGrid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Arts and Humanities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Mary Slaughter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774002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Business &amp; Public Administration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34A9"/>
                          </a:solidFill>
                          <a:effectLst/>
                          <a:latin typeface="Cambria" panose="02040503050406030204" pitchFamily="18" charset="0"/>
                        </a:rPr>
                        <a:t>John </a:t>
                      </a:r>
                      <a:r>
                        <a:rPr lang="en-US" sz="2000" u="none" strike="noStrike" dirty="0" err="1">
                          <a:solidFill>
                            <a:srgbClr val="0034A9"/>
                          </a:solidFill>
                          <a:effectLst/>
                          <a:latin typeface="Cambria" panose="02040503050406030204" pitchFamily="18" charset="0"/>
                        </a:rPr>
                        <a:t>Tarjan</a:t>
                      </a:r>
                      <a:r>
                        <a:rPr lang="en-US" sz="2000" u="none" strike="noStrike" dirty="0">
                          <a:solidFill>
                            <a:srgbClr val="0034A9"/>
                          </a:solidFill>
                          <a:effectLst/>
                          <a:latin typeface="Cambria" panose="02040503050406030204" pitchFamily="18" charset="0"/>
                        </a:rPr>
                        <a:t> (Chair)</a:t>
                      </a:r>
                      <a:endParaRPr lang="en-US" sz="2000" b="1" i="0" u="none" strike="noStrike" dirty="0">
                        <a:solidFill>
                          <a:srgbClr val="0034A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818119"/>
                  </a:ext>
                </a:extLst>
              </a:tr>
              <a:tr h="610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Natural Sciences, Mathematics &amp; Engineering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Dani Solano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5618404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Social Sciences &amp; Education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Janet Armentor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112078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At-Large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Heidi He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5656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At-Large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Maureen Rush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460429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At-Large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Michael </a:t>
                      </a:r>
                      <a:r>
                        <a:rPr lang="en-US" sz="2000" u="none" strike="noStrike" dirty="0" err="1">
                          <a:effectLst/>
                          <a:latin typeface="Cambria" panose="02040503050406030204" pitchFamily="18" charset="0"/>
                        </a:rPr>
                        <a:t>Szolowicz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931157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8634331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One Student (ASI VP Univ. Affairs)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TBD</a:t>
                      </a:r>
                      <a:endParaRPr lang="en-US" sz="2000" b="0" i="0" u="none" strike="noStrike" dirty="0">
                        <a:solidFill>
                          <a:srgbClr val="201F1E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7488503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8416841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34A9"/>
                          </a:solidFill>
                          <a:effectLst/>
                          <a:latin typeface="Cambria" panose="02040503050406030204" pitchFamily="18" charset="0"/>
                        </a:rPr>
                        <a:t>Ex-Officio, Non-Voting Members</a:t>
                      </a:r>
                      <a:endParaRPr lang="en-US" sz="2000" b="0" i="1" u="none" strike="noStrike" dirty="0">
                        <a:solidFill>
                          <a:srgbClr val="0034A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486053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</a:rPr>
                        <a:t> AVP Academic Affairs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Debra Jackson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1445546"/>
                  </a:ext>
                </a:extLst>
              </a:tr>
              <a:tr h="3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 Academic Operations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TBD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59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1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</a:rPr>
              <a:t>AAC Resolutions: 2021-22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857" y="0"/>
            <a:ext cx="4063142" cy="140723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 212213: Unit Cap During Summer Term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E67CF78-3205-FC4E-0580-D2DD9277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69" y="1966293"/>
            <a:ext cx="10537660" cy="4452160"/>
          </a:xfrm>
          <a:prstGeom prst="rect">
            <a:avLst/>
          </a:prstGeom>
        </p:spPr>
      </p:pic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50" y="2767106"/>
            <a:ext cx="3527371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AAC Resolutions: 2021-22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50" y="119270"/>
            <a:ext cx="3317030" cy="2181671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 212228: Re-Entry Students Policy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78DE5F9-DFA8-80AF-0F99-6DAB90BE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973" y="806824"/>
            <a:ext cx="7869574" cy="4825350"/>
          </a:xfrm>
          <a:prstGeom prst="rect">
            <a:avLst/>
          </a:prstGeom>
        </p:spPr>
      </p:pic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4757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A3ACC1A-89AA-7036-D993-7492D61C0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685800"/>
            <a:ext cx="6794500" cy="5129213"/>
          </a:xfrm>
          <a:prstGeom prst="rect">
            <a:avLst/>
          </a:prstGeom>
        </p:spPr>
      </p:pic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813" y="5883275"/>
            <a:ext cx="6794500" cy="28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1115568"/>
            <a:ext cx="3752773" cy="2843784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  <a:latin typeface="Century Gothic" panose="020B0502020202020204" pitchFamily="34" charset="0"/>
              </a:rPr>
              <a:t>AAC Resolutions: 2021-22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057" y="4846320"/>
            <a:ext cx="2395728" cy="1561458"/>
          </a:xfrm>
        </p:spPr>
        <p:txBody>
          <a:bodyPr anchor="ctr">
            <a:norm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 212212: High Impact Practice (HIP) Designation and Tracking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</a:rPr>
              <a:t>AAC Resolutions: 2021-22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856" y="0"/>
            <a:ext cx="3943873" cy="1574310"/>
          </a:xfrm>
        </p:spPr>
        <p:txBody>
          <a:bodyPr anchor="ctr">
            <a:normAutofit/>
          </a:bodyPr>
          <a:lstStyle/>
          <a:p>
            <a:pPr algn="l"/>
            <a:r>
              <a:rPr lang="en-US" sz="19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 212229: Change of Department Name from CAFS to HDCAFS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C851974-485F-28A7-8EF4-65AB1E77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5" y="1822348"/>
            <a:ext cx="11779967" cy="4564738"/>
          </a:xfrm>
          <a:prstGeom prst="rect">
            <a:avLst/>
          </a:prstGeom>
        </p:spPr>
      </p:pic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72C"/>
            </a:gs>
            <a:gs pos="63000">
              <a:srgbClr val="FFAA2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364" y="1689122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rgbClr val="0034A9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 that states California State University Bakersfield">
            <a:extLst>
              <a:ext uri="{FF2B5EF4-FFF2-40B4-BE49-F238E27FC236}">
                <a16:creationId xmlns:a16="http://schemas.microsoft.com/office/drawing/2014/main" id="{8F2D9F65-3DD3-1B4C-B95F-7F5CA734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17" y="5066287"/>
            <a:ext cx="4183683" cy="1542100"/>
          </a:xfrm>
          <a:prstGeom prst="rect">
            <a:avLst/>
          </a:prstGeom>
        </p:spPr>
      </p:pic>
      <p:pic>
        <p:nvPicPr>
          <p:cNvPr id="6" name="Picture 5" descr="University Seal that says California State University Bakersfield 1970">
            <a:extLst>
              <a:ext uri="{FF2B5EF4-FFF2-40B4-BE49-F238E27FC236}">
                <a16:creationId xmlns:a16="http://schemas.microsoft.com/office/drawing/2014/main" id="{7C46B4A7-7DC6-9748-8C83-2EE266CEB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248038"/>
            <a:ext cx="2335034" cy="115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856" y="0"/>
            <a:ext cx="3943873" cy="1574310"/>
          </a:xfrm>
        </p:spPr>
        <p:txBody>
          <a:bodyPr anchor="ctr">
            <a:normAutofit/>
          </a:bodyPr>
          <a:lstStyle/>
          <a:p>
            <a:pPr algn="l"/>
            <a:r>
              <a:rPr lang="en-US" sz="19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 212229: Change of Department Name from CAFS to HDCAFS</a:t>
            </a:r>
          </a:p>
        </p:txBody>
      </p:sp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3BE75-8496-1720-3CD1-DE55E4160C40}"/>
              </a:ext>
            </a:extLst>
          </p:cNvPr>
          <p:cNvSpPr txBox="1"/>
          <p:nvPr/>
        </p:nvSpPr>
        <p:spPr>
          <a:xfrm>
            <a:off x="503583" y="1658089"/>
            <a:ext cx="108005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CSU System – BOT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Academic Senate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Shared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Academic Senate 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Academic Affairs Committee (AAC)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AAC Membership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AAC Resolutions</a:t>
            </a:r>
          </a:p>
        </p:txBody>
      </p:sp>
    </p:spTree>
    <p:extLst>
      <p:ext uri="{BB962C8B-B14F-4D97-AF65-F5344CB8AC3E}">
        <p14:creationId xmlns:p14="http://schemas.microsoft.com/office/powerpoint/2010/main" val="186822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64" y="397565"/>
            <a:ext cx="9144000" cy="9738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Board of Trustees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64" y="1371401"/>
            <a:ext cx="11105323" cy="485496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Oversight of the CSU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Authority over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</a:rPr>
              <a:t>curricular development</a:t>
            </a:r>
            <a:r>
              <a:rPr lang="en-US" sz="2800" dirty="0">
                <a:latin typeface="Century Gothic" panose="020B0502020202020204" pitchFamily="34" charset="0"/>
              </a:rPr>
              <a:t>, use of property, development of facilities, and fiscal and human resources management.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State law requires 25 trustees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5 ex officio members: Governor, Lieutenant Governor, Speaker of the Assembly, State Superintendent of Public Instruction, and the Chancellor.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Sixteen trustees appointed by the governor, confirmed by the State Senate, and serve eight-year terms.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CSU Alumni Council appoints an alumni trustee (two-year term)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Governor appoints a faculty trustee (two-year term) from nominees proposed by the Academic Senate of the California State University.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Two student trustees, nominated by CA State Student Association (two-year staggered term)</a:t>
            </a:r>
          </a:p>
        </p:txBody>
      </p:sp>
    </p:spTree>
    <p:extLst>
      <p:ext uri="{BB962C8B-B14F-4D97-AF65-F5344CB8AC3E}">
        <p14:creationId xmlns:p14="http://schemas.microsoft.com/office/powerpoint/2010/main" val="410153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4794134-09A4-8EDD-E6A9-217C73A2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320313"/>
            <a:ext cx="11052313" cy="63331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30BA0A-76E9-27C5-FD7C-6875B3FE61D5}"/>
              </a:ext>
            </a:extLst>
          </p:cNvPr>
          <p:cNvSpPr/>
          <p:nvPr/>
        </p:nvSpPr>
        <p:spPr>
          <a:xfrm>
            <a:off x="6944139" y="2478157"/>
            <a:ext cx="3260035" cy="1855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85530"/>
            <a:ext cx="9144000" cy="10003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Board of Trustees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1298739"/>
            <a:ext cx="11582401" cy="475534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Currently there are nine standing committees of the Board: Audit; Campus Planning, Buildings and Grounds; Collective Bargaining; Educational Policy; Finance; Governmental Relations; Institutional Advancement; Organization and Rules; and University and Faculty Personnel.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The Donahoe Higher Education Act of 1960 structured state colleges and individual campuses into the nation’s largest system of four-year higher education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Title 5 of the CA Code of Regulations governs the CSU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6CA49-7E34-D661-AA84-CCC3CFC60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574" y="3266885"/>
            <a:ext cx="4343400" cy="295948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85350E-0CB8-99D9-C4EC-0AF1B1BBD678}"/>
              </a:ext>
            </a:extLst>
          </p:cNvPr>
          <p:cNvCxnSpPr>
            <a:cxnSpLocks/>
          </p:cNvCxnSpPr>
          <p:nvPr/>
        </p:nvCxnSpPr>
        <p:spPr>
          <a:xfrm>
            <a:off x="1630017" y="3525078"/>
            <a:ext cx="6059557" cy="940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>
            <a:extLst>
              <a:ext uri="{FF2B5EF4-FFF2-40B4-BE49-F238E27FC236}">
                <a16:creationId xmlns:a16="http://schemas.microsoft.com/office/drawing/2014/main" id="{84B588E8-F8A1-58A1-21D4-475D34F8B5AA}"/>
              </a:ext>
            </a:extLst>
          </p:cNvPr>
          <p:cNvSpPr/>
          <p:nvPr/>
        </p:nvSpPr>
        <p:spPr>
          <a:xfrm>
            <a:off x="8067260" y="4359000"/>
            <a:ext cx="1451113" cy="258417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2B8B6-317D-BD4D-A55B-0DE8DD5C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360219"/>
            <a:ext cx="11249890" cy="6497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24546-1B75-9846-86F5-DE1E42A972E8}"/>
              </a:ext>
            </a:extLst>
          </p:cNvPr>
          <p:cNvSpPr txBox="1"/>
          <p:nvPr/>
        </p:nvSpPr>
        <p:spPr>
          <a:xfrm>
            <a:off x="1163782" y="1431635"/>
            <a:ext cx="2290618" cy="17549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E63FC-E162-E34C-B413-D01141EF2BAF}"/>
              </a:ext>
            </a:extLst>
          </p:cNvPr>
          <p:cNvSpPr txBox="1"/>
          <p:nvPr/>
        </p:nvSpPr>
        <p:spPr>
          <a:xfrm>
            <a:off x="7906327" y="4535055"/>
            <a:ext cx="3325091" cy="1394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FAE36-608F-5D43-B90F-4509D2C1FA65}"/>
              </a:ext>
            </a:extLst>
          </p:cNvPr>
          <p:cNvSpPr txBox="1"/>
          <p:nvPr/>
        </p:nvSpPr>
        <p:spPr>
          <a:xfrm>
            <a:off x="3990110" y="0"/>
            <a:ext cx="39162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Academic Senate 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336971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BFD2A22-4109-7540-B253-AB9E4EEC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8" y="0"/>
            <a:ext cx="1121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797"/>
            <a:ext cx="9144000" cy="142840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34A9"/>
                </a:solidFill>
                <a:latin typeface="Century Gothic" panose="020B0502020202020204" pitchFamily="34" charset="0"/>
              </a:rPr>
              <a:t>Academic Senate Leadership – </a:t>
            </a:r>
            <a:br>
              <a:rPr lang="en-US" sz="4000" b="1" dirty="0">
                <a:solidFill>
                  <a:srgbClr val="0034A9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0034A9"/>
                </a:solidFill>
                <a:latin typeface="Century Gothic" panose="020B0502020202020204" pitchFamily="34" charset="0"/>
              </a:rPr>
              <a:t>Executive Committee, 2022-23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600200"/>
            <a:ext cx="11224591" cy="462616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the Academic Senate (and General Faculty)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Aaron Hegde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Vice-Chair of the AS (and General Faculty)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Melissa Danforth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Chair, Academic Affairs Committee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</a:t>
            </a:r>
            <a:r>
              <a:rPr lang="en-US" sz="2800" dirty="0" err="1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Tarjan</a:t>
            </a:r>
            <a:endParaRPr lang="en-US" sz="2800" dirty="0">
              <a:solidFill>
                <a:srgbClr val="0034A9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Chair, Academic Support and Student Services Committee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Elaine Correa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Chair, Budget and Planning Committee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Charles Lam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Chair, Faculty Affairs Committee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Mandy Rees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Statewide AS Reps (2)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Millar, Mark Martinez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Provost – Ex-Officio, Non-Voting –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Vernon Harper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– Administrative Analyst </a:t>
            </a:r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Katie Van </a:t>
            </a:r>
            <a:r>
              <a:rPr lang="en-US" sz="2800" dirty="0" err="1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Grinsven</a:t>
            </a:r>
            <a:endParaRPr lang="en-US" sz="2800" dirty="0">
              <a:solidFill>
                <a:srgbClr val="0034A9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5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that state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FDB0D-0870-6B46-AD73-D4EFC71B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7" y="119468"/>
            <a:ext cx="9144000" cy="106660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34A9"/>
                </a:solidFill>
                <a:latin typeface="Century Gothic" panose="020B0502020202020204" pitchFamily="34" charset="0"/>
              </a:rPr>
              <a:t>Academic Affairs Committee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9BB-0989-E943-B5E6-EBE7EE72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7" y="1424609"/>
            <a:ext cx="11675165" cy="5181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Shall review and report to the Academic Senate its recommendations regarding</a:t>
            </a: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new academic policies, procedures, programs, and curricula having inter-school or all-university impact;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changes to the University Catalog that have inter-school or all-university impact;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Academic Plan; 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changes in the implementation of the General Education Program.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addition, the Academic Affairs Committee shall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 as the </a:t>
            </a:r>
            <a:r>
              <a:rPr lang="en-US" sz="2400" dirty="0">
                <a:solidFill>
                  <a:srgbClr val="0034A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Curriculum Committee</a:t>
            </a:r>
            <a:r>
              <a:rPr lang="en-US" sz="24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inter-school programs that have required courses for majors and/or minors (i.e., not electives) in more than one school; and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shall recommend to the Academic Senate action to be taken when there is disagreement among faculty involved in proposed changes to the Catalog and/or to academic policies, procedures, programs and curricula having inter-school or all-university impact.</a:t>
            </a:r>
          </a:p>
        </p:txBody>
      </p:sp>
    </p:spTree>
    <p:extLst>
      <p:ext uri="{BB962C8B-B14F-4D97-AF65-F5344CB8AC3E}">
        <p14:creationId xmlns:p14="http://schemas.microsoft.com/office/powerpoint/2010/main" val="182144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648</Words>
  <Application>Microsoft Macintosh PowerPoint</Application>
  <PresentationFormat>Widescreen</PresentationFormat>
  <Paragraphs>95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Century Gothic</vt:lpstr>
      <vt:lpstr>Open Sans</vt:lpstr>
      <vt:lpstr>Oswald Medium</vt:lpstr>
      <vt:lpstr>Oswald SemiBold</vt:lpstr>
      <vt:lpstr>Office Theme</vt:lpstr>
      <vt:lpstr>Faculty Advising Summer Institute 2022 DAY 2:  Following Academic Policies and Procedures</vt:lpstr>
      <vt:lpstr>Outline</vt:lpstr>
      <vt:lpstr>Board of Trustees</vt:lpstr>
      <vt:lpstr>PowerPoint Presentation</vt:lpstr>
      <vt:lpstr>Board of Trustees</vt:lpstr>
      <vt:lpstr>PowerPoint Presentation</vt:lpstr>
      <vt:lpstr>PowerPoint Presentation</vt:lpstr>
      <vt:lpstr>Academic Senate Leadership –  Executive Committee, 2022-23</vt:lpstr>
      <vt:lpstr>Academic Affairs Committee</vt:lpstr>
      <vt:lpstr>AAC Membership: 2022-23</vt:lpstr>
      <vt:lpstr>AAC Resolutions: 2021-22</vt:lpstr>
      <vt:lpstr>AAC Resolutions: 2021-22</vt:lpstr>
      <vt:lpstr>AAC Resolutions: 2021-22</vt:lpstr>
      <vt:lpstr>AAC Resolutions: 2021-22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Maylanie Winton</dc:creator>
  <cp:lastModifiedBy>Aaron Hegde</cp:lastModifiedBy>
  <cp:revision>15</cp:revision>
  <dcterms:created xsi:type="dcterms:W3CDTF">2021-06-22T19:19:58Z</dcterms:created>
  <dcterms:modified xsi:type="dcterms:W3CDTF">2022-08-09T03:58:13Z</dcterms:modified>
</cp:coreProperties>
</file>