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17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2" r:id="rId11"/>
    <p:sldId id="270" r:id="rId12"/>
    <p:sldId id="271" r:id="rId13"/>
    <p:sldId id="273" r:id="rId14"/>
    <p:sldId id="274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A9"/>
    <a:srgbClr val="FFC72C"/>
    <a:srgbClr val="003594"/>
    <a:srgbClr val="000061"/>
    <a:srgbClr val="004E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/>
    <p:restoredTop sz="86395"/>
  </p:normalViewPr>
  <p:slideViewPr>
    <p:cSldViewPr snapToGrid="0" snapToObjects="1">
      <p:cViewPr varScale="1">
        <p:scale>
          <a:sx n="65" d="100"/>
          <a:sy n="65" d="100"/>
        </p:scale>
        <p:origin x="106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C4AE5-18F2-9A44-91B2-6FE897434C1D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B11D6-CB03-5346-914A-21D1F2E7F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21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B11D6-CB03-5346-914A-21D1F2E7F1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44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B11D6-CB03-5346-914A-21D1F2E7F1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9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B11D6-CB03-5346-914A-21D1F2E7F1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99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B11D6-CB03-5346-914A-21D1F2E7F1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9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B11D6-CB03-5346-914A-21D1F2E7F1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9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B11D6-CB03-5346-914A-21D1F2E7F1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99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B11D6-CB03-5346-914A-21D1F2E7F1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66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B11D6-CB03-5346-914A-21D1F2E7F1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9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B11D6-CB03-5346-914A-21D1F2E7F1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9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B11D6-CB03-5346-914A-21D1F2E7F1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9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B11D6-CB03-5346-914A-21D1F2E7F1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9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B11D6-CB03-5346-914A-21D1F2E7F1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9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B11D6-CB03-5346-914A-21D1F2E7F1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9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B11D6-CB03-5346-914A-21D1F2E7F1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9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B11D6-CB03-5346-914A-21D1F2E7F1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9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B7A5B-E512-C446-B008-2452BB91C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93F4A5-B231-C147-94F1-B0F1074B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A136B-19DF-1A49-97B3-5D8156698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863-74E6-9F43-8AE2-327BFEB58E22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AD5E8-BFFA-6742-B6A3-020371EDD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09CAB-2FA5-384D-960D-71C3681EB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02F-20F8-334C-8FEB-B8C2F0EA7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90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5750B-0336-C447-870B-A6915A0CA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E5AD38-3B7B-D747-9AA2-DB4660592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0F1D6-DDD8-B847-A6D5-AB7AB5547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863-74E6-9F43-8AE2-327BFEB58E22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88AAD-8CFB-9647-8EF5-FCFC2B68C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ADEED-D8C5-8E47-94FC-64F552D1D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02F-20F8-334C-8FEB-B8C2F0EA7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9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3ABCC2-368A-1D43-918F-4DB6FEE75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C7659-B4E5-B346-942A-9B13CC1DB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D13AC-3E07-5142-BADC-DEAEDEF5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863-74E6-9F43-8AE2-327BFEB58E22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E798E-7D4B-A947-8F49-1F8F487E9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77A44-2575-284B-9113-381714700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02F-20F8-334C-8FEB-B8C2F0EA7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7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6F05D-0A72-EC48-B09E-C16B72A29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768C-BDAA-C749-AC92-5DB25E40A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BE98B-A0F2-E14A-AF82-8A5E81F9E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863-74E6-9F43-8AE2-327BFEB58E22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75F10-522B-A24C-A1B2-750311906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4B195-827C-3341-B8DD-2800B8009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02F-20F8-334C-8FEB-B8C2F0EA7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7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421CC-0E94-A741-AB7A-1D46BB4A3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F076F-1A1A-5B49-9634-7EE060934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EFB65-C4CC-244B-BA2E-9E990ECB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863-74E6-9F43-8AE2-327BFEB58E22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0926D-37CF-1B4B-8091-6A42BE79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EAE94-F76D-BE48-B393-906270660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02F-20F8-334C-8FEB-B8C2F0EA7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2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D5197-6ABC-FD4E-8FF9-24CEAFCD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D5CEE-8FB2-D545-BD65-996DDFE562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5D9C55-9788-3441-91EE-3BC96899B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BFFF6-CD51-4C41-9362-73D31F0ED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863-74E6-9F43-8AE2-327BFEB58E22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E7C3CD-1081-CD4C-89BB-A711D402B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5D71A-5BA0-5B48-B6C2-47D85CC5D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02F-20F8-334C-8FEB-B8C2F0EA7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46C3F-6165-C54D-8450-1007C8231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D7D15-7DB3-1D43-85E5-8C6D5DAD8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20775-89BE-D34E-96AE-54A7ABCFB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157B7F-0C58-2C45-BC5D-75D208747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1C0CA2-89C2-674D-B72E-403DE1EBA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E0953C-2B46-354B-8E52-38FA70C8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863-74E6-9F43-8AE2-327BFEB58E22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C5FE65-CD71-7F4B-B664-6E39A45A5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3FCAA5-D2FD-1441-A8BD-19E90EE8D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02F-20F8-334C-8FEB-B8C2F0EA7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777FC-2D46-C24B-AE66-CE64639D6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5C6D07-FF0D-634F-A3FE-CEC4D0606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863-74E6-9F43-8AE2-327BFEB58E22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A28AE-302B-DD4F-90A3-E9EC3B44E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ACEEC-B5B6-E142-86C5-1E996A7B0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02F-20F8-334C-8FEB-B8C2F0EA7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ED63E5-4E40-0F4B-8C4D-9CEC6D7D8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863-74E6-9F43-8AE2-327BFEB58E22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7F39B5-59F3-5F44-B994-273FCD07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22D9B4-DE01-AA41-998B-7D3CB42DE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02F-20F8-334C-8FEB-B8C2F0EA7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4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4CED7-3879-5A4B-98A9-8CC097A06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42958-FC8F-154C-8390-1AAF260E4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4AC16D-BE75-9D41-9573-06C96EDE2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76FB7E-CD4F-F34E-A59C-AC6B5FC11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863-74E6-9F43-8AE2-327BFEB58E22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B5C67-D22A-7145-B658-C45546D90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EBF94-8293-2F4B-88FE-F29A707E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02F-20F8-334C-8FEB-B8C2F0EA7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9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94C1E-CFB7-4041-9069-81D1ADDB1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2EA6AF-8574-1C4F-94F0-437C79885F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FD5D9-CF48-9449-9853-ADAA77112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1C1AE-7B66-574D-BBC5-4FF2F6FD8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863-74E6-9F43-8AE2-327BFEB58E22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1B9E48-89CA-744D-AC74-9CB534CC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F20698-77AB-2E43-9042-FE77192E6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02F-20F8-334C-8FEB-B8C2F0EA7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0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E93F8C-8C89-DE47-AD44-998597E07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D2E30-AC83-E847-8786-912AF3F9B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313F5-89DB-EF41-8C03-BB7D483055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B2863-74E6-9F43-8AE2-327BFEB58E22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1B953-F8EE-6B49-9BAA-986CBDF6A8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4BFA0-6062-C443-8F91-63065E756E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9302F-20F8-334C-8FEB-B8C2F0EA7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8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000061"/>
            </a:gs>
            <a:gs pos="63000">
              <a:srgbClr val="0034A9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BA3B6-007B-C74C-B109-9CEE05128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875" y="1867798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Oswald Medium" pitchFamily="2" charset="77"/>
              </a:rPr>
              <a:t>Managing Difficult</a:t>
            </a:r>
            <a:br>
              <a:rPr lang="en-US" dirty="0">
                <a:solidFill>
                  <a:schemeClr val="bg1"/>
                </a:solidFill>
                <a:latin typeface="Oswald Medium" pitchFamily="2" charset="77"/>
              </a:rPr>
            </a:br>
            <a:r>
              <a:rPr lang="en-US" dirty="0">
                <a:solidFill>
                  <a:schemeClr val="bg1"/>
                </a:solidFill>
                <a:latin typeface="Oswald Medium" pitchFamily="2" charset="77"/>
              </a:rPr>
              <a:t>Conversations and Crisis Situations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41C8F2-B461-394D-AF52-F757BE3C9A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875" y="4767809"/>
            <a:ext cx="5753855" cy="1469068"/>
          </a:xfrm>
          <a:noFill/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Janet Millar, Counseling Center Coordinator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August 11, 2022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3A7FC9D-B902-404D-9214-5BE1A1E67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29048" y="4511603"/>
            <a:ext cx="3237471" cy="0"/>
          </a:xfrm>
          <a:prstGeom prst="line">
            <a:avLst/>
          </a:prstGeom>
          <a:ln w="38100"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logo that says California State University Bakersfield">
            <a:extLst>
              <a:ext uri="{FF2B5EF4-FFF2-40B4-BE49-F238E27FC236}">
                <a16:creationId xmlns:a16="http://schemas.microsoft.com/office/drawing/2014/main" id="{55F9C19D-A8B8-F84A-B65D-3E840CF072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2413" y="5058926"/>
            <a:ext cx="4307685" cy="118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00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F882-5A97-7344-8E7C-A59CCD95A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4838"/>
            <a:ext cx="9144000" cy="1209595"/>
          </a:xfrm>
        </p:spPr>
        <p:txBody>
          <a:bodyPr/>
          <a:lstStyle/>
          <a:p>
            <a:r>
              <a:rPr lang="en-US" b="1" dirty="0">
                <a:solidFill>
                  <a:srgbClr val="0034A9"/>
                </a:solidFill>
                <a:latin typeface="Oswald SemiBold" pitchFamily="2" charset="77"/>
              </a:rPr>
              <a:t>Some key parts of a crisis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E20168-4A41-7E45-AAD1-079D91BA8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374" y="3529245"/>
            <a:ext cx="9144000" cy="1655762"/>
          </a:xfrm>
        </p:spPr>
        <p:txBody>
          <a:bodyPr/>
          <a:lstStyle/>
          <a:p>
            <a:pPr algn="l" fontAlgn="base"/>
            <a:r>
              <a:rPr lang="en-US" b="0" i="0" dirty="0">
                <a:effectLst/>
                <a:latin typeface="Source Serif Pro" panose="02040603050405020204" pitchFamily="18" charset="0"/>
              </a:rPr>
              <a:t>-a turning point, a decisive moment</a:t>
            </a:r>
          </a:p>
          <a:p>
            <a:pPr algn="l" fontAlgn="base"/>
            <a:endParaRPr lang="en-US" b="0" i="0" dirty="0">
              <a:effectLst/>
              <a:latin typeface="Source Serif Pro" panose="02040603050405020204" pitchFamily="18" charset="0"/>
            </a:endParaRPr>
          </a:p>
          <a:p>
            <a:pPr algn="l" fontAlgn="base"/>
            <a:r>
              <a:rPr lang="en-US" b="0" i="0" dirty="0">
                <a:effectLst/>
                <a:latin typeface="Source Serif Pro" panose="02040603050405020204" pitchFamily="18" charset="0"/>
              </a:rPr>
              <a:t>-difficulty and instability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CSUB footer">
            <a:extLst>
              <a:ext uri="{FF2B5EF4-FFF2-40B4-BE49-F238E27FC236}">
                <a16:creationId xmlns:a16="http://schemas.microsoft.com/office/drawing/2014/main" id="{D64744C7-F12D-4C41-91B8-5CF78CCB96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26366"/>
            <a:ext cx="12192000" cy="63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44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F882-5A97-7344-8E7C-A59CCD95A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4838"/>
            <a:ext cx="9144000" cy="1209595"/>
          </a:xfrm>
        </p:spPr>
        <p:txBody>
          <a:bodyPr/>
          <a:lstStyle/>
          <a:p>
            <a:r>
              <a:rPr lang="en-US" b="1" dirty="0">
                <a:solidFill>
                  <a:srgbClr val="0034A9"/>
                </a:solidFill>
                <a:latin typeface="Oswald SemiBold" pitchFamily="2" charset="77"/>
              </a:rPr>
              <a:t>Tips about Crisis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E20168-4A41-7E45-AAD1-079D91BA8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6044" y="2411604"/>
            <a:ext cx="9395330" cy="3597310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Assess. Take a reasonable amount of time to accurately assess the situation. Fight every instinct to react or overreact.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Maintain a calm and non-threatening attitude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Try to understand the crisis from the person’s point of view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Explore the person’s reasons for distress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44444"/>
                </a:solidFill>
                <a:latin typeface="Roboto" panose="02000000000000000000" pitchFamily="2" charset="0"/>
              </a:rPr>
              <a:t>U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se empathic open questioning, including validating statements, to identify when the problem began and if it is ongoing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CSUB footer">
            <a:extLst>
              <a:ext uri="{FF2B5EF4-FFF2-40B4-BE49-F238E27FC236}">
                <a16:creationId xmlns:a16="http://schemas.microsoft.com/office/drawing/2014/main" id="{D64744C7-F12D-4C41-91B8-5CF78CCB96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26366"/>
            <a:ext cx="12192000" cy="63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06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F882-5A97-7344-8E7C-A59CCD95A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4838"/>
            <a:ext cx="9144000" cy="120959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34A9"/>
                </a:solidFill>
                <a:latin typeface="Oswald SemiBold" pitchFamily="2" charset="77"/>
              </a:rPr>
              <a:t>Some words to say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E20168-4A41-7E45-AAD1-079D91BA8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21653"/>
            <a:ext cx="9144000" cy="2765866"/>
          </a:xfrm>
        </p:spPr>
        <p:txBody>
          <a:bodyPr>
            <a:normAutofit fontScale="70000" lnSpcReduction="20000"/>
          </a:bodyPr>
          <a:lstStyle/>
          <a:p>
            <a:pPr algn="l" fontAlgn="base"/>
            <a:r>
              <a:rPr lang="en-US" b="0" i="0" dirty="0">
                <a:effectLst/>
                <a:latin typeface="Source Serif Pro" panose="02040603050405020204" pitchFamily="18" charset="0"/>
              </a:rPr>
              <a:t>Do you feel like you are in a crisis?</a:t>
            </a:r>
          </a:p>
          <a:p>
            <a:pPr algn="l" fontAlgn="base"/>
            <a:endParaRPr lang="en-US" b="0" i="0" dirty="0">
              <a:effectLst/>
              <a:latin typeface="Source Serif Pro" panose="02040603050405020204" pitchFamily="18" charset="0"/>
            </a:endParaRPr>
          </a:p>
          <a:p>
            <a:pPr algn="l" fontAlgn="base"/>
            <a:r>
              <a:rPr lang="en-US" b="0" i="0" dirty="0">
                <a:effectLst/>
                <a:latin typeface="Source Serif Pro" panose="02040603050405020204" pitchFamily="18" charset="0"/>
              </a:rPr>
              <a:t>Look down at where your feet are. (grounding; here and now)</a:t>
            </a:r>
          </a:p>
          <a:p>
            <a:pPr algn="l" fontAlgn="base"/>
            <a:endParaRPr lang="en-US" b="0" i="0" dirty="0">
              <a:effectLst/>
              <a:latin typeface="Source Serif Pro" panose="02040603050405020204" pitchFamily="18" charset="0"/>
            </a:endParaRPr>
          </a:p>
          <a:p>
            <a:pPr algn="l" fontAlgn="base"/>
            <a:r>
              <a:rPr lang="en-US" b="0" i="0" dirty="0">
                <a:effectLst/>
                <a:latin typeface="Source Serif Pro" panose="02040603050405020204" pitchFamily="18" charset="0"/>
              </a:rPr>
              <a:t>Have you examined and considered the facts?</a:t>
            </a:r>
          </a:p>
          <a:p>
            <a:pPr algn="l" fontAlgn="base"/>
            <a:endParaRPr lang="en-US" b="0" i="0" dirty="0">
              <a:effectLst/>
              <a:latin typeface="Source Serif Pro" panose="02040603050405020204" pitchFamily="18" charset="0"/>
            </a:endParaRPr>
          </a:p>
          <a:p>
            <a:pPr algn="l" fontAlgn="base"/>
            <a:r>
              <a:rPr lang="en-US" b="0" i="0" dirty="0">
                <a:effectLst/>
                <a:latin typeface="Source Serif Pro" panose="02040603050405020204" pitchFamily="18" charset="0"/>
              </a:rPr>
              <a:t>You have a choice, you can advance, move forward, or stay where you are.</a:t>
            </a:r>
          </a:p>
          <a:p>
            <a:pPr algn="l" fontAlgn="base"/>
            <a:r>
              <a:rPr lang="en-US" b="0" i="0" dirty="0">
                <a:effectLst/>
                <a:latin typeface="Source Serif Pro" panose="02040603050405020204" pitchFamily="18" charset="0"/>
              </a:rPr>
              <a:t>Are you willing to consider what the opportunities are?</a:t>
            </a:r>
          </a:p>
          <a:p>
            <a:pPr algn="l" fontAlgn="base"/>
            <a:r>
              <a:rPr lang="en-US" b="0" i="0" dirty="0">
                <a:effectLst/>
                <a:latin typeface="Source Serif Pro" panose="02040603050405020204" pitchFamily="18" charset="0"/>
              </a:rPr>
              <a:t>Are you/we willing to accept reality and move forward?  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CSUB footer">
            <a:extLst>
              <a:ext uri="{FF2B5EF4-FFF2-40B4-BE49-F238E27FC236}">
                <a16:creationId xmlns:a16="http://schemas.microsoft.com/office/drawing/2014/main" id="{D64744C7-F12D-4C41-91B8-5CF78CCB96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26366"/>
            <a:ext cx="12192000" cy="63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643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F882-5A97-7344-8E7C-A59CCD95A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4838"/>
            <a:ext cx="9144000" cy="120959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34A9"/>
                </a:solidFill>
                <a:latin typeface="Oswald SemiBold" pitchFamily="2" charset="77"/>
              </a:rPr>
              <a:t>More words……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E20168-4A41-7E45-AAD1-079D91BA8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125" y="2020504"/>
            <a:ext cx="9465669" cy="391265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erif Pro" panose="02040603050405020204" pitchFamily="18" charset="0"/>
                <a:ea typeface="+mn-ea"/>
                <a:cs typeface="+mn-cs"/>
              </a:rPr>
              <a:t>You have a choice, you can advance, move forward, or stay where you are.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erif Pro" panose="020406030504050202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erif Pro" panose="02040603050405020204" pitchFamily="18" charset="0"/>
                <a:ea typeface="+mn-ea"/>
                <a:cs typeface="+mn-cs"/>
              </a:rPr>
              <a:t>Are you willing to consider what the opportunities are?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erif Pro" panose="020406030504050202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erif Pro" panose="02040603050405020204" pitchFamily="18" charset="0"/>
                <a:ea typeface="+mn-ea"/>
                <a:cs typeface="+mn-cs"/>
              </a:rPr>
              <a:t>Are you/we willing to accept reality and move forward?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erif Pro" panose="02040603050405020204" pitchFamily="18" charset="0"/>
                <a:ea typeface="+mn-ea"/>
                <a:cs typeface="+mn-cs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Source Serif Pro" panose="02040603050405020204" pitchFamily="18" charset="0"/>
              </a:rPr>
              <a:t>Prepare to offer options and resources</a:t>
            </a: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CSUB footer">
            <a:extLst>
              <a:ext uri="{FF2B5EF4-FFF2-40B4-BE49-F238E27FC236}">
                <a16:creationId xmlns:a16="http://schemas.microsoft.com/office/drawing/2014/main" id="{D64744C7-F12D-4C41-91B8-5CF78CCB96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26366"/>
            <a:ext cx="12192000" cy="63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18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F882-5A97-7344-8E7C-A59CCD95A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4838"/>
            <a:ext cx="9144000" cy="1209595"/>
          </a:xfrm>
        </p:spPr>
        <p:txBody>
          <a:bodyPr/>
          <a:lstStyle/>
          <a:p>
            <a:r>
              <a:rPr lang="en-US" b="1" dirty="0">
                <a:solidFill>
                  <a:srgbClr val="0034A9"/>
                </a:solidFill>
                <a:latin typeface="Oswald SemiBold" pitchFamily="2" charset="77"/>
              </a:rPr>
              <a:t>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E20168-4A41-7E45-AAD1-079D91BA8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2523"/>
            <a:ext cx="9127374" cy="2582484"/>
          </a:xfrm>
        </p:spPr>
        <p:txBody>
          <a:bodyPr>
            <a:norm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Red Folder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Counseling Center: Counselors, Webpage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Department Chair, Dean, VP Faculty Affairs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Faculty Teaching Learning Center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Police Department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CSUB footer">
            <a:extLst>
              <a:ext uri="{FF2B5EF4-FFF2-40B4-BE49-F238E27FC236}">
                <a16:creationId xmlns:a16="http://schemas.microsoft.com/office/drawing/2014/main" id="{D64744C7-F12D-4C41-91B8-5CF78CCB96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26366"/>
            <a:ext cx="12192000" cy="63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657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000061"/>
            </a:gs>
            <a:gs pos="63000">
              <a:srgbClr val="0034A9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BA3B6-007B-C74C-B109-9CEE05128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875" y="1867798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8800" dirty="0">
                <a:solidFill>
                  <a:schemeClr val="bg1"/>
                </a:solidFill>
                <a:latin typeface="Oswald Medium" pitchFamily="2" charset="77"/>
              </a:rPr>
              <a:t>Thank You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3A7FC9D-B902-404D-9214-5BE1A1E67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29048" y="4658748"/>
            <a:ext cx="3237471" cy="0"/>
          </a:xfrm>
          <a:prstGeom prst="line">
            <a:avLst/>
          </a:prstGeom>
          <a:ln w="38100">
            <a:solidFill>
              <a:srgbClr val="FFC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University Seal that says California State University Bakersfield 1970">
            <a:extLst>
              <a:ext uri="{FF2B5EF4-FFF2-40B4-BE49-F238E27FC236}">
                <a16:creationId xmlns:a16="http://schemas.microsoft.com/office/drawing/2014/main" id="{970BE431-A4C0-6742-A25F-24DC2046AF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2216" y="0"/>
            <a:ext cx="6869784" cy="6858000"/>
          </a:xfrm>
          <a:prstGeom prst="rect">
            <a:avLst/>
          </a:prstGeom>
        </p:spPr>
      </p:pic>
      <p:pic>
        <p:nvPicPr>
          <p:cNvPr id="8" name="Picture 7" descr="logo that says California State University Bakersfield">
            <a:extLst>
              <a:ext uri="{FF2B5EF4-FFF2-40B4-BE49-F238E27FC236}">
                <a16:creationId xmlns:a16="http://schemas.microsoft.com/office/drawing/2014/main" id="{16507CC5-59F1-5E4C-986A-B693E33B83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048" y="5166671"/>
            <a:ext cx="4096952" cy="112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38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F882-5A97-7344-8E7C-A59CCD95A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4838"/>
            <a:ext cx="9144000" cy="1209595"/>
          </a:xfrm>
        </p:spPr>
        <p:txBody>
          <a:bodyPr/>
          <a:lstStyle/>
          <a:p>
            <a:r>
              <a:rPr lang="en-US" b="1" dirty="0">
                <a:solidFill>
                  <a:srgbClr val="0034A9"/>
                </a:solidFill>
                <a:latin typeface="Oswald SemiBold" pitchFamily="2" charset="77"/>
              </a:rPr>
              <a:t>Getting Started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E20168-4A41-7E45-AAD1-079D91BA8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374" y="3529245"/>
            <a:ext cx="9144000" cy="165576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Difficult people are everywhere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Maybe you are sometimes difficult too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key to successfully talking to a difficult person is being effective at shutting down your own personal triggers.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CSUB footer">
            <a:extLst>
              <a:ext uri="{FF2B5EF4-FFF2-40B4-BE49-F238E27FC236}">
                <a16:creationId xmlns:a16="http://schemas.microsoft.com/office/drawing/2014/main" id="{D64744C7-F12D-4C41-91B8-5CF78CCB96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26366"/>
            <a:ext cx="12192000" cy="63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83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F882-5A97-7344-8E7C-A59CCD95A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4838"/>
            <a:ext cx="9144000" cy="120959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34A9"/>
                </a:solidFill>
                <a:latin typeface="Oswald SemiBold" pitchFamily="2" charset="77"/>
              </a:rPr>
              <a:t>How do I check my own issues?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E20168-4A41-7E45-AAD1-079D91BA8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8074" y="2210637"/>
            <a:ext cx="8989925" cy="307485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I don’t do well with people talking down to me, patronizing me or talking to me in a belittling tone.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I can feel that is a trigger for me.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I begin assuring myself that I am safe, competent, able and need to take a breath or some other calming step.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Avoid getting defensive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When in doubt….Breathe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CSUB footer">
            <a:extLst>
              <a:ext uri="{FF2B5EF4-FFF2-40B4-BE49-F238E27FC236}">
                <a16:creationId xmlns:a16="http://schemas.microsoft.com/office/drawing/2014/main" id="{D64744C7-F12D-4C41-91B8-5CF78CCB96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26366"/>
            <a:ext cx="12192000" cy="63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592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F882-5A97-7344-8E7C-A59CCD95A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4838"/>
            <a:ext cx="9144000" cy="1209595"/>
          </a:xfrm>
        </p:spPr>
        <p:txBody>
          <a:bodyPr/>
          <a:lstStyle/>
          <a:p>
            <a:r>
              <a:rPr lang="en-US" b="1" dirty="0">
                <a:solidFill>
                  <a:srgbClr val="0034A9"/>
                </a:solidFill>
                <a:latin typeface="Oswald SemiBold" pitchFamily="2" charset="77"/>
              </a:rPr>
              <a:t>Preparing for a conversation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E20168-4A41-7E45-AAD1-079D91BA8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91024"/>
            <a:ext cx="9127374" cy="2893983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If you are able, set aside time to check in with your self.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From Rosenberg’s book 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Nonviolent Communication:</a:t>
            </a:r>
          </a:p>
          <a:p>
            <a: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Focus on : What just happened? (separate observations from evaluations)</a:t>
            </a:r>
          </a:p>
          <a:p>
            <a:pPr marL="1828800" marR="0" lvl="4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What are the feelings arising in me?  (responsibility vs victimization)</a:t>
            </a:r>
          </a:p>
          <a:p>
            <a:pPr marL="1828800" marR="0" lvl="4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What do I need that I am not receiving? (own needs vs others know)</a:t>
            </a:r>
          </a:p>
          <a:p>
            <a:pPr marL="1828800" marR="0" lvl="4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What am I asking for? (formulate request and surrender outcomes)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CSUB footer">
            <a:extLst>
              <a:ext uri="{FF2B5EF4-FFF2-40B4-BE49-F238E27FC236}">
                <a16:creationId xmlns:a16="http://schemas.microsoft.com/office/drawing/2014/main" id="{D64744C7-F12D-4C41-91B8-5CF78CCB96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26366"/>
            <a:ext cx="12192000" cy="63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656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F882-5A97-7344-8E7C-A59CCD95A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4838"/>
            <a:ext cx="9144000" cy="1209595"/>
          </a:xfrm>
        </p:spPr>
        <p:txBody>
          <a:bodyPr/>
          <a:lstStyle/>
          <a:p>
            <a:r>
              <a:rPr lang="en-US" b="1" dirty="0">
                <a:solidFill>
                  <a:srgbClr val="0034A9"/>
                </a:solidFill>
                <a:latin typeface="Oswald SemiBold" pitchFamily="2" charset="77"/>
              </a:rPr>
              <a:t>Preparing for a conversation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E20168-4A41-7E45-AAD1-079D91BA8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34433"/>
            <a:ext cx="9127374" cy="3050574"/>
          </a:xfrm>
        </p:spPr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Chopra suggests that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S. T.O. P.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maybe the most fundamental step in coping with difficult conversations.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top what you are doing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ake 3 deep breaths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bserve how your body feels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roceed with kindness and compassion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CSUB footer">
            <a:extLst>
              <a:ext uri="{FF2B5EF4-FFF2-40B4-BE49-F238E27FC236}">
                <a16:creationId xmlns:a16="http://schemas.microsoft.com/office/drawing/2014/main" id="{D64744C7-F12D-4C41-91B8-5CF78CCB96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26366"/>
            <a:ext cx="12192000" cy="63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42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F882-5A97-7344-8E7C-A59CCD95A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4838"/>
            <a:ext cx="9144000" cy="1209595"/>
          </a:xfrm>
        </p:spPr>
        <p:txBody>
          <a:bodyPr/>
          <a:lstStyle/>
          <a:p>
            <a:r>
              <a:rPr lang="en-US" b="1" dirty="0">
                <a:solidFill>
                  <a:srgbClr val="0034A9"/>
                </a:solidFill>
                <a:latin typeface="Oswald SemiBold" pitchFamily="2" charset="77"/>
              </a:rPr>
              <a:t>Power of listening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E20168-4A41-7E45-AAD1-079D91BA8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12088"/>
            <a:ext cx="9127374" cy="3155240"/>
          </a:xfrm>
        </p:spPr>
        <p:txBody>
          <a:bodyPr>
            <a:normAutofit fontScale="925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A key component of good communication is listening.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Use the power of listening: write note, hold self back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Encourage as part of boundaries that the person hold back as well…encourage them not to interrupt.</a:t>
            </a:r>
          </a:p>
          <a:p>
            <a: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When you interrupt, I get the sense that you are not really interested in what I say. 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CSUB footer">
            <a:extLst>
              <a:ext uri="{FF2B5EF4-FFF2-40B4-BE49-F238E27FC236}">
                <a16:creationId xmlns:a16="http://schemas.microsoft.com/office/drawing/2014/main" id="{D64744C7-F12D-4C41-91B8-5CF78CCB96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26366"/>
            <a:ext cx="12192000" cy="63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358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F882-5A97-7344-8E7C-A59CCD95A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4838"/>
            <a:ext cx="9144000" cy="1209595"/>
          </a:xfrm>
        </p:spPr>
        <p:txBody>
          <a:bodyPr/>
          <a:lstStyle/>
          <a:p>
            <a:r>
              <a:rPr lang="en-US" b="1" dirty="0">
                <a:solidFill>
                  <a:srgbClr val="0034A9"/>
                </a:solidFill>
                <a:latin typeface="Oswald SemiBold" pitchFamily="2" charset="77"/>
              </a:rPr>
              <a:t>Tips for the conversation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E20168-4A41-7E45-AAD1-079D91BA8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6818" y="2210637"/>
            <a:ext cx="9234556" cy="2974370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Breathe…..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Pause for just a moment before reacting to difficult behavior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Remember (since you already are aware of your own triggers): This is about them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Work on not taking it personally, its on them; Practice defenselessness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solidFill>
                  <a:srgbClr val="000000"/>
                </a:solidFill>
                <a:latin typeface="Avenir Next LT Pro"/>
              </a:rPr>
              <a:t>Let others know you will be having the conversation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If possible, leave door open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CSUB footer">
            <a:extLst>
              <a:ext uri="{FF2B5EF4-FFF2-40B4-BE49-F238E27FC236}">
                <a16:creationId xmlns:a16="http://schemas.microsoft.com/office/drawing/2014/main" id="{D64744C7-F12D-4C41-91B8-5CF78CCB96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26366"/>
            <a:ext cx="12192000" cy="63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65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F882-5A97-7344-8E7C-A59CCD95A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4838"/>
            <a:ext cx="9144000" cy="1209595"/>
          </a:xfrm>
        </p:spPr>
        <p:txBody>
          <a:bodyPr/>
          <a:lstStyle/>
          <a:p>
            <a:r>
              <a:rPr lang="en-US" b="1" dirty="0">
                <a:solidFill>
                  <a:srgbClr val="0034A9"/>
                </a:solidFill>
                <a:latin typeface="Oswald SemiBold" pitchFamily="2" charset="77"/>
              </a:rPr>
              <a:t>More tips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E20168-4A41-7E45-AAD1-079D91BA8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6769" y="2270927"/>
            <a:ext cx="9244605" cy="2914080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State your needs clearly and assertively: (broken record/positive persistence)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Try the sandwich approach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Try to see the experience as an opportunity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Create boundaries, walk away if necessary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CSUB footer">
            <a:extLst>
              <a:ext uri="{FF2B5EF4-FFF2-40B4-BE49-F238E27FC236}">
                <a16:creationId xmlns:a16="http://schemas.microsoft.com/office/drawing/2014/main" id="{D64744C7-F12D-4C41-91B8-5CF78CCB96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26366"/>
            <a:ext cx="12192000" cy="63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374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F882-5A97-7344-8E7C-A59CCD95A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4838"/>
            <a:ext cx="9144000" cy="1209595"/>
          </a:xfrm>
        </p:spPr>
        <p:txBody>
          <a:bodyPr/>
          <a:lstStyle/>
          <a:p>
            <a:r>
              <a:rPr lang="en-US" b="1" dirty="0">
                <a:solidFill>
                  <a:srgbClr val="0034A9"/>
                </a:solidFill>
                <a:latin typeface="Oswald SemiBold" pitchFamily="2" charset="77"/>
              </a:rPr>
              <a:t>Crisis Situations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E20168-4A41-7E45-AAD1-079D91BA8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374" y="3529245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rgbClr val="0034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Pointers and tips</a:t>
            </a:r>
          </a:p>
          <a:p>
            <a:r>
              <a:rPr lang="en-US" dirty="0">
                <a:solidFill>
                  <a:srgbClr val="0034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Decide for yourself what a crisis is</a:t>
            </a:r>
          </a:p>
          <a:p>
            <a:r>
              <a:rPr lang="en-US" dirty="0">
                <a:solidFill>
                  <a:srgbClr val="0034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Think about what is urgent or emergent</a:t>
            </a:r>
          </a:p>
          <a:p>
            <a:endParaRPr lang="en-US" dirty="0">
              <a:solidFill>
                <a:srgbClr val="0034A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CSUB footer">
            <a:extLst>
              <a:ext uri="{FF2B5EF4-FFF2-40B4-BE49-F238E27FC236}">
                <a16:creationId xmlns:a16="http://schemas.microsoft.com/office/drawing/2014/main" id="{D64744C7-F12D-4C41-91B8-5CF78CCB96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26366"/>
            <a:ext cx="12192000" cy="63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813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678</Words>
  <Application>Microsoft Office PowerPoint</Application>
  <PresentationFormat>Widescreen</PresentationFormat>
  <Paragraphs>100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Avenir Next LT Pro</vt:lpstr>
      <vt:lpstr>Calibri</vt:lpstr>
      <vt:lpstr>Calibri Light</vt:lpstr>
      <vt:lpstr>Open Sans</vt:lpstr>
      <vt:lpstr>Oswald Medium</vt:lpstr>
      <vt:lpstr>Oswald SemiBold</vt:lpstr>
      <vt:lpstr>Roboto</vt:lpstr>
      <vt:lpstr>Source Serif Pro</vt:lpstr>
      <vt:lpstr>Office Theme</vt:lpstr>
      <vt:lpstr>Managing Difficult Conversations and Crisis Situations</vt:lpstr>
      <vt:lpstr>Getting Started</vt:lpstr>
      <vt:lpstr>How do I check my own issues?</vt:lpstr>
      <vt:lpstr>Preparing for a conversation</vt:lpstr>
      <vt:lpstr>Preparing for a conversation</vt:lpstr>
      <vt:lpstr>Power of listening</vt:lpstr>
      <vt:lpstr>Tips for the conversation</vt:lpstr>
      <vt:lpstr>More tips</vt:lpstr>
      <vt:lpstr>Crisis Situations</vt:lpstr>
      <vt:lpstr>Some key parts of a crisis</vt:lpstr>
      <vt:lpstr>Tips about Crisis </vt:lpstr>
      <vt:lpstr>Some words to say</vt:lpstr>
      <vt:lpstr>More words……</vt:lpstr>
      <vt:lpstr>Resources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Maylanie Winton</dc:creator>
  <cp:lastModifiedBy>Janet Millar</cp:lastModifiedBy>
  <cp:revision>19</cp:revision>
  <dcterms:created xsi:type="dcterms:W3CDTF">2021-06-22T19:19:58Z</dcterms:created>
  <dcterms:modified xsi:type="dcterms:W3CDTF">2022-08-16T16:23:58Z</dcterms:modified>
</cp:coreProperties>
</file>