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5"/>
  </p:notesMasterIdLst>
  <p:sldIdLst>
    <p:sldId id="256" r:id="rId2"/>
    <p:sldId id="258" r:id="rId3"/>
    <p:sldId id="257" r:id="rId4"/>
    <p:sldId id="269" r:id="rId5"/>
    <p:sldId id="264" r:id="rId6"/>
    <p:sldId id="265" r:id="rId7"/>
    <p:sldId id="263" r:id="rId8"/>
    <p:sldId id="266" r:id="rId9"/>
    <p:sldId id="267" r:id="rId10"/>
    <p:sldId id="270" r:id="rId11"/>
    <p:sldId id="260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A9"/>
    <a:srgbClr val="FFC72C"/>
    <a:srgbClr val="003594"/>
    <a:srgbClr val="000061"/>
    <a:srgbClr val="004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511BC-C42F-9244-AE39-30DB53000082}" v="15" dt="2022-08-05T15:09:0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86428"/>
  </p:normalViewPr>
  <p:slideViewPr>
    <p:cSldViewPr snapToGrid="0" snapToObjects="1">
      <p:cViewPr varScale="1">
        <p:scale>
          <a:sx n="106" d="100"/>
          <a:sy n="106" d="100"/>
        </p:scale>
        <p:origin x="9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4AE5-18F2-9A44-91B2-6FE897434C1D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11D6-CB03-5346-914A-21D1F2E7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Funds of knowledge is what students bring in that we can us to shape how we support, communicate, teach, etc.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 students bring so many assets! But a lot is new to them. We have to tap into that. NOT EVERYONE DID IT LIKE WE DID. CHALLENGES ARE DIFFERENT. </a:t>
            </a:r>
            <a:r>
              <a:rPr lang="en-US"/>
              <a:t>STORIES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1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Counter-stories; Having opportunities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Counter-stories; Having opportunities to discuss ideas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7A5B-E512-C446-B008-2452BB9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3F4A5-B231-C147-94F1-B0F1074B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136B-19DF-1A49-97B3-5D815669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D5E8-BFFA-6742-B6A3-020371ED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9CAB-2FA5-384D-960D-71C3681E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750B-0336-C447-870B-A6915A0C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AD38-3B7B-D747-9AA2-DB466059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F1D6-DDD8-B847-A6D5-AB7AB554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AAD-8CFB-9647-8EF5-FCFC2B6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DEED-D8C5-8E47-94FC-64F552D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ABCC2-368A-1D43-918F-4DB6FEE7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7659-B4E5-B346-942A-9B13CC1D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3AC-3E07-5142-BADC-DEAEDEF5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798E-7D4B-A947-8F49-1F8F487E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7A44-2575-284B-9113-38171470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F05D-0A72-EC48-B09E-C16B72A2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68C-BDAA-C749-AC92-5DB25E40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E98B-A0F2-E14A-AF82-8A5E81F9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5F10-522B-A24C-A1B2-75031190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B195-827C-3341-B8DD-2800B800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1CC-0E94-A741-AB7A-1D46BB4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076F-1A1A-5B49-9634-7EE06093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FB65-C4CC-244B-BA2E-9E990EC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926D-37CF-1B4B-8091-6A42BE7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AE94-F76D-BE48-B393-90627066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5197-6ABC-FD4E-8FF9-24CEAFCD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5CEE-8FB2-D545-BD65-996DDFE56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D9C55-9788-3441-91EE-3BC96899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FF6-CD51-4C41-9362-73D31F0E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C3CD-1081-CD4C-89BB-A711D40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D71A-5BA0-5B48-B6C2-47D85CC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6C3F-6165-C54D-8450-1007C823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D7D15-7DB3-1D43-85E5-8C6D5DAD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0775-89BE-D34E-96AE-54A7ABCF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57B7F-0C58-2C45-BC5D-75D208747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C0CA2-89C2-674D-B72E-403DE1EB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0953C-2B46-354B-8E52-38FA70C8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5FE65-CD71-7F4B-B664-6E39A45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CAA5-D2FD-1441-A8BD-19E90E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77FC-2D46-C24B-AE66-CE64639D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C6D07-FF0D-634F-A3FE-CEC4D06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28AE-302B-DD4F-90A3-E9EC3B44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ACEEC-B5B6-E142-86C5-1E996A7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63E5-4E40-0F4B-8C4D-9CEC6D7D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39B5-59F3-5F44-B994-273FCD0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2D9B4-DE01-AA41-998B-7D3CB42D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CED7-3879-5A4B-98A9-8CC097A0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958-FC8F-154C-8390-1AAF260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C16D-BE75-9D41-9573-06C96EDE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FB7E-CD4F-F34E-A59C-AC6B5FC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5C67-D22A-7145-B658-C45546D9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EBF94-8293-2F4B-88FE-F29A707E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4C1E-CFB7-4041-9069-81D1ADDB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EA6AF-8574-1C4F-94F0-437C7988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D5D9-CF48-9449-9853-ADAA7711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C1AE-7B66-574D-BBC5-4FF2F6FD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B9E48-89CA-744D-AC74-9CB534CC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0698-77AB-2E43-9042-FE77192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93F8C-8C89-DE47-AD44-998597E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D2E30-AC83-E847-8786-912AF3F9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13F5-89DB-EF41-8C03-BB7D48305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2863-74E6-9F43-8AE2-327BFEB58E22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B953-F8EE-6B49-9BAA-986CBDF6A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BFA0-6062-C443-8F91-63065E75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vans9@csu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suwn.org/storage/documents/2016_wordsmatter_101917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shelterforce.org/2019/11/12/the-opposite-of-deficit-based-language-isnt-asset-based-language-its-truth-tell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presentation/d/1GOz7AaGtnSnRgnfYckkMv7vUHkD49xV8PbYYd4Q0B_Q/edit?usp=shari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file/d/1AqVlpglu2rDom1mVzI47I9j6mJeN0CSQ/view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alajode.com/experience-different-cultures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swald" pitchFamily="2" charset="77"/>
              </a:rPr>
              <a:t>Using Asset-Based Language to Foster Belonging and Improve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4767808"/>
            <a:ext cx="5753855" cy="1753297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Evans-Santiago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and Associate Professor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Education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bevans9@csub.edu</a:t>
            </a:r>
            <a:r>
              <a:rPr lang="en-US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niversity Seal that states California State University, Bakersfield 1970">
            <a:extLst>
              <a:ext uri="{FF2B5EF4-FFF2-40B4-BE49-F238E27FC236}">
                <a16:creationId xmlns:a16="http://schemas.microsoft.com/office/drawing/2014/main" id="{2C837A0B-5D7B-8E40-B206-9A420A414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7" name="Picture 6" descr="logo that says California State University Bakersfield">
            <a:extLst>
              <a:ext uri="{FF2B5EF4-FFF2-40B4-BE49-F238E27FC236}">
                <a16:creationId xmlns:a16="http://schemas.microsoft.com/office/drawing/2014/main" id="{55F9C19D-A8B8-F84A-B65D-3E840CF07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Putting it All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3148D-B883-4EE4-D500-9FA99C879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07696"/>
            <a:ext cx="10515599" cy="4547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Advising…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Example for language changes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2137A79-B5A7-A430-C155-2E66D11E2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22260"/>
              </p:ext>
            </p:extLst>
          </p:nvPr>
        </p:nvGraphicFramePr>
        <p:xfrm>
          <a:off x="2031997" y="2702024"/>
          <a:ext cx="81280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393003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13556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That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1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“The students makes attempts. What are barriers or other strengths we can tap into to help them through this?”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“The student doesn’t try hard enough”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68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“I’m so happy you are here! Tell me about your journey.” or “Being admitted is a great first step. Let’s get you to the finish line. It may not be easy, but you can do it.”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”Why are they here?” or “How did they even get into CSUB?”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9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22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a hispanic male and woman in graduation gowns">
            <a:extLst>
              <a:ext uri="{FF2B5EF4-FFF2-40B4-BE49-F238E27FC236}">
                <a16:creationId xmlns:a16="http://schemas.microsoft.com/office/drawing/2014/main" id="{61CF2113-15B9-AE47-9183-E595E9586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280" y="-8580"/>
            <a:ext cx="5787720" cy="6866580"/>
          </a:xfrm>
          <a:prstGeom prst="rect">
            <a:avLst/>
          </a:prstGeom>
        </p:spPr>
      </p:pic>
      <p:sp>
        <p:nvSpPr>
          <p:cNvPr id="7" name="Content Placeholder 2" descr="Bulleted list goes here&#10;">
            <a:extLst>
              <a:ext uri="{FF2B5EF4-FFF2-40B4-BE49-F238E27FC236}">
                <a16:creationId xmlns:a16="http://schemas.microsoft.com/office/drawing/2014/main" id="{267D2AEA-11C3-5942-8F2F-A7C4BF9972CF}"/>
              </a:ext>
            </a:extLst>
          </p:cNvPr>
          <p:cNvSpPr txBox="1">
            <a:spLocks/>
          </p:cNvSpPr>
          <p:nvPr/>
        </p:nvSpPr>
        <p:spPr>
          <a:xfrm>
            <a:off x="312826" y="3472391"/>
            <a:ext cx="4862404" cy="197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University Seal that says California State University Bakersfield 1970">
            <a:extLst>
              <a:ext uri="{FF2B5EF4-FFF2-40B4-BE49-F238E27FC236}">
                <a16:creationId xmlns:a16="http://schemas.microsoft.com/office/drawing/2014/main" id="{7700D5AD-AF1F-C442-972E-17618CABD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 descr="Headline goes here&#10;">
            <a:extLst>
              <a:ext uri="{FF2B5EF4-FFF2-40B4-BE49-F238E27FC236}">
                <a16:creationId xmlns:a16="http://schemas.microsoft.com/office/drawing/2014/main" id="{8410D0D9-C0FC-CF4E-988E-28261CFAB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226" y="539332"/>
            <a:ext cx="5317495" cy="41409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3594"/>
                </a:solidFill>
                <a:latin typeface="Oswald Medium" pitchFamily="2" charset="77"/>
              </a:rPr>
              <a:t>Our goal is here!</a:t>
            </a:r>
            <a:br>
              <a:rPr lang="en-US" dirty="0">
                <a:solidFill>
                  <a:srgbClr val="003594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594"/>
                </a:solidFill>
                <a:latin typeface="Oswald Medium" pitchFamily="2" charset="77"/>
              </a:rPr>
              <a:t>Let’s do this together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2583DC0-0644-E317-6BF6-16D77B88FB25}"/>
              </a:ext>
            </a:extLst>
          </p:cNvPr>
          <p:cNvSpPr/>
          <p:nvPr/>
        </p:nvSpPr>
        <p:spPr>
          <a:xfrm rot="1074529">
            <a:off x="4300566" y="834292"/>
            <a:ext cx="2081463" cy="1034716"/>
          </a:xfrm>
          <a:prstGeom prst="rightArrow">
            <a:avLst/>
          </a:prstGeom>
          <a:solidFill>
            <a:srgbClr val="FFFF00"/>
          </a:solidFill>
          <a:ln>
            <a:solidFill>
              <a:srgbClr val="003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D234989-25B2-957C-30C5-62A5D86AE1ED}"/>
              </a:ext>
            </a:extLst>
          </p:cNvPr>
          <p:cNvSpPr/>
          <p:nvPr/>
        </p:nvSpPr>
        <p:spPr>
          <a:xfrm rot="20305382">
            <a:off x="4291899" y="4067125"/>
            <a:ext cx="2081463" cy="1034716"/>
          </a:xfrm>
          <a:prstGeom prst="rightArrow">
            <a:avLst/>
          </a:prstGeom>
          <a:solidFill>
            <a:srgbClr val="FFFF00"/>
          </a:solidFill>
          <a:ln>
            <a:solidFill>
              <a:srgbClr val="003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References/Further Readings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3148D-B883-4EE4-D500-9FA99C879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07696"/>
            <a:ext cx="10515599" cy="4547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Axel-Lute, M. (2019). The opposite of deficit-Based language isn’t asset-based language. It’s truth-telling. </a:t>
            </a:r>
            <a:r>
              <a:rPr lang="en-US" sz="2400" dirty="0">
                <a:hlinkClick r:id="rId4"/>
              </a:rPr>
              <a:t>https://shelterforce.org/2019/11/12/the-opposite-of-deficit-based-language-isnt-asset-based-language-its-truth-telling/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Ellison, T.L. &amp; </a:t>
            </a:r>
            <a:r>
              <a:rPr lang="en-US" dirty="0" err="1"/>
              <a:t>Soloman</a:t>
            </a:r>
            <a:r>
              <a:rPr lang="en-US" dirty="0"/>
              <a:t>, M.  (2019). Counter-storytelling vs. deficit thinking around African American children and families, digital literacies, race, and the digital divide. </a:t>
            </a:r>
            <a:r>
              <a:rPr lang="en-US" i="1" dirty="0"/>
              <a:t>Research in the Teaching of English</a:t>
            </a:r>
            <a:r>
              <a:rPr lang="en-US" dirty="0"/>
              <a:t> </a:t>
            </a:r>
            <a:r>
              <a:rPr lang="en-US" i="1" dirty="0"/>
              <a:t>53</a:t>
            </a:r>
            <a:r>
              <a:rPr lang="en-US" dirty="0"/>
              <a:t>(3)</a:t>
            </a:r>
          </a:p>
          <a:p>
            <a:pPr marL="0" indent="0">
              <a:buNone/>
            </a:pPr>
            <a:r>
              <a:rPr lang="en-US" dirty="0"/>
              <a:t>Gonzales, N., Moll, L.C., &amp; </a:t>
            </a:r>
            <a:r>
              <a:rPr lang="en-US" dirty="0" err="1"/>
              <a:t>Amanti</a:t>
            </a:r>
            <a:r>
              <a:rPr lang="en-US" dirty="0"/>
              <a:t>, C. (2005). </a:t>
            </a:r>
            <a:r>
              <a:rPr lang="en-US" i="1" dirty="0"/>
              <a:t>Funds of knowledge: Theorizing practices in households, communities and classrooms</a:t>
            </a:r>
            <a:r>
              <a:rPr lang="en-US" dirty="0"/>
              <a:t>. Routledge.</a:t>
            </a:r>
          </a:p>
          <a:p>
            <a:pPr marL="0" indent="0">
              <a:buNone/>
            </a:pPr>
            <a:r>
              <a:rPr lang="en-US" dirty="0"/>
              <a:t>Paris, D. (2012). Culturally sustaining pedagogy: A needed change in stance, terminology, and practice. </a:t>
            </a:r>
            <a:r>
              <a:rPr lang="en-US" i="1" dirty="0"/>
              <a:t>Educational Researcher, 41(3), 93–97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  <a:latin typeface="Oswald Medium" pitchFamily="2" charset="77"/>
              </a:rPr>
              <a:t>Thank You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65874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niversity Seal that says California State University Bakersfield 1970">
            <a:extLst>
              <a:ext uri="{FF2B5EF4-FFF2-40B4-BE49-F238E27FC236}">
                <a16:creationId xmlns:a16="http://schemas.microsoft.com/office/drawing/2014/main" id="{970BE431-A4C0-6742-A25F-24DC2046A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8" name="Picture 7" descr="logo that says California State University Bakersfield">
            <a:extLst>
              <a:ext uri="{FF2B5EF4-FFF2-40B4-BE49-F238E27FC236}">
                <a16:creationId xmlns:a16="http://schemas.microsoft.com/office/drawing/2014/main" id="{16507CC5-59F1-5E4C-986A-B693E33B8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48" y="5166671"/>
            <a:ext cx="4096952" cy="11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side that say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15" y="945240"/>
            <a:ext cx="9144000" cy="955750"/>
          </a:xfrm>
        </p:spPr>
        <p:txBody>
          <a:bodyPr/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Overview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69" y="2290596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Asset-based v. Deficit-based approaches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What does it mean to belong?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Putting it all together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Asset Based vs. Deficit Language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3148D-B883-4EE4-D500-9FA99C879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88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Asset Based</a:t>
            </a:r>
          </a:p>
          <a:p>
            <a:r>
              <a:rPr lang="en-US" dirty="0"/>
              <a:t>Focuses on strengths</a:t>
            </a:r>
          </a:p>
          <a:p>
            <a:r>
              <a:rPr lang="en-US" dirty="0"/>
              <a:t>Acknowledges opportunity</a:t>
            </a:r>
          </a:p>
          <a:p>
            <a:r>
              <a:rPr lang="en-US" dirty="0"/>
              <a:t>Affirms diversity as attributes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4586A-A130-C5A4-1007-0713CBAA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2530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Deficit</a:t>
            </a:r>
          </a:p>
          <a:p>
            <a:r>
              <a:rPr lang="en-US" dirty="0"/>
              <a:t>Pinpoints the weaknesses </a:t>
            </a:r>
          </a:p>
          <a:p>
            <a:r>
              <a:rPr lang="en-US" dirty="0"/>
              <a:t>Highlights the inadequacies </a:t>
            </a:r>
          </a:p>
          <a:p>
            <a:r>
              <a:rPr lang="en-US" dirty="0" err="1"/>
              <a:t>Empasizes</a:t>
            </a:r>
            <a:r>
              <a:rPr lang="en-US" dirty="0"/>
              <a:t> “differences”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D45669F-5CB8-DDC4-B903-102442F34499}"/>
              </a:ext>
            </a:extLst>
          </p:cNvPr>
          <p:cNvSpPr txBox="1">
            <a:spLocks/>
          </p:cNvSpPr>
          <p:nvPr/>
        </p:nvSpPr>
        <p:spPr>
          <a:xfrm>
            <a:off x="3429000" y="4633166"/>
            <a:ext cx="5568617" cy="63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Examples of language </a:t>
            </a:r>
            <a:r>
              <a:rPr lang="en-US" dirty="0">
                <a:hlinkClick r:id="rId5"/>
              </a:rPr>
              <a:t>activity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8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Asset Based vs. Deficit Language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9C6AA6F-2095-3EA3-2B94-47B4C1920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01853" cy="2988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Asset-Based language </a:t>
            </a:r>
          </a:p>
          <a:p>
            <a:r>
              <a:rPr lang="en-US" dirty="0"/>
              <a:t>Promotes resilient behaviors</a:t>
            </a:r>
          </a:p>
          <a:p>
            <a:r>
              <a:rPr lang="en-US" dirty="0"/>
              <a:t>Develops a growth mindset</a:t>
            </a:r>
          </a:p>
          <a:p>
            <a:r>
              <a:rPr lang="en-US" dirty="0"/>
              <a:t>Builds hope </a:t>
            </a:r>
          </a:p>
          <a:p>
            <a:r>
              <a:rPr lang="en-US" dirty="0"/>
              <a:t>Provides a safer space for taking chances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medium confidence">
            <a:hlinkClick r:id="rId5"/>
            <a:extLst>
              <a:ext uri="{FF2B5EF4-FFF2-40B4-BE49-F238E27FC236}">
                <a16:creationId xmlns:a16="http://schemas.microsoft.com/office/drawing/2014/main" id="{0962E2E4-A5A9-EACA-EFE4-5263EA97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32" y="332563"/>
            <a:ext cx="10635335" cy="58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llow footer that has a logo on the left side that say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4250"/>
            <a:ext cx="11032958" cy="955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What are Considered Student Assets?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9597"/>
            <a:ext cx="9144000" cy="63163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How can I learn about various cultures?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5B8FAB0-F129-743A-3D7A-0B2210DD5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1270000"/>
            <a:ext cx="10261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multicolored flower image with five petals. Each petal has one dimension named: Community, Selfhood, Abundance, Pleasure, Relief. At the center of the flower the words &quot;Simply Being&quot; are written in a circle. At the edge of each flower are a list of ways people experience each dimension of thriving. These dimensions can show up as… Petal 1: Community Affinity Chosen Family True Belonging Social Justice Critical Consciousness  Petal 2: Selfhood Resistant Identity Knowing Self Loving Self Asserting Self Self-Determination  Petal 3: Abundance Hope Dreams Resources Expansiveness  Petal 4: Pleasure Joy Love Passion Purpose  Petal 5: Relief Safety Freedom Healing Abundance Well-Being  Flower center: Simply Being">
            <a:extLst>
              <a:ext uri="{FF2B5EF4-FFF2-40B4-BE49-F238E27FC236}">
                <a16:creationId xmlns:a16="http://schemas.microsoft.com/office/drawing/2014/main" id="{B2FA80D8-9672-BD83-6A76-EBBA473A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62" y="639193"/>
            <a:ext cx="7815934" cy="5311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ellow footer that has a logo on the left side that say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662" y="6369177"/>
            <a:ext cx="7806338" cy="48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latin typeface="Oswald Medium" pitchFamily="2" charset="77"/>
              </a:rPr>
              <a:t>Belonging 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Bridge to Thriving Framework (Darling-Hammond, 2021)</a:t>
            </a:r>
          </a:p>
          <a:p>
            <a:pPr algn="l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9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multicolored flower image with five petals. Each petal has one dimension named: Community, Selfhood, Abundance, Pleasure, Relief. At the center of the flower the words &quot;Simply Being&quot; are written in a circle. At the edge of each flower are a list of ways people experience each dimension of thriving. These dimensions can show up as… Petal 1: Community Affinity Chosen Family True Belonging Social Justice Critical Consciousness  Petal 2: Selfhood Resistant Identity Knowing Self Loving Self Asserting Self Self-Determination  Petal 3: Abundance Hope Dreams Resources Expansiveness  Petal 4: Pleasure Joy Love Passion Purpose  Petal 5: Relief Safety Freedom Healing Abundance Well-Being  Flower center: Simply Being">
            <a:extLst>
              <a:ext uri="{FF2B5EF4-FFF2-40B4-BE49-F238E27FC236}">
                <a16:creationId xmlns:a16="http://schemas.microsoft.com/office/drawing/2014/main" id="{B2FA80D8-9672-BD83-6A76-EBBA473A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1" y="113171"/>
            <a:ext cx="4852339" cy="3297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ellow footer that has a logo on the left side that says California State University Bakersfield">
            <a:extLst>
              <a:ext uri="{FF2B5EF4-FFF2-40B4-BE49-F238E27FC236}">
                <a16:creationId xmlns:a16="http://schemas.microsoft.com/office/drawing/2014/main" id="{843D4F78-BFE5-7540-B6D0-67B4C6E3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4553"/>
            <a:ext cx="12191984" cy="763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428999"/>
            <a:ext cx="3728581" cy="109565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Oswald Medium" pitchFamily="2" charset="77"/>
              </a:rPr>
              <a:t>Belonging 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761941"/>
            <a:ext cx="5452722" cy="276271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What do we at CSUB contribute to students “simply being?”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B12BD45-1535-FB44-BAAD-5D17A93B08D6}"/>
              </a:ext>
            </a:extLst>
          </p:cNvPr>
          <p:cNvSpPr txBox="1">
            <a:spLocks/>
          </p:cNvSpPr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Bridge to Thriving Framework (Darling-Hammond, 2021)</a:t>
            </a:r>
          </a:p>
          <a:p>
            <a:pPr algn="l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8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Putting it All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3148D-B883-4EE4-D500-9FA99C879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07696"/>
            <a:ext cx="10515599" cy="4547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Advising…</a:t>
            </a:r>
          </a:p>
          <a:p>
            <a:r>
              <a:rPr lang="en-US" dirty="0"/>
              <a:t>What else should we know before we “accuse” students of being “lazy” or lacking care?</a:t>
            </a:r>
          </a:p>
          <a:p>
            <a:r>
              <a:rPr lang="en-US" dirty="0"/>
              <a:t>How might we communicate with students once we understand cultures a bit more?</a:t>
            </a:r>
          </a:p>
          <a:p>
            <a:r>
              <a:rPr lang="en-US" dirty="0"/>
              <a:t>What asset-based approaches might I use when solving academic issues with students?</a:t>
            </a:r>
          </a:p>
          <a:p>
            <a:r>
              <a:rPr lang="en-US" dirty="0"/>
              <a:t>What do I have to change about myself (mindset, biases, deficit perspectives) when helping students who need more time/effort?</a:t>
            </a:r>
          </a:p>
          <a:p>
            <a:r>
              <a:rPr lang="en-US" dirty="0"/>
              <a:t>What is the reward when we use asset-based and thriving approaches?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2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577</Words>
  <Application>Microsoft Macintosh PowerPoint</Application>
  <PresentationFormat>Widescreen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Oswald</vt:lpstr>
      <vt:lpstr>Oswald Medium</vt:lpstr>
      <vt:lpstr>Oswald SemiBold</vt:lpstr>
      <vt:lpstr>Office Theme</vt:lpstr>
      <vt:lpstr>Using Asset-Based Language to Foster Belonging and Improve Outcomes</vt:lpstr>
      <vt:lpstr>Overview </vt:lpstr>
      <vt:lpstr>Asset Based vs. Deficit Language</vt:lpstr>
      <vt:lpstr>Asset Based vs. Deficit Language</vt:lpstr>
      <vt:lpstr>PowerPoint Presentation</vt:lpstr>
      <vt:lpstr>What are Considered Student Assets? </vt:lpstr>
      <vt:lpstr>Belonging </vt:lpstr>
      <vt:lpstr>Belonging </vt:lpstr>
      <vt:lpstr>Putting it All Together</vt:lpstr>
      <vt:lpstr>Putting it All Together</vt:lpstr>
      <vt:lpstr>Our goal is here! Let’s do this together</vt:lpstr>
      <vt:lpstr>References/Further Readings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Maylanie Winton</dc:creator>
  <cp:lastModifiedBy>BreAnna Evans-Santiago</cp:lastModifiedBy>
  <cp:revision>16</cp:revision>
  <dcterms:created xsi:type="dcterms:W3CDTF">2021-06-22T19:19:58Z</dcterms:created>
  <dcterms:modified xsi:type="dcterms:W3CDTF">2022-08-05T15:13:41Z</dcterms:modified>
</cp:coreProperties>
</file>