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s/slide72.xml" ContentType="application/vnd.openxmlformats-officedocument.presentationml.slide+xml"/>
  <Override PartName="/ppt/slideLayouts/slideLayout35.xml" ContentType="application/vnd.openxmlformats-officedocument.presentationml.slideLayout+xml"/>
  <Override PartName="/ppt/notesSlides/notesSlide47.xml" ContentType="application/vnd.openxmlformats-officedocument.presentationml.notesSlide+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86.xml" ContentType="application/vnd.openxmlformats-officedocument.presentationml.slide+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notesSlides/notesSlide45.xml" ContentType="application/vnd.openxmlformats-officedocument.presentationml.notesSlide+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slides/slide84.xml" ContentType="application/vnd.openxmlformats-officedocument.presentationml.slide+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Override PartName="/ppt/slideLayouts/slideLayout51.xml" ContentType="application/vnd.openxmlformats-officedocument.presentationml.slideLayout+xml"/>
  <Default Extension="jpeg" ContentType="image/jpeg"/>
  <Override PartName="/ppt/slides/slide82.xml" ContentType="application/vnd.openxmlformats-officedocument.presentationml.slide+xml"/>
  <Override PartName="/ppt/theme/theme12.xml" ContentType="application/vnd.openxmlformats-officedocument.theme+xml"/>
  <Override PartName="/ppt/notesSlides/notesSlide57.xml" ContentType="application/vnd.openxmlformats-officedocument.presentationml.notesSlide+xml"/>
  <Override PartName="/ppt/slideLayouts/slideLayout93.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notesSlides/notesSlide35.xml" ContentType="application/vnd.openxmlformats-officedocument.presentationml.notesSlide+xml"/>
  <Override PartName="/ppt/slideLayouts/slideLayout115.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80.xml" ContentType="application/vnd.openxmlformats-officedocument.presentationml.slide+xml"/>
  <Override PartName="/ppt/theme/theme10.xml" ContentType="application/vnd.openxmlformats-officedocument.theme+xml"/>
  <Override PartName="/ppt/notesSlides/notesSlide55.xml" ContentType="application/vnd.openxmlformats-officedocument.presentationml.notesSlide+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handoutMasters/handoutMaster1.xml" ContentType="application/vnd.openxmlformats-officedocument.presentationml.handoutMaster+xml"/>
  <Override PartName="/ppt/slideLayouts/slideLayout113.xml" ContentType="application/vnd.openxmlformats-officedocument.presentationml.slideLayout+xml"/>
  <Override PartName="/ppt/notesSlides/notesSlide33.xml" ContentType="application/vnd.openxmlformats-officedocument.presentationml.notesSlide+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notesSlides/notesSlide53.xml" ContentType="application/vnd.openxmlformats-officedocument.presentationml.notesSlide+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slideLayouts/slideLayout4.xml" ContentType="application/vnd.openxmlformats-officedocument.presentationml.slideLayout+xml"/>
  <Override PartName="/ppt/notesSlides/notesSlide31.xml" ContentType="application/vnd.openxmlformats-officedocument.presentationml.notesSlide+xml"/>
  <Override PartName="/ppt/slideLayouts/slideLayout111.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slides/slide90.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87.xml" ContentType="application/vnd.openxmlformats-officedocument.presentationml.slide+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notesSlides/notesSlide46.xml" ContentType="application/vnd.openxmlformats-officedocument.presentationml.notesSlide+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slides/slide85.xml" ContentType="application/vnd.openxmlformats-officedocument.presentationml.slide+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slides/slide83.xml" ContentType="application/vnd.openxmlformats-officedocument.presentationml.slide+xml"/>
  <Override PartName="/ppt/theme/theme13.xml" ContentType="application/vnd.openxmlformats-officedocument.theme+xml"/>
  <Override PartName="/ppt/notesSlides/notesSlide58.xml" ContentType="application/vnd.openxmlformats-officedocument.presentationml.notesSlide+xml"/>
  <Override PartName="/ppt/slideLayouts/slideLayout94.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theme/themeOverride1.xml" ContentType="application/vnd.openxmlformats-officedocument.themeOverride+xml"/>
  <Override PartName="/ppt/slideLayouts/slideLayout116.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slides/slide81.xml" ContentType="application/vnd.openxmlformats-officedocument.presentationml.slide+xml"/>
  <Override PartName="/ppt/theme/theme11.xml" ContentType="application/vnd.openxmlformats-officedocument.theme+xml"/>
  <Override PartName="/ppt/notesSlides/notesSlide56.xml" ContentType="application/vnd.openxmlformats-officedocument.presentationml.notesSlide+xml"/>
  <Override PartName="/ppt/slideLayouts/slideLayout92.xml" ContentType="application/vnd.openxmlformats-officedocument.presentationml.slideLayout+xml"/>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notesSlides/notesSlide34.xml" ContentType="application/vnd.openxmlformats-officedocument.presentationml.notesSlide+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Override PartName="/ppt/notesSlides/notesSlide54.xml" ContentType="application/vnd.openxmlformats-officedocument.presentationml.notesSlide+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Layouts/slideLayout39.xml" ContentType="application/vnd.openxmlformats-officedocument.presentationml.slideLayout+xml"/>
  <Override PartName="/ppt/slides/slide12.xml" ContentType="application/vnd.openxmlformats-officedocument.presentationml.slide+xml"/>
  <Default Extension="png" ContentType="image/png"/>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734" r:id="rId2"/>
    <p:sldMasterId id="2147483920" r:id="rId3"/>
    <p:sldMasterId id="2147483932" r:id="rId4"/>
    <p:sldMasterId id="2147483956" r:id="rId5"/>
    <p:sldMasterId id="2147483992" r:id="rId6"/>
    <p:sldMasterId id="2147484006" r:id="rId7"/>
    <p:sldMasterId id="2147484054" r:id="rId8"/>
    <p:sldMasterId id="2147484066" r:id="rId9"/>
    <p:sldMasterId id="2147484078" r:id="rId10"/>
    <p:sldMasterId id="2147484090" r:id="rId11"/>
  </p:sldMasterIdLst>
  <p:notesMasterIdLst>
    <p:notesMasterId r:id="rId107"/>
  </p:notesMasterIdLst>
  <p:handoutMasterIdLst>
    <p:handoutMasterId r:id="rId108"/>
  </p:handoutMasterIdLst>
  <p:sldIdLst>
    <p:sldId id="519" r:id="rId12"/>
    <p:sldId id="490" r:id="rId13"/>
    <p:sldId id="491" r:id="rId14"/>
    <p:sldId id="550" r:id="rId15"/>
    <p:sldId id="492" r:id="rId16"/>
    <p:sldId id="575" r:id="rId17"/>
    <p:sldId id="418" r:id="rId18"/>
    <p:sldId id="405" r:id="rId19"/>
    <p:sldId id="457" r:id="rId20"/>
    <p:sldId id="552" r:id="rId21"/>
    <p:sldId id="553" r:id="rId22"/>
    <p:sldId id="554" r:id="rId23"/>
    <p:sldId id="555" r:id="rId24"/>
    <p:sldId id="556" r:id="rId25"/>
    <p:sldId id="557" r:id="rId26"/>
    <p:sldId id="558" r:id="rId27"/>
    <p:sldId id="559" r:id="rId28"/>
    <p:sldId id="560" r:id="rId29"/>
    <p:sldId id="561" r:id="rId30"/>
    <p:sldId id="562" r:id="rId31"/>
    <p:sldId id="563" r:id="rId32"/>
    <p:sldId id="564" r:id="rId33"/>
    <p:sldId id="565" r:id="rId34"/>
    <p:sldId id="566" r:id="rId35"/>
    <p:sldId id="547" r:id="rId36"/>
    <p:sldId id="512" r:id="rId37"/>
    <p:sldId id="567" r:id="rId38"/>
    <p:sldId id="568" r:id="rId39"/>
    <p:sldId id="569" r:id="rId40"/>
    <p:sldId id="513" r:id="rId41"/>
    <p:sldId id="514" r:id="rId42"/>
    <p:sldId id="520" r:id="rId43"/>
    <p:sldId id="522" r:id="rId44"/>
    <p:sldId id="521" r:id="rId45"/>
    <p:sldId id="570" r:id="rId46"/>
    <p:sldId id="576" r:id="rId47"/>
    <p:sldId id="577" r:id="rId48"/>
    <p:sldId id="578" r:id="rId49"/>
    <p:sldId id="579" r:id="rId50"/>
    <p:sldId id="571" r:id="rId51"/>
    <p:sldId id="572" r:id="rId52"/>
    <p:sldId id="509" r:id="rId53"/>
    <p:sldId id="510" r:id="rId54"/>
    <p:sldId id="511" r:id="rId55"/>
    <p:sldId id="573" r:id="rId56"/>
    <p:sldId id="574" r:id="rId57"/>
    <p:sldId id="546" r:id="rId58"/>
    <p:sldId id="542" r:id="rId59"/>
    <p:sldId id="523" r:id="rId60"/>
    <p:sldId id="525" r:id="rId61"/>
    <p:sldId id="524" r:id="rId62"/>
    <p:sldId id="543" r:id="rId63"/>
    <p:sldId id="526" r:id="rId64"/>
    <p:sldId id="430" r:id="rId65"/>
    <p:sldId id="432" r:id="rId66"/>
    <p:sldId id="431" r:id="rId67"/>
    <p:sldId id="528" r:id="rId68"/>
    <p:sldId id="529" r:id="rId69"/>
    <p:sldId id="530" r:id="rId70"/>
    <p:sldId id="531" r:id="rId71"/>
    <p:sldId id="532" r:id="rId72"/>
    <p:sldId id="533" r:id="rId73"/>
    <p:sldId id="534" r:id="rId74"/>
    <p:sldId id="535" r:id="rId75"/>
    <p:sldId id="536" r:id="rId76"/>
    <p:sldId id="537" r:id="rId77"/>
    <p:sldId id="538" r:id="rId78"/>
    <p:sldId id="539" r:id="rId79"/>
    <p:sldId id="540" r:id="rId80"/>
    <p:sldId id="545"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44" r:id="rId94"/>
    <p:sldId id="409" r:id="rId95"/>
    <p:sldId id="410" r:id="rId96"/>
    <p:sldId id="411" r:id="rId97"/>
    <p:sldId id="412" r:id="rId98"/>
    <p:sldId id="515" r:id="rId99"/>
    <p:sldId id="516" r:id="rId100"/>
    <p:sldId id="517" r:id="rId101"/>
    <p:sldId id="518" r:id="rId102"/>
    <p:sldId id="388" r:id="rId103"/>
    <p:sldId id="353" r:id="rId104"/>
    <p:sldId id="354" r:id="rId105"/>
    <p:sldId id="402"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clrMode="bw" frameSlides="1"/>
  <p:clrMru>
    <a:srgbClr val="1C230E"/>
    <a:srgbClr val="F5FF7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varScale="1">
        <p:scale>
          <a:sx n="89" d="100"/>
          <a:sy n="89" d="100"/>
        </p:scale>
        <p:origin x="-72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slide" Target="slides/slide94.xml"/><Relationship Id="rId106" Type="http://schemas.openxmlformats.org/officeDocument/2006/relationships/slide" Target="slides/slide9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110" Type="http://schemas.openxmlformats.org/officeDocument/2006/relationships/presProps" Target="presProps.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00" Type="http://schemas.openxmlformats.org/officeDocument/2006/relationships/slide" Target="slides/slide89.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1A3925-1E97-7D45-A588-3B92FBEE17EA}" type="datetimeFigureOut">
              <a:rPr lang="en-US" smtClean="0"/>
              <a:pPr/>
              <a:t>2/25/13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F595DD-337F-EC41-AAFA-F0D826914A9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6C492-E692-D94F-8423-CAC9B8A5D81A}" type="datetimeFigureOut">
              <a:rPr lang="en-US" smtClean="0"/>
              <a:pPr/>
              <a:t>2/25/13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E401A-84D8-0B43-AC30-76066312A0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Jacob Lawrence, The Library </a:t>
            </a:r>
          </a:p>
          <a:p>
            <a:r>
              <a:rPr lang="en-US" smtClean="0"/>
              <a:t>Dream</a:t>
            </a:r>
            <a:r>
              <a:rPr lang="en-US" baseline="0" smtClean="0"/>
              <a:t> series #5, 1967</a:t>
            </a:r>
            <a:endParaRPr lang="en-US"/>
          </a:p>
        </p:txBody>
      </p:sp>
      <p:sp>
        <p:nvSpPr>
          <p:cNvPr id="4" name="Slide Number Placeholder 3"/>
          <p:cNvSpPr>
            <a:spLocks noGrp="1"/>
          </p:cNvSpPr>
          <p:nvPr>
            <p:ph type="sldNum" sz="quarter" idx="10"/>
          </p:nvPr>
        </p:nvSpPr>
        <p:spPr/>
        <p:txBody>
          <a:bodyPr/>
          <a:lstStyle/>
          <a:p>
            <a:fld id="{99BD241E-F807-5D41-A451-804EE3380C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Grades 3</a:t>
            </a:r>
            <a:r>
              <a:rPr lang="en-US" baseline="0" dirty="0" smtClean="0"/>
              <a:t> – 5 </a:t>
            </a:r>
            <a:endParaRPr lang="en-US" dirty="0"/>
          </a:p>
        </p:txBody>
      </p:sp>
      <p:sp>
        <p:nvSpPr>
          <p:cNvPr id="4" name="Slide Number Placeholder 3"/>
          <p:cNvSpPr>
            <a:spLocks noGrp="1"/>
          </p:cNvSpPr>
          <p:nvPr>
            <p:ph type="sldNum" sz="quarter" idx="10"/>
          </p:nvPr>
        </p:nvSpPr>
        <p:spPr/>
        <p:txBody>
          <a:bodyPr/>
          <a:lstStyle/>
          <a:p>
            <a:fld id="{CFFDCFE6-5B1C-2A4A-AADF-21A3C796CAE1}"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Such questions help students develop the habits of mind for making claims and analyzing arguments. Rhetorical reading.</a:t>
            </a:r>
            <a:endParaRPr lang="en-US" dirty="0"/>
          </a:p>
        </p:txBody>
      </p:sp>
      <p:sp>
        <p:nvSpPr>
          <p:cNvPr id="4" name="Slide Number Placeholder 3"/>
          <p:cNvSpPr>
            <a:spLocks noGrp="1"/>
          </p:cNvSpPr>
          <p:nvPr>
            <p:ph type="sldNum" sz="quarter" idx="10"/>
          </p:nvPr>
        </p:nvSpPr>
        <p:spPr/>
        <p:txBody>
          <a:bodyPr/>
          <a:lstStyle/>
          <a:p>
            <a:fld id="{CFFDCFE6-5B1C-2A4A-AADF-21A3C796CAE1}" type="slidenum">
              <a:rPr lang="en-US" smtClean="0"/>
              <a:pPr/>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Engraving commissioned by John Adams of Paul Revere</a:t>
            </a:r>
            <a:r>
              <a:rPr lang="en-US" baseline="0" dirty="0" smtClean="0"/>
              <a:t> </a:t>
            </a:r>
            <a:r>
              <a:rPr lang="en-US" dirty="0" smtClean="0"/>
              <a:t>to spread word</a:t>
            </a:r>
            <a:r>
              <a:rPr lang="en-US" baseline="0" dirty="0" smtClean="0"/>
              <a:t> of the Boston Massacre. Primary document.</a:t>
            </a:r>
          </a:p>
          <a:p>
            <a:r>
              <a:rPr lang="en-US" baseline="0" dirty="0" smtClean="0"/>
              <a:t>How is this a persuasive text? How did Revere employ the tools of ethos, logos, and pathos in his drawing?</a:t>
            </a:r>
          </a:p>
          <a:p>
            <a:r>
              <a:rPr lang="en-US" baseline="0" dirty="0" smtClean="0"/>
              <a:t>Propaganda from the </a:t>
            </a:r>
            <a:r>
              <a:rPr lang="en-US" baseline="0" smtClean="0"/>
              <a:t>founding fathers.</a:t>
            </a:r>
            <a:endParaRPr lang="en-US" dirty="0"/>
          </a:p>
        </p:txBody>
      </p:sp>
      <p:sp>
        <p:nvSpPr>
          <p:cNvPr id="4" name="Slide Number Placeholder 3"/>
          <p:cNvSpPr>
            <a:spLocks noGrp="1"/>
          </p:cNvSpPr>
          <p:nvPr>
            <p:ph type="sldNum" sz="quarter" idx="10"/>
          </p:nvPr>
        </p:nvSpPr>
        <p:spPr/>
        <p:txBody>
          <a:bodyPr/>
          <a:lstStyle/>
          <a:p>
            <a:fld id="{CFFDCFE6-5B1C-2A4A-AADF-21A3C796CAE1}" type="slidenum">
              <a:rPr lang="en-US"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order to be a rhetorically effective writer, students need to learn how to READ rhetorically.</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Common Core writing standard</a:t>
            </a:r>
            <a:r>
              <a:rPr lang="en-US" baseline="0" dirty="0" smtClean="0"/>
              <a:t> 1,</a:t>
            </a:r>
            <a:r>
              <a:rPr lang="en-US" dirty="0" smtClean="0"/>
              <a:t> K-12 from</a:t>
            </a:r>
            <a:r>
              <a:rPr lang="en-US" baseline="0" dirty="0" smtClean="0"/>
              <a:t> K through 12</a:t>
            </a:r>
          </a:p>
          <a:p>
            <a:r>
              <a:rPr lang="en-US" baseline="0" dirty="0" smtClean="0"/>
              <a:t>Note how the standard develops across the grades.</a:t>
            </a:r>
            <a:endParaRPr lang="en-US" dirty="0" smtClean="0"/>
          </a:p>
          <a:p>
            <a:r>
              <a:rPr lang="en-US" dirty="0" smtClean="0"/>
              <a:t>Implications for instruction:</a:t>
            </a:r>
            <a:r>
              <a:rPr lang="en-US" baseline="0" dirty="0" smtClean="0"/>
              <a:t> less personal narrative, more argumentative and explanatory writing.</a:t>
            </a:r>
            <a:endParaRPr lang="en-US" dirty="0"/>
          </a:p>
        </p:txBody>
      </p:sp>
      <p:sp>
        <p:nvSpPr>
          <p:cNvPr id="4" name="Slide Number Placeholder 3"/>
          <p:cNvSpPr>
            <a:spLocks noGrp="1"/>
          </p:cNvSpPr>
          <p:nvPr>
            <p:ph type="sldNum" sz="quarter" idx="10"/>
          </p:nvPr>
        </p:nvSpPr>
        <p:spPr/>
        <p:txBody>
          <a:bodyPr/>
          <a:lstStyle/>
          <a:p>
            <a:fld id="{9721B8A0-B688-BD4D-886B-9A75FB5460BA}" type="slidenum">
              <a:rPr lang="en-US" smtClean="0"/>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8412264-1715-2846-B83E-03B298AE25B9}" type="slidenum">
              <a:rPr lang="en-US">
                <a:latin typeface="Arial" charset="0"/>
                <a:ea typeface="ＭＳ Ｐゴシック" charset="-128"/>
                <a:cs typeface="ＭＳ Ｐゴシック" charset="-128"/>
              </a:rPr>
              <a:pPr/>
              <a:t>36</a:t>
            </a:fld>
            <a:endParaRPr lang="en-US">
              <a:latin typeface="Arial" charset="0"/>
              <a:ea typeface="ＭＳ Ｐゴシック" charset="-128"/>
              <a:cs typeface="ＭＳ Ｐゴシック"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Karen </a:t>
            </a:r>
            <a:r>
              <a:rPr lang="en-US" dirty="0" err="1" smtClean="0">
                <a:ea typeface="ＭＳ Ｐゴシック" charset="-128"/>
                <a:cs typeface="ＭＳ Ｐゴシック" charset="-128"/>
              </a:rPr>
              <a:t>Wixen</a:t>
            </a:r>
            <a:r>
              <a:rPr lang="en-US" dirty="0" smtClean="0">
                <a:ea typeface="ＭＳ Ｐゴシック" charset="-128"/>
                <a:cs typeface="ＭＳ Ｐゴシック" charset="-128"/>
              </a:rPr>
              <a:t>,</a:t>
            </a:r>
            <a:r>
              <a:rPr lang="en-US" baseline="0" dirty="0" smtClean="0">
                <a:ea typeface="ＭＳ Ｐゴシック" charset="-128"/>
                <a:cs typeface="ＭＳ Ｐゴシック" charset="-128"/>
              </a:rPr>
              <a:t> IRA 2011</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charset="-128"/>
                <a:cs typeface="ＭＳ Ｐゴシック" charset="-128"/>
              </a:rPr>
              <a:t>For every 100 9</a:t>
            </a:r>
            <a:r>
              <a:rPr lang="en-US" baseline="30000" dirty="0" smtClean="0">
                <a:ea typeface="ＭＳ Ｐゴシック" charset="-128"/>
                <a:cs typeface="ＭＳ Ｐゴシック" charset="-128"/>
              </a:rPr>
              <a:t>th</a:t>
            </a:r>
            <a:r>
              <a:rPr lang="en-US" baseline="0" dirty="0" smtClean="0">
                <a:ea typeface="ＭＳ Ｐゴシック" charset="-128"/>
                <a:cs typeface="ＭＳ Ｐゴシック" charset="-128"/>
              </a:rPr>
              <a:t> graders, 69 graduate from </a:t>
            </a:r>
            <a:r>
              <a:rPr lang="en-US" baseline="0" dirty="0" err="1" smtClean="0">
                <a:ea typeface="ＭＳ Ｐゴシック" charset="-128"/>
                <a:cs typeface="ＭＳ Ｐゴシック" charset="-128"/>
              </a:rPr>
              <a:t>hs</a:t>
            </a:r>
            <a:r>
              <a:rPr lang="en-US" baseline="0" dirty="0" smtClean="0">
                <a:ea typeface="ＭＳ Ｐゴシック" charset="-128"/>
                <a:cs typeface="ＭＳ Ｐゴシック" charset="-128"/>
              </a:rPr>
              <a:t>, 42 go to college, 28 return for sophomore year, 20 earn a BA in 6 years.</a:t>
            </a:r>
            <a:endParaRPr lang="en-US" smtClean="0">
              <a:ea typeface="ＭＳ Ｐゴシック" charset="-128"/>
              <a:cs typeface="ＭＳ Ｐゴシック" charset="-128"/>
            </a:endParaRPr>
          </a:p>
          <a:p>
            <a:pPr eaLnBrk="1" hangingPunct="1"/>
            <a:endParaRPr lang="en-US"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Lexile</a:t>
            </a:r>
            <a:r>
              <a:rPr lang="en-US" baseline="0" dirty="0" smtClean="0"/>
              <a:t> 580</a:t>
            </a:r>
          </a:p>
          <a:p>
            <a:endParaRPr lang="en-US" baseline="0" dirty="0" smtClean="0"/>
          </a:p>
          <a:p>
            <a:r>
              <a:rPr lang="en-US" baseline="0" dirty="0" smtClean="0"/>
              <a:t> Grades 2-3 updated range! Used to be a grade 7 range</a:t>
            </a:r>
            <a:endParaRPr lang="en-US" dirty="0"/>
          </a:p>
        </p:txBody>
      </p:sp>
      <p:sp>
        <p:nvSpPr>
          <p:cNvPr id="4" name="Slide Number Placeholder 3"/>
          <p:cNvSpPr>
            <a:spLocks noGrp="1"/>
          </p:cNvSpPr>
          <p:nvPr>
            <p:ph type="sldNum" sz="quarter" idx="10"/>
          </p:nvPr>
        </p:nvSpPr>
        <p:spPr/>
        <p:txBody>
          <a:bodyPr/>
          <a:lstStyle/>
          <a:p>
            <a:fld id="{9721B8A0-B688-BD4D-886B-9A75FB5460BA}"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Lexile</a:t>
            </a:r>
            <a:r>
              <a:rPr lang="en-US" dirty="0" smtClean="0"/>
              <a:t> 1130</a:t>
            </a:r>
          </a:p>
          <a:p>
            <a:r>
              <a:rPr lang="en-US" dirty="0" smtClean="0"/>
              <a:t>Grades 7-9 (</a:t>
            </a:r>
            <a:r>
              <a:rPr lang="en-US" smtClean="0"/>
              <a:t>updated range)</a:t>
            </a:r>
            <a:endParaRPr lang="en-US"/>
          </a:p>
        </p:txBody>
      </p:sp>
      <p:sp>
        <p:nvSpPr>
          <p:cNvPr id="4" name="Slide Number Placeholder 3"/>
          <p:cNvSpPr>
            <a:spLocks noGrp="1"/>
          </p:cNvSpPr>
          <p:nvPr>
            <p:ph type="sldNum" sz="quarter" idx="10"/>
          </p:nvPr>
        </p:nvSpPr>
        <p:spPr/>
        <p:txBody>
          <a:bodyPr/>
          <a:lstStyle/>
          <a:p>
            <a:fld id="{255E401A-84D8-0B43-AC30-76066312A0A0}"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a:ln/>
        </p:spPr>
      </p:sp>
      <p:sp>
        <p:nvSpPr>
          <p:cNvPr id="161795" name="Notes Placeholder 2"/>
          <p:cNvSpPr>
            <a:spLocks noGrp="1"/>
          </p:cNvSpPr>
          <p:nvPr>
            <p:ph type="body" idx="1"/>
          </p:nvPr>
        </p:nvSpPr>
        <p:spPr>
          <a:noFill/>
          <a:ln/>
        </p:spPr>
        <p:txBody>
          <a:bodyPr/>
          <a:lstStyle/>
          <a:p>
            <a:r>
              <a:rPr lang="en-US" smtClean="0"/>
              <a:t>Impossible to inoculate students against meeting words they don’t know when they read.</a:t>
            </a:r>
          </a:p>
          <a:p>
            <a:r>
              <a:rPr lang="en-US" smtClean="0"/>
              <a:t>Need to help them know WHAT to do when they meet an unfamiliar word.</a:t>
            </a:r>
          </a:p>
          <a:p>
            <a:r>
              <a:rPr lang="en-US" smtClean="0"/>
              <a:t>Marilyn Adams, 2011 IRA</a:t>
            </a:r>
          </a:p>
        </p:txBody>
      </p:sp>
      <p:sp>
        <p:nvSpPr>
          <p:cNvPr id="161796" name="Slide Number Placeholder 3"/>
          <p:cNvSpPr>
            <a:spLocks noGrp="1"/>
          </p:cNvSpPr>
          <p:nvPr>
            <p:ph type="sldNum" sz="quarter" idx="5"/>
          </p:nvPr>
        </p:nvSpPr>
        <p:spPr>
          <a:noFill/>
        </p:spPr>
        <p:txBody>
          <a:bodyPr/>
          <a:lstStyle/>
          <a:p>
            <a:fld id="{3567DDA9-5C58-FA43-9383-0720E3141DA0}" type="slidenum">
              <a:rPr lang="en-US" smtClean="0"/>
              <a:pPr/>
              <a:t>45</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Jacob Lawrence, The Library </a:t>
            </a:r>
          </a:p>
          <a:p>
            <a:r>
              <a:rPr lang="en-US" smtClean="0"/>
              <a:t>Dream</a:t>
            </a:r>
            <a:r>
              <a:rPr lang="en-US" baseline="0" smtClean="0"/>
              <a:t> series #5, 1967</a:t>
            </a:r>
            <a:endParaRPr lang="en-US"/>
          </a:p>
        </p:txBody>
      </p:sp>
      <p:sp>
        <p:nvSpPr>
          <p:cNvPr id="4" name="Slide Number Placeholder 3"/>
          <p:cNvSpPr>
            <a:spLocks noGrp="1"/>
          </p:cNvSpPr>
          <p:nvPr>
            <p:ph type="sldNum" sz="quarter" idx="10"/>
          </p:nvPr>
        </p:nvSpPr>
        <p:spPr/>
        <p:txBody>
          <a:bodyPr/>
          <a:lstStyle/>
          <a:p>
            <a:fld id="{99BD241E-F807-5D41-A451-804EE3380C6E}" type="slidenum">
              <a:rPr lang="en-US" smtClean="0"/>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NAEP data analyzed by Brian Gill, RAND, 2003 “A Nation</a:t>
            </a:r>
            <a:r>
              <a:rPr lang="en-US" baseline="0" dirty="0" smtClean="0"/>
              <a:t> at Rest: The American Way </a:t>
            </a:r>
            <a:r>
              <a:rPr lang="en-US" baseline="0" smtClean="0"/>
              <a:t>of Homework</a:t>
            </a:r>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Skimming the Gulf,</a:t>
            </a:r>
            <a:r>
              <a:rPr lang="en-US" baseline="0" dirty="0" smtClean="0"/>
              <a:t> 2010</a:t>
            </a:r>
          </a:p>
          <a:p>
            <a:r>
              <a:rPr lang="en-US" baseline="0" dirty="0" smtClean="0"/>
              <a:t>Deepwater Horizon Spill. The largest accidental marine spill in the history of the petroleum industry. Oil flowed unabated for 3 months.</a:t>
            </a:r>
          </a:p>
          <a:p>
            <a:r>
              <a:rPr lang="en-US" baseline="0" dirty="0" smtClean="0"/>
              <a:t>Caused by the April 10, 2010 explosion of the Deepwater Horizon drilling on the BP </a:t>
            </a:r>
            <a:r>
              <a:rPr lang="en-US" baseline="0" dirty="0" err="1" smtClean="0"/>
              <a:t>Macondo</a:t>
            </a:r>
            <a:r>
              <a:rPr lang="en-US" baseline="0" dirty="0" smtClean="0"/>
              <a:t> Prospect.</a:t>
            </a:r>
          </a:p>
        </p:txBody>
      </p:sp>
      <p:sp>
        <p:nvSpPr>
          <p:cNvPr id="4" name="Slide Number Placeholder 3"/>
          <p:cNvSpPr>
            <a:spLocks noGrp="1"/>
          </p:cNvSpPr>
          <p:nvPr>
            <p:ph type="sldNum" sz="quarter" idx="10"/>
          </p:nvPr>
        </p:nvSpPr>
        <p:spPr/>
        <p:txBody>
          <a:bodyPr/>
          <a:lstStyle/>
          <a:p>
            <a:fld id="{06764DB1-60EF-3147-AE5A-EE9AA609F115}" type="slidenum">
              <a:rPr lang="en-US" smtClean="0"/>
              <a:pPr/>
              <a:t>48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Iconic photograph from the BP oil spill,</a:t>
            </a:r>
            <a:r>
              <a:rPr lang="en-US" baseline="0" dirty="0" smtClean="0"/>
              <a:t> also called the Deepwater Horizon oil spill on April 20, 2010</a:t>
            </a:r>
          </a:p>
          <a:p>
            <a:r>
              <a:rPr lang="en-US" baseline="0" dirty="0" smtClean="0"/>
              <a:t>Pathos, appeals to emotion, story of AP photographer</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49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Iconic photograph from the BP oil spill,</a:t>
            </a:r>
            <a:r>
              <a:rPr lang="en-US" baseline="0" dirty="0" smtClean="0"/>
              <a:t> also called the Deepwater Horizon oil spill on April 20, 2010</a:t>
            </a:r>
          </a:p>
          <a:p>
            <a:r>
              <a:rPr lang="en-US" baseline="0" dirty="0" smtClean="0"/>
              <a:t>Pathos, appeals to emotion, story of AP photographer</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50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Skimming the Gulf,</a:t>
            </a:r>
            <a:r>
              <a:rPr lang="en-US" baseline="0" dirty="0" smtClean="0"/>
              <a:t> 2010</a:t>
            </a:r>
          </a:p>
          <a:p>
            <a:r>
              <a:rPr lang="en-US" baseline="0" dirty="0" smtClean="0"/>
              <a:t>Deepwater Horizon Spill. The largest accidental marine spill in the history of the petroleum industry. Oil flowed unabated for 3 months.</a:t>
            </a:r>
          </a:p>
          <a:p>
            <a:r>
              <a:rPr lang="en-US" baseline="0" dirty="0" smtClean="0"/>
              <a:t>Caused by the April 10, 2010 explosion of the Deepwater Horizon drilling on the BP </a:t>
            </a:r>
            <a:r>
              <a:rPr lang="en-US" baseline="0" dirty="0" err="1" smtClean="0"/>
              <a:t>Macondo</a:t>
            </a:r>
            <a:r>
              <a:rPr lang="en-US" baseline="0" dirty="0" smtClean="0"/>
              <a:t> Prospect.</a:t>
            </a:r>
          </a:p>
        </p:txBody>
      </p:sp>
      <p:sp>
        <p:nvSpPr>
          <p:cNvPr id="4" name="Slide Number Placeholder 3"/>
          <p:cNvSpPr>
            <a:spLocks noGrp="1"/>
          </p:cNvSpPr>
          <p:nvPr>
            <p:ph type="sldNum" sz="quarter" idx="10"/>
          </p:nvPr>
        </p:nvSpPr>
        <p:spPr/>
        <p:txBody>
          <a:bodyPr/>
          <a:lstStyle/>
          <a:p>
            <a:fld id="{06764DB1-60EF-3147-AE5A-EE9AA609F115}" type="slidenum">
              <a:rPr lang="en-US" smtClean="0"/>
              <a:pPr/>
              <a:t>52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Oil spills which have occurred</a:t>
            </a:r>
            <a:r>
              <a:rPr lang="en-US" baseline="0" dirty="0" smtClean="0"/>
              <a:t> since the BP oil spill in the Gulf from Wikipedia</a:t>
            </a:r>
          </a:p>
          <a:p>
            <a:r>
              <a:rPr lang="en-US" baseline="0" dirty="0" smtClean="0"/>
              <a:t>Links for ethos</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53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Smarter Balanced performance</a:t>
            </a:r>
            <a:r>
              <a:rPr lang="en-US" baseline="0" dirty="0" smtClean="0"/>
              <a:t> assessments are integrated reading and writing tasks. Both assessment consortia have created simulated research tasks (Writing Standard 7. 8. and 9) which offer readings, multimedia texts, data displays from which students can draw the evidence they need to support their claims.</a:t>
            </a:r>
          </a:p>
          <a:p>
            <a:r>
              <a:rPr lang="en-US" b="1" baseline="0" dirty="0" smtClean="0"/>
              <a:t>Assessments worth teaching to. No more teaching students how to answer goofy multiple choice questions about writing. Proxies.</a:t>
            </a:r>
          </a:p>
          <a:p>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54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Evidence-based narrative writing will be new to most teachers. We are going to have to rethink some of our current approaches to narrative writing and figure out ways to make this work less dependent upon imaginative leaps and insights (A box just landed on your roof from Mars. Write about what happened next.)</a:t>
            </a:r>
          </a:p>
          <a:p>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55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56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Narrative</a:t>
            </a:r>
          </a:p>
          <a:p>
            <a:r>
              <a:rPr lang="en-US" b="1" dirty="0" smtClean="0"/>
              <a:t>Read</a:t>
            </a:r>
            <a:r>
              <a:rPr lang="en-US" b="1" baseline="0" dirty="0" smtClean="0"/>
              <a:t> this collection of narrative, informational, and visual texts considering the author, the context, and their message.</a:t>
            </a:r>
            <a:endParaRPr lang="en-US" b="1"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57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Narrative Description</a:t>
            </a:r>
          </a:p>
          <a:p>
            <a:r>
              <a:rPr lang="en-US" b="1" dirty="0" smtClean="0"/>
              <a:t>Read</a:t>
            </a:r>
            <a:r>
              <a:rPr lang="en-US" b="1" baseline="0" dirty="0" smtClean="0"/>
              <a:t> this collection of narrative, informational, and visual texts considering the author, the context, and their message.</a:t>
            </a:r>
            <a:endParaRPr lang="en-US" b="1"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Writing floats on a sea of talk – James Britton</a:t>
            </a:r>
          </a:p>
          <a:p>
            <a:r>
              <a:rPr lang="en-US" dirty="0" smtClean="0"/>
              <a:t>Good writing flows from good reading, mentor texts</a:t>
            </a:r>
          </a:p>
          <a:p>
            <a:r>
              <a:rPr lang="en-US" dirty="0" smtClean="0"/>
              <a:t>INTEGRATED</a:t>
            </a:r>
            <a:r>
              <a:rPr lang="en-US" baseline="0" dirty="0" smtClean="0"/>
              <a:t> language arts curriculum, cumulative effects</a:t>
            </a:r>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Informational text:</a:t>
            </a:r>
            <a:r>
              <a:rPr lang="en-US" baseline="0" dirty="0" smtClean="0"/>
              <a:t> map and timeline</a:t>
            </a:r>
          </a:p>
          <a:p>
            <a:endParaRPr lang="en-US" dirty="0" smtClean="0"/>
          </a:p>
        </p:txBody>
      </p:sp>
      <p:sp>
        <p:nvSpPr>
          <p:cNvPr id="4" name="Slide Number Placeholder 3"/>
          <p:cNvSpPr>
            <a:spLocks noGrp="1"/>
          </p:cNvSpPr>
          <p:nvPr>
            <p:ph type="sldNum" sz="quarter" idx="10"/>
          </p:nvPr>
        </p:nvSpPr>
        <p:spPr/>
        <p:txBody>
          <a:bodyPr/>
          <a:lstStyle/>
          <a:p>
            <a:fld id="{FC3C69E7-44B4-6949-A8E9-84F298E9B041}" type="slidenum">
              <a:rPr lang="en-US" smtClean="0"/>
              <a:pPr/>
              <a:t>59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Photograph taken on September 11, 2001 by Thomas E. Franklin</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evidence</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Flag raising at Iwo Jima, February 19,</a:t>
            </a:r>
            <a:r>
              <a:rPr lang="en-US" baseline="0" dirty="0" smtClean="0"/>
              <a:t> 1945 by photographer Joe Rosenthal.</a:t>
            </a:r>
          </a:p>
          <a:p>
            <a:r>
              <a:rPr lang="en-US" baseline="0" dirty="0" smtClean="0"/>
              <a:t>Only 3 of these soldiers survived. Inspired patriotism throughout the country.</a:t>
            </a:r>
          </a:p>
          <a:p>
            <a:r>
              <a:rPr lang="en-US" baseline="0" dirty="0" smtClean="0"/>
              <a:t>Do you think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Argumentative text: author, context, message</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Argumentative text</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David Horsey, syndicated Pulitzer-prize winning cartoonist for the Los Angeles Times, September 8, 2002</a:t>
            </a:r>
          </a:p>
          <a:p>
            <a:pPr fontAlgn="base"/>
            <a:r>
              <a:rPr lang="en-US" sz="1200" b="1" kern="1200" dirty="0" smtClean="0">
                <a:solidFill>
                  <a:schemeClr val="tx1"/>
                </a:solidFill>
                <a:latin typeface="+mn-lt"/>
                <a:ea typeface="+mn-ea"/>
                <a:cs typeface="+mn-cs"/>
              </a:rPr>
              <a:t>What claim is David Horsey, Pulitzer Prize winning political cartoonist, making about September 11, 2001? </a:t>
            </a:r>
            <a:endParaRPr lang="en-US" sz="1200" kern="1200" smtClean="0">
              <a:solidFill>
                <a:schemeClr val="tx1"/>
              </a:solidFill>
              <a:latin typeface="+mn-lt"/>
              <a:ea typeface="+mn-ea"/>
              <a:cs typeface="+mn-cs"/>
            </a:endParaRPr>
          </a:p>
          <a:p>
            <a:pPr fontAlgn="base"/>
            <a:r>
              <a:rPr lang="en-US" sz="1200" kern="1200" smtClean="0">
                <a:solidFill>
                  <a:schemeClr val="tx1"/>
                </a:solidFill>
                <a:latin typeface="+mn-lt"/>
                <a:ea typeface="+mn-ea"/>
                <a:cs typeface="+mn-cs"/>
              </a:rPr>
              <a:t>Cite </a:t>
            </a:r>
            <a:r>
              <a:rPr lang="en-US" sz="1200" kern="1200" dirty="0" smtClean="0">
                <a:solidFill>
                  <a:schemeClr val="tx1"/>
                </a:solidFill>
                <a:latin typeface="+mn-lt"/>
                <a:ea typeface="+mn-ea"/>
                <a:cs typeface="+mn-cs"/>
              </a:rPr>
              <a:t>details from the cartoon that support </a:t>
            </a:r>
            <a:r>
              <a:rPr lang="en-US" sz="1200" kern="1200" dirty="0" err="1" smtClean="0">
                <a:solidFill>
                  <a:schemeClr val="tx1"/>
                </a:solidFill>
                <a:latin typeface="+mn-lt"/>
                <a:ea typeface="+mn-ea"/>
                <a:cs typeface="+mn-cs"/>
              </a:rPr>
              <a:t>Horsey’s</a:t>
            </a:r>
            <a:r>
              <a:rPr lang="en-US" sz="1200" kern="1200" dirty="0" smtClean="0">
                <a:solidFill>
                  <a:schemeClr val="tx1"/>
                </a:solidFill>
                <a:latin typeface="+mn-lt"/>
                <a:ea typeface="+mn-ea"/>
                <a:cs typeface="+mn-cs"/>
              </a:rPr>
              <a:t> claim.</a:t>
            </a:r>
          </a:p>
          <a:p>
            <a:pPr fontAlgn="base"/>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CCSS exemplar text,</a:t>
            </a:r>
            <a:r>
              <a:rPr lang="en-US" baseline="0" dirty="0" smtClean="0"/>
              <a:t> Grades 9-10</a:t>
            </a:r>
          </a:p>
          <a:p>
            <a:r>
              <a:rPr lang="en-US" baseline="0" dirty="0" smtClean="0"/>
              <a:t>What textual challenges does this argumentative text pose for students?</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CCSS exemplar text,</a:t>
            </a:r>
            <a:r>
              <a:rPr lang="en-US" baseline="0" dirty="0" smtClean="0"/>
              <a:t> Grades 9-10</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CCSS exemplar text,</a:t>
            </a:r>
            <a:r>
              <a:rPr lang="en-US" baseline="0" dirty="0" smtClean="0"/>
              <a:t> Grades 9-10</a:t>
            </a:r>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through the lens of </a:t>
            </a:r>
            <a:r>
              <a:rPr lang="en-US" smtClean="0"/>
              <a:t>a parent.</a:t>
            </a:r>
            <a:endParaRPr lang="en-US" dirty="0"/>
          </a:p>
        </p:txBody>
      </p:sp>
      <p:sp>
        <p:nvSpPr>
          <p:cNvPr id="4" name="Slide Number Placeholder 3"/>
          <p:cNvSpPr>
            <a:spLocks noGrp="1"/>
          </p:cNvSpPr>
          <p:nvPr>
            <p:ph type="sldNum" sz="quarter" idx="10"/>
          </p:nvPr>
        </p:nvSpPr>
        <p:spPr/>
        <p:txBody>
          <a:bodyPr/>
          <a:lstStyle/>
          <a:p>
            <a:fld id="{CFFDCFE6-5B1C-2A4A-AADF-21A3C796CAE1}"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3C69E7-44B4-6949-A8E9-84F298E9B041}" type="slidenum">
              <a:rPr lang="en-US" smtClean="0"/>
              <a:pPr/>
              <a:t>69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Jacob Lawrence, The Library </a:t>
            </a:r>
          </a:p>
          <a:p>
            <a:r>
              <a:rPr lang="en-US" smtClean="0"/>
              <a:t>Dream</a:t>
            </a:r>
            <a:r>
              <a:rPr lang="en-US" baseline="0" smtClean="0"/>
              <a:t> series #5, 1967</a:t>
            </a:r>
            <a:endParaRPr lang="en-US"/>
          </a:p>
        </p:txBody>
      </p:sp>
      <p:sp>
        <p:nvSpPr>
          <p:cNvPr id="4" name="Slide Number Placeholder 3"/>
          <p:cNvSpPr>
            <a:spLocks noGrp="1"/>
          </p:cNvSpPr>
          <p:nvPr>
            <p:ph type="sldNum" sz="quarter" idx="10"/>
          </p:nvPr>
        </p:nvSpPr>
        <p:spPr/>
        <p:txBody>
          <a:bodyPr/>
          <a:lstStyle/>
          <a:p>
            <a:fld id="{99BD241E-F807-5D41-A451-804EE3380C6E}" type="slidenum">
              <a:rPr lang="en-US" smtClean="0"/>
              <a:pPr/>
              <a:t>70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Teaching visual rhetoric</a:t>
            </a:r>
          </a:p>
          <a:p>
            <a:r>
              <a:rPr lang="en-US" dirty="0" smtClean="0"/>
              <a:t>Jacques-Louis David, “Napoleon Crossing the Alps” 1804</a:t>
            </a:r>
          </a:p>
          <a:p>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74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Kehinde</a:t>
            </a:r>
            <a:r>
              <a:rPr lang="en-US" dirty="0" smtClean="0"/>
              <a:t> Wiley 2005 “Napoleon Leading His</a:t>
            </a:r>
            <a:r>
              <a:rPr lang="en-US" baseline="0" dirty="0" smtClean="0"/>
              <a:t> Army Over the Alps” from Rumors of </a:t>
            </a:r>
            <a:r>
              <a:rPr lang="en-US" baseline="0" smtClean="0"/>
              <a:t>War series</a:t>
            </a:r>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75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 </a:t>
            </a:r>
            <a:r>
              <a:rPr lang="en-US" dirty="0" err="1" smtClean="0"/>
              <a:t>roi</a:t>
            </a:r>
            <a:r>
              <a:rPr lang="en-US" dirty="0" smtClean="0"/>
              <a:t> a la chasse (the king on </a:t>
            </a:r>
            <a:r>
              <a:rPr lang="en-US" smtClean="0"/>
              <a:t>the hunt)</a:t>
            </a:r>
            <a:endParaRPr lang="en-US"/>
          </a:p>
        </p:txBody>
      </p:sp>
      <p:sp>
        <p:nvSpPr>
          <p:cNvPr id="4" name="Slide Number Placeholder 3"/>
          <p:cNvSpPr>
            <a:spLocks noGrp="1"/>
          </p:cNvSpPr>
          <p:nvPr>
            <p:ph type="sldNum" sz="quarter" idx="10"/>
          </p:nvPr>
        </p:nvSpPr>
        <p:spPr/>
        <p:txBody>
          <a:bodyPr/>
          <a:lstStyle/>
          <a:p>
            <a:fld id="{255E401A-84D8-0B43-AC30-76066312A0A0}" type="slidenum">
              <a:rPr lang="en-US" smtClean="0"/>
              <a:pPr/>
              <a:t>77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Virgin</a:t>
            </a:r>
            <a:r>
              <a:rPr lang="en-US" baseline="0" dirty="0" smtClean="0"/>
              <a:t> Martyr St. Cecilia, </a:t>
            </a:r>
            <a:r>
              <a:rPr lang="en-US" baseline="0" dirty="0" err="1" smtClean="0"/>
              <a:t>Kehinde</a:t>
            </a:r>
            <a:r>
              <a:rPr lang="en-US" baseline="0" dirty="0" smtClean="0"/>
              <a:t> Wiley, 2008 </a:t>
            </a:r>
          </a:p>
          <a:p>
            <a:r>
              <a:rPr lang="en-US" baseline="0" dirty="0" smtClean="0"/>
              <a:t>Gwendolyn Brooks, “The Boy Died in My Alley”</a:t>
            </a:r>
          </a:p>
          <a:p>
            <a:r>
              <a:rPr lang="en-US" baseline="0" dirty="0" smtClean="0"/>
              <a:t>Compare the two poems. How are the claims the speakers in the poems are making different? What evidence can you point to to support your view? (text-dependent questions, not sharing </a:t>
            </a:r>
            <a:r>
              <a:rPr lang="en-US" baseline="0" smtClean="0"/>
              <a:t>personal stories)</a:t>
            </a:r>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78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Virgin</a:t>
            </a:r>
            <a:r>
              <a:rPr lang="en-US" baseline="0" dirty="0" smtClean="0"/>
              <a:t> Martyr St. Cecilia, </a:t>
            </a:r>
            <a:r>
              <a:rPr lang="en-US" baseline="0" dirty="0" err="1" smtClean="0"/>
              <a:t>Kehinde</a:t>
            </a:r>
            <a:r>
              <a:rPr lang="en-US" baseline="0" dirty="0" smtClean="0"/>
              <a:t> Wiley, 2008 </a:t>
            </a:r>
          </a:p>
          <a:p>
            <a:r>
              <a:rPr lang="en-US" baseline="0" dirty="0" smtClean="0"/>
              <a:t>Gwendolyn Brooks, “The Boy Died in My Alley”</a:t>
            </a:r>
          </a:p>
          <a:p>
            <a:r>
              <a:rPr lang="en-US" baseline="0" dirty="0" smtClean="0"/>
              <a:t>Compare the two poems. How are the claims the speakers in the poems are making different? What evidence can you point to to support your view? (text-dependent questions, not sharing </a:t>
            </a:r>
            <a:r>
              <a:rPr lang="en-US" baseline="0" smtClean="0"/>
              <a:t>personal stories)</a:t>
            </a:r>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79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Virgin</a:t>
            </a:r>
            <a:r>
              <a:rPr lang="en-US" baseline="0" dirty="0" smtClean="0"/>
              <a:t> Martyr St. Cecilia, </a:t>
            </a:r>
            <a:r>
              <a:rPr lang="en-US" baseline="0" dirty="0" err="1" smtClean="0"/>
              <a:t>Kehinde</a:t>
            </a:r>
            <a:r>
              <a:rPr lang="en-US" baseline="0" dirty="0" smtClean="0"/>
              <a:t> Wiley, 2008 </a:t>
            </a:r>
          </a:p>
          <a:p>
            <a:r>
              <a:rPr lang="en-US" baseline="0" dirty="0" smtClean="0"/>
              <a:t>Gwendolyn Brooks, “The Boy Died in My Alley”</a:t>
            </a:r>
          </a:p>
          <a:p>
            <a:r>
              <a:rPr lang="en-US" baseline="0" dirty="0" smtClean="0"/>
              <a:t>Compare the two poems. How are the claims the speakers in the poems are making different? What evidence can you point to to support your view? (text-dependent questions, not sharing </a:t>
            </a:r>
            <a:r>
              <a:rPr lang="en-US" baseline="0" smtClean="0"/>
              <a:t>personal stories)</a:t>
            </a:r>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80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Virgin</a:t>
            </a:r>
            <a:r>
              <a:rPr lang="en-US" baseline="0" dirty="0" smtClean="0"/>
              <a:t> Martyr St. Cecilia, </a:t>
            </a:r>
            <a:r>
              <a:rPr lang="en-US" baseline="0" dirty="0" err="1" smtClean="0"/>
              <a:t>Kehinde</a:t>
            </a:r>
            <a:r>
              <a:rPr lang="en-US" baseline="0" dirty="0" smtClean="0"/>
              <a:t> Wiley, 2008 </a:t>
            </a:r>
          </a:p>
          <a:p>
            <a:r>
              <a:rPr lang="en-US" baseline="0" dirty="0" smtClean="0"/>
              <a:t>Gwendolyn Brooks, “The Boy Died in My Alley”</a:t>
            </a:r>
          </a:p>
          <a:p>
            <a:r>
              <a:rPr lang="en-US" baseline="0" dirty="0" smtClean="0"/>
              <a:t>Compare the two poems. How are the claims the speakers in the poems are making different? What evidence can you point to to support your view? (text-dependent questions, not sharing </a:t>
            </a:r>
            <a:r>
              <a:rPr lang="en-US" baseline="0" smtClean="0"/>
              <a:t>personal stories)</a:t>
            </a:r>
            <a:endParaRPr lang="en-US" dirty="0"/>
          </a:p>
        </p:txBody>
      </p:sp>
      <p:sp>
        <p:nvSpPr>
          <p:cNvPr id="4" name="Slide Number Placeholder 3"/>
          <p:cNvSpPr>
            <a:spLocks noGrp="1"/>
          </p:cNvSpPr>
          <p:nvPr>
            <p:ph type="sldNum" sz="quarter" idx="10"/>
          </p:nvPr>
        </p:nvSpPr>
        <p:spPr/>
        <p:txBody>
          <a:bodyPr/>
          <a:lstStyle/>
          <a:p>
            <a:fld id="{255E401A-84D8-0B43-AC30-76066312A0A0}" type="slidenum">
              <a:rPr lang="en-US" smtClean="0"/>
              <a:pPr/>
              <a:t>81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Jacob Lawrence, The Library </a:t>
            </a:r>
          </a:p>
          <a:p>
            <a:r>
              <a:rPr lang="en-US" smtClean="0"/>
              <a:t>Dream</a:t>
            </a:r>
            <a:r>
              <a:rPr lang="en-US" baseline="0" smtClean="0"/>
              <a:t> series #5, 1967</a:t>
            </a:r>
            <a:endParaRPr lang="en-US"/>
          </a:p>
        </p:txBody>
      </p:sp>
      <p:sp>
        <p:nvSpPr>
          <p:cNvPr id="4" name="Slide Number Placeholder 3"/>
          <p:cNvSpPr>
            <a:spLocks noGrp="1"/>
          </p:cNvSpPr>
          <p:nvPr>
            <p:ph type="sldNum" sz="quarter" idx="10"/>
          </p:nvPr>
        </p:nvSpPr>
        <p:spPr/>
        <p:txBody>
          <a:bodyPr/>
          <a:lstStyle/>
          <a:p>
            <a:fld id="{99BD241E-F807-5D41-A451-804EE3380C6E}" type="slidenum">
              <a:rPr lang="en-US" smtClean="0"/>
              <a:pPr/>
              <a:t>83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WE CAN’T DO IT ALONE.</a:t>
            </a:r>
            <a:endParaRPr lang="en-US" b="1" dirty="0"/>
          </a:p>
        </p:txBody>
      </p:sp>
      <p:sp>
        <p:nvSpPr>
          <p:cNvPr id="4" name="Slide Number Placeholder 3"/>
          <p:cNvSpPr>
            <a:spLocks noGrp="1"/>
          </p:cNvSpPr>
          <p:nvPr>
            <p:ph type="sldNum" sz="quarter" idx="10"/>
          </p:nvPr>
        </p:nvSpPr>
        <p:spPr/>
        <p:txBody>
          <a:bodyPr/>
          <a:lstStyle/>
          <a:p>
            <a:fld id="{9721B8A0-B688-BD4D-886B-9A75FB5460BA}" type="slidenum">
              <a:rPr lang="en-US" smtClean="0"/>
              <a:pPr/>
              <a:t>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 Lea, “That</a:t>
            </a:r>
            <a:r>
              <a:rPr lang="en-US" baseline="0" dirty="0" smtClean="0"/>
              <a:t> 2,000-Yard Stare,” 1944</a:t>
            </a:r>
          </a:p>
          <a:p>
            <a:r>
              <a:rPr lang="en-US" dirty="0" smtClean="0"/>
              <a:t> [Tom] Lea was one of the artists put into the field by </a:t>
            </a:r>
            <a:r>
              <a:rPr lang="en-US" i="1" dirty="0" smtClean="0"/>
              <a:t>Life</a:t>
            </a:r>
            <a:r>
              <a:rPr lang="en-US" dirty="0" smtClean="0"/>
              <a:t> after their takeover of the defunct [Army Corps of Engineers war art unit's] program. Various of his works appeared in the magazine, and up until the time he went into </a:t>
            </a:r>
            <a:r>
              <a:rPr lang="en-US" dirty="0" err="1" smtClean="0"/>
              <a:t>Peleliu</a:t>
            </a:r>
            <a:r>
              <a:rPr lang="en-US" dirty="0" smtClean="0"/>
              <a:t>, most of them could be pretty well classified as excellently done but high-grade propaganda. There was very little American blood, very little tension, very little horror. Mostly, it was what could be called the </a:t>
            </a:r>
            <a:r>
              <a:rPr lang="en-US" i="1" dirty="0" smtClean="0"/>
              <a:t>Bravo America!</a:t>
            </a:r>
            <a:r>
              <a:rPr lang="en-US" dirty="0" smtClean="0"/>
              <a:t> and </a:t>
            </a:r>
            <a:r>
              <a:rPr lang="en-US" i="1" dirty="0" smtClean="0"/>
              <a:t>This Is Your Boy</a:t>
            </a:r>
            <a:r>
              <a:rPr lang="en-US" dirty="0" smtClean="0"/>
              <a:t> type of war art. His almost photographic style easily lent itself to that type of work, as did the styles of Rockwell and others. </a:t>
            </a:r>
          </a:p>
          <a:p>
            <a:r>
              <a:rPr lang="en-US" dirty="0" smtClean="0"/>
              <a:t>   But something apparently happened to Lea after going into </a:t>
            </a:r>
            <a:r>
              <a:rPr lang="en-US" dirty="0" err="1" smtClean="0"/>
              <a:t>Peleliu</a:t>
            </a:r>
            <a:r>
              <a:rPr lang="en-US" dirty="0" smtClean="0"/>
              <a:t>. The pictures painted out of his </a:t>
            </a:r>
            <a:r>
              <a:rPr lang="en-US" dirty="0" err="1" smtClean="0"/>
              <a:t>Peleliu</a:t>
            </a:r>
            <a:r>
              <a:rPr lang="en-US" dirty="0" smtClean="0"/>
              <a:t> experience show a new approach. There is the tension of terror in the bodies here, and the distorted facial expressions of the men under fire show it, too. If the propagandistic style has not changed, his subject matter certainly has. </a:t>
            </a:r>
          </a:p>
          <a:p>
            <a:r>
              <a:rPr lang="en-US" dirty="0" smtClean="0"/>
              <a:t>   One of the most famous, of course, is the </a:t>
            </a:r>
            <a:r>
              <a:rPr lang="en-US" i="1" dirty="0" smtClean="0"/>
              <a:t>Two-Thousand Yard Stare</a:t>
            </a:r>
            <a:r>
              <a:rPr lang="en-US" dirty="0" smtClean="0"/>
              <a:t> portrait of a young marine who has had all, or more than, he can take. The staring eyes, the slack lips, the sleepwalker's stance</a:t>
            </a:r>
          </a:p>
          <a:p>
            <a:endParaRPr lang="en-US" dirty="0"/>
          </a:p>
        </p:txBody>
      </p:sp>
      <p:sp>
        <p:nvSpPr>
          <p:cNvPr id="4" name="Slide Number Placeholder 3"/>
          <p:cNvSpPr>
            <a:spLocks noGrp="1"/>
          </p:cNvSpPr>
          <p:nvPr>
            <p:ph type="sldNum" sz="quarter" idx="10"/>
          </p:nvPr>
        </p:nvSpPr>
        <p:spPr/>
        <p:txBody>
          <a:bodyPr/>
          <a:lstStyle/>
          <a:p>
            <a:fld id="{FFE3F1A2-B15F-5649-9EB4-85BE2FC3618A}" type="slidenum">
              <a:rPr lang="en-US" smtClean="0"/>
              <a:pPr/>
              <a:t>84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Ernie Pyle with tank crew</a:t>
            </a:r>
            <a:endParaRPr lang="en-US" dirty="0"/>
          </a:p>
        </p:txBody>
      </p:sp>
      <p:sp>
        <p:nvSpPr>
          <p:cNvPr id="4" name="Slide Number Placeholder 3"/>
          <p:cNvSpPr>
            <a:spLocks noGrp="1"/>
          </p:cNvSpPr>
          <p:nvPr>
            <p:ph type="sldNum" sz="quarter" idx="10"/>
          </p:nvPr>
        </p:nvSpPr>
        <p:spPr/>
        <p:txBody>
          <a:bodyPr/>
          <a:lstStyle/>
          <a:p>
            <a:fld id="{FFE3F1A2-B15F-5649-9EB4-85BE2FC3618A}" type="slidenum">
              <a:rPr lang="en-US" smtClean="0"/>
              <a:pPr/>
              <a:t>85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Written in 1945</a:t>
            </a:r>
            <a:endParaRPr lang="en-US" dirty="0"/>
          </a:p>
        </p:txBody>
      </p:sp>
      <p:sp>
        <p:nvSpPr>
          <p:cNvPr id="4" name="Slide Number Placeholder 3"/>
          <p:cNvSpPr>
            <a:spLocks noGrp="1"/>
          </p:cNvSpPr>
          <p:nvPr>
            <p:ph type="sldNum" sz="quarter" idx="10"/>
          </p:nvPr>
        </p:nvSpPr>
        <p:spPr/>
        <p:txBody>
          <a:bodyPr/>
          <a:lstStyle/>
          <a:p>
            <a:fld id="{FFE3F1A2-B15F-5649-9EB4-85BE2FC3618A}" type="slidenum">
              <a:rPr lang="en-US" smtClean="0"/>
              <a:pPr/>
              <a:t>86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Emmanuel</a:t>
            </a:r>
            <a:r>
              <a:rPr lang="en-US" baseline="0" dirty="0" smtClean="0"/>
              <a:t> Leutze, </a:t>
            </a:r>
            <a:r>
              <a:rPr lang="en-US" i="1" baseline="0" dirty="0" smtClean="0"/>
              <a:t>Washington Crossing the Delaware, 1851</a:t>
            </a:r>
          </a:p>
          <a:p>
            <a:r>
              <a:rPr lang="en-US" i="0" baseline="0" dirty="0" smtClean="0"/>
              <a:t>Sentimental realism, enormously popular and enormous</a:t>
            </a:r>
            <a:endParaRPr lang="en-US" i="0"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88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Larry Rivers,</a:t>
            </a:r>
            <a:r>
              <a:rPr lang="en-US" baseline="0" dirty="0" smtClean="0"/>
              <a:t> “Washington Crossing the Delaware” 1953</a:t>
            </a:r>
          </a:p>
          <a:p>
            <a:r>
              <a:rPr lang="en-US" baseline="0" dirty="0" smtClean="0"/>
              <a:t>Rivers denied that his painting was specifically a parody of Emmanuel Leutze’s painting at the Met. He maintained that his true inspiration derived from the patriotic grade school plays he had acted in or watched as a boy. This explanation made the picture no less heretical in an art world that had given up on representation and was bound to consider a patriotic theme as either hopelessly corny or retrograde.</a:t>
            </a:r>
          </a:p>
          <a:p>
            <a:r>
              <a:rPr lang="en-US" baseline="0" dirty="0" smtClean="0"/>
              <a:t>The painting undermined the heroism, masculinity and patriotism of the original. It appeared the year after the Leutze was in the public eye in the celebrations for the 175</a:t>
            </a:r>
            <a:r>
              <a:rPr lang="en-US" baseline="30000" dirty="0" smtClean="0"/>
              <a:t>th</a:t>
            </a:r>
            <a:r>
              <a:rPr lang="en-US" baseline="0" dirty="0" smtClean="0"/>
              <a:t> anniversary of the river crossing. At that time the Cold War and McCarthyism were at their height, and patriotism had become a national obsession. </a:t>
            </a:r>
            <a:r>
              <a:rPr lang="en-US" baseline="0" dirty="0" err="1" smtClean="0"/>
              <a:t>Rivers’s</a:t>
            </a:r>
            <a:r>
              <a:rPr lang="en-US" baseline="0" dirty="0" smtClean="0"/>
              <a:t> painting undercuts the heroic Napoleonic stance of Washington in the </a:t>
            </a:r>
            <a:r>
              <a:rPr lang="en-US" baseline="0" dirty="0" err="1" smtClean="0"/>
              <a:t>Leutz</a:t>
            </a:r>
            <a:r>
              <a:rPr lang="en-US" baseline="0" dirty="0" smtClean="0"/>
              <a:t> and humanizes it. Washington becomes only one of many going about their business; he seems isolated and his stance is much less heroic and purposeful than in the original. He takes Washington off his heroic pedestal. Rivers was reading </a:t>
            </a:r>
            <a:r>
              <a:rPr lang="en-US" i="1" baseline="0" dirty="0" smtClean="0"/>
              <a:t>War and Peace</a:t>
            </a:r>
            <a:r>
              <a:rPr lang="en-US" i="0" baseline="0" dirty="0" smtClean="0"/>
              <a:t> at the time.</a:t>
            </a:r>
            <a:endParaRPr lang="en-US" baseline="0" dirty="0" smtClean="0"/>
          </a:p>
        </p:txBody>
      </p:sp>
      <p:sp>
        <p:nvSpPr>
          <p:cNvPr id="4" name="Slide Number Placeholder 3"/>
          <p:cNvSpPr>
            <a:spLocks noGrp="1"/>
          </p:cNvSpPr>
          <p:nvPr>
            <p:ph type="sldNum" sz="quarter" idx="10"/>
          </p:nvPr>
        </p:nvSpPr>
        <p:spPr/>
        <p:txBody>
          <a:bodyPr/>
          <a:lstStyle/>
          <a:p>
            <a:fld id="{99BD241E-F807-5D41-A451-804EE3380C6E}" type="slidenum">
              <a:rPr lang="en-US" smtClean="0"/>
              <a:pPr/>
              <a:t>89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Larry Rivers,</a:t>
            </a:r>
            <a:r>
              <a:rPr lang="en-US" baseline="0" dirty="0" smtClean="0"/>
              <a:t> “Washington Crossing the Delaware” 1953</a:t>
            </a:r>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90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Wayne Mann’s “The Crossing”</a:t>
            </a:r>
          </a:p>
          <a:p>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91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764DB1-60EF-3147-AE5A-EE9AA609F115}" type="slidenum">
              <a:rPr lang="en-US" smtClean="0"/>
              <a:pPr/>
              <a:t>92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Wanderer” by Caspar David </a:t>
            </a:r>
            <a:r>
              <a:rPr lang="en-US" smtClean="0"/>
              <a:t>Friedrick</a:t>
            </a:r>
            <a:endParaRPr lang="en-US" dirty="0"/>
          </a:p>
        </p:txBody>
      </p:sp>
      <p:sp>
        <p:nvSpPr>
          <p:cNvPr id="4" name="Slide Number Placeholder 3"/>
          <p:cNvSpPr>
            <a:spLocks noGrp="1"/>
          </p:cNvSpPr>
          <p:nvPr>
            <p:ph type="sldNum" sz="quarter" idx="10"/>
          </p:nvPr>
        </p:nvSpPr>
        <p:spPr/>
        <p:txBody>
          <a:bodyPr/>
          <a:lstStyle/>
          <a:p>
            <a:fld id="{99BD241E-F807-5D41-A451-804EE3380C6E}" type="slidenum">
              <a:rPr lang="en-US" smtClean="0"/>
              <a:pPr/>
              <a:t>95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9E71A69-BABA-2842-9CEB-221128F49E8B}" type="slidenum">
              <a:rPr lang="en-US"/>
              <a:pPr/>
              <a:t>11</a:t>
            </a:fld>
            <a:endParaRPr lang="en-US"/>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charset="0"/>
                <a:ea typeface="ＭＳ Ｐゴシック" charset="-128"/>
                <a:cs typeface="ＭＳ Ｐゴシック" charset="-128"/>
              </a:rPr>
              <a:t>Read David Coleman and Sue </a:t>
            </a:r>
            <a:r>
              <a:rPr lang="en-US" dirty="0" err="1" smtClean="0">
                <a:latin typeface="Times" charset="0"/>
                <a:ea typeface="ＭＳ Ｐゴシック" charset="-128"/>
                <a:cs typeface="ＭＳ Ｐゴシック" charset="-128"/>
              </a:rPr>
              <a:t>Pimental’s</a:t>
            </a:r>
            <a:r>
              <a:rPr lang="en-US" dirty="0" smtClean="0">
                <a:latin typeface="Times" charset="0"/>
                <a:ea typeface="ＭＳ Ｐゴシック" charset="-128"/>
                <a:cs typeface="ＭＳ Ｐゴシック" charset="-128"/>
              </a:rPr>
              <a:t> defense of literature in the ELA classroom.</a:t>
            </a:r>
            <a:endParaRPr lang="en-US" dirty="0">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need to embrace, not gird for nonfiction. Will require</a:t>
            </a:r>
            <a:r>
              <a:rPr lang="en-US" baseline="0" dirty="0" smtClean="0"/>
              <a:t> different approaches. Reading rhetorically – Whom do you trust? What do you think? How do </a:t>
            </a:r>
            <a:r>
              <a:rPr lang="en-US" baseline="0" smtClean="0"/>
              <a:t>you feel?</a:t>
            </a:r>
            <a:endParaRPr lang="en-US"/>
          </a:p>
        </p:txBody>
      </p:sp>
      <p:sp>
        <p:nvSpPr>
          <p:cNvPr id="4" name="Slide Number Placeholder 3"/>
          <p:cNvSpPr>
            <a:spLocks noGrp="1"/>
          </p:cNvSpPr>
          <p:nvPr>
            <p:ph type="sldNum" sz="quarter" idx="10"/>
          </p:nvPr>
        </p:nvSpPr>
        <p:spPr/>
        <p:txBody>
          <a:bodyPr/>
          <a:lstStyle/>
          <a:p>
            <a:fld id="{255E401A-84D8-0B43-AC30-76066312A0A0}"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Includes Einstein’s 1939</a:t>
            </a:r>
            <a:r>
              <a:rPr lang="en-US" baseline="0" dirty="0" smtClean="0"/>
              <a:t> </a:t>
            </a:r>
            <a:r>
              <a:rPr lang="en-US" baseline="0" smtClean="0"/>
              <a:t>letter to FDR</a:t>
            </a:r>
            <a:endParaRPr lang="en-US"/>
          </a:p>
        </p:txBody>
      </p:sp>
      <p:sp>
        <p:nvSpPr>
          <p:cNvPr id="4" name="Slide Number Placeholder 3"/>
          <p:cNvSpPr>
            <a:spLocks noGrp="1"/>
          </p:cNvSpPr>
          <p:nvPr>
            <p:ph type="sldNum" sz="quarter" idx="10"/>
          </p:nvPr>
        </p:nvSpPr>
        <p:spPr/>
        <p:txBody>
          <a:bodyPr/>
          <a:lstStyle/>
          <a:p>
            <a:fld id="{FC3C69E7-44B4-6949-A8E9-84F298E9B041}"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Lewis Hine photograph, Sunset School, </a:t>
            </a:r>
            <a:r>
              <a:rPr lang="en-US" dirty="0" err="1" smtClean="0"/>
              <a:t>Marey</a:t>
            </a:r>
            <a:r>
              <a:rPr lang="en-US" dirty="0" smtClean="0"/>
              <a:t>,</a:t>
            </a:r>
            <a:r>
              <a:rPr lang="en-US" baseline="0" dirty="0" smtClean="0"/>
              <a:t> West Virginia, 1921</a:t>
            </a:r>
          </a:p>
          <a:p>
            <a:endParaRPr lang="en-US" baseline="0" dirty="0" smtClean="0"/>
          </a:p>
          <a:p>
            <a:r>
              <a:rPr lang="en-US" baseline="0" dirty="0" smtClean="0"/>
              <a:t>What has changed and what has stayed the same in education since 1921? Respond using evidence from the photo.</a:t>
            </a:r>
            <a:endParaRPr lang="en-US" dirty="0"/>
          </a:p>
        </p:txBody>
      </p:sp>
      <p:sp>
        <p:nvSpPr>
          <p:cNvPr id="4" name="Slide Number Placeholder 3"/>
          <p:cNvSpPr>
            <a:spLocks noGrp="1"/>
          </p:cNvSpPr>
          <p:nvPr>
            <p:ph type="sldNum" sz="quarter" idx="10"/>
          </p:nvPr>
        </p:nvSpPr>
        <p:spPr/>
        <p:txBody>
          <a:bodyPr/>
          <a:lstStyle/>
          <a:p>
            <a:fld id="{3C6DDB85-811C-6749-BA09-8074E9BF3371}"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B61DFA-A587-5E4B-A09A-047A5416F8A2}"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61DFA-A587-5E4B-A09A-047A5416F8A2}"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616FD1-16EA-8547-AC98-6508832695D7}"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1C2B08-0B87-784D-890B-47F275127F52}"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CC171D-0762-5148-BA9E-877CB543792C}"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F0C86-0DD5-B542-A72C-54690F3C83D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44053-8992-8C45-84CC-0D9A25C18C28}"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5E5AD1-8B69-6E49-9E4A-A0AEBB548FFC}"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EE126E-CF21-0B49-AEB1-23256B6D557B}"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FEC533-1D53-DB4B-A627-FD3245F3B9C0}"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2E89ACF-B0AD-DB4F-BBF3-5DE5E2698603}"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C72942-09BB-4149-989D-A510CAEC276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61DFA-A587-5E4B-A09A-047A5416F8A2}"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9FA94F-4E80-8143-9C83-A41495667804}"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19E35A-8698-BF4A-A19D-6C270DC48F2A}"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88C341-994E-AF46-938F-5AA5A9AC60BB}"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6E265C-5240-194C-901B-87F794409022}"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C22178-E326-8648-8615-16776A40C3A9}"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DE8726-74A9-124F-B011-6B684E1EAAA5}"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B70864-AE36-B144-85E5-077AA30332CE}"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F591E0-B8EC-EC49-896B-565B0287C16B}"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6A55FC-340D-2F4D-B0F7-DD7D51765CF0}"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77040E-E103-3D41-88D6-311A0074E03A}"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8BA918-9BE5-FC46-8A35-1121BD0B0EB5}"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775D6C5-4EF1-FF46-957E-A5B39A0F8698}" type="datetime1">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DD2D5A-F3AF-7846-BABE-C4965E8F44BD}"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705C9AA-EBB2-D946-8001-7E6271179061}" type="datetime1">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93D55A-8136-A147-ABEB-73F032A8247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C40F98-C81E-4E4A-851B-7F1E7BF3030A}" type="datetime1">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6981D5-A42A-5847-B6B9-36AEC815BF4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50C466-B268-544D-B615-0C494BCABCDE}"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C39394-111E-9347-AD2E-364B03E1F88B}"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74CD72-DC15-FF46-BEAB-CD81E1C0036D}"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C577E0-336C-A443-AEED-160DF88F11E4}"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8A0122-EF92-3948-A509-874E797A64A5}"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D33FE5-3C06-5547-9C48-3DB8D86FAE27}"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3070A6-D323-2642-A0A2-C39831C2FE27}"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C2274A-089A-8A45-AC11-14BB444A1931}"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FDB09-0FDF-5F44-B045-DD1CE1E59D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0C466-B268-544D-B615-0C494BCABCDE}"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50C466-B268-544D-B615-0C494BCABCDE}"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50C466-B268-544D-B615-0C494BCABCDE}"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50C466-B268-544D-B615-0C494BCABCDE}" type="datetimeFigureOut">
              <a:rPr lang="en-US" smtClean="0"/>
              <a:pPr/>
              <a:t>2/25/13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50C466-B268-544D-B615-0C494BCABCDE}" type="datetimeFigureOut">
              <a:rPr lang="en-US" smtClean="0"/>
              <a:pPr/>
              <a:t>2/25/13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C466-B268-544D-B615-0C494BCABCDE}" type="datetimeFigureOut">
              <a:rPr lang="en-US" smtClean="0"/>
              <a:pPr/>
              <a:t>2/25/13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50C466-B268-544D-B615-0C494BCABCDE}"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61DFA-A587-5E4B-A09A-047A5416F8A2}"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50C466-B268-544D-B615-0C494BCABCDE}"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0C466-B268-544D-B615-0C494BCABCDE}"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0C466-B268-544D-B615-0C494BCABCDE}"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E27B5-2E45-904D-951E-B734B5EAF5B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7C940F1-3ECD-6C48-95E3-1D1CD7BD303D}" type="datetime1">
              <a:rPr lang="en-US"/>
              <a:pPr/>
              <a:t>2/25/13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A5807B-6962-3444-986B-02820B48A22E}"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AD26DE-0BF0-8447-94B3-1CEFED6A1D8D}" type="datetime1">
              <a:rPr lang="en-US"/>
              <a:pPr/>
              <a:t>2/25/13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3E80B9-ADB5-4E47-A2CE-35BEA1EC6639}"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6230E22-8BFC-8E41-9764-532D5AC6BAA7}" type="datetime1">
              <a:rPr lang="en-US"/>
              <a:pPr/>
              <a:t>2/25/13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DB4F19-645B-6449-AC68-69E175FEF58D}"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6A4FEE0-7691-E94D-82C3-C23C8A4D2145}" type="datetime1">
              <a:rPr lang="en-US"/>
              <a:pPr/>
              <a:t>2/25/13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307F33-AB05-6D44-8F77-B3191E515F14}"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5450449-16B9-6943-BC68-3732B6E52B91}" type="datetime1">
              <a:rPr lang="en-US"/>
              <a:pPr/>
              <a:t>2/25/13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D99F2C9D-2B45-4348-B25C-9BC8EFCC42EC}"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C6EFD9F-9F66-C14D-90D7-34ED73D78F5D}" type="datetime1">
              <a:rPr lang="en-US"/>
              <a:pPr/>
              <a:t>2/25/13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AC4A7FC-3D82-3C47-B86C-202CAAD05E91}"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D0992F8-A48A-4B4D-B28F-9CD7F1266061}" type="datetime1">
              <a:rPr lang="en-US"/>
              <a:pPr/>
              <a:t>2/25/13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E48863E-09F7-7C4E-AFF7-46AD2A73DEE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B61DFA-A587-5E4B-A09A-047A5416F8A2}"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A0F5D61-9079-7548-AF6C-CD45E17590E7}" type="datetime1">
              <a:rPr lang="en-US"/>
              <a:pPr/>
              <a:t>2/25/13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0969156-F430-524C-95DA-13A69FD63CA8}"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698C34F-5B3A-4444-993A-E61F1642237B}" type="datetime1">
              <a:rPr lang="en-US"/>
              <a:pPr/>
              <a:t>2/25/13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46E8DE5-406B-A94B-8DAF-4B45FCA7F8B2}"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CC65E2-39E3-DE44-8C77-3E1BF3952004}" type="datetime1">
              <a:rPr lang="en-US"/>
              <a:pPr/>
              <a:t>2/25/13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DB3DA1-E8C7-564F-B8A0-AA515F1DFE89}"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03E9544-CCE9-0E4F-84CD-53BD243C45AE}" type="datetime1">
              <a:rPr lang="en-US"/>
              <a:pPr/>
              <a:t>2/25/13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5F30B6-FE9F-FF44-8FB7-C3D7B8D83C4B}"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319829-90C5-2B4C-A52F-E045B10F10E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190CD2-0BEC-B348-AE1E-C9967968E8D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C4694F-6CE6-D346-AB5E-CC48E2B76A8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A253FA-2D75-9D4F-95CB-4ACCE773BC1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B4D1DA-C9ED-DF40-AD47-E26BCCC7F23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585635F-561E-6F40-9D84-6324AC6E45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B61DFA-A587-5E4B-A09A-047A5416F8A2}"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4E069A-493B-954B-B30D-4B02A875391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6B0C1D-C7B4-F54A-A276-159EC6A26CD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0B0D50-9B02-DE4B-8EF9-70F3FC18A100}"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11C6A7-6D93-AE48-B23B-AC91DE3A04E3}"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7ED8E8-E580-0F48-97C7-0269EB5ECAC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244AD2-569D-194E-8AED-7591C72479EF}"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44AD2-569D-194E-8AED-7591C72479EF}"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44AD2-569D-194E-8AED-7591C72479EF}"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244AD2-569D-194E-8AED-7591C72479EF}"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244AD2-569D-194E-8AED-7591C72479EF}" type="datetimeFigureOut">
              <a:rPr lang="en-US" smtClean="0"/>
              <a:pPr/>
              <a:t>2/25/13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B61DFA-A587-5E4B-A09A-047A5416F8A2}" type="datetimeFigureOut">
              <a:rPr lang="en-US" smtClean="0"/>
              <a:pPr/>
              <a:t>2/25/13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244AD2-569D-194E-8AED-7591C72479EF}" type="datetimeFigureOut">
              <a:rPr lang="en-US" smtClean="0"/>
              <a:pPr/>
              <a:t>2/25/13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44AD2-569D-194E-8AED-7591C72479EF}" type="datetimeFigureOut">
              <a:rPr lang="en-US" smtClean="0"/>
              <a:pPr/>
              <a:t>2/25/13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44AD2-569D-194E-8AED-7591C72479EF}"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44AD2-569D-194E-8AED-7591C72479EF}"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44AD2-569D-194E-8AED-7591C72479EF}"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44AD2-569D-194E-8AED-7591C72479EF}" type="datetimeFigureOut">
              <a:rPr lang="en-US" smtClean="0"/>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AC0F-6B27-2A4A-A21B-D2521B6DC257}"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F2A2D-2543-9349-A5D8-263998CBB393}"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0F9645-A77E-6F4B-9B02-EC7A58ABF068}"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A1FD-0240-3240-8BDE-6B1329C0B37F}"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1FF0A-79DB-4247-B9C6-577B8EDB37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61DFA-A587-5E4B-A09A-047A5416F8A2}" type="datetimeFigureOut">
              <a:rPr lang="en-US" smtClean="0"/>
              <a:pPr/>
              <a:t>2/25/13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3BD701-5A02-5A4B-9455-9F08DEF7CB4E}"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18EC3B-D4A0-0247-AD45-F1FEDB90B2FA}"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07BCB0-D39B-3B4D-9EE1-19584A2E1A6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B571AD-9D7A-FD49-A1DC-1D4933F45640}"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4A79CC-555C-DC4A-9785-3F3DA461C99F}"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2826E-DE29-F24C-AC12-DC047D964587}"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2376C-5979-7142-9142-FCE6F3621E48}"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12212F-139A-0C41-8723-B4A4FCF4861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67AF61-DE82-6D4E-B1A0-E33A9E50F8BE}"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A0AE3F-E99D-EE4A-BBD7-F617B1F789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61DFA-A587-5E4B-A09A-047A5416F8A2}" type="datetimeFigureOut">
              <a:rPr lang="en-US" smtClean="0"/>
              <a:pPr/>
              <a:t>2/25/13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A18591-63A3-D84B-BB7A-3D14A2756A14}"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433D69-39CE-CF4A-89B4-EA057FF8B8C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FC6DBD-D890-1645-BBA7-828D3378C25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DFB86B-B5A3-CF4F-A8D1-59118592328B}"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02CF0-CD52-C44F-B030-13668B369B8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972A8A6-99C6-CF47-AEF7-56DF07FCCD16}"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9426B5-C01B-864C-9610-3B266E6883ED}"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D02542-AC1E-314A-8E2E-677153EC3439}"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551E6D-1AC8-BB43-AF03-108BE9163FF0}"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63BCBA-84A3-F447-9246-DF57795AD0F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61DFA-A587-5E4B-A09A-047A5416F8A2}"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64006A-588A-E944-958E-EFCF364CE69B}"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6EEABD-5B44-CF43-A9A8-814F0E48EBFC}"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B0CC21-8EBE-994F-8376-C1A7A9F66E42}"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F13FB7-63B9-1D41-A194-9FE36007C62A}"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0688EC2-A624-5A48-84DD-F5ED55FABE19}"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49B80D-B298-5942-985A-E04BBF7FD49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C90707D-BF50-AA4A-BBB3-D62EC3A73B2F}"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28CA1A-A987-AF4F-A476-53F1AE99CA4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93EA94-CA39-F44F-849C-FD01E6AB4401}" type="datetime1">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0A5C1-ACE6-EC4C-898B-D457522BBAC9}"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6EBCF5-F75C-C846-B7A9-8F3897FE3357}" type="datetime1">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238F7F-1515-2548-B427-F67322784DBD}"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A3C840-150F-424F-BCD5-D2D2A369639C}" type="datetime1">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D0E6DA-E592-554C-81F9-38F385336FE8}"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7F5E05-5FF1-134C-8856-B4F58F8A9793}"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32B81F-50A0-1445-BFFB-45CAAC26451E}"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9E4FA0-DC4E-384F-AB47-6615FC1903AF}" type="datetime1">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0C44DE-CADA-854C-923F-A92A687F8A8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15AC11-B988-4F48-8039-3801EB3A1C1D}"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B49EA4-9771-124D-99A1-C14E5746436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61DFA-A587-5E4B-A09A-047A5416F8A2}" type="datetimeFigureOut">
              <a:rPr lang="en-US" smtClean="0"/>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9AED65-23CB-BA4C-9091-1BBC2BD031F8}"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3B9777-01BE-FA41-9FE4-6FD0A1B3665F}" type="datetime1">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1A201B-668B-274F-93A8-D6FBC72C322C}"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16F2CD-3C62-344C-A88A-64701DCD0F12}"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ED29C0-E39B-E84D-9DE9-39FA9DD08CB0}"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70DBAD-C0B3-A04D-8596-4CA51D9F4E9E}"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ED9308-0653-AF47-BC66-DC4A0B0D0160}"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762EBA9-5334-B540-87F8-5EA29A7B492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DAC8CE-4994-2347-AB58-956C5BBAAF2C}"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0D6B80-EC7D-F444-B09D-F34A4CB56304}"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B66EF-CEDB-3A47-8AE8-8F402424045C}"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181B2D-7981-884A-8CE4-3155D761D300}" type="datetimeFigureOut">
              <a:rPr lang="en-US"/>
              <a:pPr>
                <a:defRPr/>
              </a:pPr>
              <a:t>2/25/13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4DFF38-5367-1643-8F9A-9BAB7168CB1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61DFA-A587-5E4B-A09A-047A5416F8A2}" type="datetimeFigureOut">
              <a:rPr lang="en-US" smtClean="0"/>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AED65-23CB-BA4C-9091-1BBC2BD031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2F244AD2-569D-194E-8AED-7591C72479EF}" type="datetimeFigureOut">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9ABBF666-27D2-A844-9095-AD7842DEAAB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defRPr>
            </a:lvl1pPr>
          </a:lstStyle>
          <a:p>
            <a:pPr>
              <a:defRPr/>
            </a:pPr>
            <a:fld id="{B858B00C-EB18-EE43-871D-42C6D8A63450}" type="datetime1">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defRPr>
            </a:lvl1pPr>
          </a:lstStyle>
          <a:p>
            <a:pPr>
              <a:defRPr/>
            </a:pPr>
            <a:fld id="{F3172510-EC9F-DD46-AE8C-2BCD750A95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0C466-B268-544D-B615-0C494BCABCDE}" type="datetimeFigureOut">
              <a:rPr lang="en-US" smtClean="0"/>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E27B5-2E45-904D-951E-B734B5EAF5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112" charset="0"/>
              </a:defRPr>
            </a:lvl1pPr>
          </a:lstStyle>
          <a:p>
            <a:fld id="{ADF5A2DD-80C4-F343-825F-7654E67444BE}" type="datetime1">
              <a:rPr lang="en-US"/>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alibri" pitchFamily="-112"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itchFamily="-112" charset="0"/>
              </a:defRPr>
            </a:lvl1pPr>
          </a:lstStyle>
          <a:p>
            <a:fld id="{C1D47BF7-CD13-284E-BAA7-E4CD23DEFA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itchFamily="-112"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12"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12"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12"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12"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B185E319-33B8-7843-861D-2FB2F9219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44AD2-569D-194E-8AED-7591C72479EF}" type="datetimeFigureOut">
              <a:rPr lang="en-US" smtClean="0"/>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AC0F-6B27-2A4A-A21B-D2521B6DC25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3D6CB"/>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42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cs typeface="ＭＳ Ｐゴシック" pitchFamily="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cs typeface="ＭＳ Ｐゴシック" pitchFamily="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1" charset="0"/>
                <a:ea typeface="ＭＳ Ｐゴシック" pitchFamily="1" charset="-128"/>
                <a:cs typeface="ＭＳ Ｐゴシック" pitchFamily="1" charset="-128"/>
              </a:defRPr>
            </a:lvl1pPr>
          </a:lstStyle>
          <a:p>
            <a:pPr>
              <a:defRPr/>
            </a:pPr>
            <a:fld id="{FC42016C-9EFA-BE49-8159-062A2359F9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911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A027965-5FE8-BB4B-9A85-A8CEF3F55E28}" type="datetimeFigureOut">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CE7D67-CA32-B146-A531-571EC61311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778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112" charset="0"/>
                <a:ea typeface="ＭＳ Ｐゴシック" pitchFamily="-112" charset="-128"/>
                <a:cs typeface="ＭＳ Ｐゴシック" pitchFamily="-112" charset="-128"/>
              </a:defRPr>
            </a:lvl1pPr>
          </a:lstStyle>
          <a:p>
            <a:pPr>
              <a:defRPr/>
            </a:pPr>
            <a:fld id="{A34FABA7-0DCC-3946-A1C4-5EB8D79528D6}" type="datetime1">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itchFamily="-112" charset="0"/>
                <a:ea typeface="ＭＳ Ｐゴシック" pitchFamily="-112" charset="-128"/>
                <a:cs typeface="ＭＳ Ｐゴシック" pitchFamily="-112" charset="-128"/>
              </a:defRPr>
            </a:lvl1pPr>
          </a:lstStyle>
          <a:p>
            <a:pPr>
              <a:defRPr/>
            </a:pPr>
            <a:fld id="{89A3E8CB-900A-D040-A825-FAF7D2657D7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76181B2D-7981-884A-8CE4-3155D761D300}" type="datetimeFigureOut">
              <a:rPr lang="en-US"/>
              <a:pPr>
                <a:def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fld id="{8ABACEBE-EEC3-5B46-9D64-FBFDD086854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6.xml"/><Relationship Id="rId3"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7.xml"/><Relationship Id="rId3"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34.jpeg"/><Relationship Id="rId3"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0.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8.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hyperlink" Target="http://www.bp.com/sectionbodycopy.do?categoryId=41&amp;contentId=7067505" TargetMode="External"/><Relationship Id="rId5" Type="http://schemas.openxmlformats.org/officeDocument/2006/relationships/hyperlink" Target="http://www.bpgulfupdate.com/go/doc/4699/1332115/" TargetMode="External"/><Relationship Id="rId1" Type="http://schemas.openxmlformats.org/officeDocument/2006/relationships/slideLayout" Target="../slideLayouts/slideLayout70.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hyperlink" Target="http://gosrc.files.wordpress.com/2012/05/screen-shot-2012-05-27-at-7-12-16-am.png" TargetMode="External"/><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www.smarterbalanced.org/smarter-balanced-assessments/"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sampleitems.smarterbalanced.org/itempreview/sbac/ELA.htm" TargetMode="External"/><Relationship Id="rId5" Type="http://schemas.openxmlformats.org/officeDocument/2006/relationships/hyperlink" Target="http://www.smarterbalanced.org/wordpress/wp-content/uploads/2012/09/performance-tasks/nuclear.pdf"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8.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8.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3.jpeg"/><Relationship Id="rId5" Type="http://schemas.openxmlformats.org/officeDocument/2006/relationships/image" Target="../media/image52.jpeg"/><Relationship Id="rId6"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56.jpeg"/><Relationship Id="rId3" Type="http://schemas.openxmlformats.org/officeDocument/2006/relationships/hyperlink" Target="http://www.youtube.com/watch?v=3jNKBOMOTPA&amp;feature=youtu.b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2.xml"/><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59.jpeg"/><Relationship Id="rId3" Type="http://schemas.openxmlformats.org/officeDocument/2006/relationships/image" Target="../media/image6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4.xml"/><Relationship Id="rId3" Type="http://schemas.openxmlformats.org/officeDocument/2006/relationships/image" Target="../media/image61.jpeg"/></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86.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6.xml"/><Relationship Id="rId3" Type="http://schemas.openxmlformats.org/officeDocument/2006/relationships/image" Target="../media/image6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7.xml"/><Relationship Id="rId3" Type="http://schemas.openxmlformats.org/officeDocument/2006/relationships/image" Target="../media/image6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4.jpeg"/><Relationship Id="rId3" Type="http://schemas.openxmlformats.org/officeDocument/2006/relationships/hyperlink" Target="http://media.sas.upenn.edu/afilreis/McKay-Claude_If-We-Must-Die.mp3"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 Id="rId3" Type="http://schemas.openxmlformats.org/officeDocument/2006/relationships/image" Target="../media/image6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5.xml"/><Relationship Id="rId3" Type="http://schemas.openxmlformats.org/officeDocument/2006/relationships/image" Target="../media/image6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6.xml"/><Relationship Id="rId3" Type="http://schemas.openxmlformats.org/officeDocument/2006/relationships/image" Target="../media/image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7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060" y="4525963"/>
            <a:ext cx="8229600" cy="1981200"/>
          </a:xfrm>
        </p:spPr>
        <p:txBody>
          <a:bodyPr>
            <a:normAutofit/>
          </a:bodyPr>
          <a:lstStyle/>
          <a:p>
            <a:r>
              <a:rPr lang="en-US" sz="3556" b="1" dirty="0" smtClean="0">
                <a:solidFill>
                  <a:schemeClr val="bg1"/>
                </a:solidFill>
              </a:rPr>
              <a:t>Common Core and RIAP</a:t>
            </a:r>
            <a:r>
              <a:rPr lang="en-US" dirty="0" smtClean="0">
                <a:solidFill>
                  <a:schemeClr val="bg1"/>
                </a:solidFill>
              </a:rPr>
              <a:t/>
            </a:r>
            <a:br>
              <a:rPr lang="en-US" dirty="0" smtClean="0">
                <a:solidFill>
                  <a:schemeClr val="bg1"/>
                </a:solidFill>
              </a:rPr>
            </a:br>
            <a:r>
              <a:rPr lang="en-US" sz="2400" b="1" dirty="0" smtClean="0">
                <a:solidFill>
                  <a:schemeClr val="bg1"/>
                </a:solidFill>
              </a:rPr>
              <a:t>Putting It All Together</a:t>
            </a:r>
            <a:r>
              <a:rPr lang="en-US" sz="3556" dirty="0" smtClean="0">
                <a:solidFill>
                  <a:schemeClr val="bg1"/>
                </a:solidFill>
              </a:rPr>
              <a:t/>
            </a:r>
            <a:br>
              <a:rPr lang="en-US" sz="3556" dirty="0" smtClean="0">
                <a:solidFill>
                  <a:schemeClr val="bg1"/>
                </a:solidFill>
              </a:rPr>
            </a:br>
            <a:r>
              <a:rPr lang="en-US" sz="2000" b="1" dirty="0" smtClean="0">
                <a:solidFill>
                  <a:schemeClr val="bg1"/>
                </a:solidFill>
              </a:rPr>
              <a:t>Carol Jago</a:t>
            </a:r>
            <a:br>
              <a:rPr lang="en-US" sz="2000" b="1" dirty="0" smtClean="0">
                <a:solidFill>
                  <a:schemeClr val="bg1"/>
                </a:solidFill>
              </a:rPr>
            </a:br>
            <a:r>
              <a:rPr lang="en-US" sz="2000" b="1" dirty="0" err="1" smtClean="0">
                <a:solidFill>
                  <a:schemeClr val="bg1"/>
                </a:solidFill>
              </a:rPr>
              <a:t>cjago@caroljago.com</a:t>
            </a:r>
            <a:r>
              <a:rPr lang="en-US" sz="2000" b="1" dirty="0" smtClean="0"/>
              <a:t/>
            </a:r>
            <a:br>
              <a:rPr lang="en-US" sz="2000" b="1" dirty="0" smtClean="0"/>
            </a:br>
            <a:endParaRPr lang="en-US" sz="2000" b="1" dirty="0"/>
          </a:p>
        </p:txBody>
      </p:sp>
      <p:pic>
        <p:nvPicPr>
          <p:cNvPr id="6" name="Content Placeholder 5" descr="JacobLawrenceLibrary.jpg"/>
          <p:cNvPicPr>
            <a:picLocks noGrp="1" noChangeAspect="1"/>
          </p:cNvPicPr>
          <p:nvPr>
            <p:ph idx="1"/>
          </p:nvPr>
        </p:nvPicPr>
        <p:blipFill>
          <a:blip r:embed="rId3"/>
          <a:srcRect l="-11089" r="-11089"/>
          <a:stretch>
            <a:fillRect/>
          </a:stretch>
        </p:blipFill>
        <p:spPr>
          <a:xfrm>
            <a:off x="482060" y="0"/>
            <a:ext cx="8229600" cy="4525963"/>
          </a:xfrm>
        </p:spPr>
      </p:pic>
      <p:graphicFrame>
        <p:nvGraphicFramePr>
          <p:cNvPr id="7" name="Table 6"/>
          <p:cNvGraphicFramePr>
            <a:graphicFrameLocks noGrp="1"/>
          </p:cNvGraphicFramePr>
          <p:nvPr/>
        </p:nvGraphicFramePr>
        <p:xfrm>
          <a:off x="1227667" y="28222"/>
          <a:ext cx="6731000" cy="4501445"/>
        </p:xfrm>
        <a:graphic>
          <a:graphicData uri="http://schemas.openxmlformats.org/drawingml/2006/table">
            <a:tbl>
              <a:tblPr/>
              <a:tblGrid>
                <a:gridCol w="6731000"/>
              </a:tblGrid>
              <a:tr h="4501445">
                <a:tc>
                  <a:txBody>
                    <a:bodyPr/>
                    <a:lstStyle/>
                    <a:p>
                      <a:endParaRPr lang="en-US" dirty="0"/>
                    </a:p>
                  </a:txBody>
                  <a:tcPr>
                    <a:lnL w="38100" cmpd="sng">
                      <a:solidFill>
                        <a:scrgbClr r="0" g="0" b="0"/>
                      </a:solidFill>
                      <a:prstDash val="solid"/>
                    </a:lnL>
                    <a:lnR w="38100" cmpd="sng">
                      <a:solidFill>
                        <a:scrgbClr r="0" g="0" b="0"/>
                      </a:solidFill>
                      <a:prstDash val="solid"/>
                    </a:lnR>
                    <a:lnT w="38100" cmpd="sng">
                      <a:solidFill>
                        <a:scrgbClr r="0" g="0" b="0"/>
                      </a:solidFill>
                      <a:prstDash val="solid"/>
                    </a:lnT>
                    <a:lnB w="38100" cmpd="sng">
                      <a:solidFill>
                        <a:scrgbClr r="0" g="0" b="0"/>
                      </a:solidFill>
                      <a:prstDash val="solid"/>
                    </a:lnB>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25823" y="1094943"/>
            <a:ext cx="5782788" cy="1556255"/>
          </a:xfrm>
        </p:spPr>
        <p:txBody>
          <a:bodyPr>
            <a:normAutofit fontScale="90000"/>
          </a:bodyPr>
          <a:lstStyle/>
          <a:p>
            <a:r>
              <a:rPr lang="en-US" sz="3556" b="1" dirty="0" smtClean="0"/>
              <a:t>Common Core Instructional Shifts for ELA/Literacy</a:t>
            </a:r>
            <a:br>
              <a:rPr lang="en-US" sz="3556" b="1" dirty="0" smtClean="0"/>
            </a:br>
            <a:r>
              <a:rPr lang="en-US" sz="2000" b="1" dirty="0" smtClean="0"/>
              <a:t/>
            </a:r>
            <a:br>
              <a:rPr lang="en-US" sz="2000" b="1" dirty="0" smtClean="0"/>
            </a:br>
            <a:endParaRPr lang="en-US" sz="2000" b="1" dirty="0"/>
          </a:p>
        </p:txBody>
      </p:sp>
      <p:pic>
        <p:nvPicPr>
          <p:cNvPr id="4" name="Content Placeholder 3" descr="BeyondStandards.jpg"/>
          <p:cNvPicPr>
            <a:picLocks noGrp="1" noChangeAspect="1"/>
          </p:cNvPicPr>
          <p:nvPr>
            <p:ph idx="1"/>
          </p:nvPr>
        </p:nvPicPr>
        <p:blipFill>
          <a:blip r:embed="rId2"/>
          <a:srcRect l="-85376" r="-85376"/>
          <a:stretch>
            <a:fillRect/>
          </a:stretch>
        </p:blipFill>
        <p:spPr>
          <a:xfrm>
            <a:off x="-2084535" y="-963253"/>
            <a:ext cx="6572189" cy="3614451"/>
          </a:xfrm>
        </p:spPr>
      </p:pic>
      <p:sp>
        <p:nvSpPr>
          <p:cNvPr id="5" name="TextBox 4"/>
          <p:cNvSpPr txBox="1"/>
          <p:nvPr/>
        </p:nvSpPr>
        <p:spPr>
          <a:xfrm>
            <a:off x="861298" y="2861454"/>
            <a:ext cx="7547313" cy="1292662"/>
          </a:xfrm>
          <a:prstGeom prst="rect">
            <a:avLst/>
          </a:prstGeom>
          <a:noFill/>
        </p:spPr>
        <p:txBody>
          <a:bodyPr wrap="square" rtlCol="0">
            <a:spAutoFit/>
          </a:bodyPr>
          <a:lstStyle/>
          <a:p>
            <a:pPr marL="342900" indent="-342900">
              <a:buFont typeface="+mj-lt"/>
              <a:buAutoNum type="arabicPeriod"/>
            </a:pPr>
            <a:r>
              <a:rPr lang="en-US" sz="2600" b="1" dirty="0" smtClean="0">
                <a:solidFill>
                  <a:schemeClr val="accent4">
                    <a:lumMod val="75000"/>
                  </a:schemeClr>
                </a:solidFill>
              </a:rPr>
              <a:t>Building knowledge </a:t>
            </a:r>
            <a:r>
              <a:rPr lang="en-US" sz="2600" dirty="0" smtClean="0">
                <a:solidFill>
                  <a:schemeClr val="accent4">
                    <a:lumMod val="75000"/>
                  </a:schemeClr>
                </a:solidFill>
              </a:rPr>
              <a:t>through </a:t>
            </a:r>
            <a:r>
              <a:rPr lang="en-US" sz="2600" b="1" dirty="0" smtClean="0">
                <a:solidFill>
                  <a:schemeClr val="accent4">
                    <a:lumMod val="75000"/>
                  </a:schemeClr>
                </a:solidFill>
              </a:rPr>
              <a:t>content-rich nonfiction </a:t>
            </a:r>
            <a:r>
              <a:rPr lang="en-US" sz="2600" dirty="0" smtClean="0">
                <a:solidFill>
                  <a:schemeClr val="accent4">
                    <a:lumMod val="75000"/>
                  </a:schemeClr>
                </a:solidFill>
              </a:rPr>
              <a:t>and </a:t>
            </a:r>
            <a:r>
              <a:rPr lang="en-US" sz="2600" b="1" dirty="0" smtClean="0">
                <a:solidFill>
                  <a:schemeClr val="accent4">
                    <a:lumMod val="75000"/>
                  </a:schemeClr>
                </a:solidFill>
              </a:rPr>
              <a:t>informational texts</a:t>
            </a:r>
          </a:p>
          <a:p>
            <a:pPr marL="342900" indent="-342900"/>
            <a:endParaRPr lang="en-US" sz="2600" b="1" dirty="0" smtClean="0">
              <a:solidFill>
                <a:schemeClr val="accent4">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593609" y="1187293"/>
            <a:ext cx="8200092" cy="3662541"/>
          </a:xfrm>
          <a:prstGeom prst="rect">
            <a:avLst/>
          </a:prstGeom>
          <a:noFill/>
        </p:spPr>
        <p:txBody>
          <a:bodyPr wrap="square" rtlCol="0">
            <a:spAutoFit/>
          </a:bodyPr>
          <a:lstStyle/>
          <a:p>
            <a:r>
              <a:rPr lang="en-US" sz="3600" dirty="0" smtClean="0">
                <a:solidFill>
                  <a:srgbClr val="FF0000"/>
                </a:solidFill>
              </a:rPr>
              <a:t>Why Read Literature?</a:t>
            </a:r>
          </a:p>
          <a:p>
            <a:endParaRPr lang="en-US" sz="2000" dirty="0" smtClean="0">
              <a:solidFill>
                <a:srgbClr val="FFFFFF"/>
              </a:solidFill>
            </a:endParaRPr>
          </a:p>
          <a:p>
            <a:r>
              <a:rPr lang="en-US" sz="3200" dirty="0" smtClean="0">
                <a:solidFill>
                  <a:srgbClr val="FFFFFF"/>
                </a:solidFill>
              </a:rPr>
              <a:t>Literature is the most astonishing technological means that humans have created to capture experience. </a:t>
            </a:r>
          </a:p>
          <a:p>
            <a:endParaRPr lang="en-US" sz="2000" dirty="0" smtClean="0">
              <a:solidFill>
                <a:srgbClr val="FFFFFF"/>
              </a:solidFill>
            </a:endParaRPr>
          </a:p>
          <a:p>
            <a:endParaRPr lang="en-US" sz="2000" dirty="0" smtClean="0">
              <a:solidFill>
                <a:srgbClr val="FFFFFF"/>
              </a:solidFill>
            </a:endParaRPr>
          </a:p>
          <a:p>
            <a:r>
              <a:rPr lang="en-US" sz="2000" dirty="0" smtClean="0">
                <a:solidFill>
                  <a:srgbClr val="FFFFFF"/>
                </a:solidFill>
              </a:rPr>
              <a:t>				- Steven </a:t>
            </a:r>
            <a:r>
              <a:rPr lang="en-US" sz="2000" dirty="0" err="1" smtClean="0">
                <a:solidFill>
                  <a:srgbClr val="FFFFFF"/>
                </a:solidFill>
              </a:rPr>
              <a:t>Greenblatt</a:t>
            </a:r>
            <a:r>
              <a:rPr lang="en-US" sz="2000" dirty="0" smtClean="0">
                <a:solidFill>
                  <a:srgbClr val="FFFFFF"/>
                </a:solidFill>
              </a:rPr>
              <a:t>, author of </a:t>
            </a:r>
            <a:r>
              <a:rPr lang="en-US" sz="2000" i="1" dirty="0" smtClean="0">
                <a:solidFill>
                  <a:srgbClr val="FFFFFF"/>
                </a:solidFill>
              </a:rPr>
              <a:t>Will in the World</a:t>
            </a:r>
            <a:r>
              <a:rPr lang="en-US" sz="2000" dirty="0" smtClean="0">
                <a:solidFill>
                  <a:srgbClr val="FFFFFF"/>
                </a:solidFill>
              </a:rPr>
              <a:t> and </a:t>
            </a:r>
            <a:r>
              <a:rPr lang="en-US" sz="2000" i="1" dirty="0" smtClean="0">
                <a:solidFill>
                  <a:srgbClr val="FFFFFF"/>
                </a:solidFill>
              </a:rPr>
              <a:t>The 					Swerve: How the World Became Modern</a:t>
            </a:r>
            <a:endParaRPr lang="en-US" sz="2000" dirty="0" smtClean="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920583" y="773121"/>
            <a:ext cx="4928338" cy="1908215"/>
          </a:xfrm>
          <a:prstGeom prst="rect">
            <a:avLst/>
          </a:prstGeom>
          <a:noFill/>
        </p:spPr>
        <p:txBody>
          <a:bodyPr wrap="square" rtlCol="0">
            <a:spAutoFit/>
          </a:bodyPr>
          <a:lstStyle/>
          <a:p>
            <a:r>
              <a:rPr lang="en-US" sz="3400" b="1" dirty="0" smtClean="0">
                <a:solidFill>
                  <a:schemeClr val="accent1">
                    <a:lumMod val="50000"/>
                  </a:schemeClr>
                </a:solidFill>
              </a:rPr>
              <a:t>“Districts Gird for Added Use of Nonfiction”</a:t>
            </a:r>
          </a:p>
          <a:p>
            <a:pPr algn="r"/>
            <a:r>
              <a:rPr lang="en-US" sz="2800" i="1" dirty="0" smtClean="0"/>
              <a:t>		</a:t>
            </a:r>
            <a:r>
              <a:rPr lang="en-US" i="1" dirty="0" smtClean="0"/>
              <a:t>Education Week</a:t>
            </a:r>
          </a:p>
          <a:p>
            <a:pPr algn="r"/>
            <a:r>
              <a:rPr lang="en-US" i="1" dirty="0" smtClean="0"/>
              <a:t>		</a:t>
            </a:r>
            <a:endParaRPr lang="en-US" i="1" dirty="0"/>
          </a:p>
        </p:txBody>
      </p:sp>
      <p:pic>
        <p:nvPicPr>
          <p:cNvPr id="6" name="Picture 5" descr="Aqua_armor.png"/>
          <p:cNvPicPr>
            <a:picLocks noChangeAspect="1"/>
          </p:cNvPicPr>
          <p:nvPr/>
        </p:nvPicPr>
        <p:blipFill>
          <a:blip r:embed="rId3"/>
          <a:stretch>
            <a:fillRect/>
          </a:stretch>
        </p:blipFill>
        <p:spPr>
          <a:xfrm>
            <a:off x="0" y="0"/>
            <a:ext cx="3687438"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fYouLIvedHere.jpg"/>
          <p:cNvPicPr>
            <a:picLocks noGrp="1" noChangeAspect="1"/>
          </p:cNvPicPr>
          <p:nvPr>
            <p:ph idx="1"/>
          </p:nvPr>
        </p:nvPicPr>
        <p:blipFill>
          <a:blip r:embed="rId2"/>
          <a:srcRect l="-50159" r="-50159"/>
          <a:stretch>
            <a:fillRect/>
          </a:stretch>
        </p:blipFill>
        <p:spPr>
          <a:xfrm>
            <a:off x="-3325964" y="0"/>
            <a:ext cx="12469964" cy="6858000"/>
          </a:xfrm>
        </p:spPr>
      </p:pic>
      <p:sp>
        <p:nvSpPr>
          <p:cNvPr id="5" name="TextBox 4"/>
          <p:cNvSpPr txBox="1"/>
          <p:nvPr/>
        </p:nvSpPr>
        <p:spPr>
          <a:xfrm>
            <a:off x="6250600" y="841866"/>
            <a:ext cx="2540199" cy="4893647"/>
          </a:xfrm>
          <a:prstGeom prst="rect">
            <a:avLst/>
          </a:prstGeom>
          <a:noFill/>
        </p:spPr>
        <p:txBody>
          <a:bodyPr wrap="square" rtlCol="0">
            <a:spAutoFit/>
          </a:bodyPr>
          <a:lstStyle/>
          <a:p>
            <a:r>
              <a:rPr lang="en-US" sz="2400" b="1" dirty="0" smtClean="0">
                <a:solidFill>
                  <a:srgbClr val="155576"/>
                </a:solidFill>
              </a:rPr>
              <a:t>Elementary school students spend on average 3.6 minutes a day reading nonfiction.</a:t>
            </a:r>
          </a:p>
          <a:p>
            <a:endParaRPr lang="en-US" sz="2400" b="1" dirty="0" smtClean="0">
              <a:solidFill>
                <a:srgbClr val="155576"/>
              </a:solidFill>
            </a:endParaRPr>
          </a:p>
          <a:p>
            <a:r>
              <a:rPr lang="en-US" sz="2400" b="1" dirty="0" smtClean="0">
                <a:solidFill>
                  <a:srgbClr val="155576"/>
                </a:solidFill>
              </a:rPr>
              <a:t>Only 10% of books </a:t>
            </a:r>
            <a:r>
              <a:rPr lang="en-US" sz="2400" b="1" smtClean="0">
                <a:solidFill>
                  <a:srgbClr val="155576"/>
                </a:solidFill>
              </a:rPr>
              <a:t>in classroom </a:t>
            </a:r>
            <a:r>
              <a:rPr lang="en-US" sz="2400" b="1" dirty="0" smtClean="0">
                <a:solidFill>
                  <a:srgbClr val="155576"/>
                </a:solidFill>
              </a:rPr>
              <a:t>libraries are nonfiction.</a:t>
            </a:r>
          </a:p>
          <a:p>
            <a:endParaRPr lang="en-US" sz="2400" b="1" dirty="0" smtClean="0">
              <a:solidFill>
                <a:srgbClr val="155576"/>
              </a:solidFill>
            </a:endParaRPr>
          </a:p>
          <a:p>
            <a:pPr algn="r"/>
            <a:r>
              <a:rPr lang="en-US" sz="2400" b="1" dirty="0" smtClean="0">
                <a:solidFill>
                  <a:srgbClr val="155576"/>
                </a:solidFill>
              </a:rPr>
              <a:t>- Nell Duke</a:t>
            </a:r>
            <a:endParaRPr lang="en-US" sz="2400" b="1" dirty="0">
              <a:solidFill>
                <a:srgbClr val="15557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43463" y="1482481"/>
            <a:ext cx="6228532" cy="1143000"/>
          </a:xfrm>
        </p:spPr>
        <p:txBody>
          <a:bodyPr>
            <a:normAutofit/>
          </a:bodyPr>
          <a:lstStyle/>
          <a:p>
            <a:r>
              <a:rPr lang="en-US" b="1" dirty="0" smtClean="0">
                <a:solidFill>
                  <a:srgbClr val="800000"/>
                </a:solidFill>
              </a:rPr>
              <a:t>NAEP Reading Framework</a:t>
            </a:r>
            <a:endParaRPr lang="en-US" b="1" dirty="0">
              <a:solidFill>
                <a:srgbClr val="800000"/>
              </a:solidFill>
            </a:endParaRPr>
          </a:p>
        </p:txBody>
      </p:sp>
      <p:graphicFrame>
        <p:nvGraphicFramePr>
          <p:cNvPr id="10" name="Content Placeholder 9"/>
          <p:cNvGraphicFramePr>
            <a:graphicFrameLocks noGrp="1"/>
          </p:cNvGraphicFramePr>
          <p:nvPr>
            <p:ph idx="1"/>
          </p:nvPr>
        </p:nvGraphicFramePr>
        <p:xfrm>
          <a:off x="442394" y="4145672"/>
          <a:ext cx="8229600" cy="14833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dirty="0" smtClean="0"/>
                        <a:t>Grade</a:t>
                      </a:r>
                      <a:endParaRPr lang="en-US" dirty="0"/>
                    </a:p>
                  </a:txBody>
                  <a:tcPr/>
                </a:tc>
                <a:tc>
                  <a:txBody>
                    <a:bodyPr/>
                    <a:lstStyle/>
                    <a:p>
                      <a:pPr algn="ctr"/>
                      <a:r>
                        <a:rPr lang="en-US" dirty="0" smtClean="0"/>
                        <a:t>Literary</a:t>
                      </a:r>
                      <a:endParaRPr lang="en-US" dirty="0"/>
                    </a:p>
                  </a:txBody>
                  <a:tcPr/>
                </a:tc>
                <a:tc>
                  <a:txBody>
                    <a:bodyPr/>
                    <a:lstStyle/>
                    <a:p>
                      <a:pPr algn="ctr"/>
                      <a:r>
                        <a:rPr lang="en-US" dirty="0" smtClean="0"/>
                        <a:t>Informational</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50%</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8</a:t>
                      </a:r>
                      <a:endParaRPr lang="en-US" dirty="0"/>
                    </a:p>
                  </a:txBody>
                  <a:tcPr/>
                </a:tc>
                <a:tc>
                  <a:txBody>
                    <a:bodyPr/>
                    <a:lstStyle/>
                    <a:p>
                      <a:pPr algn="ctr"/>
                      <a:r>
                        <a:rPr lang="en-US" dirty="0" smtClean="0"/>
                        <a:t>45%</a:t>
                      </a:r>
                      <a:endParaRPr lang="en-US" dirty="0"/>
                    </a:p>
                  </a:txBody>
                  <a:tcPr/>
                </a:tc>
                <a:tc>
                  <a:txBody>
                    <a:bodyPr/>
                    <a:lstStyle/>
                    <a:p>
                      <a:pPr algn="ctr"/>
                      <a:r>
                        <a:rPr lang="en-US" dirty="0" smtClean="0"/>
                        <a:t>55%</a:t>
                      </a:r>
                      <a:endParaRPr lang="en-US" dirty="0"/>
                    </a:p>
                  </a:txBody>
                  <a:tcPr/>
                </a:tc>
              </a:tr>
              <a:tr h="370840">
                <a:tc>
                  <a:txBody>
                    <a:bodyPr/>
                    <a:lstStyle/>
                    <a:p>
                      <a:pPr algn="ctr"/>
                      <a:r>
                        <a:rPr lang="en-US" dirty="0" smtClean="0"/>
                        <a:t>12</a:t>
                      </a:r>
                      <a:endParaRPr lang="en-US" dirty="0"/>
                    </a:p>
                  </a:txBody>
                  <a:tcPr/>
                </a:tc>
                <a:tc>
                  <a:txBody>
                    <a:bodyPr/>
                    <a:lstStyle/>
                    <a:p>
                      <a:pPr algn="ctr"/>
                      <a:r>
                        <a:rPr lang="en-US" dirty="0" smtClean="0"/>
                        <a:t>30%</a:t>
                      </a:r>
                      <a:endParaRPr lang="en-US" dirty="0"/>
                    </a:p>
                  </a:txBody>
                  <a:tcPr/>
                </a:tc>
                <a:tc>
                  <a:txBody>
                    <a:bodyPr/>
                    <a:lstStyle/>
                    <a:p>
                      <a:pPr algn="ctr"/>
                      <a:r>
                        <a:rPr lang="en-US" dirty="0" smtClean="0"/>
                        <a:t>70%</a:t>
                      </a:r>
                      <a:endParaRPr lang="en-US" dirty="0"/>
                    </a:p>
                  </a:txBody>
                  <a:tcPr/>
                </a:tc>
              </a:tr>
            </a:tbl>
          </a:graphicData>
        </a:graphic>
      </p:graphicFrame>
      <p:sp>
        <p:nvSpPr>
          <p:cNvPr id="12" name="TextBox 11"/>
          <p:cNvSpPr txBox="1"/>
          <p:nvPr/>
        </p:nvSpPr>
        <p:spPr>
          <a:xfrm>
            <a:off x="442394" y="2928432"/>
            <a:ext cx="8229600" cy="830997"/>
          </a:xfrm>
          <a:prstGeom prst="rect">
            <a:avLst/>
          </a:prstGeom>
          <a:noFill/>
        </p:spPr>
        <p:txBody>
          <a:bodyPr wrap="square" rtlCol="0">
            <a:spAutoFit/>
          </a:bodyPr>
          <a:lstStyle/>
          <a:p>
            <a:r>
              <a:rPr lang="en-US" sz="2400" dirty="0" smtClean="0"/>
              <a:t>Distribution of literary and informational texts in the 2009 NAEP Reading Framework.</a:t>
            </a:r>
          </a:p>
        </p:txBody>
      </p:sp>
      <p:pic>
        <p:nvPicPr>
          <p:cNvPr id="6" name="Picture 5" descr="readingframework2011.jpg"/>
          <p:cNvPicPr>
            <a:picLocks noChangeAspect="1"/>
          </p:cNvPicPr>
          <p:nvPr/>
        </p:nvPicPr>
        <p:blipFill>
          <a:blip r:embed="rId2"/>
          <a:stretch>
            <a:fillRect/>
          </a:stretch>
        </p:blipFill>
        <p:spPr>
          <a:xfrm>
            <a:off x="280838" y="89391"/>
            <a:ext cx="2162625" cy="283904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Content Placeholder 3" descr="Invincible microbe.jpg"/>
          <p:cNvPicPr>
            <a:picLocks noGrp="1" noChangeAspect="1"/>
          </p:cNvPicPr>
          <p:nvPr>
            <p:ph idx="1"/>
          </p:nvPr>
        </p:nvPicPr>
        <p:blipFill>
          <a:blip r:embed="rId2"/>
          <a:srcRect l="-66978" r="-66978"/>
          <a:stretch>
            <a:fillRect/>
          </a:stretch>
        </p:blipFill>
        <p:spPr>
          <a:xfrm>
            <a:off x="-1550750" y="0"/>
            <a:ext cx="12469964" cy="6858000"/>
          </a:xfr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Content Placeholder 3" descr="Moonbird-A-Year-on-the-Wind-with-the-Great-Survivor-B95-mobile.jpeg"/>
          <p:cNvPicPr>
            <a:picLocks noGrp="1" noChangeAspect="1"/>
          </p:cNvPicPr>
          <p:nvPr>
            <p:ph idx="1"/>
          </p:nvPr>
        </p:nvPicPr>
        <p:blipFill>
          <a:blip r:embed="rId2"/>
          <a:srcRect l="-50873" r="-50873"/>
          <a:stretch>
            <a:fillRect/>
          </a:stretch>
        </p:blipFill>
        <p:spPr>
          <a:xfrm>
            <a:off x="-1667565" y="0"/>
            <a:ext cx="12469964" cy="6858000"/>
          </a:xfr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5" name="Content Placeholder 4" descr="bomb.jpg"/>
          <p:cNvPicPr>
            <a:picLocks noGrp="1" noChangeAspect="1"/>
          </p:cNvPicPr>
          <p:nvPr>
            <p:ph idx="1"/>
          </p:nvPr>
        </p:nvPicPr>
        <p:blipFill>
          <a:blip r:embed="rId3"/>
          <a:srcRect l="-62432" r="-62432"/>
          <a:stretch>
            <a:fillRect/>
          </a:stretch>
        </p:blipFill>
        <p:spPr>
          <a:xfrm>
            <a:off x="-1526973" y="0"/>
            <a:ext cx="12481246" cy="6864205"/>
          </a:xfr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42A53"/>
        </a:solidFill>
        <a:effectLst/>
      </p:bgPr>
    </p:bg>
    <p:spTree>
      <p:nvGrpSpPr>
        <p:cNvPr id="1" name=""/>
        <p:cNvGrpSpPr/>
        <p:nvPr/>
      </p:nvGrpSpPr>
      <p:grpSpPr>
        <a:xfrm>
          <a:off x="0" y="0"/>
          <a:ext cx="0" cy="0"/>
          <a:chOff x="0" y="0"/>
          <a:chExt cx="0" cy="0"/>
        </a:xfrm>
      </p:grpSpPr>
      <p:pic>
        <p:nvPicPr>
          <p:cNvPr id="4" name="Content Placeholder 3" descr="hand-in-hand.jpg"/>
          <p:cNvPicPr>
            <a:picLocks noGrp="1" noChangeAspect="1"/>
          </p:cNvPicPr>
          <p:nvPr>
            <p:ph idx="1"/>
          </p:nvPr>
        </p:nvPicPr>
        <p:blipFill>
          <a:blip r:embed="rId2"/>
          <a:srcRect l="-62405" r="-62405"/>
          <a:stretch>
            <a:fillRect/>
          </a:stretch>
        </p:blipFill>
        <p:spPr>
          <a:xfrm>
            <a:off x="-1551776" y="0"/>
            <a:ext cx="12469964"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grapes-of-wrath.jpeg"/>
          <p:cNvPicPr>
            <a:picLocks noGrp="1" noChangeAspect="1"/>
          </p:cNvPicPr>
          <p:nvPr>
            <p:ph idx="1"/>
          </p:nvPr>
        </p:nvPicPr>
        <p:blipFill>
          <a:blip r:embed="rId2"/>
          <a:srcRect l="-90024" r="-90024"/>
          <a:stretch>
            <a:fillRect/>
          </a:stretch>
        </p:blipFill>
        <p:spPr>
          <a:xfrm>
            <a:off x="-4423981" y="-242571"/>
            <a:ext cx="13347517" cy="7340620"/>
          </a:xfrm>
        </p:spPr>
      </p:pic>
      <p:pic>
        <p:nvPicPr>
          <p:cNvPr id="5" name="Picture 4" descr="The worst hard time.jpeg"/>
          <p:cNvPicPr>
            <a:picLocks noChangeAspect="1"/>
          </p:cNvPicPr>
          <p:nvPr/>
        </p:nvPicPr>
        <p:blipFill>
          <a:blip r:embed="rId3"/>
          <a:stretch>
            <a:fillRect/>
          </a:stretch>
        </p:blipFill>
        <p:spPr>
          <a:xfrm>
            <a:off x="4558920" y="0"/>
            <a:ext cx="4585080" cy="687761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TextBox 3"/>
          <p:cNvSpPr txBox="1">
            <a:spLocks noChangeArrowheads="1"/>
          </p:cNvSpPr>
          <p:nvPr/>
        </p:nvSpPr>
        <p:spPr bwMode="auto">
          <a:xfrm>
            <a:off x="533400" y="533400"/>
            <a:ext cx="4038600" cy="5140325"/>
          </a:xfrm>
          <a:prstGeom prst="rect">
            <a:avLst/>
          </a:prstGeom>
          <a:noFill/>
          <a:ln w="9525">
            <a:noFill/>
            <a:miter lim="800000"/>
            <a:headEnd/>
            <a:tailEnd/>
          </a:ln>
        </p:spPr>
        <p:txBody>
          <a:bodyPr>
            <a:prstTxWarp prst="textNoShape">
              <a:avLst/>
            </a:prstTxWarp>
            <a:spAutoFit/>
          </a:bodyPr>
          <a:lstStyle/>
          <a:p>
            <a:r>
              <a:rPr lang="en-US" sz="2200"/>
              <a:t>“The world is passing through troublous times. The young people of today think of nothing but themselves. They have no reverence for parents or old age. They are impatient of all restraint. They talk as if they knew everything, and what passes for wisdom with us is foolishness with them. As for the girls, they are forward, immodest and unladylike in speech, behavior and dress.”</a:t>
            </a:r>
          </a:p>
          <a:p>
            <a:endParaRPr lang="en-US" sz="2200"/>
          </a:p>
          <a:p>
            <a:r>
              <a:rPr lang="en-US" sz="2000"/>
              <a:t>	</a:t>
            </a:r>
          </a:p>
        </p:txBody>
      </p:sp>
      <p:pic>
        <p:nvPicPr>
          <p:cNvPr id="256003" name="Picture 4" descr="GothGirl"/>
          <p:cNvPicPr>
            <a:picLocks noChangeAspect="1"/>
          </p:cNvPicPr>
          <p:nvPr/>
        </p:nvPicPr>
        <p:blipFill>
          <a:blip r:embed="rId2"/>
          <a:srcRect/>
          <a:stretch>
            <a:fillRect/>
          </a:stretch>
        </p:blipFill>
        <p:spPr bwMode="auto">
          <a:xfrm>
            <a:off x="4797425" y="1246188"/>
            <a:ext cx="4346575" cy="579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735A44"/>
        </a:solidFill>
        <a:effectLst/>
      </p:bgPr>
    </p:bg>
    <p:spTree>
      <p:nvGrpSpPr>
        <p:cNvPr id="1" name=""/>
        <p:cNvGrpSpPr/>
        <p:nvPr/>
      </p:nvGrpSpPr>
      <p:grpSpPr>
        <a:xfrm>
          <a:off x="0" y="0"/>
          <a:ext cx="0" cy="0"/>
          <a:chOff x="0" y="0"/>
          <a:chExt cx="0" cy="0"/>
        </a:xfrm>
      </p:grpSpPr>
      <p:pic>
        <p:nvPicPr>
          <p:cNvPr id="4" name="Content Placeholder 3" descr="Dust Bowl.jpeg"/>
          <p:cNvPicPr>
            <a:picLocks noGrp="1" noChangeAspect="1"/>
          </p:cNvPicPr>
          <p:nvPr>
            <p:ph idx="1"/>
          </p:nvPr>
        </p:nvPicPr>
        <p:blipFill>
          <a:blip r:embed="rId2"/>
          <a:srcRect l="-40915" r="-40915"/>
          <a:stretch>
            <a:fillRect/>
          </a:stretch>
        </p:blipFill>
        <p:spPr>
          <a:xfrm>
            <a:off x="-1865358" y="0"/>
            <a:ext cx="12811044" cy="7045581"/>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Content Placeholder 3" descr="dust bowl.jpeg"/>
          <p:cNvPicPr>
            <a:picLocks noGrp="1" noChangeAspect="1"/>
          </p:cNvPicPr>
          <p:nvPr>
            <p:ph idx="1"/>
          </p:nvPr>
        </p:nvPicPr>
        <p:blipFill>
          <a:blip r:embed="rId2"/>
          <a:srcRect l="-9475" r="-9475"/>
          <a:stretch>
            <a:fillRect/>
          </a:stretch>
        </p:blipFill>
        <p:spPr>
          <a:xfrm>
            <a:off x="-1390554" y="508330"/>
            <a:ext cx="11545663" cy="634967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AB1C0"/>
        </a:solidFill>
        <a:effectLst/>
      </p:bgPr>
    </p:bg>
    <p:spTree>
      <p:nvGrpSpPr>
        <p:cNvPr id="1" name=""/>
        <p:cNvGrpSpPr/>
        <p:nvPr/>
      </p:nvGrpSpPr>
      <p:grpSpPr>
        <a:xfrm>
          <a:off x="0" y="0"/>
          <a:ext cx="0" cy="0"/>
          <a:chOff x="0" y="0"/>
          <a:chExt cx="0" cy="0"/>
        </a:xfrm>
      </p:grpSpPr>
      <p:pic>
        <p:nvPicPr>
          <p:cNvPr id="4" name="Content Placeholder 3" descr="out of the dust.jpeg"/>
          <p:cNvPicPr>
            <a:picLocks noGrp="1" noChangeAspect="1"/>
          </p:cNvPicPr>
          <p:nvPr>
            <p:ph idx="1"/>
          </p:nvPr>
        </p:nvPicPr>
        <p:blipFill>
          <a:blip r:embed="rId2"/>
          <a:srcRect l="-90793" r="-90793"/>
          <a:stretch>
            <a:fillRect/>
          </a:stretch>
        </p:blipFill>
        <p:spPr>
          <a:xfrm>
            <a:off x="-2220771" y="1285640"/>
            <a:ext cx="6815962" cy="3748517"/>
          </a:xfrm>
        </p:spPr>
      </p:pic>
      <p:sp>
        <p:nvSpPr>
          <p:cNvPr id="5" name="TextBox 4"/>
          <p:cNvSpPr txBox="1"/>
          <p:nvPr/>
        </p:nvSpPr>
        <p:spPr>
          <a:xfrm>
            <a:off x="2654719" y="699177"/>
            <a:ext cx="6318031" cy="4893647"/>
          </a:xfrm>
          <a:prstGeom prst="rect">
            <a:avLst/>
          </a:prstGeom>
          <a:noFill/>
        </p:spPr>
        <p:txBody>
          <a:bodyPr wrap="none" rtlCol="0">
            <a:spAutoFit/>
          </a:bodyPr>
          <a:lstStyle/>
          <a:p>
            <a:r>
              <a:rPr lang="en-US" sz="2400" b="1" dirty="0" smtClean="0">
                <a:solidFill>
                  <a:schemeClr val="bg1"/>
                </a:solidFill>
              </a:rPr>
              <a:t>Time to Go</a:t>
            </a:r>
          </a:p>
          <a:p>
            <a:endParaRPr lang="en-US" sz="2400" b="1" dirty="0" smtClean="0">
              <a:solidFill>
                <a:schemeClr val="bg1"/>
              </a:solidFill>
            </a:endParaRPr>
          </a:p>
          <a:p>
            <a:r>
              <a:rPr lang="en-US" sz="2400" dirty="0" smtClean="0">
                <a:solidFill>
                  <a:schemeClr val="bg1"/>
                </a:solidFill>
              </a:rPr>
              <a:t>They left a couple weeks after the baby came,</a:t>
            </a:r>
          </a:p>
          <a:p>
            <a:r>
              <a:rPr lang="en-US" sz="2400" dirty="0" smtClean="0">
                <a:solidFill>
                  <a:schemeClr val="bg1"/>
                </a:solidFill>
              </a:rPr>
              <a:t>All of them crammed inside that rusty old truck.</a:t>
            </a:r>
          </a:p>
          <a:p>
            <a:r>
              <a:rPr lang="en-US" sz="2400" dirty="0" smtClean="0">
                <a:solidFill>
                  <a:schemeClr val="bg1"/>
                </a:solidFill>
              </a:rPr>
              <a:t>I ran half a mile in their dust to catch them.</a:t>
            </a:r>
          </a:p>
          <a:p>
            <a:r>
              <a:rPr lang="en-US" sz="2400" dirty="0" smtClean="0">
                <a:solidFill>
                  <a:schemeClr val="bg1"/>
                </a:solidFill>
              </a:rPr>
              <a:t>I didn’t want to let that baby go.</a:t>
            </a:r>
          </a:p>
          <a:p>
            <a:r>
              <a:rPr lang="en-US" sz="2400" dirty="0" smtClean="0">
                <a:solidFill>
                  <a:schemeClr val="bg1"/>
                </a:solidFill>
              </a:rPr>
              <a:t>“Wait for me,” I cried.</a:t>
            </a:r>
          </a:p>
          <a:p>
            <a:r>
              <a:rPr lang="en-US" sz="2400" dirty="0" smtClean="0">
                <a:solidFill>
                  <a:schemeClr val="bg1"/>
                </a:solidFill>
              </a:rPr>
              <a:t>Choking on the cloud that rose behind them.</a:t>
            </a:r>
          </a:p>
          <a:p>
            <a:r>
              <a:rPr lang="en-US" sz="2400" dirty="0" smtClean="0">
                <a:solidFill>
                  <a:schemeClr val="bg1"/>
                </a:solidFill>
              </a:rPr>
              <a:t>But they didn’t hear me.</a:t>
            </a:r>
          </a:p>
          <a:p>
            <a:r>
              <a:rPr lang="en-US" sz="2400" dirty="0" smtClean="0">
                <a:solidFill>
                  <a:schemeClr val="bg1"/>
                </a:solidFill>
              </a:rPr>
              <a:t>They were heading west.</a:t>
            </a:r>
          </a:p>
          <a:p>
            <a:r>
              <a:rPr lang="en-US" sz="2400" dirty="0" smtClean="0">
                <a:solidFill>
                  <a:schemeClr val="bg1"/>
                </a:solidFill>
              </a:rPr>
              <a:t>And no one was looking back.</a:t>
            </a:r>
          </a:p>
          <a:p>
            <a:endParaRPr lang="en-US" sz="2400" dirty="0" smtClean="0">
              <a:solidFill>
                <a:schemeClr val="bg1"/>
              </a:solidFill>
            </a:endParaRPr>
          </a:p>
          <a:p>
            <a:r>
              <a:rPr lang="en-US" sz="2200" i="1" dirty="0" smtClean="0">
                <a:solidFill>
                  <a:schemeClr val="bg1"/>
                </a:solidFill>
              </a:rPr>
              <a:t>February 1935</a:t>
            </a:r>
            <a:endParaRPr lang="en-US" sz="2200" i="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25823" y="1094943"/>
            <a:ext cx="5782788" cy="1556255"/>
          </a:xfrm>
        </p:spPr>
        <p:txBody>
          <a:bodyPr>
            <a:normAutofit fontScale="90000"/>
          </a:bodyPr>
          <a:lstStyle/>
          <a:p>
            <a:r>
              <a:rPr lang="en-US" sz="3556" b="1" dirty="0" smtClean="0"/>
              <a:t>Common Core Instructional Shifts for ELA/Literacy</a:t>
            </a:r>
            <a:br>
              <a:rPr lang="en-US" sz="3556" b="1" dirty="0" smtClean="0"/>
            </a:br>
            <a:r>
              <a:rPr lang="en-US" sz="2000" b="1" dirty="0" smtClean="0"/>
              <a:t/>
            </a:r>
            <a:br>
              <a:rPr lang="en-US" sz="2000" b="1" dirty="0" smtClean="0"/>
            </a:br>
            <a:endParaRPr lang="en-US" sz="2000" b="1" dirty="0"/>
          </a:p>
        </p:txBody>
      </p:sp>
      <p:pic>
        <p:nvPicPr>
          <p:cNvPr id="4" name="Content Placeholder 3" descr="BeyondStandards.jpg"/>
          <p:cNvPicPr>
            <a:picLocks noGrp="1" noChangeAspect="1"/>
          </p:cNvPicPr>
          <p:nvPr>
            <p:ph idx="1"/>
          </p:nvPr>
        </p:nvPicPr>
        <p:blipFill>
          <a:blip r:embed="rId2"/>
          <a:srcRect l="-85376" r="-85376"/>
          <a:stretch>
            <a:fillRect/>
          </a:stretch>
        </p:blipFill>
        <p:spPr>
          <a:xfrm>
            <a:off x="-2084535" y="-963253"/>
            <a:ext cx="6572189" cy="3614451"/>
          </a:xfrm>
        </p:spPr>
      </p:pic>
      <p:sp>
        <p:nvSpPr>
          <p:cNvPr id="5" name="TextBox 4"/>
          <p:cNvSpPr txBox="1"/>
          <p:nvPr/>
        </p:nvSpPr>
        <p:spPr>
          <a:xfrm>
            <a:off x="861298" y="2861454"/>
            <a:ext cx="7547313" cy="2092881"/>
          </a:xfrm>
          <a:prstGeom prst="rect">
            <a:avLst/>
          </a:prstGeom>
          <a:noFill/>
        </p:spPr>
        <p:txBody>
          <a:bodyPr wrap="square" rtlCol="0">
            <a:spAutoFit/>
          </a:bodyPr>
          <a:lstStyle/>
          <a:p>
            <a:pPr marL="342900" indent="-342900">
              <a:buFont typeface="+mj-lt"/>
              <a:buAutoNum type="arabicPeriod"/>
            </a:pPr>
            <a:r>
              <a:rPr lang="en-US" sz="2600" b="1" dirty="0" smtClean="0">
                <a:solidFill>
                  <a:schemeClr val="accent4">
                    <a:lumMod val="75000"/>
                  </a:schemeClr>
                </a:solidFill>
              </a:rPr>
              <a:t>Building knowledge </a:t>
            </a:r>
            <a:r>
              <a:rPr lang="en-US" sz="2600" dirty="0" smtClean="0">
                <a:solidFill>
                  <a:schemeClr val="accent4">
                    <a:lumMod val="75000"/>
                  </a:schemeClr>
                </a:solidFill>
              </a:rPr>
              <a:t>through </a:t>
            </a:r>
            <a:r>
              <a:rPr lang="en-US" sz="2600" b="1" dirty="0" smtClean="0">
                <a:solidFill>
                  <a:schemeClr val="accent4">
                    <a:lumMod val="75000"/>
                  </a:schemeClr>
                </a:solidFill>
              </a:rPr>
              <a:t>content-rich nonfiction </a:t>
            </a:r>
            <a:r>
              <a:rPr lang="en-US" sz="2600" dirty="0" smtClean="0">
                <a:solidFill>
                  <a:schemeClr val="accent4">
                    <a:lumMod val="75000"/>
                  </a:schemeClr>
                </a:solidFill>
              </a:rPr>
              <a:t>and </a:t>
            </a:r>
            <a:r>
              <a:rPr lang="en-US" sz="2600" b="1" dirty="0" smtClean="0">
                <a:solidFill>
                  <a:schemeClr val="accent4">
                    <a:lumMod val="75000"/>
                  </a:schemeClr>
                </a:solidFill>
              </a:rPr>
              <a:t>informational texts</a:t>
            </a:r>
          </a:p>
          <a:p>
            <a:pPr marL="342900" indent="-342900"/>
            <a:endParaRPr lang="en-US" sz="2600" b="1" dirty="0" smtClean="0">
              <a:solidFill>
                <a:schemeClr val="accent4">
                  <a:lumMod val="75000"/>
                </a:schemeClr>
              </a:solidFill>
            </a:endParaRPr>
          </a:p>
          <a:p>
            <a:pPr marL="342900" indent="-342900">
              <a:buFont typeface="+mj-lt"/>
              <a:buAutoNum type="arabicPeriod"/>
            </a:pPr>
            <a:r>
              <a:rPr lang="en-US" sz="2600" dirty="0" smtClean="0">
                <a:solidFill>
                  <a:schemeClr val="accent4">
                    <a:lumMod val="75000"/>
                  </a:schemeClr>
                </a:solidFill>
              </a:rPr>
              <a:t>Reading and writing grounded in </a:t>
            </a:r>
            <a:r>
              <a:rPr lang="en-US" sz="2600" b="1" dirty="0" smtClean="0">
                <a:solidFill>
                  <a:schemeClr val="accent4">
                    <a:lumMod val="75000"/>
                  </a:schemeClr>
                </a:solidFill>
              </a:rPr>
              <a:t>evidence from text</a:t>
            </a:r>
          </a:p>
          <a:p>
            <a:pPr marL="342900" indent="-342900"/>
            <a:endParaRPr lang="en-US" sz="2600" dirty="0" smtClean="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Content Placeholder 3" descr="October 7, 1921 - School in Session, Sunset School, Marey, WV, Lewis Hine.jpg"/>
          <p:cNvPicPr>
            <a:picLocks noGrp="1" noChangeAspect="1"/>
          </p:cNvPicPr>
          <p:nvPr>
            <p:ph idx="1"/>
          </p:nvPr>
        </p:nvPicPr>
        <p:blipFill>
          <a:blip r:embed="rId3"/>
          <a:srcRect l="-13470" r="-13470"/>
          <a:stretch>
            <a:fillRect/>
          </a:stretch>
        </p:blipFill>
        <p:spPr>
          <a:xfrm>
            <a:off x="-1327181" y="0"/>
            <a:ext cx="11896144" cy="6542421"/>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600" b="1" dirty="0" smtClean="0">
                <a:solidFill>
                  <a:srgbClr val="800000"/>
                </a:solidFill>
              </a:rPr>
              <a:t>Writing in America’s Schools</a:t>
            </a:r>
            <a:r>
              <a:rPr lang="en-US" sz="2600" b="1" dirty="0" smtClean="0">
                <a:solidFill>
                  <a:srgbClr val="800000"/>
                </a:solidFill>
              </a:rPr>
              <a:t/>
            </a:r>
            <a:br>
              <a:rPr lang="en-US" sz="2600" b="1" dirty="0" smtClean="0">
                <a:solidFill>
                  <a:srgbClr val="800000"/>
                </a:solidFill>
              </a:rPr>
            </a:br>
            <a:endParaRPr lang="en-US" sz="2000" dirty="0">
              <a:solidFill>
                <a:srgbClr val="800000"/>
              </a:solidFill>
            </a:endParaRPr>
          </a:p>
        </p:txBody>
      </p:sp>
      <p:sp>
        <p:nvSpPr>
          <p:cNvPr id="3" name="Content Placeholder 2"/>
          <p:cNvSpPr>
            <a:spLocks noGrp="1"/>
          </p:cNvSpPr>
          <p:nvPr>
            <p:ph idx="1"/>
          </p:nvPr>
        </p:nvSpPr>
        <p:spPr>
          <a:xfrm>
            <a:off x="457200" y="1277034"/>
            <a:ext cx="8229600" cy="4525963"/>
          </a:xfrm>
        </p:spPr>
        <p:txBody>
          <a:bodyPr>
            <a:normAutofit/>
          </a:bodyPr>
          <a:lstStyle/>
          <a:p>
            <a:r>
              <a:rPr lang="en-US" sz="2400" dirty="0" smtClean="0"/>
              <a:t>Learning to write effectively within a discipline is part of that discipline’s knowledge base – not simply another context to practice English language arts.</a:t>
            </a:r>
          </a:p>
          <a:p>
            <a:pPr>
              <a:buNone/>
            </a:pPr>
            <a:endParaRPr lang="en-US" sz="2400" dirty="0" smtClean="0"/>
          </a:p>
          <a:p>
            <a:r>
              <a:rPr lang="en-US" sz="2400" dirty="0" smtClean="0"/>
              <a:t>Students are not writing very much. Typical secondary student expected to produce 1.6 pages of writing per week in English and 2.1 pages for all other subjects combined.</a:t>
            </a:r>
          </a:p>
          <a:p>
            <a:pPr>
              <a:buNone/>
            </a:pPr>
            <a:endParaRPr lang="en-US" sz="2400" dirty="0" smtClean="0"/>
          </a:p>
          <a:p>
            <a:r>
              <a:rPr lang="en-US" sz="2400" dirty="0" smtClean="0"/>
              <a:t>40% of 12</a:t>
            </a:r>
            <a:r>
              <a:rPr lang="en-US" sz="2400" baseline="30000" dirty="0" smtClean="0"/>
              <a:t>th</a:t>
            </a:r>
            <a:r>
              <a:rPr lang="en-US" sz="2400" dirty="0" smtClean="0"/>
              <a:t> graders report hardly ever being asked to write a paper of 3 or more pages.</a:t>
            </a:r>
          </a:p>
        </p:txBody>
      </p:sp>
      <p:sp>
        <p:nvSpPr>
          <p:cNvPr id="4" name="TextBox 3"/>
          <p:cNvSpPr txBox="1"/>
          <p:nvPr/>
        </p:nvSpPr>
        <p:spPr>
          <a:xfrm>
            <a:off x="5009444" y="5479831"/>
            <a:ext cx="3153828" cy="646331"/>
          </a:xfrm>
          <a:prstGeom prst="rect">
            <a:avLst/>
          </a:prstGeom>
          <a:noFill/>
        </p:spPr>
        <p:txBody>
          <a:bodyPr wrap="none" rtlCol="0">
            <a:spAutoFit/>
          </a:bodyPr>
          <a:lstStyle/>
          <a:p>
            <a:r>
              <a:rPr lang="en-US" b="1" i="1" dirty="0" smtClean="0">
                <a:solidFill>
                  <a:srgbClr val="800000"/>
                </a:solidFill>
              </a:rPr>
              <a:t>Writing Instruction that Works</a:t>
            </a:r>
          </a:p>
          <a:p>
            <a:r>
              <a:rPr lang="en-US" b="1" dirty="0" smtClean="0">
                <a:solidFill>
                  <a:srgbClr val="800000"/>
                </a:solidFill>
              </a:rPr>
              <a:t>Applebee and Langer, 2013</a:t>
            </a:r>
            <a:endParaRPr lang="en-US" b="1"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3" name="Rectangle 3"/>
          <p:cNvSpPr>
            <a:spLocks noGrp="1" noChangeArrowheads="1"/>
          </p:cNvSpPr>
          <p:nvPr>
            <p:ph type="body" idx="1"/>
          </p:nvPr>
        </p:nvSpPr>
        <p:spPr>
          <a:xfrm>
            <a:off x="4434878" y="1013247"/>
            <a:ext cx="4328122" cy="4543330"/>
          </a:xfrm>
        </p:spPr>
        <p:txBody>
          <a:bodyPr/>
          <a:lstStyle/>
          <a:p>
            <a:pPr eaLnBrk="1" hangingPunct="1">
              <a:lnSpc>
                <a:spcPct val="90000"/>
              </a:lnSpc>
              <a:buFontTx/>
              <a:buNone/>
            </a:pPr>
            <a:r>
              <a:rPr lang="en-US" sz="1800" dirty="0" smtClean="0"/>
              <a:t>	Your post should be based on the readings in the syllabus and be about 500 words. </a:t>
            </a:r>
          </a:p>
          <a:p>
            <a:pPr eaLnBrk="1" hangingPunct="1">
              <a:lnSpc>
                <a:spcPct val="90000"/>
              </a:lnSpc>
              <a:buFontTx/>
              <a:buNone/>
            </a:pPr>
            <a:r>
              <a:rPr lang="en-US" sz="1800" dirty="0" smtClean="0"/>
              <a:t> </a:t>
            </a:r>
          </a:p>
          <a:p>
            <a:pPr eaLnBrk="1" hangingPunct="1">
              <a:lnSpc>
                <a:spcPct val="90000"/>
              </a:lnSpc>
              <a:buFontTx/>
              <a:buNone/>
            </a:pPr>
            <a:r>
              <a:rPr lang="en-US" sz="1800" dirty="0" smtClean="0"/>
              <a:t>	Summarize at least one of the key arguments made in those readings and analyze and evaluate that argument, explaining why you agree or disagree with it, using relevant material from those readings, class discussion, or your own work, experiences and/or research.</a:t>
            </a:r>
          </a:p>
          <a:p>
            <a:pPr eaLnBrk="1" hangingPunct="1">
              <a:lnSpc>
                <a:spcPct val="90000"/>
              </a:lnSpc>
              <a:buFontTx/>
              <a:buNone/>
            </a:pPr>
            <a:r>
              <a:rPr lang="en-US" sz="1800" dirty="0" smtClean="0"/>
              <a:t>	</a:t>
            </a:r>
          </a:p>
          <a:p>
            <a:pPr eaLnBrk="1" hangingPunct="1">
              <a:lnSpc>
                <a:spcPct val="90000"/>
              </a:lnSpc>
              <a:buFontTx/>
              <a:buNone/>
            </a:pPr>
            <a:r>
              <a:rPr lang="en-US" sz="1800" dirty="0" smtClean="0"/>
              <a:t>	Creativity, use of relevant outside sources, and compelling arguments will all improve how these posts are graded.</a:t>
            </a:r>
          </a:p>
          <a:p>
            <a:pPr eaLnBrk="1" hangingPunct="1">
              <a:lnSpc>
                <a:spcPct val="90000"/>
              </a:lnSpc>
              <a:buFontTx/>
              <a:buNone/>
            </a:pPr>
            <a:endParaRPr lang="en-US" sz="1800" dirty="0" smtClean="0"/>
          </a:p>
          <a:p>
            <a:pPr eaLnBrk="1" hangingPunct="1">
              <a:buNone/>
            </a:pPr>
            <a:endParaRPr lang="en-US" sz="1800" dirty="0" smtClean="0"/>
          </a:p>
        </p:txBody>
      </p:sp>
      <p:pic>
        <p:nvPicPr>
          <p:cNvPr id="281604" name="Picture 5" descr="internet-world.jpg"/>
          <p:cNvPicPr>
            <a:picLocks noChangeAspect="1"/>
          </p:cNvPicPr>
          <p:nvPr/>
        </p:nvPicPr>
        <p:blipFill>
          <a:blip r:embed="rId2"/>
          <a:srcRect/>
          <a:stretch>
            <a:fillRect/>
          </a:stretch>
        </p:blipFill>
        <p:spPr bwMode="auto">
          <a:xfrm>
            <a:off x="-2314332" y="-364768"/>
            <a:ext cx="6749210" cy="7222768"/>
          </a:xfrm>
          <a:prstGeom prst="rect">
            <a:avLst/>
          </a:prstGeom>
          <a:noFill/>
          <a:ln w="9525">
            <a:noFill/>
            <a:miter lim="800000"/>
            <a:headEnd/>
            <a:tailEnd/>
          </a:ln>
        </p:spPr>
      </p:pic>
      <p:sp>
        <p:nvSpPr>
          <p:cNvPr id="5" name="Title 4"/>
          <p:cNvSpPr>
            <a:spLocks noGrp="1"/>
          </p:cNvSpPr>
          <p:nvPr>
            <p:ph type="title"/>
          </p:nvPr>
        </p:nvSpPr>
        <p:spPr>
          <a:xfrm>
            <a:off x="4661515" y="38100"/>
            <a:ext cx="4101485" cy="1143000"/>
          </a:xfrm>
        </p:spPr>
        <p:txBody>
          <a:bodyPr/>
          <a:lstStyle/>
          <a:p>
            <a:r>
              <a:rPr lang="en-US" sz="2800" b="1" dirty="0" smtClean="0">
                <a:solidFill>
                  <a:schemeClr val="accent2">
                    <a:lumMod val="50000"/>
                  </a:schemeClr>
                </a:solidFill>
              </a:rPr>
              <a:t>Politics of the Internet</a:t>
            </a:r>
            <a:endParaRPr lang="en-US" sz="28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TheRevolutionaryJohnAdams.jpeg"/>
          <p:cNvPicPr>
            <a:picLocks noGrp="1" noChangeAspect="1"/>
          </p:cNvPicPr>
          <p:nvPr>
            <p:ph idx="1"/>
          </p:nvPr>
        </p:nvPicPr>
        <p:blipFill>
          <a:blip r:embed="rId3"/>
          <a:srcRect l="-65816" r="-65816"/>
          <a:stretch>
            <a:fillRect/>
          </a:stretch>
        </p:blipFill>
        <p:spPr>
          <a:xfrm>
            <a:off x="-1541245" y="8623"/>
            <a:ext cx="12454285" cy="6849377"/>
          </a:xfr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Adams.jpeg"/>
          <p:cNvPicPr>
            <a:picLocks noGrp="1" noChangeAspect="1"/>
          </p:cNvPicPr>
          <p:nvPr>
            <p:ph idx="1"/>
          </p:nvPr>
        </p:nvPicPr>
        <p:blipFill>
          <a:blip r:embed="rId2"/>
          <a:srcRect l="-64318" r="-64318"/>
          <a:stretch>
            <a:fillRect/>
          </a:stretch>
        </p:blipFill>
        <p:spPr>
          <a:xfrm>
            <a:off x="4018036" y="0"/>
            <a:ext cx="7121673" cy="3916646"/>
          </a:xfrm>
        </p:spPr>
      </p:pic>
      <p:sp>
        <p:nvSpPr>
          <p:cNvPr id="5" name="TextBox 4"/>
          <p:cNvSpPr txBox="1"/>
          <p:nvPr/>
        </p:nvSpPr>
        <p:spPr>
          <a:xfrm>
            <a:off x="542290" y="795867"/>
            <a:ext cx="5194562" cy="4955202"/>
          </a:xfrm>
          <a:prstGeom prst="rect">
            <a:avLst/>
          </a:prstGeom>
          <a:noFill/>
        </p:spPr>
        <p:txBody>
          <a:bodyPr wrap="square" rtlCol="0">
            <a:spAutoFit/>
          </a:bodyPr>
          <a:lstStyle/>
          <a:p>
            <a:r>
              <a:rPr lang="en-US" sz="2800" b="1" dirty="0" smtClean="0">
                <a:solidFill>
                  <a:schemeClr val="tx2">
                    <a:lumMod val="10000"/>
                  </a:schemeClr>
                </a:solidFill>
              </a:rPr>
              <a:t>A Note from the Author</a:t>
            </a:r>
          </a:p>
          <a:p>
            <a:endParaRPr lang="en-US" sz="2400" b="1" dirty="0" smtClean="0">
              <a:solidFill>
                <a:srgbClr val="000000"/>
              </a:solidFill>
            </a:endParaRPr>
          </a:p>
          <a:p>
            <a:r>
              <a:rPr lang="en-US" sz="2400" dirty="0" smtClean="0">
                <a:solidFill>
                  <a:srgbClr val="000000"/>
                </a:solidFill>
              </a:rPr>
              <a:t>There stands John Adams, the stout, stubborn New Englander eternally bookended and overshadowed by tall, glamorous Virginians. On one side, the reserved, heroic General George Washington, “first in the hearts of his countrymen.” Imagine having to take up the Presidency — and keep a fragile republic in business — after that fellow! On the other is the cool, complicated genius of Monticello, Thomas Jefferson.</a:t>
            </a:r>
            <a:endParaRPr lang="en-US" sz="2400" dirty="0">
              <a:solidFill>
                <a:srgbClr val="000000"/>
              </a:solidFill>
            </a:endParaRPr>
          </a:p>
        </p:txBody>
      </p:sp>
      <p:graphicFrame>
        <p:nvGraphicFramePr>
          <p:cNvPr id="6" name="Table 5"/>
          <p:cNvGraphicFramePr>
            <a:graphicFrameLocks noGrp="1"/>
          </p:cNvGraphicFramePr>
          <p:nvPr/>
        </p:nvGraphicFramePr>
        <p:xfrm>
          <a:off x="6007997" y="28538"/>
          <a:ext cx="3139571" cy="3909684"/>
        </p:xfrm>
        <a:graphic>
          <a:graphicData uri="http://schemas.openxmlformats.org/drawingml/2006/table">
            <a:tbl>
              <a:tblPr/>
              <a:tblGrid>
                <a:gridCol w="3139571"/>
              </a:tblGrid>
              <a:tr h="3909684">
                <a:tc>
                  <a:txBody>
                    <a:bodyPr/>
                    <a:lstStyle/>
                    <a:p>
                      <a:endParaRPr lang="en-US" dirty="0"/>
                    </a:p>
                  </a:txBody>
                  <a:tcPr>
                    <a:lnL w="57150" cmpd="sng">
                      <a:solidFill>
                        <a:srgbClr val="800000"/>
                      </a:solidFill>
                      <a:prstDash val="solid"/>
                    </a:lnL>
                    <a:lnR w="57150" cmpd="sng">
                      <a:solidFill>
                        <a:srgbClr val="800000"/>
                      </a:solidFill>
                      <a:prstDash val="solid"/>
                    </a:lnR>
                    <a:lnT w="57150" cmpd="sng">
                      <a:solidFill>
                        <a:srgbClr val="800000"/>
                      </a:solidFill>
                      <a:prstDash val="solid"/>
                    </a:lnT>
                    <a:lnB w="57150" cmpd="sng">
                      <a:solidFill>
                        <a:srgbClr val="800000"/>
                      </a:solidFill>
                      <a:prstDash val="solid"/>
                    </a:lnB>
                  </a:tcPr>
                </a:tc>
              </a:tr>
            </a:tbl>
          </a:graphicData>
        </a:graphic>
      </p:graphicFrame>
      <p:sp>
        <p:nvSpPr>
          <p:cNvPr id="7" name="TextBox 6"/>
          <p:cNvSpPr txBox="1"/>
          <p:nvPr/>
        </p:nvSpPr>
        <p:spPr>
          <a:xfrm>
            <a:off x="5957937" y="4370401"/>
            <a:ext cx="3186063" cy="646331"/>
          </a:xfrm>
          <a:prstGeom prst="rect">
            <a:avLst/>
          </a:prstGeom>
          <a:noFill/>
        </p:spPr>
        <p:txBody>
          <a:bodyPr wrap="none" rtlCol="0">
            <a:spAutoFit/>
          </a:bodyPr>
          <a:lstStyle/>
          <a:p>
            <a:r>
              <a:rPr lang="en-US" b="1" i="1" dirty="0" smtClean="0">
                <a:solidFill>
                  <a:srgbClr val="800000"/>
                </a:solidFill>
              </a:rPr>
              <a:t>The Revolutionary John Adams</a:t>
            </a:r>
          </a:p>
          <a:p>
            <a:r>
              <a:rPr lang="en-US" b="1" i="1" dirty="0" smtClean="0">
                <a:solidFill>
                  <a:srgbClr val="800000"/>
                </a:solidFill>
              </a:rPr>
              <a:t> </a:t>
            </a:r>
            <a:r>
              <a:rPr lang="en-US" b="1" dirty="0" smtClean="0">
                <a:solidFill>
                  <a:srgbClr val="800000"/>
                </a:solidFill>
              </a:rPr>
              <a:t>by Cheryl Harness</a:t>
            </a:r>
            <a:endParaRPr lang="en-US" b="1" i="1" dirty="0">
              <a:solidFill>
                <a:srgbClr val="8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Adams.jpeg"/>
          <p:cNvPicPr>
            <a:picLocks noGrp="1" noChangeAspect="1"/>
          </p:cNvPicPr>
          <p:nvPr>
            <p:ph idx="1"/>
          </p:nvPr>
        </p:nvPicPr>
        <p:blipFill>
          <a:blip r:embed="rId3"/>
          <a:srcRect l="-64318" r="-64318"/>
          <a:stretch>
            <a:fillRect/>
          </a:stretch>
        </p:blipFill>
        <p:spPr>
          <a:xfrm>
            <a:off x="4018036" y="0"/>
            <a:ext cx="7121673" cy="3916646"/>
          </a:xfrm>
        </p:spPr>
      </p:pic>
      <p:sp>
        <p:nvSpPr>
          <p:cNvPr id="5" name="TextBox 4"/>
          <p:cNvSpPr txBox="1"/>
          <p:nvPr/>
        </p:nvSpPr>
        <p:spPr>
          <a:xfrm>
            <a:off x="542290" y="304800"/>
            <a:ext cx="5194562" cy="6801861"/>
          </a:xfrm>
          <a:prstGeom prst="rect">
            <a:avLst/>
          </a:prstGeom>
          <a:noFill/>
        </p:spPr>
        <p:txBody>
          <a:bodyPr wrap="square" rtlCol="0">
            <a:spAutoFit/>
          </a:bodyPr>
          <a:lstStyle/>
          <a:p>
            <a:r>
              <a:rPr lang="en-US" sz="2800" b="1" dirty="0" smtClean="0">
                <a:solidFill>
                  <a:schemeClr val="tx2">
                    <a:lumMod val="10000"/>
                  </a:schemeClr>
                </a:solidFill>
              </a:rPr>
              <a:t>Text-dependent Questions</a:t>
            </a:r>
          </a:p>
          <a:p>
            <a:endParaRPr lang="en-US" sz="2400" b="1" dirty="0" smtClean="0">
              <a:solidFill>
                <a:srgbClr val="000000"/>
              </a:solidFill>
            </a:endParaRPr>
          </a:p>
          <a:p>
            <a:pPr>
              <a:buFont typeface="Arial"/>
              <a:buChar char="•"/>
            </a:pPr>
            <a:r>
              <a:rPr lang="en-US" sz="2400" dirty="0" smtClean="0">
                <a:solidFill>
                  <a:srgbClr val="000000"/>
                </a:solidFill>
              </a:rPr>
              <a:t> How does the author characterize each of the first three presidents?</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 Explain what the phrase, “eternally bookended and overshadowed” suggests about John Adams.</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 Why do you think the author ended her note to readers with a quotation from John Adams?</a:t>
            </a:r>
          </a:p>
          <a:p>
            <a:pPr>
              <a:buFont typeface="Arial"/>
              <a:buChar char="•"/>
            </a:pPr>
            <a:endParaRPr lang="en-US" sz="2400" dirty="0" smtClean="0">
              <a:solidFill>
                <a:srgbClr val="000000"/>
              </a:solidFill>
            </a:endParaRPr>
          </a:p>
          <a:p>
            <a:pPr>
              <a:buFont typeface="Arial"/>
              <a:buChar char="•"/>
            </a:pPr>
            <a:r>
              <a:rPr lang="en-US" sz="2400" dirty="0" smtClean="0">
                <a:solidFill>
                  <a:srgbClr val="000000"/>
                </a:solidFill>
              </a:rPr>
              <a:t>What claim is the author making about John Adams in this note? What evidence does she offer?</a:t>
            </a:r>
          </a:p>
          <a:p>
            <a:pPr>
              <a:buFont typeface="Arial"/>
              <a:buChar char="•"/>
            </a:pPr>
            <a:endParaRPr lang="en-US" sz="2400" dirty="0" smtClean="0">
              <a:solidFill>
                <a:srgbClr val="000000"/>
              </a:solidFill>
            </a:endParaRPr>
          </a:p>
          <a:p>
            <a:pPr>
              <a:buFont typeface="Arial"/>
              <a:buChar char="•"/>
            </a:pPr>
            <a:endParaRPr lang="en-US" sz="2400" dirty="0" smtClean="0">
              <a:solidFill>
                <a:srgbClr val="000000"/>
              </a:solidFill>
            </a:endParaRPr>
          </a:p>
        </p:txBody>
      </p:sp>
      <p:graphicFrame>
        <p:nvGraphicFramePr>
          <p:cNvPr id="6" name="Table 5"/>
          <p:cNvGraphicFramePr>
            <a:graphicFrameLocks noGrp="1"/>
          </p:cNvGraphicFramePr>
          <p:nvPr/>
        </p:nvGraphicFramePr>
        <p:xfrm>
          <a:off x="6007997" y="28538"/>
          <a:ext cx="3139571" cy="3909684"/>
        </p:xfrm>
        <a:graphic>
          <a:graphicData uri="http://schemas.openxmlformats.org/drawingml/2006/table">
            <a:tbl>
              <a:tblPr/>
              <a:tblGrid>
                <a:gridCol w="3139571"/>
              </a:tblGrid>
              <a:tr h="3909684">
                <a:tc>
                  <a:txBody>
                    <a:bodyPr/>
                    <a:lstStyle/>
                    <a:p>
                      <a:endParaRPr lang="en-US" dirty="0"/>
                    </a:p>
                  </a:txBody>
                  <a:tcPr>
                    <a:lnL w="57150" cmpd="sng">
                      <a:solidFill>
                        <a:srgbClr val="800000"/>
                      </a:solidFill>
                      <a:prstDash val="solid"/>
                    </a:lnL>
                    <a:lnR w="57150" cmpd="sng">
                      <a:solidFill>
                        <a:srgbClr val="800000"/>
                      </a:solidFill>
                      <a:prstDash val="solid"/>
                    </a:lnR>
                    <a:lnT w="57150" cmpd="sng">
                      <a:solidFill>
                        <a:srgbClr val="800000"/>
                      </a:solidFill>
                      <a:prstDash val="solid"/>
                    </a:lnT>
                    <a:lnB w="57150" cmpd="sng">
                      <a:solidFill>
                        <a:srgbClr val="800000"/>
                      </a:solidFill>
                      <a:prstDash val="solid"/>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6" name="TextBox 3"/>
          <p:cNvSpPr txBox="1">
            <a:spLocks noChangeArrowheads="1"/>
          </p:cNvSpPr>
          <p:nvPr/>
        </p:nvSpPr>
        <p:spPr bwMode="auto">
          <a:xfrm>
            <a:off x="533400" y="533400"/>
            <a:ext cx="4038600" cy="5140325"/>
          </a:xfrm>
          <a:prstGeom prst="rect">
            <a:avLst/>
          </a:prstGeom>
          <a:noFill/>
          <a:ln w="9525">
            <a:noFill/>
            <a:miter lim="800000"/>
            <a:headEnd/>
            <a:tailEnd/>
          </a:ln>
        </p:spPr>
        <p:txBody>
          <a:bodyPr>
            <a:prstTxWarp prst="textNoShape">
              <a:avLst/>
            </a:prstTxWarp>
            <a:spAutoFit/>
          </a:bodyPr>
          <a:lstStyle/>
          <a:p>
            <a:r>
              <a:rPr lang="en-US" sz="2200"/>
              <a:t>“The world is passing through troublous times. The young people of today think of nothing but themselves. They have no reverence for parents or old age. They are impatient of all restraint. They talk as if they knew everything, and what passes for wisdom with us is foolishness with them. As for the girls, they are forward, immodest and unladylike in speech, behavior and dress.”</a:t>
            </a:r>
          </a:p>
          <a:p>
            <a:endParaRPr lang="en-US" sz="2200"/>
          </a:p>
          <a:p>
            <a:r>
              <a:rPr lang="en-US" sz="2000"/>
              <a:t>	- Peter the Hermit, 1274 </a:t>
            </a:r>
          </a:p>
        </p:txBody>
      </p:sp>
      <p:pic>
        <p:nvPicPr>
          <p:cNvPr id="257027" name="Picture 4" descr="GothGirl"/>
          <p:cNvPicPr>
            <a:picLocks noChangeAspect="1"/>
          </p:cNvPicPr>
          <p:nvPr/>
        </p:nvPicPr>
        <p:blipFill>
          <a:blip r:embed="rId2"/>
          <a:srcRect/>
          <a:stretch>
            <a:fillRect/>
          </a:stretch>
        </p:blipFill>
        <p:spPr bwMode="auto">
          <a:xfrm>
            <a:off x="4797425" y="1246188"/>
            <a:ext cx="4346575" cy="579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bostonmassacre1.jpeg"/>
          <p:cNvPicPr>
            <a:picLocks noGrp="1" noChangeAspect="1"/>
          </p:cNvPicPr>
          <p:nvPr>
            <p:ph idx="1"/>
          </p:nvPr>
        </p:nvPicPr>
        <p:blipFill>
          <a:blip r:embed="rId3"/>
          <a:srcRect l="-33432" r="-33432"/>
          <a:stretch>
            <a:fillRect/>
          </a:stretch>
        </p:blipFill>
        <p:spPr>
          <a:xfrm>
            <a:off x="-1616506" y="-10818"/>
            <a:ext cx="12489635" cy="6868818"/>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rhetriang.gif"/>
          <p:cNvPicPr>
            <a:picLocks noGrp="1" noChangeAspect="1"/>
          </p:cNvPicPr>
          <p:nvPr>
            <p:ph idx="1"/>
          </p:nvPr>
        </p:nvPicPr>
        <p:blipFill>
          <a:blip r:embed="rId2"/>
          <a:srcRect l="-4049" r="-4049"/>
          <a:stretch>
            <a:fillRect/>
          </a:stretch>
        </p:blipFill>
        <p:spPr>
          <a:xfrm>
            <a:off x="-226890" y="542219"/>
            <a:ext cx="9542139" cy="5247809"/>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rgue.jpg"/>
          <p:cNvPicPr>
            <a:picLocks noChangeAspect="1"/>
          </p:cNvPicPr>
          <p:nvPr/>
        </p:nvPicPr>
        <p:blipFill>
          <a:blip r:embed="rId2"/>
          <a:stretch>
            <a:fillRect/>
          </a:stretch>
        </p:blipFill>
        <p:spPr>
          <a:xfrm>
            <a:off x="2069263" y="274529"/>
            <a:ext cx="5362244" cy="4568632"/>
          </a:xfrm>
          <a:prstGeom prst="rect">
            <a:avLst/>
          </a:prstGeom>
        </p:spPr>
      </p:pic>
      <p:sp>
        <p:nvSpPr>
          <p:cNvPr id="5" name="TextBox 4"/>
          <p:cNvSpPr txBox="1"/>
          <p:nvPr/>
        </p:nvSpPr>
        <p:spPr>
          <a:xfrm>
            <a:off x="2637384" y="4750828"/>
            <a:ext cx="3898072" cy="800219"/>
          </a:xfrm>
          <a:prstGeom prst="rect">
            <a:avLst/>
          </a:prstGeom>
          <a:noFill/>
        </p:spPr>
        <p:txBody>
          <a:bodyPr wrap="none" rtlCol="0">
            <a:spAutoFit/>
          </a:bodyPr>
          <a:lstStyle/>
          <a:p>
            <a:r>
              <a:rPr lang="en-US" sz="4600" b="1" dirty="0" smtClean="0">
                <a:solidFill>
                  <a:srgbClr val="1E1C11"/>
                </a:solidFill>
              </a:rPr>
              <a:t>Argumentation</a:t>
            </a:r>
            <a:endParaRPr lang="en-US" sz="4600" b="1" dirty="0">
              <a:solidFill>
                <a:srgbClr val="1E1C11"/>
              </a:solidFill>
            </a:endParaRPr>
          </a:p>
        </p:txBody>
      </p:sp>
      <p:sp>
        <p:nvSpPr>
          <p:cNvPr id="6" name="TextBox 5"/>
          <p:cNvSpPr txBox="1"/>
          <p:nvPr/>
        </p:nvSpPr>
        <p:spPr>
          <a:xfrm>
            <a:off x="2593713" y="5379383"/>
            <a:ext cx="3947966" cy="400110"/>
          </a:xfrm>
          <a:prstGeom prst="rect">
            <a:avLst/>
          </a:prstGeom>
          <a:noFill/>
        </p:spPr>
        <p:txBody>
          <a:bodyPr wrap="none" rtlCol="0">
            <a:spAutoFit/>
          </a:bodyPr>
          <a:lstStyle/>
          <a:p>
            <a:pPr algn="ctr"/>
            <a:r>
              <a:rPr lang="en-US" sz="2000" b="1" dirty="0" smtClean="0">
                <a:solidFill>
                  <a:schemeClr val="bg2">
                    <a:lumMod val="10000"/>
                  </a:schemeClr>
                </a:solidFill>
              </a:rPr>
              <a:t>Making a Claim and Citing Evidence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verything-s-an-Argument-with-Readings-9780312538613.jpg"/>
          <p:cNvPicPr>
            <a:picLocks noGrp="1" noChangeAspect="1"/>
          </p:cNvPicPr>
          <p:nvPr>
            <p:ph idx="1"/>
          </p:nvPr>
        </p:nvPicPr>
        <p:blipFill>
          <a:blip r:embed="rId3"/>
          <a:srcRect l="-53313" r="-53313"/>
          <a:stretch>
            <a:fillRect/>
          </a:stretch>
        </p:blipFill>
        <p:spPr>
          <a:xfrm>
            <a:off x="-3303851" y="0"/>
            <a:ext cx="12732732" cy="7002512"/>
          </a:xfrm>
        </p:spPr>
      </p:pic>
      <p:sp>
        <p:nvSpPr>
          <p:cNvPr id="5" name="TextBox 4"/>
          <p:cNvSpPr txBox="1"/>
          <p:nvPr/>
        </p:nvSpPr>
        <p:spPr>
          <a:xfrm>
            <a:off x="6379036" y="927480"/>
            <a:ext cx="2568741" cy="3970318"/>
          </a:xfrm>
          <a:prstGeom prst="rect">
            <a:avLst/>
          </a:prstGeom>
          <a:noFill/>
        </p:spPr>
        <p:txBody>
          <a:bodyPr wrap="square" rtlCol="0">
            <a:spAutoFit/>
          </a:bodyPr>
          <a:lstStyle/>
          <a:p>
            <a:r>
              <a:rPr lang="en-US" sz="2800" b="1" dirty="0" smtClean="0"/>
              <a:t>All language, including the language of visual images, is persuasive, pointing in a direction and asking for a response.</a:t>
            </a:r>
            <a:endParaRPr lang="en-US" sz="28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1" name="Content Placeholder 10" descr="CCSS writing types.JPG"/>
          <p:cNvPicPr>
            <a:picLocks noGrp="1" noChangeAspect="1"/>
          </p:cNvPicPr>
          <p:nvPr>
            <p:ph idx="1"/>
          </p:nvPr>
        </p:nvPicPr>
        <p:blipFill>
          <a:blip r:embed="rId3"/>
          <a:srcRect l="-1998" r="-1998"/>
          <a:stretch>
            <a:fillRect/>
          </a:stretch>
        </p:blipFill>
        <p:spPr>
          <a:xfrm>
            <a:off x="-213339" y="656370"/>
            <a:ext cx="9556595" cy="5255759"/>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25823" y="1094943"/>
            <a:ext cx="5782788" cy="1556255"/>
          </a:xfrm>
        </p:spPr>
        <p:txBody>
          <a:bodyPr>
            <a:normAutofit fontScale="90000"/>
          </a:bodyPr>
          <a:lstStyle/>
          <a:p>
            <a:r>
              <a:rPr lang="en-US" sz="3556" b="1" dirty="0" smtClean="0"/>
              <a:t>Common Core Instructional Shifts for ELA/Literacy</a:t>
            </a:r>
            <a:br>
              <a:rPr lang="en-US" sz="3556" b="1" dirty="0" smtClean="0"/>
            </a:br>
            <a:r>
              <a:rPr lang="en-US" sz="2000" b="1" dirty="0" smtClean="0"/>
              <a:t/>
            </a:r>
            <a:br>
              <a:rPr lang="en-US" sz="2000" b="1" dirty="0" smtClean="0"/>
            </a:br>
            <a:endParaRPr lang="en-US" sz="2000" b="1" dirty="0"/>
          </a:p>
        </p:txBody>
      </p:sp>
      <p:pic>
        <p:nvPicPr>
          <p:cNvPr id="4" name="Content Placeholder 3" descr="BeyondStandards.jpg"/>
          <p:cNvPicPr>
            <a:picLocks noGrp="1" noChangeAspect="1"/>
          </p:cNvPicPr>
          <p:nvPr>
            <p:ph idx="1"/>
          </p:nvPr>
        </p:nvPicPr>
        <p:blipFill>
          <a:blip r:embed="rId2"/>
          <a:srcRect l="-85376" r="-85376"/>
          <a:stretch>
            <a:fillRect/>
          </a:stretch>
        </p:blipFill>
        <p:spPr>
          <a:xfrm>
            <a:off x="-2084535" y="-963253"/>
            <a:ext cx="6572189" cy="3614451"/>
          </a:xfrm>
        </p:spPr>
      </p:pic>
      <p:sp>
        <p:nvSpPr>
          <p:cNvPr id="5" name="TextBox 4"/>
          <p:cNvSpPr txBox="1"/>
          <p:nvPr/>
        </p:nvSpPr>
        <p:spPr>
          <a:xfrm>
            <a:off x="861298" y="2861454"/>
            <a:ext cx="7547313" cy="2893100"/>
          </a:xfrm>
          <a:prstGeom prst="rect">
            <a:avLst/>
          </a:prstGeom>
          <a:noFill/>
        </p:spPr>
        <p:txBody>
          <a:bodyPr wrap="square" rtlCol="0">
            <a:spAutoFit/>
          </a:bodyPr>
          <a:lstStyle/>
          <a:p>
            <a:pPr marL="342900" indent="-342900">
              <a:buFont typeface="+mj-lt"/>
              <a:buAutoNum type="arabicPeriod"/>
            </a:pPr>
            <a:r>
              <a:rPr lang="en-US" sz="2600" b="1" dirty="0" smtClean="0">
                <a:solidFill>
                  <a:schemeClr val="accent4">
                    <a:lumMod val="75000"/>
                  </a:schemeClr>
                </a:solidFill>
              </a:rPr>
              <a:t>Building knowledge </a:t>
            </a:r>
            <a:r>
              <a:rPr lang="en-US" sz="2600" dirty="0" smtClean="0">
                <a:solidFill>
                  <a:schemeClr val="accent4">
                    <a:lumMod val="75000"/>
                  </a:schemeClr>
                </a:solidFill>
              </a:rPr>
              <a:t>through </a:t>
            </a:r>
            <a:r>
              <a:rPr lang="en-US" sz="2600" b="1" dirty="0" smtClean="0">
                <a:solidFill>
                  <a:schemeClr val="accent4">
                    <a:lumMod val="75000"/>
                  </a:schemeClr>
                </a:solidFill>
              </a:rPr>
              <a:t>content-rich nonfiction </a:t>
            </a:r>
            <a:r>
              <a:rPr lang="en-US" sz="2600" dirty="0" smtClean="0">
                <a:solidFill>
                  <a:schemeClr val="accent4">
                    <a:lumMod val="75000"/>
                  </a:schemeClr>
                </a:solidFill>
              </a:rPr>
              <a:t>and </a:t>
            </a:r>
            <a:r>
              <a:rPr lang="en-US" sz="2600" b="1" dirty="0" smtClean="0">
                <a:solidFill>
                  <a:schemeClr val="accent4">
                    <a:lumMod val="75000"/>
                  </a:schemeClr>
                </a:solidFill>
              </a:rPr>
              <a:t>informational texts</a:t>
            </a:r>
          </a:p>
          <a:p>
            <a:pPr marL="342900" indent="-342900"/>
            <a:endParaRPr lang="en-US" sz="2600" b="1" dirty="0" smtClean="0">
              <a:solidFill>
                <a:schemeClr val="accent4">
                  <a:lumMod val="75000"/>
                </a:schemeClr>
              </a:solidFill>
            </a:endParaRPr>
          </a:p>
          <a:p>
            <a:pPr marL="342900" indent="-342900">
              <a:buFont typeface="+mj-lt"/>
              <a:buAutoNum type="arabicPeriod"/>
            </a:pPr>
            <a:r>
              <a:rPr lang="en-US" sz="2600" dirty="0" smtClean="0">
                <a:solidFill>
                  <a:schemeClr val="accent4">
                    <a:lumMod val="75000"/>
                  </a:schemeClr>
                </a:solidFill>
              </a:rPr>
              <a:t>Reading and writing grounded in </a:t>
            </a:r>
            <a:r>
              <a:rPr lang="en-US" sz="2600" b="1" dirty="0" smtClean="0">
                <a:solidFill>
                  <a:schemeClr val="accent4">
                    <a:lumMod val="75000"/>
                  </a:schemeClr>
                </a:solidFill>
              </a:rPr>
              <a:t>evidence from text</a:t>
            </a:r>
          </a:p>
          <a:p>
            <a:pPr marL="342900" indent="-342900"/>
            <a:endParaRPr lang="en-US" sz="2600" dirty="0" smtClean="0">
              <a:solidFill>
                <a:schemeClr val="accent4">
                  <a:lumMod val="75000"/>
                </a:schemeClr>
              </a:solidFill>
            </a:endParaRPr>
          </a:p>
          <a:p>
            <a:pPr marL="342900" indent="-342900">
              <a:buFont typeface="+mj-lt"/>
              <a:buAutoNum type="arabicPeriod"/>
            </a:pPr>
            <a:r>
              <a:rPr lang="en-US" sz="2600" dirty="0" smtClean="0">
                <a:solidFill>
                  <a:schemeClr val="accent4">
                    <a:lumMod val="75000"/>
                  </a:schemeClr>
                </a:solidFill>
              </a:rPr>
              <a:t>Regular practice with </a:t>
            </a:r>
            <a:r>
              <a:rPr lang="en-US" sz="2600" b="1" dirty="0" smtClean="0">
                <a:solidFill>
                  <a:schemeClr val="accent4">
                    <a:lumMod val="75000"/>
                  </a:schemeClr>
                </a:solidFill>
              </a:rPr>
              <a:t>complex text </a:t>
            </a:r>
            <a:r>
              <a:rPr lang="en-US" sz="2600" dirty="0" smtClean="0">
                <a:solidFill>
                  <a:schemeClr val="accent4">
                    <a:lumMod val="75000"/>
                  </a:schemeClr>
                </a:solidFill>
              </a:rPr>
              <a:t>and its </a:t>
            </a:r>
            <a:r>
              <a:rPr lang="en-US" sz="2600" b="1" dirty="0" smtClean="0">
                <a:solidFill>
                  <a:schemeClr val="accent4">
                    <a:lumMod val="75000"/>
                  </a:schemeClr>
                </a:solidFill>
              </a:rPr>
              <a:t>academic vocabulary</a:t>
            </a:r>
            <a:endParaRPr lang="en-US" sz="26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1894973" y="918326"/>
            <a:ext cx="5463022" cy="758825"/>
          </a:xfrm>
        </p:spPr>
        <p:txBody>
          <a:bodyPr/>
          <a:lstStyle/>
          <a:p>
            <a:pPr eaLnBrk="1" hangingPunct="1">
              <a:defRPr/>
            </a:pPr>
            <a:r>
              <a:rPr lang="en-US" sz="4000" b="1" dirty="0" smtClean="0">
                <a:solidFill>
                  <a:srgbClr val="800000"/>
                </a:solidFill>
              </a:rPr>
              <a:t>Text Complexity Issues</a:t>
            </a:r>
          </a:p>
        </p:txBody>
      </p:sp>
      <p:sp>
        <p:nvSpPr>
          <p:cNvPr id="30723" name="Rectangle 6"/>
          <p:cNvSpPr>
            <a:spLocks noGrp="1" noChangeArrowheads="1"/>
          </p:cNvSpPr>
          <p:nvPr>
            <p:ph type="body" idx="1"/>
          </p:nvPr>
        </p:nvSpPr>
        <p:spPr>
          <a:xfrm>
            <a:off x="483169" y="1877580"/>
            <a:ext cx="8103459" cy="4141175"/>
          </a:xfrm>
        </p:spPr>
        <p:txBody>
          <a:bodyPr/>
          <a:lstStyle/>
          <a:p>
            <a:pPr marL="339725" indent="-339725">
              <a:buClr>
                <a:schemeClr val="accent2"/>
              </a:buClr>
              <a:defRPr/>
            </a:pPr>
            <a:r>
              <a:rPr lang="en-US" sz="2400" dirty="0" smtClean="0"/>
              <a:t>Many of the books that students read became easier after 1962. </a:t>
            </a:r>
            <a:r>
              <a:rPr lang="en-US" sz="2400" b="1" dirty="0" smtClean="0"/>
              <a:t>College books have not</a:t>
            </a:r>
            <a:r>
              <a:rPr lang="en-US" sz="2400" dirty="0" smtClean="0"/>
              <a:t>.</a:t>
            </a:r>
          </a:p>
          <a:p>
            <a:pPr marL="339725" indent="-339725">
              <a:buClr>
                <a:schemeClr val="accent2"/>
              </a:buClr>
              <a:buNone/>
              <a:defRPr/>
            </a:pPr>
            <a:endParaRPr lang="en-US" sz="2400" dirty="0" smtClean="0"/>
          </a:p>
          <a:p>
            <a:pPr marL="339725" indent="-339725">
              <a:buClr>
                <a:schemeClr val="accent2"/>
              </a:buClr>
              <a:buFont typeface="Wingdings 2" pitchFamily="-110" charset="2"/>
              <a:buChar char=""/>
              <a:defRPr/>
            </a:pPr>
            <a:r>
              <a:rPr lang="en-US" sz="2400" dirty="0" smtClean="0"/>
              <a:t>In middle and high school, instruction is heavily </a:t>
            </a:r>
            <a:r>
              <a:rPr lang="en-US" sz="2400" dirty="0" err="1" smtClean="0"/>
              <a:t>scaffolded</a:t>
            </a:r>
            <a:r>
              <a:rPr lang="en-US" sz="2400" dirty="0" smtClean="0"/>
              <a:t>. </a:t>
            </a:r>
            <a:r>
              <a:rPr lang="en-US" sz="2400" b="1" dirty="0" smtClean="0"/>
              <a:t>In college students are expected to read independently</a:t>
            </a:r>
            <a:r>
              <a:rPr lang="en-US" sz="2400" dirty="0" smtClean="0"/>
              <a:t>.</a:t>
            </a:r>
          </a:p>
          <a:p>
            <a:pPr marL="339725" indent="-339725">
              <a:buClr>
                <a:schemeClr val="accent2"/>
              </a:buClr>
              <a:buNone/>
              <a:defRPr/>
            </a:pPr>
            <a:endParaRPr lang="en-US" sz="2400" dirty="0" smtClean="0"/>
          </a:p>
          <a:p>
            <a:pPr marL="339725" indent="-339725">
              <a:buClr>
                <a:schemeClr val="accent2"/>
              </a:buClr>
              <a:buFont typeface="Wingdings 2" pitchFamily="-110" charset="2"/>
              <a:buChar char=""/>
              <a:defRPr/>
            </a:pPr>
            <a:r>
              <a:rPr lang="en-US" sz="2400" dirty="0" smtClean="0"/>
              <a:t>The amount of reading in college is substantially more that what students typically experience in high school</a:t>
            </a:r>
            <a:r>
              <a:rPr lang="en-US" sz="2400" b="1" dirty="0" smtClean="0"/>
              <a:t>. It can be up to 8 times greater.</a:t>
            </a:r>
            <a:endParaRPr lang="en-US" sz="2400" dirty="0" smtClean="0"/>
          </a:p>
          <a:p>
            <a:pPr marL="69850" indent="-6350">
              <a:defRPr/>
            </a:pPr>
            <a:endParaRPr lang="en-US" sz="2400" dirty="0" smtClean="0"/>
          </a:p>
          <a:p>
            <a:pPr marL="69850" indent="-6350">
              <a:defRPr/>
            </a:pPr>
            <a:endParaRPr lang="en-US" sz="2400" dirty="0"/>
          </a:p>
        </p:txBody>
      </p:sp>
      <p:sp>
        <p:nvSpPr>
          <p:cNvPr id="57348" name="Slide Number Placeholder 3"/>
          <p:cNvSpPr>
            <a:spLocks noGrp="1"/>
          </p:cNvSpPr>
          <p:nvPr>
            <p:ph type="sldNum" sz="quarter" idx="12"/>
          </p:nvPr>
        </p:nvSpPr>
        <p:spPr bwMode="auto">
          <a:noFill/>
          <a:ln>
            <a:miter lim="800000"/>
            <a:headEnd/>
            <a:tailEnd/>
          </a:ln>
        </p:spPr>
        <p:txBody>
          <a:bodyPr/>
          <a:lstStyle/>
          <a:p>
            <a:fld id="{9634EAB4-1487-1549-811A-0DF4C2C3CBE0}" type="slidenum">
              <a:rPr lang="en-US">
                <a:latin typeface="Arial" charset="0"/>
                <a:ea typeface="ＭＳ Ｐゴシック" charset="-128"/>
                <a:cs typeface="ＭＳ Ｐゴシック" charset="-128"/>
              </a:rPr>
              <a:pPr/>
              <a:t>36</a:t>
            </a:fld>
            <a:endParaRPr lang="en-US">
              <a:latin typeface="Arial" charset="0"/>
              <a:ea typeface="ＭＳ Ｐゴシック" charset="-128"/>
              <a:cs typeface="ＭＳ Ｐゴシック" charset="-128"/>
            </a:endParaRP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ea typeface="ＭＳ Ｐゴシック" charset="-128"/>
                <a:cs typeface="ＭＳ Ｐゴシック" charset="-128"/>
              </a:rPr>
              <a:t>ACT cover</a:t>
            </a:r>
          </a:p>
        </p:txBody>
      </p:sp>
      <p:pic>
        <p:nvPicPr>
          <p:cNvPr id="151555" name="Picture 3" descr="&#10;ACT Cover.tif                                                  000E5BB2Macintosh HD                   C06A3687:"/>
          <p:cNvPicPr>
            <a:picLocks noChangeAspect="1" noChangeArrowheads="1"/>
          </p:cNvPicPr>
          <p:nvPr/>
        </p:nvPicPr>
        <p:blipFill>
          <a:blip r:embed="rId2"/>
          <a:srcRect/>
          <a:stretch>
            <a:fillRect/>
          </a:stretch>
        </p:blipFill>
        <p:spPr bwMode="auto">
          <a:xfrm>
            <a:off x="-28575" y="-26988"/>
            <a:ext cx="9201150" cy="691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TextBox 1"/>
          <p:cNvSpPr txBox="1">
            <a:spLocks noChangeArrowheads="1"/>
          </p:cNvSpPr>
          <p:nvPr/>
        </p:nvSpPr>
        <p:spPr bwMode="auto">
          <a:xfrm>
            <a:off x="685800" y="990600"/>
            <a:ext cx="7543800" cy="3877985"/>
          </a:xfrm>
          <a:prstGeom prst="rect">
            <a:avLst/>
          </a:prstGeom>
          <a:noFill/>
          <a:ln w="9525">
            <a:noFill/>
            <a:miter lim="800000"/>
            <a:headEnd/>
            <a:tailEnd/>
          </a:ln>
        </p:spPr>
        <p:txBody>
          <a:bodyPr>
            <a:prstTxWarp prst="textNoShape">
              <a:avLst/>
            </a:prstTxWarp>
            <a:spAutoFit/>
          </a:bodyPr>
          <a:lstStyle/>
          <a:p>
            <a:pPr algn="ctr"/>
            <a:r>
              <a:rPr lang="en-US" sz="4000" b="1" dirty="0">
                <a:solidFill>
                  <a:srgbClr val="FF0000"/>
                </a:solidFill>
              </a:rPr>
              <a:t>Reading Between the Lines</a:t>
            </a:r>
          </a:p>
          <a:p>
            <a:pPr algn="ctr"/>
            <a:endParaRPr lang="en-US" sz="2000" b="1" dirty="0">
              <a:solidFill>
                <a:srgbClr val="C8E0E9"/>
              </a:solidFill>
            </a:endParaRPr>
          </a:p>
          <a:p>
            <a:pPr algn="ctr"/>
            <a:r>
              <a:rPr lang="en-US" sz="2800" b="1" dirty="0">
                <a:solidFill>
                  <a:srgbClr val="C8E0E9"/>
                </a:solidFill>
              </a:rPr>
              <a:t>ACT report on college readiness in reading</a:t>
            </a:r>
          </a:p>
          <a:p>
            <a:r>
              <a:rPr lang="en-US" sz="2800" b="1" dirty="0"/>
              <a:t> </a:t>
            </a:r>
            <a:endParaRPr lang="en-US" sz="2800" dirty="0" smtClean="0"/>
          </a:p>
          <a:p>
            <a:r>
              <a:rPr lang="en-US" sz="2800" dirty="0" smtClean="0"/>
              <a:t>Performance </a:t>
            </a:r>
            <a:r>
              <a:rPr lang="en-US" sz="2800" dirty="0"/>
              <a:t>on complex texts is the clearest differentiator in reading between students who are more likely to be ready for college and those who are less likely to be ready.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TextBox 1"/>
          <p:cNvSpPr txBox="1">
            <a:spLocks noChangeArrowheads="1"/>
          </p:cNvSpPr>
          <p:nvPr/>
        </p:nvSpPr>
        <p:spPr bwMode="auto">
          <a:xfrm>
            <a:off x="685800" y="990600"/>
            <a:ext cx="7543800" cy="5016758"/>
          </a:xfrm>
          <a:prstGeom prst="rect">
            <a:avLst/>
          </a:prstGeom>
          <a:noFill/>
          <a:ln w="9525">
            <a:noFill/>
            <a:miter lim="800000"/>
            <a:headEnd/>
            <a:tailEnd/>
          </a:ln>
        </p:spPr>
        <p:txBody>
          <a:bodyPr>
            <a:prstTxWarp prst="textNoShape">
              <a:avLst/>
            </a:prstTxWarp>
            <a:spAutoFit/>
          </a:bodyPr>
          <a:lstStyle/>
          <a:p>
            <a:pPr algn="ctr"/>
            <a:r>
              <a:rPr lang="en-US" sz="4000" b="1" dirty="0">
                <a:solidFill>
                  <a:srgbClr val="FF0000"/>
                </a:solidFill>
              </a:rPr>
              <a:t>Reading Between the Lines</a:t>
            </a:r>
          </a:p>
          <a:p>
            <a:pPr algn="ctr"/>
            <a:endParaRPr lang="en-US" sz="2000" b="1" dirty="0">
              <a:solidFill>
                <a:srgbClr val="C8E0E9"/>
              </a:solidFill>
            </a:endParaRPr>
          </a:p>
          <a:p>
            <a:pPr algn="ctr"/>
            <a:r>
              <a:rPr lang="en-US" sz="2800" b="1" dirty="0">
                <a:solidFill>
                  <a:srgbClr val="C8E0E9"/>
                </a:solidFill>
              </a:rPr>
              <a:t>ACT report on college readiness in reading</a:t>
            </a:r>
          </a:p>
          <a:p>
            <a:r>
              <a:rPr lang="en-US" sz="2800" b="1" dirty="0"/>
              <a:t> </a:t>
            </a:r>
            <a:endParaRPr lang="en-US" sz="2800" dirty="0" smtClean="0"/>
          </a:p>
          <a:p>
            <a:r>
              <a:rPr lang="en-US" sz="2800" dirty="0" smtClean="0"/>
              <a:t>A </a:t>
            </a:r>
            <a:r>
              <a:rPr lang="en-US" sz="2800" dirty="0"/>
              <a:t>complex text will contain multiple layers of meaning, not all of which will be immediately apparent to students upon a single superficial reading. Such texts require students to work at unlocking meaning by calling upon sophisticated reading skills and strategies.</a:t>
            </a:r>
          </a:p>
          <a:p>
            <a:endParaRPr lang="en-US" dirty="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a:p>
        </p:txBody>
      </p:sp>
      <p:pic>
        <p:nvPicPr>
          <p:cNvPr id="53251" name="Content Placeholder 3" descr="texting.jpg"/>
          <p:cNvPicPr>
            <a:picLocks noGrp="1" noChangeAspect="1"/>
          </p:cNvPicPr>
          <p:nvPr>
            <p:ph idx="1"/>
          </p:nvPr>
        </p:nvPicPr>
        <p:blipFill>
          <a:blip r:embed="rId2"/>
          <a:srcRect l="-15417" r="-15417"/>
          <a:stretch>
            <a:fillRect/>
          </a:stretch>
        </p:blipFill>
        <p:spPr>
          <a:xfrm>
            <a:off x="-1811338" y="0"/>
            <a:ext cx="12469813" cy="6858000"/>
          </a:xfrm>
        </p:spPr>
      </p:pic>
      <p:sp>
        <p:nvSpPr>
          <p:cNvPr id="53252" name="TextBox 4"/>
          <p:cNvSpPr txBox="1">
            <a:spLocks noChangeArrowheads="1"/>
          </p:cNvSpPr>
          <p:nvPr/>
        </p:nvSpPr>
        <p:spPr bwMode="auto">
          <a:xfrm>
            <a:off x="6343650" y="293688"/>
            <a:ext cx="2800350" cy="2247900"/>
          </a:xfrm>
          <a:prstGeom prst="rect">
            <a:avLst/>
          </a:prstGeom>
          <a:noFill/>
          <a:ln w="9525">
            <a:noFill/>
            <a:miter lim="800000"/>
            <a:headEnd/>
            <a:tailEnd/>
          </a:ln>
        </p:spPr>
        <p:txBody>
          <a:bodyPr>
            <a:prstTxWarp prst="textNoShape">
              <a:avLst/>
            </a:prstTxWarp>
            <a:spAutoFit/>
          </a:bodyPr>
          <a:lstStyle/>
          <a:p>
            <a:r>
              <a:rPr lang="en-US" sz="2800">
                <a:solidFill>
                  <a:schemeClr val="bg1"/>
                </a:solidFill>
              </a:rPr>
              <a:t>Teenagers are sending on average 100 text messages a day – 3,000 a month.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625823" y="627833"/>
            <a:ext cx="6164397" cy="5632311"/>
          </a:xfrm>
          <a:prstGeom prst="rect">
            <a:avLst/>
          </a:prstGeom>
          <a:noFill/>
        </p:spPr>
        <p:txBody>
          <a:bodyPr wrap="square" rtlCol="0">
            <a:spAutoFit/>
          </a:bodyPr>
          <a:lstStyle/>
          <a:p>
            <a:pPr algn="ctr"/>
            <a:r>
              <a:rPr lang="en-US" sz="2000" b="1" dirty="0" smtClean="0"/>
              <a:t>Chapter One</a:t>
            </a:r>
            <a:r>
              <a:rPr lang="en-US" sz="2000" dirty="0" smtClean="0"/>
              <a:t>	</a:t>
            </a:r>
          </a:p>
          <a:p>
            <a:endParaRPr lang="en-US" sz="2000" dirty="0" smtClean="0"/>
          </a:p>
          <a:p>
            <a:r>
              <a:rPr lang="en-US" sz="2000" dirty="0" smtClean="0"/>
              <a:t>I woke to the sound of a mosquito whining in my left ear and my mother screeching in the right.</a:t>
            </a:r>
          </a:p>
          <a:p>
            <a:r>
              <a:rPr lang="en-US" sz="2000" dirty="0" smtClean="0"/>
              <a:t>	“Rouse yourself this instant!”</a:t>
            </a:r>
          </a:p>
          <a:p>
            <a:r>
              <a:rPr lang="en-US" sz="2000" dirty="0" smtClean="0"/>
              <a:t>	Mother snapped open the shutters and heat poured into our bedchamber. The room above our coffeehouse was not large. Two beds, a washstand, and a wooden trunk with frayed leather straps nearly filled it. It seemed even smaller with Mother storming around.</a:t>
            </a:r>
          </a:p>
          <a:p>
            <a:r>
              <a:rPr lang="en-US" sz="2000" dirty="0" smtClean="0"/>
              <a:t>	“Get out of bed, Matilda,” she continued. “You’re sleeping the day away.” She shook my shoulder. “Polly’s late and there’s work to be done.”</a:t>
            </a:r>
          </a:p>
          <a:p>
            <a:r>
              <a:rPr lang="en-US" sz="2000" dirty="0" smtClean="0"/>
              <a:t>	The noisy mosquito darted between us. I started to sweat under the thin blanket. It was going to be another hot August day. Another long, hot August day.</a:t>
            </a:r>
          </a:p>
          <a:p>
            <a:r>
              <a:rPr lang="en-US" sz="2000" dirty="0" smtClean="0"/>
              <a:t> </a:t>
            </a:r>
          </a:p>
          <a:p>
            <a:r>
              <a:rPr lang="en-US" sz="2000" dirty="0" smtClean="0"/>
              <a:t>	</a:t>
            </a:r>
            <a:endParaRPr lang="en-US" sz="2000" dirty="0"/>
          </a:p>
        </p:txBody>
      </p:sp>
      <p:pic>
        <p:nvPicPr>
          <p:cNvPr id="7" name="Content Placeholder 6" descr="Fever-1793-2j04ylt.jpeg"/>
          <p:cNvPicPr>
            <a:picLocks noGrp="1" noChangeAspect="1"/>
          </p:cNvPicPr>
          <p:nvPr>
            <p:ph idx="1"/>
          </p:nvPr>
        </p:nvPicPr>
        <p:blipFill>
          <a:blip r:embed="rId3"/>
          <a:srcRect l="-90861" r="-90861"/>
          <a:stretch>
            <a:fillRect/>
          </a:stretch>
        </p:blipFill>
        <p:spPr>
          <a:xfrm>
            <a:off x="-2339872" y="0"/>
            <a:ext cx="7057123" cy="3881146"/>
          </a:xfrm>
        </p:spPr>
      </p:pic>
      <p:graphicFrame>
        <p:nvGraphicFramePr>
          <p:cNvPr id="8" name="Table 7"/>
          <p:cNvGraphicFramePr>
            <a:graphicFrameLocks noGrp="1"/>
          </p:cNvGraphicFramePr>
          <p:nvPr/>
        </p:nvGraphicFramePr>
        <p:xfrm>
          <a:off x="-28542" y="14269"/>
          <a:ext cx="2454574" cy="3852609"/>
        </p:xfrm>
        <a:graphic>
          <a:graphicData uri="http://schemas.openxmlformats.org/drawingml/2006/table">
            <a:tbl>
              <a:tblPr/>
              <a:tblGrid>
                <a:gridCol w="2454574"/>
              </a:tblGrid>
              <a:tr h="3852609">
                <a:tc>
                  <a:txBody>
                    <a:bodyPr/>
                    <a:lstStyle/>
                    <a:p>
                      <a:endParaRPr lang="en-US" dirty="0"/>
                    </a:p>
                  </a:txBody>
                  <a:tcPr>
                    <a:lnL w="38100" cmpd="sng">
                      <a:solidFill>
                        <a:srgbClr val="800000"/>
                      </a:solidFill>
                      <a:prstDash val="solid"/>
                    </a:lnL>
                    <a:lnR w="38100" cmpd="sng">
                      <a:solidFill>
                        <a:srgbClr val="800000"/>
                      </a:solidFill>
                      <a:prstDash val="solid"/>
                    </a:lnR>
                    <a:lnT w="38100" cmpd="sng">
                      <a:solidFill>
                        <a:srgbClr val="800000"/>
                      </a:solidFill>
                      <a:prstDash val="solid"/>
                    </a:lnT>
                    <a:lnB w="38100" cmpd="sng">
                      <a:solidFill>
                        <a:srgbClr val="800000"/>
                      </a:solidFill>
                      <a:prstDash val="solid"/>
                    </a:lnB>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4" name="Content Placeholder 3" descr="American Plague.jpeg"/>
          <p:cNvPicPr>
            <a:picLocks noGrp="1" noChangeAspect="1"/>
          </p:cNvPicPr>
          <p:nvPr>
            <p:ph idx="1"/>
          </p:nvPr>
        </p:nvPicPr>
        <p:blipFill>
          <a:blip r:embed="rId3"/>
          <a:srcRect l="-71647" r="-71647"/>
          <a:stretch>
            <a:fillRect/>
          </a:stretch>
        </p:blipFill>
        <p:spPr>
          <a:xfrm>
            <a:off x="-1895915" y="0"/>
            <a:ext cx="6330654" cy="3481616"/>
          </a:xfrm>
        </p:spPr>
      </p:pic>
      <p:sp>
        <p:nvSpPr>
          <p:cNvPr id="3" name="TextBox 2"/>
          <p:cNvSpPr txBox="1"/>
          <p:nvPr/>
        </p:nvSpPr>
        <p:spPr>
          <a:xfrm>
            <a:off x="2768531" y="333138"/>
            <a:ext cx="5579873" cy="6186308"/>
          </a:xfrm>
          <a:prstGeom prst="rect">
            <a:avLst/>
          </a:prstGeom>
          <a:noFill/>
        </p:spPr>
        <p:txBody>
          <a:bodyPr wrap="square" rtlCol="0">
            <a:spAutoFit/>
          </a:bodyPr>
          <a:lstStyle/>
          <a:p>
            <a:r>
              <a:rPr lang="en-US" sz="2200" b="1" dirty="0" smtClean="0"/>
              <a:t>	Saturday, August 3, 1793. </a:t>
            </a:r>
            <a:r>
              <a:rPr lang="en-US" sz="2200" dirty="0" smtClean="0"/>
              <a:t>The sun came up, as it had every day since the end of May, bright, hot, and unrelenting. The swamps and marshes south of Philadelphia had already lost a great deal of water to the intense heat, while the Delaware and </a:t>
            </a:r>
            <a:r>
              <a:rPr lang="en-US" sz="2200" dirty="0" err="1" smtClean="0"/>
              <a:t>Schuykill</a:t>
            </a:r>
            <a:r>
              <a:rPr lang="en-US" sz="2200" dirty="0" smtClean="0"/>
              <a:t> Rivers had receded to reveal long stretches of their muddy, root-choked banks. Dead fish and gooey vegetable matter were exposed and rotted, while swarms of insects droned in the heavy, humid air.</a:t>
            </a:r>
          </a:p>
          <a:p>
            <a:r>
              <a:rPr lang="en-US" sz="2200" dirty="0" smtClean="0"/>
              <a:t>	In Philadelphia itself an increasing number of cats were dropping dead every day, attracting, one Philadelphian complained, “an amazing number of flies and other insects.” Mosquitoes were everywhere, though their high-pitched whirring was particularly loud near rain barrels, gutters, and open sewers.</a:t>
            </a:r>
          </a:p>
          <a:p>
            <a:endParaRPr lang="en-US" sz="22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pic>
        <p:nvPicPr>
          <p:cNvPr id="4" name="Content Placeholder 3" descr="May2012Cover.jpg"/>
          <p:cNvPicPr>
            <a:picLocks noGrp="1" noChangeAspect="1"/>
          </p:cNvPicPr>
          <p:nvPr>
            <p:ph idx="1"/>
          </p:nvPr>
        </p:nvPicPr>
        <p:blipFill>
          <a:blip r:embed="rId2"/>
          <a:srcRect l="-71221" r="-71221"/>
          <a:stretch>
            <a:fillRect/>
          </a:stretch>
        </p:blipFill>
        <p:spPr>
          <a:xfrm>
            <a:off x="-2566624" y="1"/>
            <a:ext cx="8613843" cy="4737282"/>
          </a:xfrm>
        </p:spPr>
      </p:pic>
      <p:pic>
        <p:nvPicPr>
          <p:cNvPr id="5" name="Picture 4" descr="Is_Google_making_us_Stupid.jpg"/>
          <p:cNvPicPr>
            <a:picLocks noChangeAspect="1"/>
          </p:cNvPicPr>
          <p:nvPr/>
        </p:nvPicPr>
        <p:blipFill>
          <a:blip r:embed="rId3"/>
          <a:stretch>
            <a:fillRect/>
          </a:stretch>
        </p:blipFill>
        <p:spPr>
          <a:xfrm>
            <a:off x="3606939" y="1739405"/>
            <a:ext cx="5537061" cy="476187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pic>
        <p:nvPicPr>
          <p:cNvPr id="7" name="Content Placeholder 6" descr="Laphams-Quarterly-City-Cover1.jpg"/>
          <p:cNvPicPr>
            <a:picLocks noGrp="1" noChangeAspect="1"/>
          </p:cNvPicPr>
          <p:nvPr>
            <p:ph idx="1"/>
          </p:nvPr>
        </p:nvPicPr>
        <p:blipFill>
          <a:blip r:embed="rId2"/>
          <a:srcRect l="-83911" r="-83911"/>
          <a:stretch>
            <a:fillRect/>
          </a:stretch>
        </p:blipFill>
        <p:spPr>
          <a:xfrm>
            <a:off x="2725719" y="1703873"/>
            <a:ext cx="9371797" cy="5154127"/>
          </a:xfrm>
        </p:spPr>
      </p:pic>
      <p:pic>
        <p:nvPicPr>
          <p:cNvPr id="8" name="Picture 7" descr="laphams-quarterly-celebrity-issue.jpg"/>
          <p:cNvPicPr>
            <a:picLocks noChangeAspect="1"/>
          </p:cNvPicPr>
          <p:nvPr/>
        </p:nvPicPr>
        <p:blipFill>
          <a:blip r:embed="rId3"/>
          <a:stretch>
            <a:fillRect/>
          </a:stretch>
        </p:blipFill>
        <p:spPr>
          <a:xfrm>
            <a:off x="2503976" y="442337"/>
            <a:ext cx="4207599" cy="5950140"/>
          </a:xfrm>
          <a:prstGeom prst="rect">
            <a:avLst/>
          </a:prstGeom>
        </p:spPr>
      </p:pic>
      <p:pic>
        <p:nvPicPr>
          <p:cNvPr id="9" name="Picture 8" descr="Work_Cover_Lo_Res_Shadow.jpg"/>
          <p:cNvPicPr>
            <a:picLocks noChangeAspect="1"/>
          </p:cNvPicPr>
          <p:nvPr/>
        </p:nvPicPr>
        <p:blipFill>
          <a:blip r:embed="rId4"/>
          <a:stretch>
            <a:fillRect/>
          </a:stretch>
        </p:blipFill>
        <p:spPr>
          <a:xfrm>
            <a:off x="-428123" y="-187456"/>
            <a:ext cx="4192746" cy="559482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descr="Jim Crow book cover.jpeg"/>
          <p:cNvPicPr>
            <a:picLocks noChangeAspect="1"/>
          </p:cNvPicPr>
          <p:nvPr/>
        </p:nvPicPr>
        <p:blipFill>
          <a:blip r:embed="rId2"/>
          <a:stretch>
            <a:fillRect/>
          </a:stretch>
        </p:blipFill>
        <p:spPr>
          <a:xfrm>
            <a:off x="2237422" y="0"/>
            <a:ext cx="4669155"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TextBox 2"/>
          <p:cNvSpPr txBox="1">
            <a:spLocks noChangeArrowheads="1"/>
          </p:cNvSpPr>
          <p:nvPr/>
        </p:nvSpPr>
        <p:spPr bwMode="auto">
          <a:xfrm>
            <a:off x="228600" y="2286000"/>
            <a:ext cx="3505200" cy="2677656"/>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400" dirty="0"/>
              <a:t> 96% of spoken language made up of 4,000 words.</a:t>
            </a:r>
          </a:p>
          <a:p>
            <a:pPr>
              <a:buFont typeface="Arial" charset="0"/>
              <a:buChar char="•"/>
            </a:pPr>
            <a:endParaRPr lang="en-US" sz="2400" dirty="0"/>
          </a:p>
          <a:p>
            <a:pPr>
              <a:buFont typeface="Arial" charset="0"/>
              <a:buChar char="•"/>
            </a:pPr>
            <a:r>
              <a:rPr lang="en-US" sz="2400" dirty="0"/>
              <a:t> To read written text, you need a vocabulary of </a:t>
            </a:r>
            <a:r>
              <a:rPr lang="en-US" sz="2400" b="1" dirty="0"/>
              <a:t>one million words.</a:t>
            </a:r>
          </a:p>
          <a:p>
            <a:endParaRPr lang="en-US" sz="2400" b="1" dirty="0"/>
          </a:p>
        </p:txBody>
      </p:sp>
      <p:pic>
        <p:nvPicPr>
          <p:cNvPr id="160771" name="Picture 5" descr="books.jpg"/>
          <p:cNvPicPr>
            <a:picLocks noChangeAspect="1"/>
          </p:cNvPicPr>
          <p:nvPr/>
        </p:nvPicPr>
        <p:blipFill>
          <a:blip r:embed="rId3"/>
          <a:srcRect/>
          <a:stretch>
            <a:fillRect/>
          </a:stretch>
        </p:blipFill>
        <p:spPr bwMode="auto">
          <a:xfrm>
            <a:off x="4038600" y="0"/>
            <a:ext cx="5105400" cy="6858000"/>
          </a:xfrm>
          <a:prstGeom prst="rect">
            <a:avLst/>
          </a:prstGeom>
          <a:noFill/>
          <a:ln w="9525">
            <a:noFill/>
            <a:miter lim="800000"/>
            <a:headEnd/>
            <a:tailEnd/>
          </a:ln>
        </p:spPr>
      </p:pic>
      <p:sp>
        <p:nvSpPr>
          <p:cNvPr id="160772" name="TextBox 6"/>
          <p:cNvSpPr txBox="1">
            <a:spLocks noChangeArrowheads="1"/>
          </p:cNvSpPr>
          <p:nvPr/>
        </p:nvSpPr>
        <p:spPr bwMode="auto">
          <a:xfrm>
            <a:off x="304800" y="609600"/>
            <a:ext cx="6248400" cy="1200150"/>
          </a:xfrm>
          <a:prstGeom prst="rect">
            <a:avLst/>
          </a:prstGeom>
          <a:noFill/>
          <a:ln w="9525">
            <a:noFill/>
            <a:miter lim="800000"/>
            <a:headEnd/>
            <a:tailEnd/>
          </a:ln>
        </p:spPr>
        <p:txBody>
          <a:bodyPr>
            <a:prstTxWarp prst="textNoShape">
              <a:avLst/>
            </a:prstTxWarp>
            <a:spAutoFit/>
          </a:bodyPr>
          <a:lstStyle/>
          <a:p>
            <a:r>
              <a:rPr lang="en-US" sz="3600" b="1">
                <a:solidFill>
                  <a:srgbClr val="632523"/>
                </a:solidFill>
              </a:rPr>
              <a:t>How many words do students need to know?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D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222" y="227878"/>
            <a:ext cx="8229600" cy="1143000"/>
          </a:xfrm>
        </p:spPr>
        <p:txBody>
          <a:bodyPr/>
          <a:lstStyle/>
          <a:p>
            <a:r>
              <a:rPr lang="en-US" dirty="0" smtClean="0"/>
              <a:t>Vocabulary Acquisition</a:t>
            </a:r>
            <a:endParaRPr lang="en-US" dirty="0"/>
          </a:p>
        </p:txBody>
      </p:sp>
      <p:sp>
        <p:nvSpPr>
          <p:cNvPr id="3" name="Content Placeholder 2"/>
          <p:cNvSpPr>
            <a:spLocks noGrp="1"/>
          </p:cNvSpPr>
          <p:nvPr>
            <p:ph idx="1"/>
          </p:nvPr>
        </p:nvSpPr>
        <p:spPr>
          <a:xfrm>
            <a:off x="0" y="1601763"/>
            <a:ext cx="4651022" cy="4708525"/>
          </a:xfrm>
        </p:spPr>
        <p:txBody>
          <a:bodyPr>
            <a:normAutofit/>
          </a:bodyPr>
          <a:lstStyle/>
          <a:p>
            <a:pPr>
              <a:buNone/>
            </a:pPr>
            <a:r>
              <a:rPr lang="en-US" sz="2000" dirty="0" smtClean="0"/>
              <a:t>	Knowledge of a word is a memory residue of several meaningful encounters with the word in diverse contexts. </a:t>
            </a:r>
          </a:p>
          <a:p>
            <a:pPr>
              <a:buNone/>
            </a:pPr>
            <a:endParaRPr lang="en-US" sz="2000" b="1" dirty="0" smtClean="0"/>
          </a:p>
          <a:p>
            <a:pPr>
              <a:buNone/>
            </a:pPr>
            <a:r>
              <a:rPr lang="en-US" sz="2000" b="1" dirty="0" smtClean="0"/>
              <a:t>	</a:t>
            </a:r>
            <a:r>
              <a:rPr lang="en-US" sz="2000" dirty="0" smtClean="0"/>
              <a:t>Almost all the word meanings that we know are acquired indirectly by intuitively guessing new meanings as we get the overall gist of what we’re hearing or reading.</a:t>
            </a:r>
          </a:p>
          <a:p>
            <a:pPr>
              <a:buNone/>
            </a:pPr>
            <a:endParaRPr lang="en-US" sz="2000" b="1" dirty="0" smtClean="0"/>
          </a:p>
          <a:p>
            <a:pPr>
              <a:buNone/>
            </a:pPr>
            <a:r>
              <a:rPr lang="en-US" sz="2000" b="1" dirty="0" smtClean="0"/>
              <a:t>		</a:t>
            </a:r>
            <a:r>
              <a:rPr lang="en-US" sz="2000" dirty="0" smtClean="0">
                <a:solidFill>
                  <a:srgbClr val="800000"/>
                </a:solidFill>
              </a:rPr>
              <a:t>E.D. Hirsch, </a:t>
            </a:r>
            <a:r>
              <a:rPr lang="en-US" sz="2000" i="1" dirty="0" smtClean="0">
                <a:solidFill>
                  <a:srgbClr val="800000"/>
                </a:solidFill>
              </a:rPr>
              <a:t>City Journal, </a:t>
            </a:r>
            <a:r>
              <a:rPr lang="en-US" sz="2000" dirty="0" smtClean="0">
                <a:solidFill>
                  <a:srgbClr val="800000"/>
                </a:solidFill>
              </a:rPr>
              <a:t>winter 2013</a:t>
            </a:r>
            <a:endParaRPr lang="en-US" sz="2000" dirty="0">
              <a:solidFill>
                <a:srgbClr val="800000"/>
              </a:solidFill>
            </a:endParaRPr>
          </a:p>
        </p:txBody>
      </p:sp>
      <p:pic>
        <p:nvPicPr>
          <p:cNvPr id="4" name="Picture 3" descr="shakespeare-words.jpg"/>
          <p:cNvPicPr>
            <a:picLocks noChangeAspect="1"/>
          </p:cNvPicPr>
          <p:nvPr/>
        </p:nvPicPr>
        <p:blipFill>
          <a:blip r:embed="rId2"/>
          <a:stretch>
            <a:fillRect/>
          </a:stretch>
        </p:blipFill>
        <p:spPr>
          <a:xfrm>
            <a:off x="4574053" y="1154423"/>
            <a:ext cx="4569947" cy="538036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060" y="4525963"/>
            <a:ext cx="8229600" cy="1981200"/>
          </a:xfrm>
        </p:spPr>
        <p:txBody>
          <a:bodyPr>
            <a:normAutofit/>
          </a:bodyPr>
          <a:lstStyle/>
          <a:p>
            <a:r>
              <a:rPr lang="en-US" sz="3556" b="1" dirty="0" smtClean="0">
                <a:solidFill>
                  <a:srgbClr val="FFFFFF"/>
                </a:solidFill>
              </a:rPr>
              <a:t>Common Core and RIAP</a:t>
            </a:r>
            <a:r>
              <a:rPr lang="en-US" dirty="0" smtClean="0">
                <a:solidFill>
                  <a:srgbClr val="FFFFFF"/>
                </a:solidFill>
              </a:rPr>
              <a:t/>
            </a:r>
            <a:br>
              <a:rPr lang="en-US" dirty="0" smtClean="0">
                <a:solidFill>
                  <a:srgbClr val="FFFFFF"/>
                </a:solidFill>
              </a:rPr>
            </a:br>
            <a:r>
              <a:rPr lang="en-US" sz="2400" b="1" dirty="0" smtClean="0">
                <a:solidFill>
                  <a:srgbClr val="FFFFFF"/>
                </a:solidFill>
              </a:rPr>
              <a:t>Putting It All Together</a:t>
            </a:r>
            <a:r>
              <a:rPr lang="en-US" sz="3556" dirty="0" smtClean="0">
                <a:solidFill>
                  <a:srgbClr val="FFFFFF"/>
                </a:solidFill>
              </a:rPr>
              <a:t/>
            </a:r>
            <a:br>
              <a:rPr lang="en-US" sz="3556" dirty="0" smtClean="0">
                <a:solidFill>
                  <a:srgbClr val="FFFFFF"/>
                </a:solidFill>
              </a:rPr>
            </a:br>
            <a:r>
              <a:rPr lang="en-US" sz="2000" b="1" dirty="0" smtClean="0">
                <a:solidFill>
                  <a:srgbClr val="FFFFFF"/>
                </a:solidFill>
              </a:rPr>
              <a:t>Carol Jago</a:t>
            </a:r>
            <a:br>
              <a:rPr lang="en-US" sz="2000" b="1" dirty="0" smtClean="0">
                <a:solidFill>
                  <a:srgbClr val="FFFFFF"/>
                </a:solidFill>
              </a:rPr>
            </a:br>
            <a:r>
              <a:rPr lang="en-US" sz="2000" b="1" dirty="0" err="1" smtClean="0">
                <a:solidFill>
                  <a:srgbClr val="FFFFFF"/>
                </a:solidFill>
              </a:rPr>
              <a:t>cjago@caroljago.com</a:t>
            </a:r>
            <a:r>
              <a:rPr lang="en-US" sz="2000" b="1" dirty="0" smtClean="0"/>
              <a:t/>
            </a:r>
            <a:br>
              <a:rPr lang="en-US" sz="2000" b="1" dirty="0" smtClean="0"/>
            </a:br>
            <a:endParaRPr lang="en-US" sz="2000" b="1" dirty="0"/>
          </a:p>
        </p:txBody>
      </p:sp>
      <p:pic>
        <p:nvPicPr>
          <p:cNvPr id="6" name="Content Placeholder 5" descr="JacobLawrenceLibrary.jpg"/>
          <p:cNvPicPr>
            <a:picLocks noGrp="1" noChangeAspect="1"/>
          </p:cNvPicPr>
          <p:nvPr>
            <p:ph idx="1"/>
          </p:nvPr>
        </p:nvPicPr>
        <p:blipFill>
          <a:blip r:embed="rId3"/>
          <a:srcRect l="-11089" r="-11089"/>
          <a:stretch>
            <a:fillRect/>
          </a:stretch>
        </p:blipFill>
        <p:spPr>
          <a:xfrm>
            <a:off x="482060" y="0"/>
            <a:ext cx="8229600" cy="4525963"/>
          </a:xfrm>
        </p:spPr>
      </p:pic>
      <p:graphicFrame>
        <p:nvGraphicFramePr>
          <p:cNvPr id="7" name="Table 6"/>
          <p:cNvGraphicFramePr>
            <a:graphicFrameLocks noGrp="1"/>
          </p:cNvGraphicFramePr>
          <p:nvPr/>
        </p:nvGraphicFramePr>
        <p:xfrm>
          <a:off x="1227667" y="28222"/>
          <a:ext cx="6731000" cy="4501445"/>
        </p:xfrm>
        <a:graphic>
          <a:graphicData uri="http://schemas.openxmlformats.org/drawingml/2006/table">
            <a:tbl>
              <a:tblPr/>
              <a:tblGrid>
                <a:gridCol w="6731000"/>
              </a:tblGrid>
              <a:tr h="4501445">
                <a:tc>
                  <a:txBody>
                    <a:bodyPr/>
                    <a:lstStyle/>
                    <a:p>
                      <a:endParaRPr lang="en-US" dirty="0"/>
                    </a:p>
                  </a:txBody>
                  <a:tcPr>
                    <a:lnL w="38100" cmpd="sng">
                      <a:solidFill>
                        <a:scrgbClr r="0" g="0" b="0"/>
                      </a:solidFill>
                      <a:prstDash val="solid"/>
                    </a:lnL>
                    <a:lnR w="38100" cmpd="sng">
                      <a:solidFill>
                        <a:scrgbClr r="0" g="0" b="0"/>
                      </a:solidFill>
                      <a:prstDash val="solid"/>
                    </a:lnR>
                    <a:lnT w="38100" cmpd="sng">
                      <a:solidFill>
                        <a:scrgbClr r="0" g="0" b="0"/>
                      </a:solidFill>
                      <a:prstDash val="solid"/>
                    </a:lnT>
                    <a:lnB w="38100" cmpd="sng">
                      <a:solidFill>
                        <a:scrgbClr r="0" g="0" b="0"/>
                      </a:solidFill>
                      <a:prstDash val="solid"/>
                    </a:lnB>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p-photoskimmers_at_work.jpg"/>
          <p:cNvPicPr>
            <a:picLocks noGrp="1" noChangeAspect="1"/>
          </p:cNvPicPr>
          <p:nvPr>
            <p:ph idx="1"/>
          </p:nvPr>
        </p:nvPicPr>
        <p:blipFill>
          <a:blip r:embed="rId3"/>
          <a:srcRect l="-26095" r="-26095"/>
          <a:stretch>
            <a:fillRect/>
          </a:stretch>
        </p:blipFill>
        <p:spPr>
          <a:xfrm>
            <a:off x="-2861263" y="-317532"/>
            <a:ext cx="14642078" cy="8052579"/>
          </a:xfrm>
        </p:spPr>
      </p:pic>
      <p:sp>
        <p:nvSpPr>
          <p:cNvPr id="5" name="TextBox 4"/>
          <p:cNvSpPr txBox="1"/>
          <p:nvPr/>
        </p:nvSpPr>
        <p:spPr>
          <a:xfrm>
            <a:off x="540136" y="832158"/>
            <a:ext cx="7887020" cy="1077218"/>
          </a:xfrm>
          <a:prstGeom prst="rect">
            <a:avLst/>
          </a:prstGeom>
          <a:noFill/>
        </p:spPr>
        <p:txBody>
          <a:bodyPr wrap="none" rtlCol="0">
            <a:spAutoFit/>
          </a:bodyPr>
          <a:lstStyle/>
          <a:p>
            <a:r>
              <a:rPr lang="en-US" sz="3600" b="1" dirty="0" smtClean="0">
                <a:solidFill>
                  <a:schemeClr val="bg1"/>
                </a:solidFill>
              </a:rPr>
              <a:t>CCSS Instructional Shift #2</a:t>
            </a:r>
          </a:p>
          <a:p>
            <a:r>
              <a:rPr lang="en-US" sz="2800" dirty="0" smtClean="0">
                <a:solidFill>
                  <a:schemeClr val="bg1"/>
                </a:solidFill>
              </a:rPr>
              <a:t>Reading and writing based on evidence from the text</a:t>
            </a:r>
            <a:endParaRPr lang="en-US" sz="28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Content Placeholder 4" descr="Gulf_Oil_Spill_446898a.jpg"/>
          <p:cNvPicPr>
            <a:picLocks noGrp="1" noChangeAspect="1"/>
          </p:cNvPicPr>
          <p:nvPr>
            <p:ph idx="1"/>
          </p:nvPr>
        </p:nvPicPr>
        <p:blipFill>
          <a:blip r:embed="rId3"/>
          <a:srcRect l="-26490" r="-26490"/>
          <a:stretch>
            <a:fillRect/>
          </a:stretch>
        </p:blipFill>
        <p:spPr>
          <a:xfrm>
            <a:off x="-1679415" y="0"/>
            <a:ext cx="12469964"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3429000"/>
            <a:ext cx="7477125" cy="3178175"/>
          </a:xfrm>
        </p:spPr>
        <p:txBody>
          <a:bodyPr>
            <a:normAutofit fontScale="90000"/>
          </a:bodyPr>
          <a:lstStyle/>
          <a:p>
            <a:pPr algn="l" eaLnBrk="1" hangingPunct="1">
              <a:defRPr/>
            </a:pPr>
            <a:r>
              <a:rPr lang="en-US" sz="2900" smtClean="0"/>
              <a:t>Academic reading and writing requires single-tasking, an unbroken and unbothered focus. Students need to “downshift” in order to do this work.</a:t>
            </a:r>
            <a:r>
              <a:rPr lang="en-US" sz="2200" smtClean="0"/>
              <a:t/>
            </a:r>
            <a:br>
              <a:rPr lang="en-US" sz="2200" smtClean="0"/>
            </a:br>
            <a:r>
              <a:rPr lang="en-US" sz="2200" smtClean="0"/>
              <a:t/>
            </a:r>
            <a:br>
              <a:rPr lang="en-US" sz="2200" smtClean="0"/>
            </a:br>
            <a:r>
              <a:rPr lang="en-US" sz="2200" smtClean="0"/>
              <a:t>- Mark Bauerlein, “Too Dumb for Complex Texts?” </a:t>
            </a:r>
            <a:r>
              <a:rPr lang="en-US" sz="2200" i="1" smtClean="0"/>
              <a:t>Educational Leadership,</a:t>
            </a:r>
            <a:r>
              <a:rPr lang="en-US" sz="2200" smtClean="0"/>
              <a:t> February 2011</a:t>
            </a:r>
            <a:r>
              <a:rPr lang="en-US" sz="2900" smtClean="0"/>
              <a:t/>
            </a:r>
            <a:br>
              <a:rPr lang="en-US" sz="2900" smtClean="0"/>
            </a:br>
            <a:endParaRPr lang="en-US" sz="2900" smtClean="0"/>
          </a:p>
        </p:txBody>
      </p:sp>
      <p:pic>
        <p:nvPicPr>
          <p:cNvPr id="260099" name="Content Placeholder 3" descr="111033.jpeg"/>
          <p:cNvPicPr>
            <a:picLocks noGrp="1" noChangeAspect="1"/>
          </p:cNvPicPr>
          <p:nvPr>
            <p:ph idx="1"/>
          </p:nvPr>
        </p:nvPicPr>
        <p:blipFill>
          <a:blip r:embed="rId2"/>
          <a:srcRect l="-67825" r="-67825"/>
          <a:stretch>
            <a:fillRect/>
          </a:stretch>
        </p:blipFill>
        <p:spPr>
          <a:xfrm>
            <a:off x="-1155700" y="231775"/>
            <a:ext cx="5397500" cy="2968625"/>
          </a:xfrm>
        </p:spPr>
      </p:pic>
      <p:sp>
        <p:nvSpPr>
          <p:cNvPr id="260100" name="TextBox 4"/>
          <p:cNvSpPr txBox="1">
            <a:spLocks noChangeArrowheads="1"/>
          </p:cNvSpPr>
          <p:nvPr/>
        </p:nvSpPr>
        <p:spPr bwMode="auto">
          <a:xfrm>
            <a:off x="2740025" y="1127125"/>
            <a:ext cx="5799138" cy="769938"/>
          </a:xfrm>
          <a:prstGeom prst="rect">
            <a:avLst/>
          </a:prstGeom>
          <a:noFill/>
          <a:ln w="9525">
            <a:noFill/>
            <a:miter lim="800000"/>
            <a:headEnd/>
            <a:tailEnd/>
          </a:ln>
        </p:spPr>
        <p:txBody>
          <a:bodyPr wrap="none">
            <a:prstTxWarp prst="textNoShape">
              <a:avLst/>
            </a:prstTxWarp>
            <a:spAutoFit/>
          </a:bodyPr>
          <a:lstStyle/>
          <a:p>
            <a:r>
              <a:rPr lang="en-US" sz="4400"/>
              <a:t>Teaching Screenagers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Content Placeholder 3" descr="oil_spill_birds_06.jpg"/>
          <p:cNvPicPr>
            <a:picLocks noGrp="1" noChangeAspect="1"/>
          </p:cNvPicPr>
          <p:nvPr>
            <p:ph idx="1"/>
          </p:nvPr>
        </p:nvPicPr>
        <p:blipFill>
          <a:blip r:embed="rId3"/>
          <a:srcRect t="-214" b="-214"/>
          <a:stretch>
            <a:fillRect/>
          </a:stretch>
        </p:blipFill>
        <p:spPr>
          <a:xfrm>
            <a:off x="0" y="814539"/>
            <a:ext cx="9231423" cy="5076927"/>
          </a:xfr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9554" name="Content Placeholder 3" descr="rhetorical_triangle.png"/>
          <p:cNvPicPr>
            <a:picLocks noGrp="1" noChangeAspect="1"/>
          </p:cNvPicPr>
          <p:nvPr>
            <p:ph idx="1"/>
          </p:nvPr>
        </p:nvPicPr>
        <p:blipFill>
          <a:blip r:embed="rId2"/>
          <a:srcRect l="-46794" r="-46794"/>
          <a:stretch>
            <a:fillRect/>
          </a:stretch>
        </p:blipFill>
        <p:spPr>
          <a:xfrm>
            <a:off x="-1995488" y="0"/>
            <a:ext cx="13301663" cy="73152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p-photoskimmers_at_work.jpg"/>
          <p:cNvPicPr>
            <a:picLocks noGrp="1" noChangeAspect="1"/>
          </p:cNvPicPr>
          <p:nvPr>
            <p:ph idx="1"/>
          </p:nvPr>
        </p:nvPicPr>
        <p:blipFill>
          <a:blip r:embed="rId3"/>
          <a:srcRect l="-26095" r="-26095"/>
          <a:stretch>
            <a:fillRect/>
          </a:stretch>
        </p:blipFill>
        <p:spPr>
          <a:xfrm>
            <a:off x="-2861263" y="-317532"/>
            <a:ext cx="14642078" cy="8052579"/>
          </a:xfrm>
        </p:spPr>
      </p:pic>
      <p:sp>
        <p:nvSpPr>
          <p:cNvPr id="5" name="TextBox 4"/>
          <p:cNvSpPr txBox="1"/>
          <p:nvPr/>
        </p:nvSpPr>
        <p:spPr>
          <a:xfrm>
            <a:off x="540136" y="467176"/>
            <a:ext cx="8248031" cy="6186308"/>
          </a:xfrm>
          <a:prstGeom prst="rect">
            <a:avLst/>
          </a:prstGeom>
          <a:noFill/>
        </p:spPr>
        <p:txBody>
          <a:bodyPr wrap="square" rtlCol="0">
            <a:spAutoFit/>
          </a:bodyPr>
          <a:lstStyle/>
          <a:p>
            <a:r>
              <a:rPr lang="en-US" sz="3200" b="1" dirty="0" smtClean="0">
                <a:solidFill>
                  <a:schemeClr val="bg1"/>
                </a:solidFill>
              </a:rPr>
              <a:t>From the BP Website </a:t>
            </a:r>
            <a:endParaRPr lang="en-US" sz="3200" dirty="0" smtClean="0">
              <a:solidFill>
                <a:schemeClr val="bg1"/>
              </a:solidFill>
            </a:endParaRPr>
          </a:p>
          <a:p>
            <a:r>
              <a:rPr lang="en-US" sz="2000" dirty="0" smtClean="0">
                <a:solidFill>
                  <a:schemeClr val="bg1"/>
                </a:solidFill>
              </a:rPr>
              <a:t> </a:t>
            </a:r>
          </a:p>
          <a:p>
            <a:r>
              <a:rPr lang="en-US" sz="2000" u="sng" dirty="0" smtClean="0">
                <a:solidFill>
                  <a:schemeClr val="bg1"/>
                </a:solidFill>
                <a:hlinkClick r:id="rId4"/>
              </a:rPr>
              <a:t>http://www.bp.com/sectionbodycopy.do?categoryId=41&amp;contentId=7067505</a:t>
            </a:r>
            <a:endParaRPr lang="en-US" sz="2000" dirty="0" smtClean="0">
              <a:solidFill>
                <a:schemeClr val="bg1"/>
              </a:solidFill>
            </a:endParaRPr>
          </a:p>
          <a:p>
            <a:r>
              <a:rPr lang="en-US" sz="2000" dirty="0" smtClean="0">
                <a:solidFill>
                  <a:schemeClr val="bg1"/>
                </a:solidFill>
              </a:rPr>
              <a:t> </a:t>
            </a:r>
          </a:p>
          <a:p>
            <a:r>
              <a:rPr lang="en-US" sz="2000" dirty="0" err="1" smtClean="0">
                <a:solidFill>
                  <a:schemeClr val="bg1"/>
                </a:solidFill>
              </a:rPr>
              <a:t>Infographic</a:t>
            </a:r>
            <a:r>
              <a:rPr lang="en-US" sz="2000" dirty="0" smtClean="0">
                <a:solidFill>
                  <a:schemeClr val="bg1"/>
                </a:solidFill>
              </a:rPr>
              <a:t> </a:t>
            </a:r>
            <a:r>
              <a:rPr lang="en-US" sz="2000" u="sng" dirty="0" smtClean="0">
                <a:solidFill>
                  <a:schemeClr val="bg1"/>
                </a:solidFill>
                <a:hlinkClick r:id="rId5"/>
              </a:rPr>
              <a:t>http://www.bpgulfupdate.com/go/doc/4699/1332115/</a:t>
            </a:r>
            <a:endParaRPr lang="en-US" sz="2000" dirty="0" smtClean="0">
              <a:solidFill>
                <a:schemeClr val="bg1"/>
              </a:solidFill>
            </a:endParaRPr>
          </a:p>
          <a:p>
            <a:r>
              <a:rPr lang="en-US" sz="2000" b="1" dirty="0" smtClean="0">
                <a:solidFill>
                  <a:schemeClr val="bg1"/>
                </a:solidFill>
              </a:rPr>
              <a:t> </a:t>
            </a:r>
          </a:p>
          <a:p>
            <a:endParaRPr lang="en-US" sz="2000" b="1" dirty="0" smtClean="0">
              <a:solidFill>
                <a:schemeClr val="bg1"/>
              </a:solidFill>
            </a:endParaRPr>
          </a:p>
          <a:p>
            <a:endParaRPr lang="en-US" sz="2000" b="1" dirty="0" smtClean="0">
              <a:solidFill>
                <a:schemeClr val="bg1"/>
              </a:solidFill>
            </a:endParaRPr>
          </a:p>
          <a:p>
            <a:endParaRPr lang="en-US" sz="2000" b="1" dirty="0" smtClean="0">
              <a:solidFill>
                <a:schemeClr val="bg1"/>
              </a:solidFill>
            </a:endParaRPr>
          </a:p>
          <a:p>
            <a:endParaRPr lang="en-US" sz="2000" b="1" dirty="0" smtClean="0">
              <a:solidFill>
                <a:schemeClr val="bg1"/>
              </a:solidFill>
            </a:endParaRPr>
          </a:p>
          <a:p>
            <a:endParaRPr lang="en-US" sz="2000" b="1" dirty="0" smtClean="0">
              <a:solidFill>
                <a:schemeClr val="bg1"/>
              </a:solidFill>
            </a:endParaRPr>
          </a:p>
          <a:p>
            <a:endParaRPr lang="en-US" sz="2000" b="1" dirty="0" smtClean="0">
              <a:solidFill>
                <a:schemeClr val="bg1"/>
              </a:solidFill>
            </a:endParaRPr>
          </a:p>
          <a:p>
            <a:endParaRPr lang="en-US" sz="2400" dirty="0" smtClean="0">
              <a:solidFill>
                <a:schemeClr val="bg1"/>
              </a:solidFill>
            </a:endParaRPr>
          </a:p>
          <a:p>
            <a:pPr algn="ctr"/>
            <a:r>
              <a:rPr lang="en-US" sz="2400" b="1" u="sng" dirty="0" smtClean="0">
                <a:solidFill>
                  <a:schemeClr val="bg1"/>
                </a:solidFill>
              </a:rPr>
              <a:t>Writing Task</a:t>
            </a:r>
          </a:p>
          <a:p>
            <a:pPr algn="ctr"/>
            <a:endParaRPr lang="en-US" sz="2400" dirty="0" smtClean="0">
              <a:solidFill>
                <a:schemeClr val="bg1"/>
              </a:solidFill>
            </a:endParaRPr>
          </a:p>
          <a:p>
            <a:r>
              <a:rPr lang="en-US" sz="2400" dirty="0" smtClean="0">
                <a:solidFill>
                  <a:schemeClr val="bg1"/>
                </a:solidFill>
              </a:rPr>
              <a:t>Analyze the sea gull photograph along with the BP video and </a:t>
            </a:r>
            <a:r>
              <a:rPr lang="en-US" sz="2400" dirty="0" err="1" smtClean="0">
                <a:solidFill>
                  <a:schemeClr val="bg1"/>
                </a:solidFill>
              </a:rPr>
              <a:t>infographic</a:t>
            </a:r>
            <a:r>
              <a:rPr lang="en-US" sz="2400" dirty="0" smtClean="0">
                <a:solidFill>
                  <a:schemeClr val="bg1"/>
                </a:solidFill>
              </a:rPr>
              <a:t> in terms of their purpose, message, sources, and effectiveness.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Content Placeholder 3" descr="http://gosrc.files.wordpress.com/2012/05/screen-shot-2012-05-27-at-7-12-16-am.png?w=640&amp;h=541">
            <a:hlinkClick r:id="rId3"/>
          </p:cNvPr>
          <p:cNvPicPr>
            <a:picLocks noGrp="1"/>
          </p:cNvPicPr>
          <p:nvPr>
            <p:ph idx="1"/>
          </p:nvPr>
        </p:nvPicPr>
        <p:blipFill>
          <a:blip r:embed="rId4"/>
          <a:srcRect l="-26852" r="-26852"/>
          <a:stretch>
            <a:fillRect/>
          </a:stretch>
        </p:blipFill>
        <p:spPr bwMode="auto">
          <a:xfrm>
            <a:off x="309938" y="1491019"/>
            <a:ext cx="8323282" cy="5118477"/>
          </a:xfrm>
          <a:prstGeom prst="rect">
            <a:avLst/>
          </a:prstGeom>
          <a:noFill/>
          <a:ln w="9525">
            <a:noFill/>
            <a:miter lim="800000"/>
            <a:headEnd/>
            <a:tailEnd/>
          </a:ln>
        </p:spPr>
      </p:pic>
      <p:sp>
        <p:nvSpPr>
          <p:cNvPr id="5" name="TextBox 4"/>
          <p:cNvSpPr txBox="1"/>
          <p:nvPr/>
        </p:nvSpPr>
        <p:spPr>
          <a:xfrm>
            <a:off x="1684194" y="536912"/>
            <a:ext cx="5523417" cy="954107"/>
          </a:xfrm>
          <a:prstGeom prst="rect">
            <a:avLst/>
          </a:prstGeom>
          <a:noFill/>
        </p:spPr>
        <p:txBody>
          <a:bodyPr wrap="none" rtlCol="0">
            <a:spAutoFit/>
          </a:bodyPr>
          <a:lstStyle/>
          <a:p>
            <a:r>
              <a:rPr lang="en-US" sz="2800" b="1" dirty="0" smtClean="0">
                <a:solidFill>
                  <a:srgbClr val="800000"/>
                </a:solidFill>
              </a:rPr>
              <a:t>Oil spills around the world since the </a:t>
            </a:r>
          </a:p>
          <a:p>
            <a:r>
              <a:rPr lang="en-US" sz="2800" b="1" dirty="0" smtClean="0">
                <a:solidFill>
                  <a:srgbClr val="800000"/>
                </a:solidFill>
              </a:rPr>
              <a:t>2010 BP spill in the Gulf of Mexico</a:t>
            </a:r>
            <a:endParaRPr lang="en-US" sz="2800" b="1" dirty="0">
              <a:solidFill>
                <a:srgbClr val="8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SmarterBalanced.png"/>
          <p:cNvPicPr>
            <a:picLocks noGrp="1" noChangeAspect="1"/>
          </p:cNvPicPr>
          <p:nvPr>
            <p:ph idx="1"/>
          </p:nvPr>
        </p:nvPicPr>
        <p:blipFill>
          <a:blip r:embed="rId3"/>
          <a:srcRect t="-36622" b="-36622"/>
          <a:stretch>
            <a:fillRect/>
          </a:stretch>
        </p:blipFill>
        <p:spPr>
          <a:xfrm>
            <a:off x="2597281" y="0"/>
            <a:ext cx="3815670" cy="2098472"/>
          </a:xfrm>
        </p:spPr>
      </p:pic>
      <p:sp>
        <p:nvSpPr>
          <p:cNvPr id="4" name="TextBox 3"/>
          <p:cNvSpPr txBox="1"/>
          <p:nvPr/>
        </p:nvSpPr>
        <p:spPr>
          <a:xfrm>
            <a:off x="995590" y="1918997"/>
            <a:ext cx="7276351" cy="707886"/>
          </a:xfrm>
          <a:prstGeom prst="rect">
            <a:avLst/>
          </a:prstGeom>
          <a:noFill/>
        </p:spPr>
        <p:txBody>
          <a:bodyPr wrap="none" rtlCol="0">
            <a:spAutoFit/>
          </a:bodyPr>
          <a:lstStyle/>
          <a:p>
            <a:r>
              <a:rPr lang="en-US" sz="2000" b="1" dirty="0" smtClean="0">
                <a:hlinkClick r:id="rId4"/>
              </a:rPr>
              <a:t>http://www.smarterbalanced.org/smarter-balanced-assessments/</a:t>
            </a:r>
            <a:endParaRPr lang="en-US" sz="2000" b="1" dirty="0" smtClean="0"/>
          </a:p>
          <a:p>
            <a:endParaRPr lang="en-US" sz="2000" b="1" dirty="0"/>
          </a:p>
        </p:txBody>
      </p:sp>
      <p:sp>
        <p:nvSpPr>
          <p:cNvPr id="5" name="TextBox 4"/>
          <p:cNvSpPr txBox="1"/>
          <p:nvPr/>
        </p:nvSpPr>
        <p:spPr>
          <a:xfrm>
            <a:off x="814486" y="2626883"/>
            <a:ext cx="7457455" cy="4524315"/>
          </a:xfrm>
          <a:prstGeom prst="rect">
            <a:avLst/>
          </a:prstGeom>
          <a:noFill/>
        </p:spPr>
        <p:txBody>
          <a:bodyPr wrap="square" rtlCol="0">
            <a:spAutoFit/>
          </a:bodyPr>
          <a:lstStyle/>
          <a:p>
            <a:pPr>
              <a:buFont typeface="Arial"/>
              <a:buChar char="•"/>
            </a:pPr>
            <a:r>
              <a:rPr lang="en-US" sz="2400" b="1" dirty="0" smtClean="0"/>
              <a:t> Delivered adaptively by computer during last 12 weeks</a:t>
            </a:r>
          </a:p>
          <a:p>
            <a:endParaRPr lang="en-US" sz="2400" b="1" dirty="0" smtClean="0"/>
          </a:p>
          <a:p>
            <a:pPr>
              <a:buFont typeface="Arial"/>
              <a:buChar char="•"/>
            </a:pPr>
            <a:r>
              <a:rPr lang="en-US" sz="2400" b="1" dirty="0" smtClean="0"/>
              <a:t> 45-60 computer-adaptive selected response, constructed response, and computer enhanced items</a:t>
            </a:r>
          </a:p>
          <a:p>
            <a:endParaRPr lang="en-US" sz="2400" b="1" dirty="0" smtClean="0"/>
          </a:p>
          <a:p>
            <a:pPr>
              <a:buFont typeface="Arial"/>
              <a:buChar char="•"/>
            </a:pPr>
            <a:r>
              <a:rPr lang="en-US" sz="2400" b="1" dirty="0" smtClean="0"/>
              <a:t> Complex performance assessments, 90-120 minutes long</a:t>
            </a:r>
          </a:p>
          <a:p>
            <a:endParaRPr lang="en-US" sz="2400" b="1" dirty="0" smtClean="0"/>
          </a:p>
          <a:p>
            <a:pPr>
              <a:buFont typeface="Arial"/>
              <a:buChar char="•"/>
            </a:pPr>
            <a:r>
              <a:rPr lang="en-US" sz="2400" b="1" dirty="0" smtClean="0"/>
              <a:t> Combination of human and machine scoring</a:t>
            </a:r>
          </a:p>
          <a:p>
            <a:endParaRPr lang="en-US" sz="2400" b="1" dirty="0" smtClean="0"/>
          </a:p>
          <a:p>
            <a:pPr>
              <a:buFont typeface="Arial"/>
              <a:buChar char="•"/>
            </a:pPr>
            <a:endParaRPr lang="en-US" sz="2400" b="1" dirty="0" smtClean="0"/>
          </a:p>
          <a:p>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638437" y="869761"/>
            <a:ext cx="4196680" cy="5324534"/>
          </a:xfrm>
          <a:prstGeom prst="rect">
            <a:avLst/>
          </a:prstGeom>
          <a:noFill/>
        </p:spPr>
        <p:txBody>
          <a:bodyPr wrap="square" rtlCol="0">
            <a:spAutoFit/>
          </a:bodyPr>
          <a:lstStyle/>
          <a:p>
            <a:r>
              <a:rPr lang="en-US" sz="2800" b="1" u="sng" dirty="0" smtClean="0"/>
              <a:t>Issues</a:t>
            </a:r>
          </a:p>
          <a:p>
            <a:endParaRPr lang="en-US" sz="2000" dirty="0" smtClean="0"/>
          </a:p>
          <a:p>
            <a:pPr>
              <a:buFont typeface="Arial"/>
              <a:buChar char="•"/>
            </a:pPr>
            <a:r>
              <a:rPr lang="en-US" sz="2400" dirty="0" smtClean="0"/>
              <a:t> Keyboarding</a:t>
            </a:r>
          </a:p>
          <a:p>
            <a:endParaRPr lang="en-US" sz="2400" dirty="0" smtClean="0"/>
          </a:p>
          <a:p>
            <a:pPr>
              <a:buFont typeface="Arial"/>
              <a:buChar char="•"/>
            </a:pPr>
            <a:r>
              <a:rPr lang="en-US" sz="2400" dirty="0" smtClean="0"/>
              <a:t> Time constraints for composing, revising, and editing</a:t>
            </a:r>
          </a:p>
          <a:p>
            <a:endParaRPr lang="en-US" sz="2400" dirty="0" smtClean="0"/>
          </a:p>
          <a:p>
            <a:pPr>
              <a:buFont typeface="Arial"/>
              <a:buChar char="•"/>
            </a:pPr>
            <a:r>
              <a:rPr lang="en-US" sz="2400" dirty="0" smtClean="0"/>
              <a:t> Movement away from personal narratives for assessment purposes</a:t>
            </a:r>
          </a:p>
          <a:p>
            <a:endParaRPr lang="en-US" sz="2400" dirty="0" smtClean="0"/>
          </a:p>
          <a:p>
            <a:pPr>
              <a:buFont typeface="Arial"/>
              <a:buChar char="•"/>
            </a:pPr>
            <a:r>
              <a:rPr lang="en-US" sz="2400" dirty="0" smtClean="0"/>
              <a:t> </a:t>
            </a:r>
            <a:r>
              <a:rPr lang="en-US" sz="2400" b="1" dirty="0" smtClean="0"/>
              <a:t>Evidence-based </a:t>
            </a:r>
            <a:r>
              <a:rPr lang="en-US" sz="2400" dirty="0" smtClean="0"/>
              <a:t>writing</a:t>
            </a:r>
          </a:p>
          <a:p>
            <a:pPr>
              <a:buFont typeface="Arial"/>
              <a:buChar char="•"/>
            </a:pPr>
            <a:endParaRPr lang="en-US" sz="2400" dirty="0" smtClean="0"/>
          </a:p>
          <a:p>
            <a:pPr>
              <a:buFont typeface="Arial"/>
              <a:buChar char="•"/>
            </a:pPr>
            <a:endParaRPr lang="en-US" sz="2800" b="1" dirty="0"/>
          </a:p>
        </p:txBody>
      </p:sp>
      <p:pic>
        <p:nvPicPr>
          <p:cNvPr id="6" name="Picture 5" descr="SmarterBalanced.png"/>
          <p:cNvPicPr>
            <a:picLocks noChangeAspect="1"/>
          </p:cNvPicPr>
          <p:nvPr/>
        </p:nvPicPr>
        <p:blipFill>
          <a:blip r:embed="rId3"/>
          <a:stretch>
            <a:fillRect/>
          </a:stretch>
        </p:blipFill>
        <p:spPr>
          <a:xfrm>
            <a:off x="690486" y="1228711"/>
            <a:ext cx="3479174" cy="1104459"/>
          </a:xfrm>
          <a:prstGeom prst="rect">
            <a:avLst/>
          </a:prstGeom>
        </p:spPr>
      </p:pic>
      <p:sp>
        <p:nvSpPr>
          <p:cNvPr id="5" name="TextBox 4"/>
          <p:cNvSpPr txBox="1"/>
          <p:nvPr/>
        </p:nvSpPr>
        <p:spPr>
          <a:xfrm>
            <a:off x="690486" y="2887682"/>
            <a:ext cx="3479174" cy="3970318"/>
          </a:xfrm>
          <a:prstGeom prst="rect">
            <a:avLst/>
          </a:prstGeom>
          <a:noFill/>
        </p:spPr>
        <p:txBody>
          <a:bodyPr wrap="square" rtlCol="0">
            <a:spAutoFit/>
          </a:bodyPr>
          <a:lstStyle/>
          <a:p>
            <a:r>
              <a:rPr lang="en-US" dirty="0" smtClean="0">
                <a:hlinkClick r:id="rId4"/>
              </a:rPr>
              <a:t>http://sampleitems.smarterbalanced.org/itempreview/sbac/ELA.htm</a:t>
            </a:r>
            <a:endParaRPr lang="en-US" dirty="0" smtClean="0"/>
          </a:p>
          <a:p>
            <a:endParaRPr lang="en-US" dirty="0" smtClean="0"/>
          </a:p>
          <a:p>
            <a:endParaRPr lang="en-US" dirty="0" smtClean="0"/>
          </a:p>
          <a:p>
            <a:r>
              <a:rPr lang="en-US" b="1" dirty="0" smtClean="0"/>
              <a:t>Grade 11 Nuclear Power performance task</a:t>
            </a:r>
          </a:p>
          <a:p>
            <a:r>
              <a:rPr lang="en-US" dirty="0" smtClean="0">
                <a:hlinkClick r:id="rId5"/>
              </a:rPr>
              <a:t>http://www.smarterbalanced.org/wordpress/wp-content/uploads/2012/09/performance-tasks/nuclear.pdf</a:t>
            </a:r>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SmarterBalanced.png"/>
          <p:cNvPicPr>
            <a:picLocks noGrp="1" noChangeAspect="1"/>
          </p:cNvPicPr>
          <p:nvPr>
            <p:ph idx="1"/>
          </p:nvPr>
        </p:nvPicPr>
        <p:blipFill>
          <a:blip r:embed="rId3"/>
          <a:srcRect t="-36622" b="-36622"/>
          <a:stretch>
            <a:fillRect/>
          </a:stretch>
        </p:blipFill>
        <p:spPr>
          <a:xfrm>
            <a:off x="768989" y="1147013"/>
            <a:ext cx="3500848" cy="1925332"/>
          </a:xfrm>
        </p:spPr>
      </p:pic>
      <p:sp>
        <p:nvSpPr>
          <p:cNvPr id="4" name="TextBox 3"/>
          <p:cNvSpPr txBox="1"/>
          <p:nvPr/>
        </p:nvSpPr>
        <p:spPr>
          <a:xfrm>
            <a:off x="4638437" y="883567"/>
            <a:ext cx="4196680" cy="4955203"/>
          </a:xfrm>
          <a:prstGeom prst="rect">
            <a:avLst/>
          </a:prstGeom>
          <a:noFill/>
        </p:spPr>
        <p:txBody>
          <a:bodyPr wrap="square" rtlCol="0">
            <a:spAutoFit/>
          </a:bodyPr>
          <a:lstStyle/>
          <a:p>
            <a:r>
              <a:rPr lang="en-US" sz="2800" b="1" u="sng" dirty="0" smtClean="0"/>
              <a:t>Rubrics</a:t>
            </a:r>
          </a:p>
          <a:p>
            <a:endParaRPr lang="en-US" sz="2000" dirty="0" smtClean="0"/>
          </a:p>
          <a:p>
            <a:pPr>
              <a:buFont typeface="Arial"/>
              <a:buChar char="•"/>
            </a:pPr>
            <a:r>
              <a:rPr lang="en-US" sz="2400" dirty="0" smtClean="0"/>
              <a:t> 4-point scale</a:t>
            </a:r>
          </a:p>
          <a:p>
            <a:endParaRPr lang="en-US" sz="2400" dirty="0" smtClean="0"/>
          </a:p>
          <a:p>
            <a:pPr>
              <a:buFont typeface="Arial"/>
              <a:buChar char="•"/>
            </a:pPr>
            <a:r>
              <a:rPr lang="en-US" sz="2400" dirty="0" smtClean="0"/>
              <a:t> Smarter Balanced employs different rubrics for each of the 3 writing types.</a:t>
            </a:r>
          </a:p>
          <a:p>
            <a:endParaRPr lang="en-US" sz="2400" dirty="0" smtClean="0"/>
          </a:p>
          <a:p>
            <a:pPr>
              <a:buFont typeface="Arial"/>
              <a:buChar char="•"/>
            </a:pPr>
            <a:r>
              <a:rPr lang="en-US" sz="2400" dirty="0" smtClean="0"/>
              <a:t> Smarter Balanced will create task-specific scoring guides for every prompt.</a:t>
            </a:r>
          </a:p>
          <a:p>
            <a:pPr>
              <a:buFont typeface="Arial"/>
              <a:buChar char="•"/>
            </a:pPr>
            <a:endParaRPr lang="en-US" sz="2400" dirty="0" smtClean="0"/>
          </a:p>
          <a:p>
            <a:pPr>
              <a:buFont typeface="Arial"/>
              <a:buChar char="•"/>
            </a:pPr>
            <a:endParaRPr lang="en-US" sz="28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Witness2.gif"/>
          <p:cNvPicPr>
            <a:picLocks noChangeAspect="1"/>
          </p:cNvPicPr>
          <p:nvPr/>
        </p:nvPicPr>
        <p:blipFill>
          <a:blip r:embed="rId3"/>
          <a:stretch>
            <a:fillRect/>
          </a:stretch>
        </p:blipFill>
        <p:spPr>
          <a:xfrm>
            <a:off x="-484867" y="0"/>
            <a:ext cx="2611212" cy="2611212"/>
          </a:xfrm>
          <a:prstGeom prst="rect">
            <a:avLst/>
          </a:prstGeom>
        </p:spPr>
      </p:pic>
      <p:sp>
        <p:nvSpPr>
          <p:cNvPr id="7" name="TextBox 6"/>
          <p:cNvSpPr txBox="1"/>
          <p:nvPr/>
        </p:nvSpPr>
        <p:spPr>
          <a:xfrm>
            <a:off x="2126345" y="1826382"/>
            <a:ext cx="6132922" cy="1661993"/>
          </a:xfrm>
          <a:prstGeom prst="rect">
            <a:avLst/>
          </a:prstGeom>
          <a:noFill/>
        </p:spPr>
        <p:txBody>
          <a:bodyPr wrap="square" rtlCol="0">
            <a:spAutoFit/>
          </a:bodyPr>
          <a:lstStyle/>
          <a:p>
            <a:r>
              <a:rPr lang="en-US" sz="3400" b="1" dirty="0" smtClean="0">
                <a:solidFill>
                  <a:srgbClr val="800000"/>
                </a:solidFill>
              </a:rPr>
              <a:t>Writing an Argumentative Essay</a:t>
            </a:r>
          </a:p>
          <a:p>
            <a:endParaRPr lang="en-US" sz="3400" b="1" dirty="0" smtClean="0">
              <a:solidFill>
                <a:srgbClr val="800000"/>
              </a:solidFill>
            </a:endParaRPr>
          </a:p>
          <a:p>
            <a:endParaRPr lang="en-US" sz="3400" b="1" dirty="0">
              <a:solidFill>
                <a:srgbClr val="800000"/>
              </a:solidFill>
            </a:endParaRPr>
          </a:p>
        </p:txBody>
      </p:sp>
      <p:sp>
        <p:nvSpPr>
          <p:cNvPr id="6" name="TextBox 5"/>
          <p:cNvSpPr txBox="1"/>
          <p:nvPr/>
        </p:nvSpPr>
        <p:spPr>
          <a:xfrm>
            <a:off x="593609" y="2802565"/>
            <a:ext cx="7665657" cy="2308324"/>
          </a:xfrm>
          <a:prstGeom prst="rect">
            <a:avLst/>
          </a:prstGeom>
          <a:noFill/>
        </p:spPr>
        <p:txBody>
          <a:bodyPr wrap="square" rtlCol="0">
            <a:spAutoFit/>
          </a:bodyPr>
          <a:lstStyle/>
          <a:p>
            <a:r>
              <a:rPr lang="en-US" sz="2400" b="1" dirty="0" smtClean="0"/>
              <a:t>What claims do the following texts make about the events of September 11, 2001? Write an essay that analyzes the strength of the argument each of these texts posits. Use textual evidence to support your analysis.</a:t>
            </a:r>
          </a:p>
          <a:p>
            <a:endParaRPr lang="en-US" sz="2400" b="1" smtClean="0"/>
          </a:p>
          <a:p>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Witness2.gif"/>
          <p:cNvPicPr>
            <a:picLocks noChangeAspect="1"/>
          </p:cNvPicPr>
          <p:nvPr/>
        </p:nvPicPr>
        <p:blipFill>
          <a:blip r:embed="rId3"/>
          <a:stretch>
            <a:fillRect/>
          </a:stretch>
        </p:blipFill>
        <p:spPr>
          <a:xfrm>
            <a:off x="-484867" y="0"/>
            <a:ext cx="2611212" cy="2611212"/>
          </a:xfrm>
          <a:prstGeom prst="rect">
            <a:avLst/>
          </a:prstGeom>
        </p:spPr>
      </p:pic>
      <p:sp>
        <p:nvSpPr>
          <p:cNvPr id="7" name="TextBox 6"/>
          <p:cNvSpPr txBox="1"/>
          <p:nvPr/>
        </p:nvSpPr>
        <p:spPr>
          <a:xfrm>
            <a:off x="2126345" y="530923"/>
            <a:ext cx="6132922" cy="1384995"/>
          </a:xfrm>
          <a:prstGeom prst="rect">
            <a:avLst/>
          </a:prstGeom>
          <a:noFill/>
        </p:spPr>
        <p:txBody>
          <a:bodyPr wrap="square" rtlCol="0">
            <a:spAutoFit/>
          </a:bodyPr>
          <a:lstStyle/>
          <a:p>
            <a:r>
              <a:rPr lang="en-US" sz="2800" b="1" dirty="0" smtClean="0">
                <a:solidFill>
                  <a:srgbClr val="800000"/>
                </a:solidFill>
              </a:rPr>
              <a:t>Witness to History: </a:t>
            </a:r>
            <a:r>
              <a:rPr lang="en-US" sz="2800" b="1" i="1" dirty="0" smtClean="0">
                <a:solidFill>
                  <a:srgbClr val="800000"/>
                </a:solidFill>
              </a:rPr>
              <a:t>September 11, 2001</a:t>
            </a:r>
          </a:p>
          <a:p>
            <a:r>
              <a:rPr lang="en-US" sz="2800" b="1" dirty="0" smtClean="0">
                <a:solidFill>
                  <a:srgbClr val="800000"/>
                </a:solidFill>
              </a:rPr>
              <a:t> </a:t>
            </a:r>
            <a:r>
              <a:rPr lang="en-US" sz="2200" b="1" dirty="0" smtClean="0">
                <a:solidFill>
                  <a:srgbClr val="800000"/>
                </a:solidFill>
              </a:rPr>
              <a:t>By Brendan January</a:t>
            </a:r>
          </a:p>
          <a:p>
            <a:endParaRPr lang="en-US" sz="2800" b="1" dirty="0">
              <a:solidFill>
                <a:srgbClr val="800000"/>
              </a:solidFill>
            </a:endParaRPr>
          </a:p>
        </p:txBody>
      </p:sp>
      <p:sp>
        <p:nvSpPr>
          <p:cNvPr id="8" name="TextBox 7"/>
          <p:cNvSpPr txBox="1"/>
          <p:nvPr/>
        </p:nvSpPr>
        <p:spPr>
          <a:xfrm>
            <a:off x="2126345" y="1592752"/>
            <a:ext cx="6578829" cy="4293483"/>
          </a:xfrm>
          <a:prstGeom prst="rect">
            <a:avLst/>
          </a:prstGeom>
          <a:noFill/>
        </p:spPr>
        <p:txBody>
          <a:bodyPr wrap="square" rtlCol="0">
            <a:spAutoFit/>
          </a:bodyPr>
          <a:lstStyle/>
          <a:p>
            <a:r>
              <a:rPr lang="en-US" sz="2100" b="1" dirty="0" smtClean="0"/>
              <a:t>The dawn of September 11 was clear and bright over New York City and Washington, D.C. It promised to be a beautiful autumn day. There was no mist or fog, and visibility was excellent.</a:t>
            </a:r>
          </a:p>
          <a:p>
            <a:endParaRPr lang="en-US" sz="2100" b="1" dirty="0" smtClean="0"/>
          </a:p>
          <a:p>
            <a:r>
              <a:rPr lang="en-US" sz="2100" b="1" dirty="0" smtClean="0"/>
              <a:t>At about 8 a.m. American Airlines Flight 11 took off from Logan International Airport in Boston. Eighty-one passengers and eleven crew were on board the plane, which was headed for Los Angeles. The air traffic controller told the pilots to turn right and climb to 35,000 feet (10,668 meters). After fourteen minutes, however, the plane was flying at only 29,000 feet (8,839 meters) and was no longer answering radio calls.</a:t>
            </a:r>
            <a:endParaRPr lang="en-US" sz="21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Flight_paths_of_hijacked_planes-September_11_attacks.jpg"/>
          <p:cNvPicPr>
            <a:picLocks noGrp="1" noChangeAspect="1"/>
          </p:cNvPicPr>
          <p:nvPr>
            <p:ph idx="1"/>
          </p:nvPr>
        </p:nvPicPr>
        <p:blipFill>
          <a:blip r:embed="rId3"/>
          <a:srcRect l="-8835" r="-8835"/>
          <a:stretch>
            <a:fillRect/>
          </a:stretch>
        </p:blipFill>
        <p:spPr>
          <a:xfrm>
            <a:off x="0" y="622580"/>
            <a:ext cx="9272027" cy="509925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3735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46" y="4927601"/>
            <a:ext cx="8687176" cy="1930399"/>
          </a:xfrm>
        </p:spPr>
        <p:txBody>
          <a:bodyPr>
            <a:normAutofit/>
          </a:bodyPr>
          <a:lstStyle/>
          <a:p>
            <a:pPr>
              <a:buNone/>
            </a:pPr>
            <a:r>
              <a:rPr lang="en-US" sz="4000" b="1" dirty="0" smtClean="0">
                <a:solidFill>
                  <a:schemeClr val="tx2">
                    <a:lumMod val="50000"/>
                  </a:schemeClr>
                </a:solidFill>
              </a:rPr>
              <a:t>A Nation at Rest </a:t>
            </a:r>
          </a:p>
          <a:p>
            <a:pPr>
              <a:buNone/>
            </a:pPr>
            <a:r>
              <a:rPr lang="en-US" sz="2400" dirty="0" smtClean="0"/>
              <a:t>83% of students spend fewer than 5 hours a week doing homework.</a:t>
            </a:r>
          </a:p>
        </p:txBody>
      </p:sp>
      <p:pic>
        <p:nvPicPr>
          <p:cNvPr id="5" name="Picture 4" descr="sofa.jpg"/>
          <p:cNvPicPr>
            <a:picLocks noChangeAspect="1"/>
          </p:cNvPicPr>
          <p:nvPr/>
        </p:nvPicPr>
        <p:blipFill>
          <a:blip r:embed="rId3"/>
          <a:stretch>
            <a:fillRect/>
          </a:stretch>
        </p:blipFill>
        <p:spPr>
          <a:xfrm>
            <a:off x="0" y="0"/>
            <a:ext cx="9144000" cy="492760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firefightersflag9:11.jpg"/>
          <p:cNvPicPr>
            <a:picLocks noGrp="1" noChangeAspect="1"/>
          </p:cNvPicPr>
          <p:nvPr>
            <p:ph idx="1"/>
          </p:nvPr>
        </p:nvPicPr>
        <p:blipFill>
          <a:blip r:embed="rId3"/>
          <a:srcRect l="-18187" r="-18187"/>
          <a:stretch>
            <a:fillRect/>
          </a:stretch>
        </p:blipFill>
        <p:spPr>
          <a:xfrm>
            <a:off x="-1969367" y="0"/>
            <a:ext cx="12882408" cy="7084828"/>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Content Placeholder 3" descr="firefightersflag9:11.jpg"/>
          <p:cNvPicPr>
            <a:picLocks noGrp="1" noChangeAspect="1"/>
          </p:cNvPicPr>
          <p:nvPr>
            <p:ph idx="1"/>
          </p:nvPr>
        </p:nvPicPr>
        <p:blipFill>
          <a:blip r:embed="rId3"/>
          <a:srcRect l="-18187" r="-18187"/>
          <a:stretch>
            <a:fillRect/>
          </a:stretch>
        </p:blipFill>
        <p:spPr>
          <a:xfrm>
            <a:off x="-1003234" y="0"/>
            <a:ext cx="6422026" cy="3531867"/>
          </a:xfrm>
        </p:spPr>
      </p:pic>
      <p:sp>
        <p:nvSpPr>
          <p:cNvPr id="3" name="TextBox 2"/>
          <p:cNvSpPr txBox="1"/>
          <p:nvPr/>
        </p:nvSpPr>
        <p:spPr>
          <a:xfrm>
            <a:off x="4737898" y="2668288"/>
            <a:ext cx="4053814" cy="523220"/>
          </a:xfrm>
          <a:prstGeom prst="rect">
            <a:avLst/>
          </a:prstGeom>
          <a:noFill/>
        </p:spPr>
        <p:txBody>
          <a:bodyPr wrap="none" rtlCol="0">
            <a:spAutoFit/>
          </a:bodyPr>
          <a:lstStyle/>
          <a:p>
            <a:r>
              <a:rPr lang="en-US" sz="2800" b="1" dirty="0" smtClean="0">
                <a:solidFill>
                  <a:schemeClr val="bg1"/>
                </a:solidFill>
              </a:rPr>
              <a:t>Text-dependent questions</a:t>
            </a:r>
            <a:endParaRPr lang="en-US" sz="2800" b="1" dirty="0">
              <a:solidFill>
                <a:schemeClr val="bg1"/>
              </a:solidFill>
            </a:endParaRPr>
          </a:p>
        </p:txBody>
      </p:sp>
      <p:sp>
        <p:nvSpPr>
          <p:cNvPr id="5" name="TextBox 4"/>
          <p:cNvSpPr txBox="1"/>
          <p:nvPr/>
        </p:nvSpPr>
        <p:spPr>
          <a:xfrm>
            <a:off x="813435" y="4009567"/>
            <a:ext cx="7978278" cy="2677656"/>
          </a:xfrm>
          <a:prstGeom prst="rect">
            <a:avLst/>
          </a:prstGeom>
          <a:noFill/>
        </p:spPr>
        <p:txBody>
          <a:bodyPr wrap="square" rtlCol="0">
            <a:spAutoFit/>
          </a:bodyPr>
          <a:lstStyle/>
          <a:p>
            <a:pPr marL="457200" indent="-457200">
              <a:buFont typeface="+mj-lt"/>
              <a:buAutoNum type="arabicPeriod"/>
            </a:pPr>
            <a:r>
              <a:rPr lang="en-US" sz="2400" dirty="0" smtClean="0">
                <a:solidFill>
                  <a:srgbClr val="FFFFFF"/>
                </a:solidFill>
              </a:rPr>
              <a:t>Describe the context for this photograph taken by Thomas E. Franklin on September 11, 2001.</a:t>
            </a:r>
          </a:p>
          <a:p>
            <a:pPr marL="457200" indent="-457200">
              <a:buFont typeface="+mj-lt"/>
              <a:buAutoNum type="arabicPeriod"/>
            </a:pPr>
            <a:r>
              <a:rPr lang="en-US" sz="2400" dirty="0" smtClean="0">
                <a:solidFill>
                  <a:srgbClr val="FFFFFF"/>
                </a:solidFill>
              </a:rPr>
              <a:t>What role did these men play on 9/11? How can you tell?</a:t>
            </a:r>
          </a:p>
          <a:p>
            <a:pPr marL="342900" indent="-342900">
              <a:buFont typeface="+mj-lt"/>
              <a:buAutoNum type="arabicPeriod"/>
            </a:pPr>
            <a:r>
              <a:rPr lang="en-US" sz="2400" dirty="0" smtClean="0">
                <a:solidFill>
                  <a:srgbClr val="FFFFFF"/>
                </a:solidFill>
              </a:rPr>
              <a:t>What effect does the flag have on the photo? How does it provide a clue to the photographer’s message?</a:t>
            </a:r>
          </a:p>
          <a:p>
            <a:pPr marL="342900" indent="-342900">
              <a:buFont typeface="+mj-lt"/>
              <a:buAutoNum type="arabicPeriod"/>
            </a:pPr>
            <a:endParaRPr lang="en-US" sz="2400" dirty="0" smtClean="0">
              <a:solidFill>
                <a:srgbClr val="FFFFFF"/>
              </a:solidFill>
            </a:endParaRPr>
          </a:p>
          <a:p>
            <a:pPr marL="342900" indent="-342900">
              <a:buFont typeface="+mj-lt"/>
              <a:buAutoNum type="arabicPeriod"/>
            </a:pPr>
            <a:endParaRPr lang="en-US" sz="2400" dirty="0">
              <a:solidFill>
                <a:srgbClr val="FFFFFF"/>
              </a:solidFill>
            </a:endParaRPr>
          </a:p>
        </p:txBody>
      </p:sp>
      <p:graphicFrame>
        <p:nvGraphicFramePr>
          <p:cNvPr id="6" name="Table 5"/>
          <p:cNvGraphicFramePr>
            <a:graphicFrameLocks noGrp="1"/>
          </p:cNvGraphicFramePr>
          <p:nvPr/>
        </p:nvGraphicFramePr>
        <p:xfrm>
          <a:off x="-1" y="-57076"/>
          <a:ext cx="4538107" cy="3581499"/>
        </p:xfrm>
        <a:graphic>
          <a:graphicData uri="http://schemas.openxmlformats.org/drawingml/2006/table">
            <a:tbl>
              <a:tblPr/>
              <a:tblGrid>
                <a:gridCol w="4538107"/>
              </a:tblGrid>
              <a:tr h="3581499">
                <a:tc>
                  <a:txBody>
                    <a:bodyPr/>
                    <a:lstStyle/>
                    <a:p>
                      <a:endParaRPr lang="en-US" dirty="0"/>
                    </a:p>
                  </a:txBody>
                  <a:tcPr>
                    <a:lnL w="38100" cmpd="sng">
                      <a:solidFill>
                        <a:srgbClr val="800000"/>
                      </a:solidFill>
                      <a:prstDash val="solid"/>
                    </a:lnL>
                    <a:lnR w="38100" cmpd="sng">
                      <a:solidFill>
                        <a:srgbClr val="800000"/>
                      </a:solidFill>
                      <a:prstDash val="solid"/>
                    </a:lnR>
                    <a:lnT w="38100" cmpd="sng">
                      <a:solidFill>
                        <a:srgbClr val="800000"/>
                      </a:solidFill>
                      <a:prstDash val="solid"/>
                    </a:lnT>
                    <a:lnB w="38100" cmpd="sng">
                      <a:solidFill>
                        <a:srgbClr val="800000"/>
                      </a:solidFill>
                      <a:prstDash val="solid"/>
                    </a:lnB>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Content Placeholder 3" descr="flag-raising-on-iwo-jima.jpg"/>
          <p:cNvPicPr>
            <a:picLocks noGrp="1" noChangeAspect="1"/>
          </p:cNvPicPr>
          <p:nvPr>
            <p:ph idx="1"/>
          </p:nvPr>
        </p:nvPicPr>
        <p:blipFill>
          <a:blip r:embed="rId3"/>
          <a:srcRect l="-32241" r="-32241"/>
          <a:stretch>
            <a:fillRect/>
          </a:stretch>
        </p:blipFill>
        <p:spPr>
          <a:xfrm>
            <a:off x="-1615586" y="0"/>
            <a:ext cx="12469964" cy="6858000"/>
          </a:xfr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59D7F"/>
        </a:solidFill>
        <a:effectLst/>
      </p:bgPr>
    </p:bg>
    <p:spTree>
      <p:nvGrpSpPr>
        <p:cNvPr id="1" name=""/>
        <p:cNvGrpSpPr/>
        <p:nvPr/>
      </p:nvGrpSpPr>
      <p:grpSpPr>
        <a:xfrm>
          <a:off x="0" y="0"/>
          <a:ext cx="0" cy="0"/>
          <a:chOff x="0" y="0"/>
          <a:chExt cx="0" cy="0"/>
        </a:xfrm>
      </p:grpSpPr>
      <p:pic>
        <p:nvPicPr>
          <p:cNvPr id="4" name="Content Placeholder 3" descr="Ansary.jpg"/>
          <p:cNvPicPr>
            <a:picLocks noGrp="1" noChangeAspect="1"/>
          </p:cNvPicPr>
          <p:nvPr>
            <p:ph idx="1"/>
          </p:nvPr>
        </p:nvPicPr>
        <p:blipFill>
          <a:blip r:embed="rId3"/>
          <a:srcRect l="-86373" r="-86373"/>
          <a:stretch>
            <a:fillRect/>
          </a:stretch>
        </p:blipFill>
        <p:spPr>
          <a:xfrm>
            <a:off x="-4133826" y="-116623"/>
            <a:ext cx="12682020" cy="6974623"/>
          </a:xfrm>
        </p:spPr>
      </p:pic>
      <p:sp>
        <p:nvSpPr>
          <p:cNvPr id="5" name="TextBox 4"/>
          <p:cNvSpPr txBox="1"/>
          <p:nvPr/>
        </p:nvSpPr>
        <p:spPr>
          <a:xfrm>
            <a:off x="4837793" y="927480"/>
            <a:ext cx="3895922" cy="4247316"/>
          </a:xfrm>
          <a:prstGeom prst="rect">
            <a:avLst/>
          </a:prstGeom>
          <a:noFill/>
        </p:spPr>
        <p:txBody>
          <a:bodyPr wrap="square" rtlCol="0">
            <a:spAutoFit/>
          </a:bodyPr>
          <a:lstStyle/>
          <a:p>
            <a:r>
              <a:rPr lang="en-US" sz="2800" b="1" dirty="0" smtClean="0">
                <a:solidFill>
                  <a:srgbClr val="4B4F3C"/>
                </a:solidFill>
              </a:rPr>
              <a:t>September 12, 2001</a:t>
            </a:r>
          </a:p>
          <a:p>
            <a:endParaRPr lang="en-US" sz="2200" b="1" dirty="0" smtClean="0"/>
          </a:p>
          <a:p>
            <a:r>
              <a:rPr lang="en-US" sz="2200" b="1" dirty="0" smtClean="0"/>
              <a:t>Writer Mir </a:t>
            </a:r>
            <a:r>
              <a:rPr lang="en-US" sz="2200" b="1" dirty="0" err="1" smtClean="0"/>
              <a:t>Tamim</a:t>
            </a:r>
            <a:r>
              <a:rPr lang="en-US" sz="2200" b="1" dirty="0" smtClean="0"/>
              <a:t> </a:t>
            </a:r>
            <a:r>
              <a:rPr lang="en-US" sz="2200" b="1" dirty="0" err="1" smtClean="0"/>
              <a:t>Ansary</a:t>
            </a:r>
            <a:r>
              <a:rPr lang="en-US" sz="2200" b="1" dirty="0" smtClean="0"/>
              <a:t> was born in Afghanistan and lived there until he moved to the U.S. at the age of 18. After the September 11 attacks, he wrote an e-mail to some friends.</a:t>
            </a:r>
          </a:p>
          <a:p>
            <a:endParaRPr lang="en-US" sz="2200" b="1" dirty="0" smtClean="0"/>
          </a:p>
          <a:p>
            <a:r>
              <a:rPr lang="en-US" sz="2200" b="1" dirty="0" smtClean="0"/>
              <a:t>His message went viral.</a:t>
            </a:r>
          </a:p>
          <a:p>
            <a:endParaRPr lang="en-US" sz="2200" b="1" dirty="0"/>
          </a:p>
          <a:p>
            <a:endParaRPr lang="en-US" sz="22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59D7F"/>
        </a:solidFill>
        <a:effectLst/>
      </p:bgPr>
    </p:bg>
    <p:spTree>
      <p:nvGrpSpPr>
        <p:cNvPr id="1" name=""/>
        <p:cNvGrpSpPr/>
        <p:nvPr/>
      </p:nvGrpSpPr>
      <p:grpSpPr>
        <a:xfrm>
          <a:off x="0" y="0"/>
          <a:ext cx="0" cy="0"/>
          <a:chOff x="0" y="0"/>
          <a:chExt cx="0" cy="0"/>
        </a:xfrm>
      </p:grpSpPr>
      <p:pic>
        <p:nvPicPr>
          <p:cNvPr id="4" name="Content Placeholder 3" descr="Ansary.jpg"/>
          <p:cNvPicPr>
            <a:picLocks noGrp="1" noChangeAspect="1"/>
          </p:cNvPicPr>
          <p:nvPr>
            <p:ph idx="1"/>
          </p:nvPr>
        </p:nvPicPr>
        <p:blipFill>
          <a:blip r:embed="rId3"/>
          <a:srcRect l="-86373" r="-86373"/>
          <a:stretch>
            <a:fillRect/>
          </a:stretch>
        </p:blipFill>
        <p:spPr>
          <a:xfrm>
            <a:off x="-4133826" y="-116623"/>
            <a:ext cx="12682020" cy="6974623"/>
          </a:xfrm>
        </p:spPr>
      </p:pic>
      <p:sp>
        <p:nvSpPr>
          <p:cNvPr id="5" name="TextBox 4"/>
          <p:cNvSpPr txBox="1"/>
          <p:nvPr/>
        </p:nvSpPr>
        <p:spPr>
          <a:xfrm>
            <a:off x="4666544" y="927480"/>
            <a:ext cx="4067171" cy="4585870"/>
          </a:xfrm>
          <a:prstGeom prst="rect">
            <a:avLst/>
          </a:prstGeom>
          <a:noFill/>
        </p:spPr>
        <p:txBody>
          <a:bodyPr wrap="square" rtlCol="0">
            <a:spAutoFit/>
          </a:bodyPr>
          <a:lstStyle/>
          <a:p>
            <a:r>
              <a:rPr lang="en-US" sz="2800" b="1" dirty="0" smtClean="0">
                <a:solidFill>
                  <a:srgbClr val="4B4F3C"/>
                </a:solidFill>
              </a:rPr>
              <a:t>Text-dependent questions</a:t>
            </a:r>
          </a:p>
          <a:p>
            <a:endParaRPr lang="en-US" sz="2200" b="1" dirty="0" smtClean="0"/>
          </a:p>
          <a:p>
            <a:pPr marL="457200" indent="-457200">
              <a:buFont typeface="+mj-lt"/>
              <a:buAutoNum type="arabicPeriod"/>
            </a:pPr>
            <a:r>
              <a:rPr lang="en-US" sz="2200" b="1" dirty="0" smtClean="0"/>
              <a:t>How does </a:t>
            </a:r>
            <a:r>
              <a:rPr lang="en-US" sz="2200" b="1" dirty="0" err="1" smtClean="0"/>
              <a:t>Tamim</a:t>
            </a:r>
            <a:r>
              <a:rPr lang="en-US" sz="2200" b="1" dirty="0" smtClean="0"/>
              <a:t> </a:t>
            </a:r>
            <a:r>
              <a:rPr lang="en-US" sz="2200" b="1" dirty="0" err="1" smtClean="0"/>
              <a:t>Ansary</a:t>
            </a:r>
            <a:r>
              <a:rPr lang="en-US" sz="2200" b="1" dirty="0" smtClean="0"/>
              <a:t> establish his credibility?</a:t>
            </a:r>
          </a:p>
          <a:p>
            <a:pPr marL="457200" indent="-457200"/>
            <a:endParaRPr lang="en-US" sz="2200" b="1" dirty="0" smtClean="0"/>
          </a:p>
          <a:p>
            <a:pPr marL="457200" indent="-457200">
              <a:buFont typeface="+mj-lt"/>
              <a:buAutoNum type="arabicPeriod"/>
            </a:pPr>
            <a:r>
              <a:rPr lang="en-US" sz="2200" b="1" dirty="0" smtClean="0"/>
              <a:t>Why is the date of this email message significant?</a:t>
            </a:r>
          </a:p>
          <a:p>
            <a:pPr marL="457200" indent="-457200"/>
            <a:endParaRPr lang="en-US" sz="2200" b="1" dirty="0" smtClean="0"/>
          </a:p>
          <a:p>
            <a:pPr marL="457200" indent="-457200">
              <a:buFont typeface="+mj-lt"/>
              <a:buAutoNum type="arabicPeriod"/>
            </a:pPr>
            <a:r>
              <a:rPr lang="en-US" sz="2200" b="1" dirty="0" smtClean="0"/>
              <a:t>What claim does he make?</a:t>
            </a:r>
          </a:p>
          <a:p>
            <a:pPr marL="457200" indent="-457200"/>
            <a:endParaRPr lang="en-US" sz="2200" b="1" dirty="0" smtClean="0"/>
          </a:p>
          <a:p>
            <a:pPr marL="457200" indent="-457200">
              <a:buFont typeface="+mj-lt"/>
              <a:buAutoNum type="arabicPeriod"/>
            </a:pPr>
            <a:r>
              <a:rPr lang="en-US" sz="2200" b="1" dirty="0" smtClean="0"/>
              <a:t>What evidence does he offer to support his claim?</a:t>
            </a:r>
          </a:p>
          <a:p>
            <a:endParaRPr lang="en-US" sz="22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ifference-9-8-02-copy2-640x407.jpg"/>
          <p:cNvPicPr>
            <a:picLocks noGrp="1" noChangeAspect="1"/>
          </p:cNvPicPr>
          <p:nvPr>
            <p:ph idx="1"/>
          </p:nvPr>
        </p:nvPicPr>
        <p:blipFill>
          <a:blip r:embed="rId3"/>
          <a:srcRect l="-7817" r="-7817"/>
          <a:stretch>
            <a:fillRect/>
          </a:stretch>
        </p:blipFill>
        <p:spPr>
          <a:xfrm>
            <a:off x="-192017" y="855956"/>
            <a:ext cx="9582866" cy="5270207"/>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faces.jpg"/>
          <p:cNvPicPr>
            <a:picLocks noGrp="1" noChangeAspect="1"/>
          </p:cNvPicPr>
          <p:nvPr>
            <p:ph idx="1"/>
          </p:nvPr>
        </p:nvPicPr>
        <p:blipFill>
          <a:blip r:embed="rId3"/>
          <a:srcRect l="-14550" r="-14550"/>
          <a:stretch>
            <a:fillRect/>
          </a:stretch>
        </p:blipFill>
        <p:spPr>
          <a:xfrm>
            <a:off x="-1620744" y="0"/>
            <a:ext cx="12469964" cy="6858000"/>
          </a:xfrm>
        </p:spPr>
      </p:pic>
      <p:sp>
        <p:nvSpPr>
          <p:cNvPr id="7" name="TextBox 6"/>
          <p:cNvSpPr txBox="1"/>
          <p:nvPr/>
        </p:nvSpPr>
        <p:spPr>
          <a:xfrm>
            <a:off x="2839884" y="4879971"/>
            <a:ext cx="5898444" cy="83099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scene3d>
              <a:camera prst="orthographicFront"/>
              <a:lightRig rig="threePt" dir="t"/>
            </a:scene3d>
            <a:sp3d/>
          </a:bodyPr>
          <a:lstStyle/>
          <a:p>
            <a:r>
              <a:rPr lang="en-US" sz="2800" b="1" dirty="0" smtClean="0"/>
              <a:t>A Quilt of a Country by Anna </a:t>
            </a:r>
            <a:r>
              <a:rPr lang="en-US" sz="2800" b="1" dirty="0" err="1" smtClean="0"/>
              <a:t>Quindlen</a:t>
            </a:r>
            <a:endParaRPr lang="en-US" sz="2800" b="1" dirty="0" smtClean="0"/>
          </a:p>
          <a:p>
            <a:r>
              <a:rPr lang="en-US" sz="2000" b="1" i="1" dirty="0" smtClean="0"/>
              <a:t>Newsweek, </a:t>
            </a:r>
            <a:r>
              <a:rPr lang="en-US" sz="2000" b="1" dirty="0" smtClean="0"/>
              <a:t>September 26, 2001</a:t>
            </a:r>
            <a:endParaRPr lang="en-US" sz="20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Content Placeholder 5" descr="faces.jpg"/>
          <p:cNvPicPr>
            <a:picLocks noGrp="1" noChangeAspect="1"/>
          </p:cNvPicPr>
          <p:nvPr>
            <p:ph idx="1"/>
          </p:nvPr>
        </p:nvPicPr>
        <p:blipFill>
          <a:blip r:embed="rId3"/>
          <a:srcRect l="-14550" r="-14550"/>
          <a:stretch>
            <a:fillRect/>
          </a:stretch>
        </p:blipFill>
        <p:spPr>
          <a:xfrm>
            <a:off x="-633133" y="0"/>
            <a:ext cx="5552296" cy="3053549"/>
          </a:xfrm>
        </p:spPr>
      </p:pic>
      <p:sp>
        <p:nvSpPr>
          <p:cNvPr id="4" name="TextBox 3"/>
          <p:cNvSpPr txBox="1"/>
          <p:nvPr/>
        </p:nvSpPr>
        <p:spPr>
          <a:xfrm>
            <a:off x="4541802" y="966402"/>
            <a:ext cx="3328556" cy="1077218"/>
          </a:xfrm>
          <a:prstGeom prst="rect">
            <a:avLst/>
          </a:prstGeom>
          <a:noFill/>
        </p:spPr>
        <p:txBody>
          <a:bodyPr wrap="none" rtlCol="0">
            <a:spAutoFit/>
          </a:bodyPr>
          <a:lstStyle/>
          <a:p>
            <a:r>
              <a:rPr lang="en-US" sz="3200" b="1" dirty="0" smtClean="0">
                <a:solidFill>
                  <a:schemeClr val="bg2">
                    <a:lumMod val="10000"/>
                  </a:schemeClr>
                </a:solidFill>
              </a:rPr>
              <a:t>Textual Challenges</a:t>
            </a:r>
          </a:p>
          <a:p>
            <a:endParaRPr lang="en-US" sz="3200" dirty="0">
              <a:solidFill>
                <a:schemeClr val="bg2">
                  <a:lumMod val="10000"/>
                </a:schemeClr>
              </a:solidFill>
            </a:endParaRPr>
          </a:p>
        </p:txBody>
      </p:sp>
      <p:sp>
        <p:nvSpPr>
          <p:cNvPr id="5" name="TextBox 4"/>
          <p:cNvSpPr txBox="1"/>
          <p:nvPr/>
        </p:nvSpPr>
        <p:spPr>
          <a:xfrm>
            <a:off x="648829" y="3561880"/>
            <a:ext cx="359932" cy="369332"/>
          </a:xfrm>
          <a:prstGeom prst="rect">
            <a:avLst/>
          </a:prstGeom>
          <a:noFill/>
        </p:spPr>
        <p:txBody>
          <a:bodyPr wrap="none" rtlCol="0">
            <a:spAutoFit/>
          </a:bodyPr>
          <a:lstStyle/>
          <a:p>
            <a:pPr marL="342900" indent="-342900">
              <a:buFont typeface="+mj-lt"/>
              <a:buAutoNum type="arabicPeriod"/>
            </a:pPr>
            <a:endParaRPr lang="en-US"/>
          </a:p>
        </p:txBody>
      </p:sp>
      <p:sp>
        <p:nvSpPr>
          <p:cNvPr id="7" name="TextBox 6"/>
          <p:cNvSpPr txBox="1"/>
          <p:nvPr/>
        </p:nvSpPr>
        <p:spPr>
          <a:xfrm>
            <a:off x="4541802" y="1792164"/>
            <a:ext cx="3929281" cy="3539431"/>
          </a:xfrm>
          <a:prstGeom prst="rect">
            <a:avLst/>
          </a:prstGeom>
          <a:noFill/>
        </p:spPr>
        <p:txBody>
          <a:bodyPr wrap="none" rtlCol="0">
            <a:spAutoFit/>
          </a:bodyPr>
          <a:lstStyle/>
          <a:p>
            <a:pPr>
              <a:buFont typeface="Arial"/>
              <a:buChar char="•"/>
            </a:pPr>
            <a:r>
              <a:rPr lang="en-US" sz="2800" b="1" dirty="0" smtClean="0">
                <a:solidFill>
                  <a:srgbClr val="800000"/>
                </a:solidFill>
              </a:rPr>
              <a:t> background knowledge</a:t>
            </a:r>
          </a:p>
          <a:p>
            <a:pPr>
              <a:buFont typeface="Arial"/>
              <a:buChar char="•"/>
            </a:pPr>
            <a:r>
              <a:rPr lang="en-US" sz="2800" b="1" dirty="0" smtClean="0">
                <a:solidFill>
                  <a:srgbClr val="800000"/>
                </a:solidFill>
              </a:rPr>
              <a:t> vocabulary </a:t>
            </a:r>
          </a:p>
          <a:p>
            <a:pPr>
              <a:buFont typeface="Arial"/>
              <a:buChar char="•"/>
            </a:pPr>
            <a:r>
              <a:rPr lang="en-US" sz="2800" b="1" dirty="0" smtClean="0">
                <a:solidFill>
                  <a:srgbClr val="800000"/>
                </a:solidFill>
              </a:rPr>
              <a:t> figurative language</a:t>
            </a:r>
          </a:p>
          <a:p>
            <a:pPr>
              <a:buFont typeface="Arial"/>
              <a:buChar char="•"/>
            </a:pPr>
            <a:r>
              <a:rPr lang="en-US" sz="2800" b="1" dirty="0" smtClean="0">
                <a:solidFill>
                  <a:srgbClr val="800000"/>
                </a:solidFill>
              </a:rPr>
              <a:t> syntax</a:t>
            </a:r>
          </a:p>
          <a:p>
            <a:pPr>
              <a:buFont typeface="Arial"/>
              <a:buChar char="•"/>
            </a:pPr>
            <a:r>
              <a:rPr lang="en-US" sz="2800" b="1" dirty="0" smtClean="0">
                <a:solidFill>
                  <a:srgbClr val="800000"/>
                </a:solidFill>
              </a:rPr>
              <a:t> unfamiliar allusions</a:t>
            </a:r>
          </a:p>
          <a:p>
            <a:pPr>
              <a:buFont typeface="Arial"/>
              <a:buChar char="•"/>
            </a:pPr>
            <a:r>
              <a:rPr lang="en-US" sz="2800" b="1" dirty="0" smtClean="0">
                <a:solidFill>
                  <a:srgbClr val="800000"/>
                </a:solidFill>
              </a:rPr>
              <a:t> organizational structure</a:t>
            </a:r>
          </a:p>
          <a:p>
            <a:pPr>
              <a:buFont typeface="Arial"/>
              <a:buChar char="•"/>
            </a:pPr>
            <a:r>
              <a:rPr lang="en-US" sz="2800" b="1" dirty="0" smtClean="0">
                <a:solidFill>
                  <a:srgbClr val="800000"/>
                </a:solidFill>
              </a:rPr>
              <a:t> length</a:t>
            </a:r>
          </a:p>
          <a:p>
            <a:pPr>
              <a:buFont typeface="Arial"/>
              <a:buChar char="•"/>
            </a:pPr>
            <a:endParaRPr lang="en-US" sz="2800" b="1" dirty="0">
              <a:solidFill>
                <a:srgbClr val="800000"/>
              </a:solidFill>
            </a:endParaRPr>
          </a:p>
        </p:txBody>
      </p:sp>
      <p:sp>
        <p:nvSpPr>
          <p:cNvPr id="8" name="TextBox 7"/>
          <p:cNvSpPr txBox="1"/>
          <p:nvPr/>
        </p:nvSpPr>
        <p:spPr>
          <a:xfrm>
            <a:off x="372731" y="3130993"/>
            <a:ext cx="3868079" cy="892552"/>
          </a:xfrm>
          <a:prstGeom prst="rect">
            <a:avLst/>
          </a:prstGeom>
          <a:noFill/>
        </p:spPr>
        <p:txBody>
          <a:bodyPr wrap="none" rtlCol="0">
            <a:spAutoFit/>
          </a:bodyPr>
          <a:lstStyle/>
          <a:p>
            <a:r>
              <a:rPr lang="en-US" b="1" dirty="0" smtClean="0"/>
              <a:t>A Quilt of a Country by Anna </a:t>
            </a:r>
            <a:r>
              <a:rPr lang="en-US" b="1" dirty="0" err="1" smtClean="0"/>
              <a:t>Quindlen</a:t>
            </a:r>
            <a:endParaRPr lang="en-US" b="1" dirty="0" smtClean="0"/>
          </a:p>
          <a:p>
            <a:r>
              <a:rPr lang="en-US" sz="1600" b="1" i="1" dirty="0" smtClean="0"/>
              <a:t>Newsweek, </a:t>
            </a:r>
            <a:r>
              <a:rPr lang="en-US" sz="1600" b="1" dirty="0" smtClean="0"/>
              <a:t>September 26, 2001</a:t>
            </a:r>
          </a:p>
          <a:p>
            <a:endParaRPr lang="en-US" dirty="0"/>
          </a:p>
        </p:txBody>
      </p:sp>
      <p:graphicFrame>
        <p:nvGraphicFramePr>
          <p:cNvPr id="9" name="Table 8"/>
          <p:cNvGraphicFramePr>
            <a:graphicFrameLocks noGrp="1"/>
          </p:cNvGraphicFramePr>
          <p:nvPr/>
        </p:nvGraphicFramePr>
        <p:xfrm>
          <a:off x="-14271" y="-14269"/>
          <a:ext cx="4281233" cy="3039280"/>
        </p:xfrm>
        <a:graphic>
          <a:graphicData uri="http://schemas.openxmlformats.org/drawingml/2006/table">
            <a:tbl>
              <a:tblPr/>
              <a:tblGrid>
                <a:gridCol w="4281233"/>
              </a:tblGrid>
              <a:tr h="3039280">
                <a:tc>
                  <a:txBody>
                    <a:bodyPr/>
                    <a:lstStyle/>
                    <a:p>
                      <a:endParaRPr lang="en-US" dirty="0"/>
                    </a:p>
                  </a:txBody>
                  <a:tcPr>
                    <a:lnL w="38100" cmpd="sng">
                      <a:solidFill>
                        <a:srgbClr val="1E1C11"/>
                      </a:solidFill>
                      <a:prstDash val="solid"/>
                    </a:lnL>
                    <a:lnR w="38100" cmpd="sng">
                      <a:solidFill>
                        <a:srgbClr val="1E1C11"/>
                      </a:solidFill>
                      <a:prstDash val="solid"/>
                    </a:lnR>
                    <a:lnT w="38100" cmpd="sng">
                      <a:solidFill>
                        <a:srgbClr val="1E1C11"/>
                      </a:solidFill>
                      <a:prstDash val="solid"/>
                    </a:lnT>
                    <a:lnB w="38100" cmpd="sng">
                      <a:solidFill>
                        <a:srgbClr val="1E1C11"/>
                      </a:solidFill>
                      <a:prstDash val="solid"/>
                    </a:lnB>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6" name="Content Placeholder 5" descr="faces.jpg"/>
          <p:cNvPicPr>
            <a:picLocks noGrp="1" noChangeAspect="1"/>
          </p:cNvPicPr>
          <p:nvPr>
            <p:ph idx="1"/>
          </p:nvPr>
        </p:nvPicPr>
        <p:blipFill>
          <a:blip r:embed="rId3"/>
          <a:srcRect l="-14550" r="-14550"/>
          <a:stretch>
            <a:fillRect/>
          </a:stretch>
        </p:blipFill>
        <p:spPr>
          <a:xfrm>
            <a:off x="-633133" y="0"/>
            <a:ext cx="5552296" cy="3053549"/>
          </a:xfrm>
        </p:spPr>
      </p:pic>
      <p:sp>
        <p:nvSpPr>
          <p:cNvPr id="4" name="TextBox 3"/>
          <p:cNvSpPr txBox="1"/>
          <p:nvPr/>
        </p:nvSpPr>
        <p:spPr>
          <a:xfrm>
            <a:off x="4541802" y="1573854"/>
            <a:ext cx="3356207" cy="1077218"/>
          </a:xfrm>
          <a:prstGeom prst="rect">
            <a:avLst/>
          </a:prstGeom>
          <a:noFill/>
        </p:spPr>
        <p:txBody>
          <a:bodyPr wrap="none" rtlCol="0">
            <a:spAutoFit/>
          </a:bodyPr>
          <a:lstStyle/>
          <a:p>
            <a:r>
              <a:rPr lang="en-US" sz="3200" b="1" dirty="0" smtClean="0">
                <a:solidFill>
                  <a:srgbClr val="1E1C11"/>
                </a:solidFill>
              </a:rPr>
              <a:t>Critical Vocabulary</a:t>
            </a:r>
          </a:p>
          <a:p>
            <a:endParaRPr lang="en-US" sz="3200" dirty="0">
              <a:solidFill>
                <a:srgbClr val="1E1C11"/>
              </a:solidFill>
            </a:endParaRPr>
          </a:p>
        </p:txBody>
      </p:sp>
      <p:sp>
        <p:nvSpPr>
          <p:cNvPr id="5" name="TextBox 4"/>
          <p:cNvSpPr txBox="1"/>
          <p:nvPr/>
        </p:nvSpPr>
        <p:spPr>
          <a:xfrm>
            <a:off x="648829" y="3561880"/>
            <a:ext cx="359932" cy="369332"/>
          </a:xfrm>
          <a:prstGeom prst="rect">
            <a:avLst/>
          </a:prstGeom>
          <a:noFill/>
        </p:spPr>
        <p:txBody>
          <a:bodyPr wrap="none" rtlCol="0">
            <a:spAutoFit/>
          </a:bodyPr>
          <a:lstStyle/>
          <a:p>
            <a:pPr marL="342900" indent="-342900">
              <a:buFont typeface="+mj-lt"/>
              <a:buAutoNum type="arabicPeriod"/>
            </a:pPr>
            <a:endParaRPr lang="en-US"/>
          </a:p>
        </p:txBody>
      </p:sp>
      <p:sp>
        <p:nvSpPr>
          <p:cNvPr id="7" name="TextBox 6"/>
          <p:cNvSpPr txBox="1"/>
          <p:nvPr/>
        </p:nvSpPr>
        <p:spPr>
          <a:xfrm>
            <a:off x="4541802" y="2208918"/>
            <a:ext cx="1915909" cy="2246769"/>
          </a:xfrm>
          <a:prstGeom prst="rect">
            <a:avLst/>
          </a:prstGeom>
          <a:noFill/>
        </p:spPr>
        <p:txBody>
          <a:bodyPr wrap="none" rtlCol="0">
            <a:spAutoFit/>
          </a:bodyPr>
          <a:lstStyle/>
          <a:p>
            <a:pPr>
              <a:buFont typeface="Arial"/>
              <a:buChar char="•"/>
            </a:pPr>
            <a:r>
              <a:rPr lang="en-US" sz="2800" b="1" dirty="0" smtClean="0">
                <a:solidFill>
                  <a:srgbClr val="800000"/>
                </a:solidFill>
              </a:rPr>
              <a:t> mongrel </a:t>
            </a:r>
          </a:p>
          <a:p>
            <a:pPr>
              <a:buFont typeface="Arial"/>
              <a:buChar char="•"/>
            </a:pPr>
            <a:r>
              <a:rPr lang="en-US" sz="2800" b="1" dirty="0" smtClean="0">
                <a:solidFill>
                  <a:srgbClr val="800000"/>
                </a:solidFill>
              </a:rPr>
              <a:t> notion</a:t>
            </a:r>
          </a:p>
          <a:p>
            <a:pPr>
              <a:buFont typeface="Arial"/>
              <a:buChar char="•"/>
            </a:pPr>
            <a:r>
              <a:rPr lang="en-US" sz="2800" b="1" dirty="0">
                <a:solidFill>
                  <a:srgbClr val="800000"/>
                </a:solidFill>
              </a:rPr>
              <a:t> </a:t>
            </a:r>
            <a:r>
              <a:rPr lang="en-US" sz="2800" b="1" dirty="0" smtClean="0">
                <a:solidFill>
                  <a:srgbClr val="800000"/>
                </a:solidFill>
              </a:rPr>
              <a:t>abet</a:t>
            </a:r>
          </a:p>
          <a:p>
            <a:pPr>
              <a:buFont typeface="Arial"/>
              <a:buChar char="•"/>
            </a:pPr>
            <a:r>
              <a:rPr lang="en-US" sz="2800" b="1" dirty="0" smtClean="0">
                <a:solidFill>
                  <a:srgbClr val="800000"/>
                </a:solidFill>
              </a:rPr>
              <a:t> coalescing</a:t>
            </a:r>
          </a:p>
          <a:p>
            <a:pPr>
              <a:buFont typeface="Arial"/>
              <a:buChar char="•"/>
            </a:pPr>
            <a:endParaRPr lang="en-US" sz="2800" b="1" dirty="0">
              <a:solidFill>
                <a:srgbClr val="800000"/>
              </a:solidFill>
            </a:endParaRPr>
          </a:p>
        </p:txBody>
      </p:sp>
      <p:sp>
        <p:nvSpPr>
          <p:cNvPr id="8" name="TextBox 7"/>
          <p:cNvSpPr txBox="1"/>
          <p:nvPr/>
        </p:nvSpPr>
        <p:spPr>
          <a:xfrm>
            <a:off x="386536" y="3053549"/>
            <a:ext cx="3868079" cy="1169551"/>
          </a:xfrm>
          <a:prstGeom prst="rect">
            <a:avLst/>
          </a:prstGeom>
          <a:noFill/>
        </p:spPr>
        <p:txBody>
          <a:bodyPr wrap="none" rtlCol="0">
            <a:spAutoFit/>
          </a:bodyPr>
          <a:lstStyle/>
          <a:p>
            <a:r>
              <a:rPr lang="en-US" b="1" dirty="0" smtClean="0"/>
              <a:t>A Quilt of a Country by Anna </a:t>
            </a:r>
            <a:r>
              <a:rPr lang="en-US" b="1" dirty="0" err="1" smtClean="0"/>
              <a:t>Quindlen</a:t>
            </a:r>
            <a:endParaRPr lang="en-US" b="1" dirty="0" smtClean="0"/>
          </a:p>
          <a:p>
            <a:r>
              <a:rPr lang="en-US" sz="1600" b="1" i="1" dirty="0" smtClean="0"/>
              <a:t>Newsweek, </a:t>
            </a:r>
            <a:r>
              <a:rPr lang="en-US" sz="1600" b="1" dirty="0" smtClean="0"/>
              <a:t>September 26, 2001</a:t>
            </a:r>
          </a:p>
          <a:p>
            <a:endParaRPr lang="en-US" dirty="0" smtClean="0"/>
          </a:p>
          <a:p>
            <a:endParaRPr lang="en-US" dirty="0"/>
          </a:p>
        </p:txBody>
      </p:sp>
      <p:graphicFrame>
        <p:nvGraphicFramePr>
          <p:cNvPr id="9" name="Table 8"/>
          <p:cNvGraphicFramePr>
            <a:graphicFrameLocks noGrp="1"/>
          </p:cNvGraphicFramePr>
          <p:nvPr/>
        </p:nvGraphicFramePr>
        <p:xfrm>
          <a:off x="-16933" y="-16933"/>
          <a:ext cx="4284133" cy="3064933"/>
        </p:xfrm>
        <a:graphic>
          <a:graphicData uri="http://schemas.openxmlformats.org/drawingml/2006/table">
            <a:tbl>
              <a:tblPr/>
              <a:tblGrid>
                <a:gridCol w="4284133"/>
              </a:tblGrid>
              <a:tr h="3064933">
                <a:tc>
                  <a:txBody>
                    <a:bodyPr/>
                    <a:lstStyle/>
                    <a:p>
                      <a:endParaRPr lang="en-US" dirty="0"/>
                    </a:p>
                  </a:txBody>
                  <a:tcPr>
                    <a:lnL w="38100" cmpd="sng">
                      <a:solidFill>
                        <a:srgbClr val="1E1C11"/>
                      </a:solidFill>
                      <a:prstDash val="solid"/>
                    </a:lnL>
                    <a:lnR w="38100" cmpd="sng">
                      <a:solidFill>
                        <a:srgbClr val="1E1C11"/>
                      </a:solidFill>
                      <a:prstDash val="solid"/>
                    </a:lnR>
                    <a:lnT w="38100" cmpd="sng">
                      <a:solidFill>
                        <a:srgbClr val="1E1C11"/>
                      </a:solidFill>
                      <a:prstDash val="solid"/>
                    </a:lnT>
                    <a:lnB w="38100" cmpd="sng">
                      <a:solidFill>
                        <a:srgbClr val="1E1C11"/>
                      </a:solidFill>
                      <a:prstDash val="solid"/>
                    </a:lnB>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59D7F"/>
        </a:solidFill>
        <a:effectLst/>
      </p:bgPr>
    </p:bg>
    <p:spTree>
      <p:nvGrpSpPr>
        <p:cNvPr id="1" name=""/>
        <p:cNvGrpSpPr/>
        <p:nvPr/>
      </p:nvGrpSpPr>
      <p:grpSpPr>
        <a:xfrm>
          <a:off x="0" y="0"/>
          <a:ext cx="0" cy="0"/>
          <a:chOff x="0" y="0"/>
          <a:chExt cx="0" cy="0"/>
        </a:xfrm>
      </p:grpSpPr>
      <p:pic>
        <p:nvPicPr>
          <p:cNvPr id="6" name="Content Placeholder 5" descr="faces.jpg"/>
          <p:cNvPicPr>
            <a:picLocks noGrp="1" noChangeAspect="1"/>
          </p:cNvPicPr>
          <p:nvPr>
            <p:ph idx="1"/>
          </p:nvPr>
        </p:nvPicPr>
        <p:blipFill>
          <a:blip r:embed="rId3"/>
          <a:srcRect l="-14550" r="-14550"/>
          <a:stretch>
            <a:fillRect/>
          </a:stretch>
        </p:blipFill>
        <p:spPr>
          <a:xfrm>
            <a:off x="-453669" y="-201667"/>
            <a:ext cx="3228448" cy="1775522"/>
          </a:xfrm>
        </p:spPr>
      </p:pic>
      <p:sp>
        <p:nvSpPr>
          <p:cNvPr id="4" name="TextBox 3"/>
          <p:cNvSpPr txBox="1"/>
          <p:nvPr/>
        </p:nvSpPr>
        <p:spPr>
          <a:xfrm>
            <a:off x="4875818" y="2597914"/>
            <a:ext cx="3809907" cy="1200329"/>
          </a:xfrm>
          <a:prstGeom prst="rect">
            <a:avLst/>
          </a:prstGeom>
          <a:noFill/>
        </p:spPr>
        <p:txBody>
          <a:bodyPr wrap="none" rtlCol="0">
            <a:spAutoFit/>
          </a:bodyPr>
          <a:lstStyle/>
          <a:p>
            <a:r>
              <a:rPr lang="en-US" sz="3600" b="1" dirty="0" smtClean="0">
                <a:solidFill>
                  <a:srgbClr val="1E1C11"/>
                </a:solidFill>
              </a:rPr>
              <a:t>Writing Arguments</a:t>
            </a:r>
          </a:p>
          <a:p>
            <a:endParaRPr lang="en-US" sz="3600" dirty="0">
              <a:solidFill>
                <a:srgbClr val="1E1C11"/>
              </a:solidFill>
            </a:endParaRPr>
          </a:p>
        </p:txBody>
      </p:sp>
      <p:sp>
        <p:nvSpPr>
          <p:cNvPr id="8" name="TextBox 7"/>
          <p:cNvSpPr txBox="1"/>
          <p:nvPr/>
        </p:nvSpPr>
        <p:spPr>
          <a:xfrm>
            <a:off x="579805" y="3484436"/>
            <a:ext cx="7703116" cy="2308324"/>
          </a:xfrm>
          <a:prstGeom prst="rect">
            <a:avLst/>
          </a:prstGeom>
          <a:noFill/>
        </p:spPr>
        <p:txBody>
          <a:bodyPr wrap="square" rtlCol="0">
            <a:spAutoFit/>
          </a:bodyPr>
          <a:lstStyle/>
          <a:p>
            <a:pPr>
              <a:buNone/>
            </a:pPr>
            <a:r>
              <a:rPr lang="en-US" sz="2400" b="1" dirty="0" smtClean="0">
                <a:solidFill>
                  <a:schemeClr val="bg1"/>
                </a:solidFill>
              </a:rPr>
              <a:t>What claims do the texts you have read in this lesson make about the events of September 11, 2001? </a:t>
            </a:r>
          </a:p>
          <a:p>
            <a:pPr>
              <a:buNone/>
            </a:pPr>
            <a:r>
              <a:rPr lang="en-US" sz="2400" b="1" dirty="0" smtClean="0">
                <a:solidFill>
                  <a:schemeClr val="bg1"/>
                </a:solidFill>
              </a:rPr>
              <a:t> </a:t>
            </a:r>
          </a:p>
          <a:p>
            <a:pPr>
              <a:buNone/>
            </a:pPr>
            <a:r>
              <a:rPr lang="en-US" sz="2400" b="1" dirty="0" smtClean="0">
                <a:solidFill>
                  <a:schemeClr val="bg1"/>
                </a:solidFill>
              </a:rPr>
              <a:t>Write an essay that analyzes the strength of the argument each of these texts posits. Use textual evidence to support your analysis.</a:t>
            </a:r>
            <a:endParaRPr lang="en-US" sz="2400" b="1" dirty="0">
              <a:solidFill>
                <a:schemeClr val="bg1"/>
              </a:solidFill>
            </a:endParaRPr>
          </a:p>
        </p:txBody>
      </p:sp>
      <p:pic>
        <p:nvPicPr>
          <p:cNvPr id="5" name="Picture 4" descr="Difference-9-8-02-copy2-640x407.jpg"/>
          <p:cNvPicPr>
            <a:picLocks noChangeAspect="1"/>
          </p:cNvPicPr>
          <p:nvPr/>
        </p:nvPicPr>
        <p:blipFill>
          <a:blip r:embed="rId4"/>
          <a:stretch>
            <a:fillRect/>
          </a:stretch>
        </p:blipFill>
        <p:spPr>
          <a:xfrm>
            <a:off x="-49183" y="1573855"/>
            <a:ext cx="2457267" cy="1562668"/>
          </a:xfrm>
          <a:prstGeom prst="rect">
            <a:avLst/>
          </a:prstGeom>
        </p:spPr>
      </p:pic>
      <p:pic>
        <p:nvPicPr>
          <p:cNvPr id="7" name="Picture 6" descr="Ansary.jpg"/>
          <p:cNvPicPr>
            <a:picLocks noChangeAspect="1"/>
          </p:cNvPicPr>
          <p:nvPr/>
        </p:nvPicPr>
        <p:blipFill>
          <a:blip r:embed="rId5"/>
          <a:stretch>
            <a:fillRect/>
          </a:stretch>
        </p:blipFill>
        <p:spPr>
          <a:xfrm>
            <a:off x="2286000" y="-201667"/>
            <a:ext cx="2225460" cy="3338190"/>
          </a:xfrm>
          <a:prstGeom prst="rect">
            <a:avLst/>
          </a:prstGeom>
        </p:spPr>
      </p:pic>
      <p:pic>
        <p:nvPicPr>
          <p:cNvPr id="9" name="Picture 8" descr="firefightersflag9:11.jpg"/>
          <p:cNvPicPr>
            <a:picLocks noChangeAspect="1"/>
          </p:cNvPicPr>
          <p:nvPr/>
        </p:nvPicPr>
        <p:blipFill>
          <a:blip r:embed="rId6"/>
          <a:stretch>
            <a:fillRect/>
          </a:stretch>
        </p:blipFill>
        <p:spPr>
          <a:xfrm>
            <a:off x="4511460" y="0"/>
            <a:ext cx="3108828" cy="2331621"/>
          </a:xfrm>
          <a:prstGeom prst="rect">
            <a:avLst/>
          </a:prstGeom>
        </p:spPr>
      </p:pic>
      <p:graphicFrame>
        <p:nvGraphicFramePr>
          <p:cNvPr id="10" name="Table 9"/>
          <p:cNvGraphicFramePr>
            <a:graphicFrameLocks noGrp="1"/>
          </p:cNvGraphicFramePr>
          <p:nvPr/>
        </p:nvGraphicFramePr>
        <p:xfrm>
          <a:off x="4514192" y="-13806"/>
          <a:ext cx="3078486" cy="2350606"/>
        </p:xfrm>
        <a:graphic>
          <a:graphicData uri="http://schemas.openxmlformats.org/drawingml/2006/table">
            <a:tbl>
              <a:tblPr/>
              <a:tblGrid>
                <a:gridCol w="3078486"/>
              </a:tblGrid>
              <a:tr h="2350606">
                <a:tc>
                  <a:txBody>
                    <a:bodyPr/>
                    <a:lstStyle/>
                    <a:p>
                      <a:endParaRPr lang="en-US" dirty="0"/>
                    </a:p>
                  </a:txBody>
                  <a:tcPr>
                    <a:lnL w="38100" cmpd="sng">
                      <a:solidFill>
                        <a:srgbClr val="17375E"/>
                      </a:solidFill>
                      <a:prstDash val="solid"/>
                    </a:lnL>
                    <a:lnR w="38100" cmpd="sng">
                      <a:solidFill>
                        <a:srgbClr val="17375E"/>
                      </a:solidFill>
                      <a:prstDash val="solid"/>
                    </a:lnR>
                    <a:lnT w="38100" cmpd="sng">
                      <a:solidFill>
                        <a:srgbClr val="17375E"/>
                      </a:solidFill>
                      <a:prstDash val="solid"/>
                    </a:lnT>
                    <a:lnB w="38100" cmpd="sng">
                      <a:solidFill>
                        <a:srgbClr val="17375E"/>
                      </a:solidFill>
                      <a:prstDash val="solid"/>
                    </a:lnB>
                  </a:tcPr>
                </a:tc>
              </a:tr>
            </a:tbl>
          </a:graphicData>
        </a:graphic>
      </p:graphicFrame>
      <p:graphicFrame>
        <p:nvGraphicFramePr>
          <p:cNvPr id="13" name="Table 12"/>
          <p:cNvGraphicFramePr>
            <a:graphicFrameLocks noGrp="1"/>
          </p:cNvGraphicFramePr>
          <p:nvPr/>
        </p:nvGraphicFramePr>
        <p:xfrm>
          <a:off x="2286000" y="33867"/>
          <a:ext cx="2184400" cy="3098800"/>
        </p:xfrm>
        <a:graphic>
          <a:graphicData uri="http://schemas.openxmlformats.org/drawingml/2006/table">
            <a:tbl>
              <a:tblPr/>
              <a:tblGrid>
                <a:gridCol w="2184400"/>
              </a:tblGrid>
              <a:tr h="3098800">
                <a:tc>
                  <a:txBody>
                    <a:bodyPr/>
                    <a:lstStyle/>
                    <a:p>
                      <a:endParaRPr lang="en-US" dirty="0"/>
                    </a:p>
                  </a:txBody>
                  <a:tcPr>
                    <a:lnL w="38100" cmpd="sng">
                      <a:solidFill>
                        <a:srgbClr val="1E1C11"/>
                      </a:solidFill>
                      <a:prstDash val="solid"/>
                    </a:lnL>
                    <a:lnR w="38100" cmpd="sng">
                      <a:solidFill>
                        <a:srgbClr val="1E1C11"/>
                      </a:solidFill>
                      <a:prstDash val="solid"/>
                    </a:lnR>
                    <a:lnT w="38100" cmpd="sng">
                      <a:solidFill>
                        <a:srgbClr val="1E1C11"/>
                      </a:solidFill>
                      <a:prstDash val="solid"/>
                    </a:lnT>
                    <a:lnB w="38100" cmpd="sng">
                      <a:solidFill>
                        <a:srgbClr val="1E1C11"/>
                      </a:solidFill>
                      <a:prstDash val="soli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readwritespeaklisten.JPG"/>
          <p:cNvPicPr>
            <a:picLocks noGrp="1" noChangeAspect="1"/>
          </p:cNvPicPr>
          <p:nvPr>
            <p:ph idx="1"/>
          </p:nvPr>
        </p:nvPicPr>
        <p:blipFill>
          <a:blip r:embed="rId3"/>
          <a:srcRect l="-9687" r="-9687"/>
          <a:stretch>
            <a:fillRect/>
          </a:stretch>
        </p:blipFill>
        <p:spPr>
          <a:xfrm>
            <a:off x="-1584056" y="0"/>
            <a:ext cx="12244160" cy="6733816"/>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060" y="4525963"/>
            <a:ext cx="8229600" cy="1981200"/>
          </a:xfrm>
        </p:spPr>
        <p:txBody>
          <a:bodyPr>
            <a:normAutofit/>
          </a:bodyPr>
          <a:lstStyle/>
          <a:p>
            <a:r>
              <a:rPr lang="en-US" sz="3556" b="1" dirty="0" smtClean="0">
                <a:solidFill>
                  <a:srgbClr val="FFFFFF"/>
                </a:solidFill>
              </a:rPr>
              <a:t>Common Core and RIAP</a:t>
            </a:r>
            <a:r>
              <a:rPr lang="en-US" dirty="0" smtClean="0">
                <a:solidFill>
                  <a:srgbClr val="FFFFFF"/>
                </a:solidFill>
              </a:rPr>
              <a:t/>
            </a:r>
            <a:br>
              <a:rPr lang="en-US" dirty="0" smtClean="0">
                <a:solidFill>
                  <a:srgbClr val="FFFFFF"/>
                </a:solidFill>
              </a:rPr>
            </a:br>
            <a:r>
              <a:rPr lang="en-US" sz="2400" b="1" dirty="0" smtClean="0">
                <a:solidFill>
                  <a:srgbClr val="FFFFFF"/>
                </a:solidFill>
              </a:rPr>
              <a:t>Putting It All Together</a:t>
            </a:r>
            <a:r>
              <a:rPr lang="en-US" sz="3556" dirty="0" smtClean="0">
                <a:solidFill>
                  <a:srgbClr val="FFFFFF"/>
                </a:solidFill>
              </a:rPr>
              <a:t/>
            </a:r>
            <a:br>
              <a:rPr lang="en-US" sz="3556" dirty="0" smtClean="0">
                <a:solidFill>
                  <a:srgbClr val="FFFFFF"/>
                </a:solidFill>
              </a:rPr>
            </a:br>
            <a:r>
              <a:rPr lang="en-US" sz="2000" b="1" dirty="0" smtClean="0">
                <a:solidFill>
                  <a:srgbClr val="FFFFFF"/>
                </a:solidFill>
              </a:rPr>
              <a:t>Carol Jago</a:t>
            </a:r>
            <a:br>
              <a:rPr lang="en-US" sz="2000" b="1" dirty="0" smtClean="0">
                <a:solidFill>
                  <a:srgbClr val="FFFFFF"/>
                </a:solidFill>
              </a:rPr>
            </a:br>
            <a:r>
              <a:rPr lang="en-US" sz="2000" b="1" dirty="0" err="1" smtClean="0">
                <a:solidFill>
                  <a:srgbClr val="FFFFFF"/>
                </a:solidFill>
              </a:rPr>
              <a:t>cjago@caroljago.com</a:t>
            </a:r>
            <a:r>
              <a:rPr lang="en-US" sz="2000" b="1" dirty="0" smtClean="0"/>
              <a:t/>
            </a:r>
            <a:br>
              <a:rPr lang="en-US" sz="2000" b="1" dirty="0" smtClean="0"/>
            </a:br>
            <a:endParaRPr lang="en-US" sz="2000" b="1" dirty="0"/>
          </a:p>
        </p:txBody>
      </p:sp>
      <p:pic>
        <p:nvPicPr>
          <p:cNvPr id="6" name="Content Placeholder 5" descr="JacobLawrenceLibrary.jpg"/>
          <p:cNvPicPr>
            <a:picLocks noGrp="1" noChangeAspect="1"/>
          </p:cNvPicPr>
          <p:nvPr>
            <p:ph idx="1"/>
          </p:nvPr>
        </p:nvPicPr>
        <p:blipFill>
          <a:blip r:embed="rId3"/>
          <a:srcRect l="-11089" r="-11089"/>
          <a:stretch>
            <a:fillRect/>
          </a:stretch>
        </p:blipFill>
        <p:spPr>
          <a:xfrm>
            <a:off x="482060" y="0"/>
            <a:ext cx="8229600" cy="4525963"/>
          </a:xfrm>
        </p:spPr>
      </p:pic>
      <p:graphicFrame>
        <p:nvGraphicFramePr>
          <p:cNvPr id="7" name="Table 6"/>
          <p:cNvGraphicFramePr>
            <a:graphicFrameLocks noGrp="1"/>
          </p:cNvGraphicFramePr>
          <p:nvPr/>
        </p:nvGraphicFramePr>
        <p:xfrm>
          <a:off x="1227667" y="28222"/>
          <a:ext cx="6731000" cy="4501445"/>
        </p:xfrm>
        <a:graphic>
          <a:graphicData uri="http://schemas.openxmlformats.org/drawingml/2006/table">
            <a:tbl>
              <a:tblPr/>
              <a:tblGrid>
                <a:gridCol w="6731000"/>
              </a:tblGrid>
              <a:tr h="4501445">
                <a:tc>
                  <a:txBody>
                    <a:bodyPr/>
                    <a:lstStyle/>
                    <a:p>
                      <a:endParaRPr lang="en-US" dirty="0"/>
                    </a:p>
                  </a:txBody>
                  <a:tcPr>
                    <a:lnL w="38100" cmpd="sng">
                      <a:solidFill>
                        <a:scrgbClr r="0" g="0" b="0"/>
                      </a:solidFill>
                      <a:prstDash val="solid"/>
                    </a:lnL>
                    <a:lnR w="38100" cmpd="sng">
                      <a:solidFill>
                        <a:scrgbClr r="0" g="0" b="0"/>
                      </a:solidFill>
                      <a:prstDash val="solid"/>
                    </a:lnR>
                    <a:lnT w="38100" cmpd="sng">
                      <a:solidFill>
                        <a:scrgbClr r="0" g="0" b="0"/>
                      </a:solidFill>
                      <a:prstDash val="solid"/>
                    </a:lnT>
                    <a:lnB w="38100" cmpd="sng">
                      <a:solidFill>
                        <a:scrgbClr r="0" g="0" b="0"/>
                      </a:solidFill>
                      <a:prstDash val="solid"/>
                    </a:lnB>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6809D"/>
        </a:solidFill>
        <a:effectLst/>
      </p:bgPr>
    </p:bg>
    <p:spTree>
      <p:nvGrpSpPr>
        <p:cNvPr id="1" name=""/>
        <p:cNvGrpSpPr/>
        <p:nvPr/>
      </p:nvGrpSpPr>
      <p:grpSpPr>
        <a:xfrm>
          <a:off x="0" y="0"/>
          <a:ext cx="0" cy="0"/>
          <a:chOff x="0" y="0"/>
          <a:chExt cx="0" cy="0"/>
        </a:xfrm>
      </p:grpSpPr>
      <p:pic>
        <p:nvPicPr>
          <p:cNvPr id="2" name="Picture 1" descr="Dee-and-Ricky-by-Kehinde-Wiley.png"/>
          <p:cNvPicPr>
            <a:picLocks noChangeAspect="1"/>
          </p:cNvPicPr>
          <p:nvPr/>
        </p:nvPicPr>
        <p:blipFill>
          <a:blip r:embed="rId2"/>
          <a:stretch>
            <a:fillRect/>
          </a:stretch>
        </p:blipFill>
        <p:spPr>
          <a:xfrm>
            <a:off x="0" y="237066"/>
            <a:ext cx="9144000" cy="6383867"/>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6809D"/>
        </a:solidFill>
        <a:effectLst/>
      </p:bgPr>
    </p:bg>
    <p:spTree>
      <p:nvGrpSpPr>
        <p:cNvPr id="1" name=""/>
        <p:cNvGrpSpPr/>
        <p:nvPr/>
      </p:nvGrpSpPr>
      <p:grpSpPr>
        <a:xfrm>
          <a:off x="0" y="0"/>
          <a:ext cx="0" cy="0"/>
          <a:chOff x="0" y="0"/>
          <a:chExt cx="0" cy="0"/>
        </a:xfrm>
      </p:grpSpPr>
      <p:pic>
        <p:nvPicPr>
          <p:cNvPr id="2" name="Picture 1" descr="Dee-and-Ricky-by-Kehinde-Wiley.png"/>
          <p:cNvPicPr>
            <a:picLocks noChangeAspect="1"/>
          </p:cNvPicPr>
          <p:nvPr/>
        </p:nvPicPr>
        <p:blipFill>
          <a:blip r:embed="rId2"/>
          <a:stretch>
            <a:fillRect/>
          </a:stretch>
        </p:blipFill>
        <p:spPr>
          <a:xfrm>
            <a:off x="0" y="1"/>
            <a:ext cx="3672095" cy="2563667"/>
          </a:xfrm>
          <a:prstGeom prst="rect">
            <a:avLst/>
          </a:prstGeom>
        </p:spPr>
      </p:pic>
      <p:sp>
        <p:nvSpPr>
          <p:cNvPr id="3" name="TextBox 2"/>
          <p:cNvSpPr txBox="1"/>
          <p:nvPr/>
        </p:nvSpPr>
        <p:spPr>
          <a:xfrm>
            <a:off x="3875859" y="676481"/>
            <a:ext cx="4980751" cy="5632312"/>
          </a:xfrm>
          <a:prstGeom prst="rect">
            <a:avLst/>
          </a:prstGeom>
          <a:noFill/>
        </p:spPr>
        <p:txBody>
          <a:bodyPr wrap="none" rtlCol="0">
            <a:spAutoFit/>
          </a:bodyPr>
          <a:lstStyle/>
          <a:p>
            <a:r>
              <a:rPr lang="en-US" sz="2000" b="1" dirty="0" smtClean="0"/>
              <a:t>If We Must Die </a:t>
            </a:r>
          </a:p>
          <a:p>
            <a:endParaRPr lang="en-US" dirty="0" smtClean="0"/>
          </a:p>
          <a:p>
            <a:r>
              <a:rPr lang="en-US" dirty="0" smtClean="0"/>
              <a:t>If we must die, let it not be like hogs</a:t>
            </a:r>
          </a:p>
          <a:p>
            <a:r>
              <a:rPr lang="en-US" dirty="0" smtClean="0"/>
              <a:t>Hunted and penned in an inglorious spot,</a:t>
            </a:r>
          </a:p>
          <a:p>
            <a:r>
              <a:rPr lang="en-US" dirty="0" smtClean="0"/>
              <a:t>While round us bark the mad and hungry dogs,</a:t>
            </a:r>
          </a:p>
          <a:p>
            <a:r>
              <a:rPr lang="en-US" dirty="0" smtClean="0"/>
              <a:t>Making their mock at our </a:t>
            </a:r>
            <a:r>
              <a:rPr lang="en-US" dirty="0" err="1" smtClean="0"/>
              <a:t>accursèd</a:t>
            </a:r>
            <a:r>
              <a:rPr lang="en-US" dirty="0" smtClean="0"/>
              <a:t> lot.</a:t>
            </a:r>
          </a:p>
          <a:p>
            <a:r>
              <a:rPr lang="en-US" dirty="0" smtClean="0"/>
              <a:t>If we must die, O let us nobly die,</a:t>
            </a:r>
          </a:p>
          <a:p>
            <a:r>
              <a:rPr lang="en-US" dirty="0" smtClean="0"/>
              <a:t>So that our precious blood may not be shed</a:t>
            </a:r>
          </a:p>
          <a:p>
            <a:r>
              <a:rPr lang="en-US" dirty="0" smtClean="0"/>
              <a:t>In vain; then even the monsters we defy</a:t>
            </a:r>
          </a:p>
          <a:p>
            <a:r>
              <a:rPr lang="en-US" dirty="0" smtClean="0"/>
              <a:t>Shall be constrained to honor us though dead!</a:t>
            </a:r>
          </a:p>
          <a:p>
            <a:r>
              <a:rPr lang="en-US" dirty="0" smtClean="0"/>
              <a:t>O kinsmen! we must meet the common foe!</a:t>
            </a:r>
          </a:p>
          <a:p>
            <a:r>
              <a:rPr lang="en-US" dirty="0" smtClean="0"/>
              <a:t>Though far outnumbered let us show us brave,</a:t>
            </a:r>
          </a:p>
          <a:p>
            <a:r>
              <a:rPr lang="en-US" dirty="0" smtClean="0"/>
              <a:t>And for their thousand blows deal one death-blow!</a:t>
            </a:r>
          </a:p>
          <a:p>
            <a:r>
              <a:rPr lang="en-US" dirty="0" smtClean="0"/>
              <a:t>What though before us lies the open grave?</a:t>
            </a:r>
          </a:p>
          <a:p>
            <a:r>
              <a:rPr lang="en-US" dirty="0" smtClean="0"/>
              <a:t>Like men we’ll face the murderous, cowardly pack,</a:t>
            </a:r>
          </a:p>
          <a:p>
            <a:r>
              <a:rPr lang="en-US" dirty="0" smtClean="0"/>
              <a:t>Pressed to the wall, dying, but fighting back!</a:t>
            </a:r>
          </a:p>
          <a:p>
            <a:r>
              <a:rPr lang="en-US" dirty="0" smtClean="0"/>
              <a:t> </a:t>
            </a:r>
          </a:p>
          <a:p>
            <a:endParaRPr lang="en-US" dirty="0" smtClean="0"/>
          </a:p>
          <a:p>
            <a:r>
              <a:rPr lang="en-US" b="1" dirty="0" smtClean="0"/>
              <a:t>						</a:t>
            </a:r>
            <a:r>
              <a:rPr lang="en-US" dirty="0" smtClean="0"/>
              <a:t>by Claude McKay</a:t>
            </a:r>
          </a:p>
          <a:p>
            <a:endParaRPr lang="en-US" dirty="0"/>
          </a:p>
        </p:txBody>
      </p:sp>
      <p:graphicFrame>
        <p:nvGraphicFramePr>
          <p:cNvPr id="4" name="Table 3"/>
          <p:cNvGraphicFramePr>
            <a:graphicFrameLocks noGrp="1"/>
          </p:cNvGraphicFramePr>
          <p:nvPr/>
        </p:nvGraphicFramePr>
        <p:xfrm>
          <a:off x="-27610" y="13806"/>
          <a:ext cx="3727315" cy="2567867"/>
        </p:xfrm>
        <a:graphic>
          <a:graphicData uri="http://schemas.openxmlformats.org/drawingml/2006/table">
            <a:tbl>
              <a:tblPr/>
              <a:tblGrid>
                <a:gridCol w="3727315"/>
              </a:tblGrid>
              <a:tr h="2567867">
                <a:tc>
                  <a:txBody>
                    <a:bodyPr/>
                    <a:lstStyle/>
                    <a:p>
                      <a:endParaRPr lang="en-US" dirty="0"/>
                    </a:p>
                  </a:txBody>
                  <a:tcPr>
                    <a:lnL w="38100" cmpd="sng">
                      <a:solidFill>
                        <a:srgbClr val="10253F"/>
                      </a:solidFill>
                      <a:prstDash val="solid"/>
                    </a:lnL>
                    <a:lnR w="38100" cmpd="sng">
                      <a:solidFill>
                        <a:srgbClr val="10253F"/>
                      </a:solidFill>
                      <a:prstDash val="solid"/>
                    </a:lnR>
                    <a:lnT w="38100" cmpd="sng">
                      <a:solidFill>
                        <a:srgbClr val="10253F"/>
                      </a:solidFill>
                      <a:prstDash val="solid"/>
                    </a:lnT>
                    <a:lnB w="38100" cmpd="sng">
                      <a:solidFill>
                        <a:srgbClr val="10253F"/>
                      </a:solidFill>
                      <a:prstDash val="solid"/>
                    </a:lnB>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53602"/>
        </a:solidFill>
        <a:effectLst/>
      </p:bgPr>
    </p:bg>
    <p:spTree>
      <p:nvGrpSpPr>
        <p:cNvPr id="1" name=""/>
        <p:cNvGrpSpPr/>
        <p:nvPr/>
      </p:nvGrpSpPr>
      <p:grpSpPr>
        <a:xfrm>
          <a:off x="0" y="0"/>
          <a:ext cx="0" cy="0"/>
          <a:chOff x="0" y="0"/>
          <a:chExt cx="0" cy="0"/>
        </a:xfrm>
      </p:grpSpPr>
      <p:pic>
        <p:nvPicPr>
          <p:cNvPr id="2" name="Picture 1" descr="Kehinde Wiley.jpeg"/>
          <p:cNvPicPr>
            <a:picLocks noChangeAspect="1"/>
          </p:cNvPicPr>
          <p:nvPr/>
        </p:nvPicPr>
        <p:blipFill>
          <a:blip r:embed="rId2"/>
          <a:stretch>
            <a:fillRect/>
          </a:stretch>
        </p:blipFill>
        <p:spPr>
          <a:xfrm>
            <a:off x="0" y="38100"/>
            <a:ext cx="5588000" cy="6781800"/>
          </a:xfrm>
          <a:prstGeom prst="rect">
            <a:avLst/>
          </a:prstGeom>
        </p:spPr>
      </p:pic>
      <p:graphicFrame>
        <p:nvGraphicFramePr>
          <p:cNvPr id="3" name="Table 2"/>
          <p:cNvGraphicFramePr>
            <a:graphicFrameLocks noGrp="1"/>
          </p:cNvGraphicFramePr>
          <p:nvPr/>
        </p:nvGraphicFramePr>
        <p:xfrm>
          <a:off x="0" y="0"/>
          <a:ext cx="5590972" cy="6858000"/>
        </p:xfrm>
        <a:graphic>
          <a:graphicData uri="http://schemas.openxmlformats.org/drawingml/2006/table">
            <a:tbl>
              <a:tblPr/>
              <a:tblGrid>
                <a:gridCol w="5590972"/>
              </a:tblGrid>
              <a:tr h="6858000">
                <a:tc>
                  <a:txBody>
                    <a:bodyPr/>
                    <a:lstStyle/>
                    <a:p>
                      <a:endParaRPr lang="en-US" dirty="0"/>
                    </a:p>
                  </a:txBody>
                  <a:tcPr>
                    <a:lnL w="38100" cmpd="sng">
                      <a:solidFill>
                        <a:srgbClr val="E2751D">
                          <a:lumMod val="50000"/>
                        </a:srgbClr>
                      </a:solidFill>
                      <a:prstDash val="solid"/>
                    </a:lnL>
                    <a:lnR w="38100" cmpd="sng">
                      <a:solidFill>
                        <a:srgbClr val="E2751D">
                          <a:lumMod val="50000"/>
                        </a:srgbClr>
                      </a:solidFill>
                      <a:prstDash val="solid"/>
                    </a:lnR>
                    <a:lnT w="38100" cmpd="sng">
                      <a:solidFill>
                        <a:srgbClr val="E2751D">
                          <a:lumMod val="50000"/>
                        </a:srgbClr>
                      </a:solidFill>
                      <a:prstDash val="solid"/>
                    </a:lnT>
                    <a:lnB w="38100" cmpd="sng">
                      <a:solidFill>
                        <a:srgbClr val="E2751D">
                          <a:lumMod val="50000"/>
                        </a:srgbClr>
                      </a:solidFill>
                      <a:prstDash val="solid"/>
                    </a:lnB>
                  </a:tcPr>
                </a:tc>
              </a:tr>
            </a:tbl>
          </a:graphicData>
        </a:graphic>
      </p:graphicFrame>
      <p:sp>
        <p:nvSpPr>
          <p:cNvPr id="4" name="TextBox 3"/>
          <p:cNvSpPr txBox="1"/>
          <p:nvPr/>
        </p:nvSpPr>
        <p:spPr>
          <a:xfrm>
            <a:off x="5879993" y="1843876"/>
            <a:ext cx="2592070" cy="2031325"/>
          </a:xfrm>
          <a:prstGeom prst="rect">
            <a:avLst/>
          </a:prstGeom>
          <a:noFill/>
        </p:spPr>
        <p:txBody>
          <a:bodyPr wrap="square" rtlCol="0">
            <a:spAutoFit/>
          </a:bodyPr>
          <a:lstStyle/>
          <a:p>
            <a:r>
              <a:rPr lang="en-US" u="sng" dirty="0" smtClean="0">
                <a:hlinkClick r:id="rId3"/>
              </a:rPr>
              <a:t>http://www.youtube.com/watch?v=3jNKBOMOTPA&amp;feature=youtu.be</a:t>
            </a:r>
            <a:endParaRPr lang="en-US" u="sng" dirty="0" smtClean="0"/>
          </a:p>
          <a:p>
            <a:r>
              <a:rPr lang="en-US" dirty="0" smtClean="0"/>
              <a:t> </a:t>
            </a:r>
          </a:p>
          <a:p>
            <a:endParaRPr lang="en-US" dirty="0"/>
          </a:p>
        </p:txBody>
      </p:sp>
      <p:sp>
        <p:nvSpPr>
          <p:cNvPr id="5" name="TextBox 4"/>
          <p:cNvSpPr txBox="1"/>
          <p:nvPr/>
        </p:nvSpPr>
        <p:spPr>
          <a:xfrm>
            <a:off x="5879993" y="869753"/>
            <a:ext cx="2946540" cy="646331"/>
          </a:xfrm>
          <a:prstGeom prst="rect">
            <a:avLst/>
          </a:prstGeom>
          <a:noFill/>
        </p:spPr>
        <p:txBody>
          <a:bodyPr wrap="none" rtlCol="0">
            <a:spAutoFit/>
          </a:bodyPr>
          <a:lstStyle/>
          <a:p>
            <a:r>
              <a:rPr lang="en-US" sz="3600" b="1" dirty="0" err="1" smtClean="0"/>
              <a:t>Kehinde</a:t>
            </a:r>
            <a:r>
              <a:rPr lang="en-US" sz="3600" b="1" dirty="0" smtClean="0"/>
              <a:t> Wiley</a:t>
            </a:r>
            <a:endParaRPr lang="en-US" sz="36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19E79"/>
        </a:solidFill>
        <a:effectLst/>
      </p:bgPr>
    </p:bg>
    <p:spTree>
      <p:nvGrpSpPr>
        <p:cNvPr id="1" name=""/>
        <p:cNvGrpSpPr/>
        <p:nvPr/>
      </p:nvGrpSpPr>
      <p:grpSpPr>
        <a:xfrm>
          <a:off x="0" y="0"/>
          <a:ext cx="0" cy="0"/>
          <a:chOff x="0" y="0"/>
          <a:chExt cx="0" cy="0"/>
        </a:xfrm>
      </p:grpSpPr>
      <p:pic>
        <p:nvPicPr>
          <p:cNvPr id="4" name="Content Placeholder 3" descr="Napoleon-Jacques-Louis_David_charlottenburg-version.jpg"/>
          <p:cNvPicPr>
            <a:picLocks noGrp="1" noChangeAspect="1"/>
          </p:cNvPicPr>
          <p:nvPr>
            <p:ph idx="1"/>
          </p:nvPr>
        </p:nvPicPr>
        <p:blipFill>
          <a:blip r:embed="rId3"/>
          <a:srcRect l="-56907" r="-56907"/>
          <a:stretch>
            <a:fillRect/>
          </a:stretch>
        </p:blipFill>
        <p:spPr>
          <a:xfrm>
            <a:off x="-1753190" y="0"/>
            <a:ext cx="12469964" cy="6858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pic>
        <p:nvPicPr>
          <p:cNvPr id="7" name="Content Placeholder 6" descr="Wiley napoleon.jpg"/>
          <p:cNvPicPr>
            <a:picLocks noGrp="1" noChangeAspect="1"/>
          </p:cNvPicPr>
          <p:nvPr>
            <p:ph idx="1"/>
          </p:nvPr>
        </p:nvPicPr>
        <p:blipFill>
          <a:blip r:embed="rId3"/>
          <a:srcRect l="-39460" r="-39460"/>
          <a:stretch>
            <a:fillRect/>
          </a:stretch>
        </p:blipFill>
        <p:spPr>
          <a:xfrm>
            <a:off x="-1689055" y="0"/>
            <a:ext cx="12469964" cy="6858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120801"/>
        </a:solidFill>
        <a:effectLst/>
      </p:bgPr>
    </p:bg>
    <p:spTree>
      <p:nvGrpSpPr>
        <p:cNvPr id="1" name=""/>
        <p:cNvGrpSpPr/>
        <p:nvPr/>
      </p:nvGrpSpPr>
      <p:grpSpPr>
        <a:xfrm>
          <a:off x="0" y="0"/>
          <a:ext cx="0" cy="0"/>
          <a:chOff x="0" y="0"/>
          <a:chExt cx="0" cy="0"/>
        </a:xfrm>
      </p:grpSpPr>
      <p:pic>
        <p:nvPicPr>
          <p:cNvPr id="5" name="Content Placeholder 4" descr="Wiley.Mrs_Waldorf_Astor.jpg"/>
          <p:cNvPicPr>
            <a:picLocks noGrp="1" noChangeAspect="1"/>
          </p:cNvPicPr>
          <p:nvPr>
            <p:ph idx="1"/>
          </p:nvPr>
        </p:nvPicPr>
        <p:blipFill>
          <a:blip r:embed="rId2"/>
          <a:srcRect l="-56210" r="-56210"/>
          <a:stretch>
            <a:fillRect/>
          </a:stretch>
        </p:blipFill>
        <p:spPr>
          <a:xfrm>
            <a:off x="0" y="-319267"/>
            <a:ext cx="13760745" cy="7567879"/>
          </a:xfrm>
        </p:spPr>
      </p:pic>
      <p:pic>
        <p:nvPicPr>
          <p:cNvPr id="3" name="Picture 2" descr="JohnSingerSargent-MrsWaldorfAstorNancyLanghorne.jpg"/>
          <p:cNvPicPr>
            <a:picLocks noChangeAspect="1"/>
          </p:cNvPicPr>
          <p:nvPr/>
        </p:nvPicPr>
        <p:blipFill>
          <a:blip r:embed="rId3"/>
          <a:stretch>
            <a:fillRect/>
          </a:stretch>
        </p:blipFill>
        <p:spPr>
          <a:xfrm>
            <a:off x="0" y="0"/>
            <a:ext cx="4626478"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FA7A7"/>
        </a:solidFill>
        <a:effectLst/>
      </p:bgPr>
    </p:bg>
    <p:spTree>
      <p:nvGrpSpPr>
        <p:cNvPr id="1" name=""/>
        <p:cNvGrpSpPr/>
        <p:nvPr/>
      </p:nvGrpSpPr>
      <p:grpSpPr>
        <a:xfrm>
          <a:off x="0" y="0"/>
          <a:ext cx="0" cy="0"/>
          <a:chOff x="0" y="0"/>
          <a:chExt cx="0" cy="0"/>
        </a:xfrm>
      </p:grpSpPr>
      <p:pic>
        <p:nvPicPr>
          <p:cNvPr id="2" name="Picture 1" descr="kehinde_wiley_blanton.jpeg"/>
          <p:cNvPicPr>
            <a:picLocks noChangeAspect="1"/>
          </p:cNvPicPr>
          <p:nvPr/>
        </p:nvPicPr>
        <p:blipFill>
          <a:blip r:embed="rId3"/>
          <a:stretch>
            <a:fillRect/>
          </a:stretch>
        </p:blipFill>
        <p:spPr>
          <a:xfrm>
            <a:off x="2008822" y="0"/>
            <a:ext cx="5126355" cy="6858000"/>
          </a:xfrm>
          <a:prstGeom prst="rect">
            <a:avLst/>
          </a:prstGeom>
        </p:spPr>
      </p:pic>
      <p:graphicFrame>
        <p:nvGraphicFramePr>
          <p:cNvPr id="3" name="Table 2"/>
          <p:cNvGraphicFramePr>
            <a:graphicFrameLocks noGrp="1"/>
          </p:cNvGraphicFramePr>
          <p:nvPr/>
        </p:nvGraphicFramePr>
        <p:xfrm>
          <a:off x="2015511" y="-27611"/>
          <a:ext cx="5121606" cy="6889062"/>
        </p:xfrm>
        <a:graphic>
          <a:graphicData uri="http://schemas.openxmlformats.org/drawingml/2006/table">
            <a:tbl>
              <a:tblPr/>
              <a:tblGrid>
                <a:gridCol w="5121606"/>
              </a:tblGrid>
              <a:tr h="6889062">
                <a:tc>
                  <a:txBody>
                    <a:bodyPr/>
                    <a:lstStyle/>
                    <a:p>
                      <a:endParaRPr lang="en-US" dirty="0"/>
                    </a:p>
                  </a:txBody>
                  <a:tcPr>
                    <a:lnL w="38100" cmpd="sng">
                      <a:solidFill>
                        <a:srgbClr val="244A58">
                          <a:lumMod val="50000"/>
                        </a:srgbClr>
                      </a:solidFill>
                      <a:prstDash val="solid"/>
                    </a:lnL>
                    <a:lnR w="38100" cmpd="sng">
                      <a:solidFill>
                        <a:srgbClr val="244A58">
                          <a:lumMod val="50000"/>
                        </a:srgbClr>
                      </a:solidFill>
                      <a:prstDash val="solid"/>
                    </a:lnR>
                    <a:lnT w="38100" cmpd="sng">
                      <a:solidFill>
                        <a:srgbClr val="244A58">
                          <a:lumMod val="50000"/>
                        </a:srgbClr>
                      </a:solidFill>
                      <a:prstDash val="solid"/>
                    </a:lnT>
                    <a:lnB w="38100" cmpd="sng">
                      <a:solidFill>
                        <a:srgbClr val="244A58">
                          <a:lumMod val="50000"/>
                        </a:srgbClr>
                      </a:solidFill>
                      <a:prstDash val="solid"/>
                    </a:lnB>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 name="Picture 2" descr="WileyVirginMartyr.jpeg"/>
          <p:cNvPicPr>
            <a:picLocks noChangeAspect="1"/>
          </p:cNvPicPr>
          <p:nvPr/>
        </p:nvPicPr>
        <p:blipFill>
          <a:blip r:embed="rId3"/>
          <a:stretch>
            <a:fillRect/>
          </a:stretch>
        </p:blipFill>
        <p:spPr>
          <a:xfrm>
            <a:off x="548126" y="3253315"/>
            <a:ext cx="8139614" cy="3604686"/>
          </a:xfrm>
          <a:prstGeom prst="rect">
            <a:avLst/>
          </a:prstGeom>
        </p:spPr>
      </p:pic>
      <p:pic>
        <p:nvPicPr>
          <p:cNvPr id="4" name="Picture 3" descr="saint-cecilia.jpeg"/>
          <p:cNvPicPr>
            <a:picLocks noChangeAspect="1"/>
          </p:cNvPicPr>
          <p:nvPr/>
        </p:nvPicPr>
        <p:blipFill>
          <a:blip r:embed="rId4"/>
          <a:stretch>
            <a:fillRect/>
          </a:stretch>
        </p:blipFill>
        <p:spPr>
          <a:xfrm>
            <a:off x="548126" y="-254859"/>
            <a:ext cx="8139614" cy="3508174"/>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pic>
        <p:nvPicPr>
          <p:cNvPr id="3" name="Picture 2" descr="WileyVirginMartyr.jpeg"/>
          <p:cNvPicPr>
            <a:picLocks noChangeAspect="1"/>
          </p:cNvPicPr>
          <p:nvPr/>
        </p:nvPicPr>
        <p:blipFill>
          <a:blip r:embed="rId3"/>
          <a:stretch>
            <a:fillRect/>
          </a:stretch>
        </p:blipFill>
        <p:spPr>
          <a:xfrm flipH="1">
            <a:off x="0" y="0"/>
            <a:ext cx="5112577" cy="2264141"/>
          </a:xfrm>
          <a:prstGeom prst="rect">
            <a:avLst/>
          </a:prstGeom>
        </p:spPr>
      </p:pic>
      <p:sp>
        <p:nvSpPr>
          <p:cNvPr id="4" name="TextBox 3"/>
          <p:cNvSpPr txBox="1"/>
          <p:nvPr/>
        </p:nvSpPr>
        <p:spPr>
          <a:xfrm>
            <a:off x="5112577" y="331338"/>
            <a:ext cx="3970746" cy="6740308"/>
          </a:xfrm>
          <a:prstGeom prst="rect">
            <a:avLst/>
          </a:prstGeom>
          <a:noFill/>
        </p:spPr>
        <p:txBody>
          <a:bodyPr wrap="none" rtlCol="0">
            <a:spAutoFit/>
          </a:bodyPr>
          <a:lstStyle/>
          <a:p>
            <a:r>
              <a:rPr lang="en-US" b="1" dirty="0" smtClean="0">
                <a:solidFill>
                  <a:schemeClr val="bg1"/>
                </a:solidFill>
              </a:rPr>
              <a:t>The Boy Died in My Alley </a:t>
            </a:r>
            <a:endParaRPr lang="en-US" dirty="0" smtClean="0">
              <a:solidFill>
                <a:schemeClr val="bg1"/>
              </a:solidFill>
            </a:endParaRPr>
          </a:p>
          <a:p>
            <a:r>
              <a:rPr lang="en-US" dirty="0" smtClean="0">
                <a:solidFill>
                  <a:schemeClr val="bg1"/>
                </a:solidFill>
              </a:rPr>
              <a:t>to Running Boy </a:t>
            </a:r>
          </a:p>
          <a:p>
            <a:r>
              <a:rPr lang="en-US" dirty="0" smtClean="0">
                <a:solidFill>
                  <a:schemeClr val="bg1"/>
                </a:solidFill>
              </a:rPr>
              <a:t> </a:t>
            </a:r>
          </a:p>
          <a:p>
            <a:r>
              <a:rPr lang="en-US" dirty="0" smtClean="0">
                <a:solidFill>
                  <a:schemeClr val="bg1"/>
                </a:solidFill>
              </a:rPr>
              <a:t>The Boy died in my alley</a:t>
            </a:r>
          </a:p>
          <a:p>
            <a:r>
              <a:rPr lang="en-US" dirty="0" smtClean="0">
                <a:solidFill>
                  <a:schemeClr val="bg1"/>
                </a:solidFill>
              </a:rPr>
              <a:t>without my Having Known.</a:t>
            </a:r>
          </a:p>
          <a:p>
            <a:r>
              <a:rPr lang="en-US" dirty="0" smtClean="0">
                <a:solidFill>
                  <a:schemeClr val="bg1"/>
                </a:solidFill>
              </a:rPr>
              <a:t>Policeman said, next morning,</a:t>
            </a:r>
          </a:p>
          <a:p>
            <a:r>
              <a:rPr lang="en-US" dirty="0" smtClean="0">
                <a:solidFill>
                  <a:schemeClr val="bg1"/>
                </a:solidFill>
              </a:rPr>
              <a:t>"Apparently died Alone."</a:t>
            </a:r>
          </a:p>
          <a:p>
            <a:r>
              <a:rPr lang="en-US" dirty="0" smtClean="0">
                <a:solidFill>
                  <a:schemeClr val="bg1"/>
                </a:solidFill>
              </a:rPr>
              <a:t> </a:t>
            </a:r>
          </a:p>
          <a:p>
            <a:r>
              <a:rPr lang="en-US" dirty="0" smtClean="0">
                <a:solidFill>
                  <a:schemeClr val="bg1"/>
                </a:solidFill>
              </a:rPr>
              <a:t>"You heard a shot?" Policeman said.</a:t>
            </a:r>
          </a:p>
          <a:p>
            <a:r>
              <a:rPr lang="en-US" dirty="0" smtClean="0">
                <a:solidFill>
                  <a:schemeClr val="bg1"/>
                </a:solidFill>
              </a:rPr>
              <a:t>Shots I hear and Shots I hear.</a:t>
            </a:r>
          </a:p>
          <a:p>
            <a:r>
              <a:rPr lang="en-US" dirty="0" smtClean="0">
                <a:solidFill>
                  <a:schemeClr val="bg1"/>
                </a:solidFill>
              </a:rPr>
              <a:t>I never see the Dead.</a:t>
            </a:r>
          </a:p>
          <a:p>
            <a:r>
              <a:rPr lang="en-US" dirty="0" smtClean="0">
                <a:solidFill>
                  <a:schemeClr val="bg1"/>
                </a:solidFill>
              </a:rPr>
              <a:t> </a:t>
            </a:r>
          </a:p>
          <a:p>
            <a:r>
              <a:rPr lang="en-US" dirty="0" smtClean="0">
                <a:solidFill>
                  <a:schemeClr val="bg1"/>
                </a:solidFill>
              </a:rPr>
              <a:t>The Shot that killed him yes I heard</a:t>
            </a:r>
          </a:p>
          <a:p>
            <a:r>
              <a:rPr lang="en-US" dirty="0" smtClean="0">
                <a:solidFill>
                  <a:schemeClr val="bg1"/>
                </a:solidFill>
              </a:rPr>
              <a:t>as I heard the Thousand shots before;</a:t>
            </a:r>
          </a:p>
          <a:p>
            <a:r>
              <a:rPr lang="en-US" dirty="0" smtClean="0">
                <a:solidFill>
                  <a:schemeClr val="bg1"/>
                </a:solidFill>
              </a:rPr>
              <a:t>careening </a:t>
            </a:r>
            <a:r>
              <a:rPr lang="en-US" dirty="0" err="1" smtClean="0">
                <a:solidFill>
                  <a:schemeClr val="bg1"/>
                </a:solidFill>
              </a:rPr>
              <a:t>tinnily</a:t>
            </a:r>
            <a:r>
              <a:rPr lang="en-US" dirty="0" smtClean="0">
                <a:solidFill>
                  <a:schemeClr val="bg1"/>
                </a:solidFill>
              </a:rPr>
              <a:t> down the nights</a:t>
            </a:r>
          </a:p>
          <a:p>
            <a:r>
              <a:rPr lang="en-US" dirty="0" smtClean="0">
                <a:solidFill>
                  <a:schemeClr val="bg1"/>
                </a:solidFill>
              </a:rPr>
              <a:t>across my years and arteries.</a:t>
            </a:r>
          </a:p>
          <a:p>
            <a:r>
              <a:rPr lang="en-US" dirty="0" smtClean="0">
                <a:solidFill>
                  <a:schemeClr val="bg1"/>
                </a:solidFill>
              </a:rPr>
              <a:t> </a:t>
            </a:r>
          </a:p>
          <a:p>
            <a:r>
              <a:rPr lang="en-US" dirty="0" smtClean="0">
                <a:solidFill>
                  <a:schemeClr val="bg1"/>
                </a:solidFill>
              </a:rPr>
              <a:t>Policeman pounded on my door.</a:t>
            </a:r>
          </a:p>
          <a:p>
            <a:r>
              <a:rPr lang="en-US" dirty="0" smtClean="0">
                <a:solidFill>
                  <a:schemeClr val="bg1"/>
                </a:solidFill>
              </a:rPr>
              <a:t>"Who is it?" "POLICE!" Policeman yelled.</a:t>
            </a:r>
          </a:p>
          <a:p>
            <a:r>
              <a:rPr lang="en-US" dirty="0" smtClean="0">
                <a:solidFill>
                  <a:schemeClr val="bg1"/>
                </a:solidFill>
              </a:rPr>
              <a:t>"A Boy was dying in your alley.</a:t>
            </a:r>
          </a:p>
          <a:p>
            <a:r>
              <a:rPr lang="en-US" dirty="0" smtClean="0">
                <a:solidFill>
                  <a:schemeClr val="bg1"/>
                </a:solidFill>
              </a:rPr>
              <a:t>A Boy is dead, and in your alley.</a:t>
            </a:r>
          </a:p>
          <a:p>
            <a:r>
              <a:rPr lang="en-US" dirty="0" smtClean="0">
                <a:solidFill>
                  <a:schemeClr val="bg1"/>
                </a:solidFill>
              </a:rPr>
              <a:t>And have you known this Boy before?"</a:t>
            </a:r>
          </a:p>
          <a:p>
            <a:r>
              <a:rPr lang="en-US" dirty="0" smtClean="0">
                <a:solidFill>
                  <a:schemeClr val="bg1"/>
                </a:solidFill>
              </a:rPr>
              <a:t> </a:t>
            </a:r>
          </a:p>
          <a:p>
            <a:endParaRPr lang="en-US" b="1" i="1" dirty="0">
              <a:solidFill>
                <a:schemeClr val="bg1"/>
              </a:solidFill>
            </a:endParaRPr>
          </a:p>
        </p:txBody>
      </p:sp>
      <p:sp>
        <p:nvSpPr>
          <p:cNvPr id="5" name="TextBox 4"/>
          <p:cNvSpPr txBox="1"/>
          <p:nvPr/>
        </p:nvSpPr>
        <p:spPr>
          <a:xfrm>
            <a:off x="276097" y="2488456"/>
            <a:ext cx="2216510" cy="369332"/>
          </a:xfrm>
          <a:prstGeom prst="rect">
            <a:avLst/>
          </a:prstGeom>
          <a:noFill/>
        </p:spPr>
        <p:txBody>
          <a:bodyPr wrap="none" rtlCol="0">
            <a:spAutoFit/>
          </a:bodyPr>
          <a:lstStyle/>
          <a:p>
            <a:r>
              <a:rPr lang="en-US" dirty="0" smtClean="0">
                <a:solidFill>
                  <a:schemeClr val="bg1"/>
                </a:solidFill>
              </a:rPr>
              <a:t>by Gwendolyn Brooks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8" name="Title 1"/>
          <p:cNvSpPr>
            <a:spLocks noGrp="1"/>
          </p:cNvSpPr>
          <p:nvPr>
            <p:ph type="title"/>
          </p:nvPr>
        </p:nvSpPr>
        <p:spPr>
          <a:xfrm>
            <a:off x="262211" y="3680293"/>
            <a:ext cx="8429146" cy="1331048"/>
          </a:xfrm>
        </p:spPr>
        <p:txBody>
          <a:bodyPr/>
          <a:lstStyle/>
          <a:p>
            <a:pPr eaLnBrk="1" hangingPunct="1"/>
            <a:r>
              <a:rPr lang="en-US" sz="3200" b="1" dirty="0" smtClean="0">
                <a:solidFill>
                  <a:srgbClr val="800000"/>
                </a:solidFill>
                <a:ea typeface="ＭＳ Ｐゴシック" charset="-128"/>
                <a:cs typeface="ＭＳ Ｐゴシック" charset="-128"/>
              </a:rPr>
              <a:t>College and Career Readiness Anchor Standards </a:t>
            </a:r>
            <a:r>
              <a:rPr lang="en-US" sz="4000" b="1" dirty="0" smtClean="0">
                <a:solidFill>
                  <a:srgbClr val="800000"/>
                </a:solidFill>
                <a:ea typeface="ＭＳ Ｐゴシック" charset="-128"/>
                <a:cs typeface="ＭＳ Ｐゴシック" charset="-128"/>
              </a:rPr>
              <a:t/>
            </a:r>
            <a:br>
              <a:rPr lang="en-US" sz="4000" b="1" dirty="0" smtClean="0">
                <a:solidFill>
                  <a:srgbClr val="800000"/>
                </a:solidFill>
                <a:ea typeface="ＭＳ Ｐゴシック" charset="-128"/>
                <a:cs typeface="ＭＳ Ｐゴシック" charset="-128"/>
              </a:rPr>
            </a:br>
            <a:endParaRPr lang="en-US" sz="4000" b="1" dirty="0" smtClean="0">
              <a:solidFill>
                <a:srgbClr val="800000"/>
              </a:solidFill>
              <a:ea typeface="ＭＳ Ｐゴシック" charset="-128"/>
              <a:cs typeface="ＭＳ Ｐゴシック" charset="-128"/>
            </a:endParaRPr>
          </a:p>
        </p:txBody>
      </p:sp>
      <p:sp>
        <p:nvSpPr>
          <p:cNvPr id="280579" name="TextBox 5"/>
          <p:cNvSpPr txBox="1">
            <a:spLocks noChangeArrowheads="1"/>
          </p:cNvSpPr>
          <p:nvPr/>
        </p:nvSpPr>
        <p:spPr bwMode="auto">
          <a:xfrm>
            <a:off x="510780" y="4549676"/>
            <a:ext cx="8001114" cy="830997"/>
          </a:xfrm>
          <a:prstGeom prst="rect">
            <a:avLst/>
          </a:prstGeom>
          <a:noFill/>
          <a:ln w="9525">
            <a:noFill/>
            <a:miter lim="800000"/>
            <a:headEnd/>
            <a:tailEnd/>
          </a:ln>
        </p:spPr>
        <p:txBody>
          <a:bodyPr wrap="square">
            <a:prstTxWarp prst="textNoShape">
              <a:avLst/>
            </a:prstTxWarp>
            <a:spAutoFit/>
          </a:bodyPr>
          <a:lstStyle/>
          <a:p>
            <a:pPr marL="457200" indent="-457200"/>
            <a:r>
              <a:rPr lang="en-US" sz="2400" b="1" dirty="0" smtClean="0"/>
              <a:t>	Read the CCR Anchor standards putting a check mark next to skills that you practice in your professional life.</a:t>
            </a:r>
            <a:endParaRPr lang="en-US" sz="2400" b="1" dirty="0"/>
          </a:p>
        </p:txBody>
      </p:sp>
      <p:pic>
        <p:nvPicPr>
          <p:cNvPr id="9" name="Picture 8" descr="CommCore72010.jpeg"/>
          <p:cNvPicPr>
            <a:picLocks noChangeAspect="1"/>
          </p:cNvPicPr>
          <p:nvPr/>
        </p:nvPicPr>
        <p:blipFill>
          <a:blip r:embed="rId3"/>
          <a:stretch>
            <a:fillRect/>
          </a:stretch>
        </p:blipFill>
        <p:spPr>
          <a:xfrm>
            <a:off x="1524000" y="0"/>
            <a:ext cx="6096000" cy="3429000"/>
          </a:xfrm>
          <a:prstGeom prst="rect">
            <a:avLst/>
          </a:prstGeom>
        </p:spPr>
      </p:pic>
      <p:graphicFrame>
        <p:nvGraphicFramePr>
          <p:cNvPr id="10" name="Table 9"/>
          <p:cNvGraphicFramePr>
            <a:graphicFrameLocks noGrp="1"/>
          </p:cNvGraphicFramePr>
          <p:nvPr/>
        </p:nvGraphicFramePr>
        <p:xfrm>
          <a:off x="1518536" y="0"/>
          <a:ext cx="6101752" cy="3437629"/>
        </p:xfrm>
        <a:graphic>
          <a:graphicData uri="http://schemas.openxmlformats.org/drawingml/2006/table">
            <a:tbl>
              <a:tblPr/>
              <a:tblGrid>
                <a:gridCol w="6101752"/>
              </a:tblGrid>
              <a:tr h="3437629">
                <a:tc>
                  <a:txBody>
                    <a:bodyPr/>
                    <a:lstStyle/>
                    <a:p>
                      <a:endParaRPr lang="en-US" dirty="0"/>
                    </a:p>
                  </a:txBody>
                  <a:tcPr>
                    <a:lnL w="38100" cmpd="sng">
                      <a:solidFill>
                        <a:srgbClr val="800000"/>
                      </a:solidFill>
                      <a:prstDash val="solid"/>
                    </a:lnL>
                    <a:lnR w="38100" cmpd="sng">
                      <a:solidFill>
                        <a:srgbClr val="800000"/>
                      </a:solidFill>
                      <a:prstDash val="solid"/>
                    </a:lnR>
                    <a:lnT w="38100" cmpd="sng">
                      <a:solidFill>
                        <a:srgbClr val="800000"/>
                      </a:solidFill>
                      <a:prstDash val="solid"/>
                    </a:lnT>
                    <a:lnB w="38100" cmpd="sng">
                      <a:solidFill>
                        <a:srgbClr val="800000"/>
                      </a:solidFill>
                      <a:prstDash val="solid"/>
                    </a:lnB>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pic>
        <p:nvPicPr>
          <p:cNvPr id="3" name="Picture 2" descr="WileyVirginMartyr.jpeg"/>
          <p:cNvPicPr>
            <a:picLocks noChangeAspect="1"/>
          </p:cNvPicPr>
          <p:nvPr/>
        </p:nvPicPr>
        <p:blipFill>
          <a:blip r:embed="rId3"/>
          <a:stretch>
            <a:fillRect/>
          </a:stretch>
        </p:blipFill>
        <p:spPr>
          <a:xfrm flipH="1">
            <a:off x="0" y="0"/>
            <a:ext cx="5112577" cy="2264141"/>
          </a:xfrm>
          <a:prstGeom prst="rect">
            <a:avLst/>
          </a:prstGeom>
        </p:spPr>
      </p:pic>
      <p:sp>
        <p:nvSpPr>
          <p:cNvPr id="4" name="TextBox 3"/>
          <p:cNvSpPr txBox="1"/>
          <p:nvPr/>
        </p:nvSpPr>
        <p:spPr>
          <a:xfrm>
            <a:off x="1005338" y="2429810"/>
            <a:ext cx="4107239" cy="3416320"/>
          </a:xfrm>
          <a:prstGeom prst="rect">
            <a:avLst/>
          </a:prstGeom>
          <a:noFill/>
        </p:spPr>
        <p:txBody>
          <a:bodyPr wrap="none" rtlCol="0">
            <a:spAutoFit/>
          </a:bodyPr>
          <a:lstStyle/>
          <a:p>
            <a:r>
              <a:rPr lang="en-US" dirty="0" smtClean="0">
                <a:solidFill>
                  <a:schemeClr val="bg1"/>
                </a:solidFill>
              </a:rPr>
              <a:t>have known this Boy before.</a:t>
            </a:r>
          </a:p>
          <a:p>
            <a:r>
              <a:rPr lang="en-US" dirty="0" smtClean="0">
                <a:solidFill>
                  <a:schemeClr val="bg1"/>
                </a:solidFill>
              </a:rPr>
              <a:t>I have known this boy before, </a:t>
            </a:r>
          </a:p>
          <a:p>
            <a:r>
              <a:rPr lang="en-US" dirty="0" smtClean="0">
                <a:solidFill>
                  <a:schemeClr val="bg1"/>
                </a:solidFill>
              </a:rPr>
              <a:t>who ornaments my alley.</a:t>
            </a:r>
          </a:p>
          <a:p>
            <a:r>
              <a:rPr lang="en-US" dirty="0" smtClean="0">
                <a:solidFill>
                  <a:schemeClr val="bg1"/>
                </a:solidFill>
              </a:rPr>
              <a:t>I never saw his face at all.</a:t>
            </a:r>
          </a:p>
          <a:p>
            <a:r>
              <a:rPr lang="en-US" dirty="0" smtClean="0">
                <a:solidFill>
                  <a:schemeClr val="bg1"/>
                </a:solidFill>
              </a:rPr>
              <a:t>I never saw his </a:t>
            </a:r>
            <a:r>
              <a:rPr lang="en-US" dirty="0" err="1" smtClean="0">
                <a:solidFill>
                  <a:schemeClr val="bg1"/>
                </a:solidFill>
              </a:rPr>
              <a:t>futurefall</a:t>
            </a:r>
            <a:r>
              <a:rPr lang="en-US" dirty="0" smtClean="0">
                <a:solidFill>
                  <a:schemeClr val="bg1"/>
                </a:solidFill>
              </a:rPr>
              <a:t>.</a:t>
            </a:r>
          </a:p>
          <a:p>
            <a:r>
              <a:rPr lang="en-US" dirty="0" smtClean="0">
                <a:solidFill>
                  <a:schemeClr val="bg1"/>
                </a:solidFill>
              </a:rPr>
              <a:t>But I have known this Boy.</a:t>
            </a:r>
          </a:p>
          <a:p>
            <a:r>
              <a:rPr lang="en-US" dirty="0" smtClean="0">
                <a:solidFill>
                  <a:schemeClr val="bg1"/>
                </a:solidFill>
              </a:rPr>
              <a:t> </a:t>
            </a:r>
          </a:p>
          <a:p>
            <a:r>
              <a:rPr lang="en-US" dirty="0" smtClean="0">
                <a:solidFill>
                  <a:schemeClr val="bg1"/>
                </a:solidFill>
              </a:rPr>
              <a:t>I have always heard him deal with death.</a:t>
            </a:r>
          </a:p>
          <a:p>
            <a:r>
              <a:rPr lang="en-US" dirty="0" smtClean="0">
                <a:solidFill>
                  <a:schemeClr val="bg1"/>
                </a:solidFill>
              </a:rPr>
              <a:t>I have always heard the shout, the volley.</a:t>
            </a:r>
          </a:p>
          <a:p>
            <a:r>
              <a:rPr lang="en-US" dirty="0" smtClean="0">
                <a:solidFill>
                  <a:schemeClr val="bg1"/>
                </a:solidFill>
              </a:rPr>
              <a:t>I have closed my heart-ears late and early.</a:t>
            </a:r>
          </a:p>
          <a:p>
            <a:r>
              <a:rPr lang="en-US" dirty="0" smtClean="0">
                <a:solidFill>
                  <a:schemeClr val="bg1"/>
                </a:solidFill>
              </a:rPr>
              <a:t>And I have killed him ever.</a:t>
            </a:r>
          </a:p>
          <a:p>
            <a:r>
              <a:rPr lang="en-US" dirty="0" smtClean="0">
                <a:solidFill>
                  <a:schemeClr val="bg1"/>
                </a:solidFill>
              </a:rPr>
              <a:t> </a:t>
            </a:r>
          </a:p>
        </p:txBody>
      </p:sp>
      <p:sp>
        <p:nvSpPr>
          <p:cNvPr id="5" name="TextBox 4"/>
          <p:cNvSpPr txBox="1"/>
          <p:nvPr/>
        </p:nvSpPr>
        <p:spPr>
          <a:xfrm>
            <a:off x="5568138" y="948689"/>
            <a:ext cx="3223809" cy="5909311"/>
          </a:xfrm>
          <a:prstGeom prst="rect">
            <a:avLst/>
          </a:prstGeom>
          <a:noFill/>
        </p:spPr>
        <p:txBody>
          <a:bodyPr wrap="none" rtlCol="0">
            <a:spAutoFit/>
          </a:bodyPr>
          <a:lstStyle/>
          <a:p>
            <a:r>
              <a:rPr lang="en-US" dirty="0" smtClean="0">
                <a:solidFill>
                  <a:schemeClr val="bg1"/>
                </a:solidFill>
              </a:rPr>
              <a:t> </a:t>
            </a:r>
          </a:p>
          <a:p>
            <a:r>
              <a:rPr lang="en-US" dirty="0" smtClean="0">
                <a:solidFill>
                  <a:schemeClr val="bg1"/>
                </a:solidFill>
              </a:rPr>
              <a:t>I joined the Wild and killed him</a:t>
            </a:r>
          </a:p>
          <a:p>
            <a:r>
              <a:rPr lang="en-US" dirty="0" smtClean="0">
                <a:solidFill>
                  <a:schemeClr val="bg1"/>
                </a:solidFill>
              </a:rPr>
              <a:t>with knowledgeable unknowing.</a:t>
            </a:r>
          </a:p>
          <a:p>
            <a:r>
              <a:rPr lang="en-US" dirty="0" smtClean="0">
                <a:solidFill>
                  <a:schemeClr val="bg1"/>
                </a:solidFill>
              </a:rPr>
              <a:t>I saw where he was going.</a:t>
            </a:r>
          </a:p>
          <a:p>
            <a:r>
              <a:rPr lang="en-US" dirty="0" smtClean="0">
                <a:solidFill>
                  <a:schemeClr val="bg1"/>
                </a:solidFill>
              </a:rPr>
              <a:t>I saw him Crossed.  And seeing,</a:t>
            </a:r>
          </a:p>
          <a:p>
            <a:r>
              <a:rPr lang="en-US" dirty="0" smtClean="0">
                <a:solidFill>
                  <a:schemeClr val="bg1"/>
                </a:solidFill>
              </a:rPr>
              <a:t>I did not take him down.</a:t>
            </a:r>
          </a:p>
          <a:p>
            <a:r>
              <a:rPr lang="en-US" dirty="0" smtClean="0">
                <a:solidFill>
                  <a:schemeClr val="bg1"/>
                </a:solidFill>
              </a:rPr>
              <a:t> </a:t>
            </a:r>
          </a:p>
          <a:p>
            <a:r>
              <a:rPr lang="en-US" dirty="0" smtClean="0">
                <a:solidFill>
                  <a:schemeClr val="bg1"/>
                </a:solidFill>
              </a:rPr>
              <a:t>He cried not only "Father!"</a:t>
            </a:r>
          </a:p>
          <a:p>
            <a:r>
              <a:rPr lang="en-US" dirty="0" smtClean="0">
                <a:solidFill>
                  <a:schemeClr val="bg1"/>
                </a:solidFill>
              </a:rPr>
              <a:t>but "Mother!</a:t>
            </a:r>
          </a:p>
          <a:p>
            <a:r>
              <a:rPr lang="en-US" dirty="0" smtClean="0">
                <a:solidFill>
                  <a:schemeClr val="bg1"/>
                </a:solidFill>
              </a:rPr>
              <a:t>Sister!</a:t>
            </a:r>
          </a:p>
          <a:p>
            <a:r>
              <a:rPr lang="en-US" dirty="0" smtClean="0">
                <a:solidFill>
                  <a:schemeClr val="bg1"/>
                </a:solidFill>
              </a:rPr>
              <a:t>Brother."</a:t>
            </a:r>
          </a:p>
          <a:p>
            <a:r>
              <a:rPr lang="en-US" dirty="0" smtClean="0">
                <a:solidFill>
                  <a:schemeClr val="bg1"/>
                </a:solidFill>
              </a:rPr>
              <a:t>The cry climbed up the alley.</a:t>
            </a:r>
          </a:p>
          <a:p>
            <a:r>
              <a:rPr lang="en-US" dirty="0" smtClean="0">
                <a:solidFill>
                  <a:schemeClr val="bg1"/>
                </a:solidFill>
              </a:rPr>
              <a:t>It went up to the wind.</a:t>
            </a:r>
          </a:p>
          <a:p>
            <a:r>
              <a:rPr lang="en-US" dirty="0" smtClean="0">
                <a:solidFill>
                  <a:schemeClr val="bg1"/>
                </a:solidFill>
              </a:rPr>
              <a:t>It hung upon the heaven</a:t>
            </a:r>
          </a:p>
          <a:p>
            <a:r>
              <a:rPr lang="en-US" dirty="0" smtClean="0">
                <a:solidFill>
                  <a:schemeClr val="bg1"/>
                </a:solidFill>
              </a:rPr>
              <a:t>for a long</a:t>
            </a:r>
          </a:p>
          <a:p>
            <a:r>
              <a:rPr lang="en-US" dirty="0" smtClean="0">
                <a:solidFill>
                  <a:schemeClr val="bg1"/>
                </a:solidFill>
              </a:rPr>
              <a:t>stretch-strain of Moment.</a:t>
            </a:r>
          </a:p>
          <a:p>
            <a:r>
              <a:rPr lang="en-US" dirty="0" smtClean="0">
                <a:solidFill>
                  <a:schemeClr val="bg1"/>
                </a:solidFill>
              </a:rPr>
              <a:t> </a:t>
            </a:r>
          </a:p>
          <a:p>
            <a:r>
              <a:rPr lang="en-US" dirty="0" smtClean="0">
                <a:solidFill>
                  <a:schemeClr val="bg1"/>
                </a:solidFill>
              </a:rPr>
              <a:t>The red floor of my alley</a:t>
            </a:r>
          </a:p>
          <a:p>
            <a:r>
              <a:rPr lang="en-US" dirty="0" smtClean="0">
                <a:solidFill>
                  <a:schemeClr val="bg1"/>
                </a:solidFill>
              </a:rPr>
              <a:t>is a special speech to me.</a:t>
            </a:r>
          </a:p>
          <a:p>
            <a:r>
              <a:rPr lang="en-US" dirty="0" smtClean="0">
                <a:solidFill>
                  <a:schemeClr val="bg1"/>
                </a:solidFill>
              </a:rPr>
              <a:t> </a:t>
            </a:r>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pic>
        <p:nvPicPr>
          <p:cNvPr id="3" name="Picture 2" descr="WileyVirginMartyr.jpeg"/>
          <p:cNvPicPr>
            <a:picLocks noChangeAspect="1"/>
          </p:cNvPicPr>
          <p:nvPr/>
        </p:nvPicPr>
        <p:blipFill>
          <a:blip r:embed="rId3"/>
          <a:stretch>
            <a:fillRect/>
          </a:stretch>
        </p:blipFill>
        <p:spPr>
          <a:xfrm>
            <a:off x="0" y="0"/>
            <a:ext cx="9219786" cy="4083048"/>
          </a:xfrm>
          <a:prstGeom prst="rect">
            <a:avLst/>
          </a:prstGeom>
        </p:spPr>
      </p:pic>
      <p:sp>
        <p:nvSpPr>
          <p:cNvPr id="4" name="TextBox 3"/>
          <p:cNvSpPr txBox="1"/>
          <p:nvPr/>
        </p:nvSpPr>
        <p:spPr>
          <a:xfrm>
            <a:off x="1049170" y="4542088"/>
            <a:ext cx="7186583" cy="1107996"/>
          </a:xfrm>
          <a:prstGeom prst="rect">
            <a:avLst/>
          </a:prstGeom>
          <a:noFill/>
        </p:spPr>
        <p:txBody>
          <a:bodyPr wrap="none" rtlCol="0">
            <a:spAutoFit/>
          </a:bodyPr>
          <a:lstStyle/>
          <a:p>
            <a:pPr>
              <a:buFont typeface="Arial"/>
              <a:buChar char="•"/>
            </a:pPr>
            <a:r>
              <a:rPr lang="en-US" sz="2200" b="1" dirty="0" smtClean="0">
                <a:solidFill>
                  <a:schemeClr val="bg1"/>
                </a:solidFill>
              </a:rPr>
              <a:t> Read Gwendolyn Brooks’ poem “The Boy Died in My Alley”</a:t>
            </a:r>
          </a:p>
          <a:p>
            <a:pPr>
              <a:buFont typeface="Arial"/>
              <a:buChar char="•"/>
            </a:pPr>
            <a:r>
              <a:rPr lang="en-US" sz="2200" b="1" dirty="0" smtClean="0">
                <a:solidFill>
                  <a:schemeClr val="bg1"/>
                </a:solidFill>
              </a:rPr>
              <a:t> Compare this poem with Claude McKay’s sonnet.</a:t>
            </a:r>
          </a:p>
          <a:p>
            <a:pPr>
              <a:buFont typeface="Arial"/>
              <a:buChar char="•"/>
            </a:pPr>
            <a:r>
              <a:rPr lang="en-US" sz="2200" b="1" dirty="0" smtClean="0">
                <a:solidFill>
                  <a:schemeClr val="bg1"/>
                </a:solidFill>
              </a:rPr>
              <a:t> Read and discuss article from </a:t>
            </a:r>
            <a:r>
              <a:rPr lang="en-US" sz="2200" b="1" i="1" dirty="0" smtClean="0">
                <a:solidFill>
                  <a:schemeClr val="bg1"/>
                </a:solidFill>
              </a:rPr>
              <a:t>Chicago Tribune.</a:t>
            </a:r>
            <a:endParaRPr lang="en-US" sz="2200" b="1" i="1"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Content Placeholder 8" descr="claude_mckay.jpeg"/>
          <p:cNvPicPr>
            <a:picLocks noGrp="1" noChangeAspect="1"/>
          </p:cNvPicPr>
          <p:nvPr>
            <p:ph idx="1"/>
          </p:nvPr>
        </p:nvPicPr>
        <p:blipFill>
          <a:blip r:embed="rId2"/>
          <a:srcRect l="-82723" r="-82723"/>
          <a:stretch>
            <a:fillRect/>
          </a:stretch>
        </p:blipFill>
        <p:spPr>
          <a:xfrm>
            <a:off x="-3891286" y="0"/>
            <a:ext cx="12469965" cy="6858000"/>
          </a:xfrm>
        </p:spPr>
      </p:pic>
      <p:sp>
        <p:nvSpPr>
          <p:cNvPr id="10" name="TextBox 9"/>
          <p:cNvSpPr txBox="1"/>
          <p:nvPr/>
        </p:nvSpPr>
        <p:spPr>
          <a:xfrm>
            <a:off x="5190996" y="984556"/>
            <a:ext cx="3558933"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dirty="0" smtClean="0">
                <a:solidFill>
                  <a:srgbClr val="800000"/>
                </a:solidFill>
              </a:rPr>
              <a:t>Claude McKay reading “If We Must Die”</a:t>
            </a:r>
          </a:p>
          <a:p>
            <a:endParaRPr lang="en-US" sz="2800" b="1" dirty="0" smtClean="0">
              <a:solidFill>
                <a:srgbClr val="800000"/>
              </a:solidFill>
            </a:endParaRPr>
          </a:p>
          <a:p>
            <a:r>
              <a:rPr lang="en-US" sz="2000" b="1" dirty="0" smtClean="0">
                <a:solidFill>
                  <a:schemeClr val="tx2">
                    <a:lumMod val="10000"/>
                  </a:schemeClr>
                </a:solidFill>
                <a:hlinkClick r:id="rId3"/>
              </a:rPr>
              <a:t>http://media.sas.upenn.edu/afilreis/McKay-Claude_If-We-Must-Die.mp3</a:t>
            </a:r>
            <a:endParaRPr lang="en-US" sz="2000" b="1" dirty="0" smtClean="0">
              <a:solidFill>
                <a:schemeClr val="tx2">
                  <a:lumMod val="10000"/>
                </a:schemeClr>
              </a:solidFill>
            </a:endParaRPr>
          </a:p>
          <a:p>
            <a:endParaRPr lang="en-US" sz="2000" b="1" dirty="0" smtClean="0">
              <a:solidFill>
                <a:schemeClr val="tx2">
                  <a:lumMod val="10000"/>
                </a:schemeClr>
              </a:solidFill>
            </a:endParaRPr>
          </a:p>
          <a:p>
            <a:endParaRPr lang="en-US" sz="2000" b="1" dirty="0" smtClean="0">
              <a:solidFill>
                <a:schemeClr val="tx2">
                  <a:lumMod val="10000"/>
                </a:schemeClr>
              </a:solidFill>
            </a:endParaRPr>
          </a:p>
          <a:p>
            <a:r>
              <a:rPr lang="en-US" sz="2000" b="1" dirty="0" smtClean="0">
                <a:solidFill>
                  <a:schemeClr val="tx2">
                    <a:lumMod val="10000"/>
                  </a:schemeClr>
                </a:solidFill>
              </a:rPr>
              <a:t>RL.9-10.7: Analyze the representation of a subject or a key scene in two different artistic mediums, including what is emphasized or absent in each treatment. </a:t>
            </a:r>
          </a:p>
          <a:p>
            <a:endParaRPr lang="en-US" sz="2000" dirty="0" smtClean="0">
              <a:solidFill>
                <a:srgbClr val="00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060" y="4525963"/>
            <a:ext cx="8229600" cy="1981200"/>
          </a:xfrm>
        </p:spPr>
        <p:txBody>
          <a:bodyPr>
            <a:normAutofit/>
          </a:bodyPr>
          <a:lstStyle/>
          <a:p>
            <a:r>
              <a:rPr lang="en-US" sz="3556" b="1" dirty="0" smtClean="0">
                <a:solidFill>
                  <a:srgbClr val="FFFFFF"/>
                </a:solidFill>
              </a:rPr>
              <a:t>Common Core and RIAP</a:t>
            </a:r>
            <a:r>
              <a:rPr lang="en-US" dirty="0" smtClean="0">
                <a:solidFill>
                  <a:srgbClr val="FFFFFF"/>
                </a:solidFill>
              </a:rPr>
              <a:t/>
            </a:r>
            <a:br>
              <a:rPr lang="en-US" dirty="0" smtClean="0">
                <a:solidFill>
                  <a:srgbClr val="FFFFFF"/>
                </a:solidFill>
              </a:rPr>
            </a:br>
            <a:r>
              <a:rPr lang="en-US" sz="2400" b="1" dirty="0" smtClean="0">
                <a:solidFill>
                  <a:srgbClr val="FFFFFF"/>
                </a:solidFill>
              </a:rPr>
              <a:t>Putting It All Together</a:t>
            </a:r>
            <a:r>
              <a:rPr lang="en-US" sz="3556" dirty="0" smtClean="0">
                <a:solidFill>
                  <a:srgbClr val="FFFFFF"/>
                </a:solidFill>
              </a:rPr>
              <a:t/>
            </a:r>
            <a:br>
              <a:rPr lang="en-US" sz="3556" dirty="0" smtClean="0">
                <a:solidFill>
                  <a:srgbClr val="FFFFFF"/>
                </a:solidFill>
              </a:rPr>
            </a:br>
            <a:r>
              <a:rPr lang="en-US" sz="2000" b="1" dirty="0" smtClean="0">
                <a:solidFill>
                  <a:srgbClr val="FFFFFF"/>
                </a:solidFill>
              </a:rPr>
              <a:t>Carol Jago</a:t>
            </a:r>
            <a:br>
              <a:rPr lang="en-US" sz="2000" b="1" dirty="0" smtClean="0">
                <a:solidFill>
                  <a:srgbClr val="FFFFFF"/>
                </a:solidFill>
              </a:rPr>
            </a:br>
            <a:r>
              <a:rPr lang="en-US" sz="2000" b="1" dirty="0" err="1" smtClean="0">
                <a:solidFill>
                  <a:srgbClr val="FFFFFF"/>
                </a:solidFill>
              </a:rPr>
              <a:t>cjago@caroljago.com</a:t>
            </a:r>
            <a:r>
              <a:rPr lang="en-US" sz="2000" b="1" dirty="0" smtClean="0"/>
              <a:t/>
            </a:r>
            <a:br>
              <a:rPr lang="en-US" sz="2000" b="1" dirty="0" smtClean="0"/>
            </a:br>
            <a:endParaRPr lang="en-US" sz="2000" b="1" dirty="0"/>
          </a:p>
        </p:txBody>
      </p:sp>
      <p:pic>
        <p:nvPicPr>
          <p:cNvPr id="6" name="Content Placeholder 5" descr="JacobLawrenceLibrary.jpg"/>
          <p:cNvPicPr>
            <a:picLocks noGrp="1" noChangeAspect="1"/>
          </p:cNvPicPr>
          <p:nvPr>
            <p:ph idx="1"/>
          </p:nvPr>
        </p:nvPicPr>
        <p:blipFill>
          <a:blip r:embed="rId3"/>
          <a:srcRect l="-11089" r="-11089"/>
          <a:stretch>
            <a:fillRect/>
          </a:stretch>
        </p:blipFill>
        <p:spPr>
          <a:xfrm>
            <a:off x="482060" y="0"/>
            <a:ext cx="8229600" cy="4525963"/>
          </a:xfrm>
        </p:spPr>
      </p:pic>
      <p:graphicFrame>
        <p:nvGraphicFramePr>
          <p:cNvPr id="7" name="Table 6"/>
          <p:cNvGraphicFramePr>
            <a:graphicFrameLocks noGrp="1"/>
          </p:cNvGraphicFramePr>
          <p:nvPr/>
        </p:nvGraphicFramePr>
        <p:xfrm>
          <a:off x="1227667" y="28222"/>
          <a:ext cx="6731000" cy="4501445"/>
        </p:xfrm>
        <a:graphic>
          <a:graphicData uri="http://schemas.openxmlformats.org/drawingml/2006/table">
            <a:tbl>
              <a:tblPr/>
              <a:tblGrid>
                <a:gridCol w="6731000"/>
              </a:tblGrid>
              <a:tr h="4501445">
                <a:tc>
                  <a:txBody>
                    <a:bodyPr/>
                    <a:lstStyle/>
                    <a:p>
                      <a:endParaRPr lang="en-US" dirty="0"/>
                    </a:p>
                  </a:txBody>
                  <a:tcPr>
                    <a:lnL w="38100" cmpd="sng">
                      <a:solidFill>
                        <a:scrgbClr r="0" g="0" b="0"/>
                      </a:solidFill>
                      <a:prstDash val="solid"/>
                    </a:lnL>
                    <a:lnR w="38100" cmpd="sng">
                      <a:solidFill>
                        <a:scrgbClr r="0" g="0" b="0"/>
                      </a:solidFill>
                      <a:prstDash val="solid"/>
                    </a:lnR>
                    <a:lnT w="38100" cmpd="sng">
                      <a:solidFill>
                        <a:scrgbClr r="0" g="0" b="0"/>
                      </a:solidFill>
                      <a:prstDash val="solid"/>
                    </a:lnT>
                    <a:lnB w="38100" cmpd="sng">
                      <a:solidFill>
                        <a:scrgbClr r="0" g="0" b="0"/>
                      </a:solidFill>
                      <a:prstDash val="solid"/>
                    </a:lnB>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Lea.2000YardStare-lg.jpg"/>
          <p:cNvPicPr>
            <a:picLocks noGrp="1" noChangeAspect="1"/>
          </p:cNvPicPr>
          <p:nvPr>
            <p:ph idx="1"/>
          </p:nvPr>
        </p:nvPicPr>
        <p:blipFill>
          <a:blip r:embed="rId3"/>
          <a:srcRect l="-66981" r="-66981"/>
          <a:stretch>
            <a:fillRect/>
          </a:stretch>
        </p:blipFill>
        <p:spPr>
          <a:xfrm>
            <a:off x="-3721683" y="0"/>
            <a:ext cx="12665357" cy="6965458"/>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rnie Pyle with tank crew.jpg"/>
          <p:cNvPicPr>
            <a:picLocks noGrp="1" noChangeAspect="1"/>
          </p:cNvPicPr>
          <p:nvPr>
            <p:ph idx="1"/>
          </p:nvPr>
        </p:nvPicPr>
        <p:blipFill>
          <a:blip r:embed="rId3"/>
          <a:srcRect l="-21074" r="-21074"/>
          <a:stretch>
            <a:fillRect/>
          </a:stretch>
        </p:blipFill>
        <p:spPr>
          <a:xfrm>
            <a:off x="-1455618" y="-14287"/>
            <a:ext cx="12495944" cy="6872288"/>
          </a:xfrm>
        </p:spPr>
      </p:pic>
      <p:sp>
        <p:nvSpPr>
          <p:cNvPr id="6" name="TextBox 5"/>
          <p:cNvSpPr txBox="1"/>
          <p:nvPr/>
        </p:nvSpPr>
        <p:spPr>
          <a:xfrm>
            <a:off x="456665" y="898942"/>
            <a:ext cx="2854155" cy="1877437"/>
          </a:xfrm>
          <a:prstGeom prst="rect">
            <a:avLst/>
          </a:prstGeom>
          <a:noFill/>
        </p:spPr>
        <p:txBody>
          <a:bodyPr wrap="square" rtlCol="0">
            <a:spAutoFit/>
          </a:bodyPr>
          <a:lstStyle/>
          <a:p>
            <a:r>
              <a:rPr lang="en-US" sz="2200" b="1" dirty="0" smtClean="0"/>
              <a:t>War correspondent </a:t>
            </a:r>
            <a:r>
              <a:rPr lang="en-US" sz="2800" b="1" dirty="0" smtClean="0"/>
              <a:t>Ernie Pyle</a:t>
            </a:r>
          </a:p>
          <a:p>
            <a:r>
              <a:rPr lang="en-US" sz="2200" b="1" dirty="0" smtClean="0"/>
              <a:t> </a:t>
            </a:r>
          </a:p>
          <a:p>
            <a:r>
              <a:rPr lang="en-US" sz="2200" b="1" dirty="0" smtClean="0"/>
              <a:t>“The Death of  Captain </a:t>
            </a:r>
            <a:r>
              <a:rPr lang="en-US" sz="2200" b="1" dirty="0" err="1" smtClean="0"/>
              <a:t>Waskow</a:t>
            </a:r>
            <a:r>
              <a:rPr lang="en-US" sz="2200" b="1" dirty="0" smtClean="0"/>
              <a:t>”</a:t>
            </a:r>
            <a:endParaRPr lang="en-US" sz="2200"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1552"/>
            <a:ext cx="8229600" cy="1600200"/>
          </a:xfrm>
        </p:spPr>
        <p:txBody>
          <a:bodyPr>
            <a:normAutofit fontScale="90000"/>
          </a:bodyPr>
          <a:lstStyle/>
          <a:p>
            <a:r>
              <a:rPr lang="en-US" b="1" dirty="0" smtClean="0"/>
              <a:t>The Death of the Ball Turret Gunner</a:t>
            </a:r>
            <a:br>
              <a:rPr lang="en-US" b="1" dirty="0" smtClean="0"/>
            </a:br>
            <a:r>
              <a:rPr lang="en-US" sz="3556" dirty="0" smtClean="0"/>
              <a:t>By Randall Jarrell</a:t>
            </a:r>
            <a:r>
              <a:rPr lang="en-US" dirty="0" smtClean="0"/>
              <a:t/>
            </a:r>
            <a:br>
              <a:rPr lang="en-US" dirty="0" smtClean="0"/>
            </a:br>
            <a:endParaRPr lang="en-US" dirty="0"/>
          </a:p>
        </p:txBody>
      </p:sp>
      <p:sp>
        <p:nvSpPr>
          <p:cNvPr id="3" name="Content Placeholder 2"/>
          <p:cNvSpPr>
            <a:spLocks noGrp="1"/>
          </p:cNvSpPr>
          <p:nvPr>
            <p:ph idx="1"/>
          </p:nvPr>
        </p:nvSpPr>
        <p:spPr>
          <a:xfrm>
            <a:off x="457200" y="2291752"/>
            <a:ext cx="8229600" cy="3837995"/>
          </a:xfrm>
        </p:spPr>
        <p:txBody>
          <a:bodyPr>
            <a:normAutofit/>
          </a:bodyPr>
          <a:lstStyle/>
          <a:p>
            <a:pPr>
              <a:buNone/>
            </a:pPr>
            <a:r>
              <a:rPr lang="en-US" sz="2400" dirty="0" smtClean="0"/>
              <a:t>	From </a:t>
            </a:r>
            <a:r>
              <a:rPr lang="en-US" sz="2400" dirty="0"/>
              <a:t>my mother's sleep I fell into the State, </a:t>
            </a:r>
            <a:br>
              <a:rPr lang="en-US" sz="2400" dirty="0"/>
            </a:br>
            <a:r>
              <a:rPr lang="en-US" sz="2400" dirty="0"/>
              <a:t>And I hunched in its belly till my wet fur froze. </a:t>
            </a:r>
            <a:br>
              <a:rPr lang="en-US" sz="2400" dirty="0"/>
            </a:br>
            <a:r>
              <a:rPr lang="en-US" sz="2400" dirty="0"/>
              <a:t>Six miles from earth, loosed from its dream of life, </a:t>
            </a:r>
            <a:br>
              <a:rPr lang="en-US" sz="2400" dirty="0"/>
            </a:br>
            <a:r>
              <a:rPr lang="en-US" sz="2400" dirty="0"/>
              <a:t>I woke to black flak and the nightmare fighters. </a:t>
            </a:r>
            <a:br>
              <a:rPr lang="en-US" sz="2400" dirty="0"/>
            </a:br>
            <a:r>
              <a:rPr lang="en-US" sz="2400" dirty="0"/>
              <a:t>When I died they washed me out of the turret with a hose. </a:t>
            </a:r>
          </a:p>
          <a:p>
            <a:pPr>
              <a:buNone/>
            </a:pPr>
            <a:r>
              <a:rPr lang="en-US" sz="2400" dirty="0"/>
              <a:t> </a:t>
            </a:r>
          </a:p>
          <a:p>
            <a:pPr>
              <a:buNone/>
            </a:pPr>
            <a:r>
              <a:rPr lang="en-US" sz="2400" dirty="0"/>
              <a:t> </a:t>
            </a:r>
          </a:p>
          <a:p>
            <a:pPr>
              <a:buNone/>
            </a:pPr>
            <a:endParaRPr 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0757"/>
            <a:ext cx="8229600" cy="1143000"/>
          </a:xfrm>
        </p:spPr>
        <p:txBody>
          <a:bodyPr/>
          <a:lstStyle/>
          <a:p>
            <a:r>
              <a:rPr lang="en-US" b="1" dirty="0" smtClean="0">
                <a:solidFill>
                  <a:srgbClr val="800000"/>
                </a:solidFill>
              </a:rPr>
              <a:t>Writing Arguments </a:t>
            </a:r>
            <a:endParaRPr lang="en-US" b="1" dirty="0">
              <a:solidFill>
                <a:srgbClr val="800000"/>
              </a:solidFill>
            </a:endParaRPr>
          </a:p>
        </p:txBody>
      </p:sp>
      <p:sp>
        <p:nvSpPr>
          <p:cNvPr id="3" name="Content Placeholder 2"/>
          <p:cNvSpPr>
            <a:spLocks noGrp="1"/>
          </p:cNvSpPr>
          <p:nvPr>
            <p:ph idx="1"/>
          </p:nvPr>
        </p:nvSpPr>
        <p:spPr>
          <a:xfrm>
            <a:off x="1291307" y="1713757"/>
            <a:ext cx="6874825" cy="4525963"/>
          </a:xfrm>
        </p:spPr>
        <p:txBody>
          <a:bodyPr wrap="none">
            <a:normAutofit/>
          </a:bodyPr>
          <a:lstStyle/>
          <a:p>
            <a:pPr>
              <a:buNone/>
            </a:pPr>
            <a:r>
              <a:rPr lang="en-US" sz="2400" b="1" dirty="0" smtClean="0">
                <a:solidFill>
                  <a:schemeClr val="bg1"/>
                </a:solidFill>
              </a:rPr>
              <a:t>What claims do the Tom Lea painting, the Ernie Pyle </a:t>
            </a:r>
          </a:p>
          <a:p>
            <a:pPr>
              <a:buNone/>
            </a:pPr>
            <a:r>
              <a:rPr lang="en-US" sz="2400" b="1" dirty="0" smtClean="0">
                <a:solidFill>
                  <a:schemeClr val="bg1"/>
                </a:solidFill>
              </a:rPr>
              <a:t>dispatch, and the Randall Jarrell poem make about </a:t>
            </a:r>
          </a:p>
          <a:p>
            <a:pPr>
              <a:buNone/>
            </a:pPr>
            <a:r>
              <a:rPr lang="en-US" sz="2400" b="1" dirty="0" smtClean="0">
                <a:solidFill>
                  <a:schemeClr val="bg1"/>
                </a:solidFill>
              </a:rPr>
              <a:t>war? </a:t>
            </a:r>
          </a:p>
          <a:p>
            <a:pPr>
              <a:buNone/>
            </a:pPr>
            <a:r>
              <a:rPr lang="en-US" sz="2400" b="1" dirty="0" smtClean="0">
                <a:solidFill>
                  <a:schemeClr val="bg1"/>
                </a:solidFill>
              </a:rPr>
              <a:t> </a:t>
            </a:r>
          </a:p>
          <a:p>
            <a:pPr>
              <a:buNone/>
            </a:pPr>
            <a:r>
              <a:rPr lang="en-US" sz="2400" b="1" dirty="0" smtClean="0">
                <a:solidFill>
                  <a:schemeClr val="bg1"/>
                </a:solidFill>
              </a:rPr>
              <a:t>Write an essay that analyzes the strength of the </a:t>
            </a:r>
          </a:p>
          <a:p>
            <a:pPr>
              <a:buNone/>
            </a:pPr>
            <a:r>
              <a:rPr lang="en-US" sz="2400" b="1" dirty="0" smtClean="0">
                <a:solidFill>
                  <a:schemeClr val="bg1"/>
                </a:solidFill>
              </a:rPr>
              <a:t>argument each of these texts posits. Use textual </a:t>
            </a:r>
          </a:p>
          <a:p>
            <a:pPr>
              <a:buNone/>
            </a:pPr>
            <a:r>
              <a:rPr lang="en-US" sz="2400" b="1" dirty="0" smtClean="0">
                <a:solidFill>
                  <a:schemeClr val="bg1"/>
                </a:solidFill>
              </a:rPr>
              <a:t>evidence to support your analysis.</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13C5C"/>
        </a:solidFill>
        <a:effectLst/>
      </p:bgPr>
    </p:bg>
    <p:spTree>
      <p:nvGrpSpPr>
        <p:cNvPr id="1" name=""/>
        <p:cNvGrpSpPr/>
        <p:nvPr/>
      </p:nvGrpSpPr>
      <p:grpSpPr>
        <a:xfrm>
          <a:off x="0" y="0"/>
          <a:ext cx="0" cy="0"/>
          <a:chOff x="0" y="0"/>
          <a:chExt cx="0" cy="0"/>
        </a:xfrm>
      </p:grpSpPr>
      <p:pic>
        <p:nvPicPr>
          <p:cNvPr id="4" name="Content Placeholder 3" descr="Washington_Crossing_the_Delaware_by_Emanuel_Leutze,_MMA-NYC,_1851.jpeg"/>
          <p:cNvPicPr>
            <a:picLocks noGrp="1" noChangeAspect="1"/>
          </p:cNvPicPr>
          <p:nvPr>
            <p:ph idx="1"/>
          </p:nvPr>
        </p:nvPicPr>
        <p:blipFill>
          <a:blip r:embed="rId3"/>
          <a:srcRect l="-8253" r="-8253"/>
          <a:stretch>
            <a:fillRect/>
          </a:stretch>
        </p:blipFill>
        <p:spPr>
          <a:xfrm>
            <a:off x="-894737" y="403443"/>
            <a:ext cx="10877974" cy="5982467"/>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LarryRiversWashingtonDelaware.jpeg"/>
          <p:cNvPicPr>
            <a:picLocks noGrp="1" noChangeAspect="1"/>
          </p:cNvPicPr>
          <p:nvPr>
            <p:ph idx="1"/>
          </p:nvPr>
        </p:nvPicPr>
        <p:blipFill>
          <a:blip r:embed="rId3"/>
          <a:srcRect l="-16837" r="-16837"/>
          <a:stretch>
            <a:fillRect/>
          </a:stretch>
        </p:blipFill>
        <p:spPr>
          <a:xfrm>
            <a:off x="-1631473" y="0"/>
            <a:ext cx="12469964"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3446"/>
            <a:ext cx="8229600" cy="1057981"/>
          </a:xfrm>
        </p:spPr>
        <p:txBody>
          <a:bodyPr>
            <a:noAutofit/>
          </a:bodyPr>
          <a:lstStyle/>
          <a:p>
            <a:r>
              <a:rPr lang="en-US" b="1" dirty="0" smtClean="0">
                <a:solidFill>
                  <a:srgbClr val="00002D"/>
                </a:solidFill>
              </a:rPr>
              <a:t>Shared responsibility for literacy </a:t>
            </a:r>
            <a:br>
              <a:rPr lang="en-US" b="1" dirty="0" smtClean="0">
                <a:solidFill>
                  <a:srgbClr val="00002D"/>
                </a:solidFill>
              </a:rPr>
            </a:br>
            <a:endParaRPr lang="en-US" b="1" dirty="0">
              <a:solidFill>
                <a:srgbClr val="00002D"/>
              </a:solidFill>
            </a:endParaRPr>
          </a:p>
        </p:txBody>
      </p:sp>
      <p:sp>
        <p:nvSpPr>
          <p:cNvPr id="3" name="Content Placeholder 2"/>
          <p:cNvSpPr>
            <a:spLocks noGrp="1"/>
          </p:cNvSpPr>
          <p:nvPr>
            <p:ph idx="1"/>
          </p:nvPr>
        </p:nvSpPr>
        <p:spPr>
          <a:xfrm>
            <a:off x="4597021" y="1600200"/>
            <a:ext cx="3882706" cy="4874105"/>
          </a:xfrm>
        </p:spPr>
        <p:txBody>
          <a:bodyPr>
            <a:normAutofit fontScale="77500" lnSpcReduction="20000"/>
          </a:bodyPr>
          <a:lstStyle/>
          <a:p>
            <a:pPr>
              <a:buNone/>
            </a:pPr>
            <a:r>
              <a:rPr lang="en-US" sz="2400" i="1" dirty="0" smtClean="0"/>
              <a:t> </a:t>
            </a:r>
            <a:r>
              <a:rPr lang="en-US" sz="2400" dirty="0" smtClean="0"/>
              <a:t>	</a:t>
            </a:r>
            <a:r>
              <a:rPr lang="en-US" sz="2400" b="1" dirty="0" smtClean="0">
                <a:solidFill>
                  <a:srgbClr val="984807"/>
                </a:solidFill>
              </a:rPr>
              <a:t>Common Core </a:t>
            </a:r>
            <a:r>
              <a:rPr lang="en-US" sz="2400" b="1" dirty="0">
                <a:solidFill>
                  <a:srgbClr val="984807"/>
                </a:solidFill>
              </a:rPr>
              <a:t>Standards insist that instruction in reading, writing</a:t>
            </a:r>
            <a:r>
              <a:rPr lang="en-US" sz="2400" b="1" dirty="0" smtClean="0">
                <a:solidFill>
                  <a:srgbClr val="984807"/>
                </a:solidFill>
              </a:rPr>
              <a:t>, speaking, listening</a:t>
            </a:r>
            <a:r>
              <a:rPr lang="en-US" sz="2400" b="1" dirty="0">
                <a:solidFill>
                  <a:srgbClr val="984807"/>
                </a:solidFill>
              </a:rPr>
              <a:t>, and language be a shared responsibility within the school.</a:t>
            </a:r>
            <a:r>
              <a:rPr lang="en-US" sz="2400" b="1" dirty="0" smtClean="0">
                <a:solidFill>
                  <a:srgbClr val="984807"/>
                </a:solidFill>
              </a:rPr>
              <a:t> </a:t>
            </a:r>
          </a:p>
          <a:p>
            <a:pPr>
              <a:buNone/>
            </a:pPr>
            <a:endParaRPr lang="en-US" sz="2400" u="sng" dirty="0" smtClean="0">
              <a:solidFill>
                <a:srgbClr val="FF0000"/>
              </a:solidFill>
            </a:endParaRPr>
          </a:p>
          <a:p>
            <a:r>
              <a:rPr lang="en-US" sz="2400" b="1" u="sng" dirty="0" smtClean="0">
                <a:solidFill>
                  <a:srgbClr val="00002D"/>
                </a:solidFill>
              </a:rPr>
              <a:t>K</a:t>
            </a:r>
            <a:r>
              <a:rPr lang="en-US" sz="2400" b="1" u="sng" dirty="0">
                <a:solidFill>
                  <a:srgbClr val="00002D"/>
                </a:solidFill>
              </a:rPr>
              <a:t>-5 standards </a:t>
            </a:r>
            <a:r>
              <a:rPr lang="en-US" sz="2400" dirty="0">
                <a:solidFill>
                  <a:srgbClr val="00002D"/>
                </a:solidFill>
              </a:rPr>
              <a:t>include expectations for reading, writing, speaking, listening, and language applicable to a range of subjects, including but not limited to ELA.</a:t>
            </a:r>
            <a:r>
              <a:rPr lang="en-US" sz="2400" dirty="0" smtClean="0">
                <a:solidFill>
                  <a:srgbClr val="00002D"/>
                </a:solidFill>
              </a:rPr>
              <a:t> </a:t>
            </a:r>
          </a:p>
          <a:p>
            <a:endParaRPr lang="en-US" sz="2400" dirty="0" smtClean="0">
              <a:solidFill>
                <a:srgbClr val="00002D"/>
              </a:solidFill>
            </a:endParaRPr>
          </a:p>
          <a:p>
            <a:r>
              <a:rPr lang="en-US" sz="2400" b="1" u="sng" dirty="0" smtClean="0">
                <a:solidFill>
                  <a:srgbClr val="00002D"/>
                </a:solidFill>
              </a:rPr>
              <a:t>Grades </a:t>
            </a:r>
            <a:r>
              <a:rPr lang="en-US" sz="2400" b="1" u="sng" dirty="0">
                <a:solidFill>
                  <a:srgbClr val="00002D"/>
                </a:solidFill>
              </a:rPr>
              <a:t>6-12 standards </a:t>
            </a:r>
            <a:r>
              <a:rPr lang="en-US" sz="2400" dirty="0">
                <a:solidFill>
                  <a:srgbClr val="00002D"/>
                </a:solidFill>
              </a:rPr>
              <a:t>are divided into two sections, one for ELA and the other for history/social studies, science, and technical subjects.</a:t>
            </a:r>
            <a:r>
              <a:rPr lang="en-US" sz="2400" dirty="0" smtClean="0">
                <a:solidFill>
                  <a:srgbClr val="00002D"/>
                </a:solidFill>
              </a:rPr>
              <a:t> </a:t>
            </a:r>
          </a:p>
          <a:p>
            <a:pPr>
              <a:buNone/>
            </a:pPr>
            <a:endParaRPr lang="en-US" sz="2400" dirty="0" smtClean="0"/>
          </a:p>
        </p:txBody>
      </p:sp>
      <p:pic>
        <p:nvPicPr>
          <p:cNvPr id="6" name="Picture 5" descr="WillsLincoln@Gettysburg.jpg"/>
          <p:cNvPicPr>
            <a:picLocks noChangeAspect="1"/>
          </p:cNvPicPr>
          <p:nvPr/>
        </p:nvPicPr>
        <p:blipFill>
          <a:blip r:embed="rId3"/>
          <a:stretch>
            <a:fillRect/>
          </a:stretch>
        </p:blipFill>
        <p:spPr>
          <a:xfrm>
            <a:off x="1057355" y="1350954"/>
            <a:ext cx="3343661" cy="5123351"/>
          </a:xfrm>
          <a:prstGeom prst="rect">
            <a:avLst/>
          </a:prstGeom>
        </p:spPr>
      </p:pic>
      <p:graphicFrame>
        <p:nvGraphicFramePr>
          <p:cNvPr id="7" name="Table 6"/>
          <p:cNvGraphicFramePr>
            <a:graphicFrameLocks noGrp="1"/>
          </p:cNvGraphicFramePr>
          <p:nvPr/>
        </p:nvGraphicFramePr>
        <p:xfrm>
          <a:off x="1062975" y="1366768"/>
          <a:ext cx="3326973" cy="5080511"/>
        </p:xfrm>
        <a:graphic>
          <a:graphicData uri="http://schemas.openxmlformats.org/drawingml/2006/table">
            <a:tbl>
              <a:tblPr/>
              <a:tblGrid>
                <a:gridCol w="3326973"/>
              </a:tblGrid>
              <a:tr h="5080511">
                <a:tc>
                  <a:txBody>
                    <a:bodyPr/>
                    <a:lstStyle/>
                    <a:p>
                      <a:endParaRPr lang="en-US" dirty="0"/>
                    </a:p>
                  </a:txBody>
                  <a:tcPr>
                    <a:lnL w="57150" cmpd="sng">
                      <a:solidFill>
                        <a:srgbClr val="F79646">
                          <a:lumMod val="50000"/>
                        </a:srgbClr>
                      </a:solidFill>
                      <a:prstDash val="solid"/>
                    </a:lnL>
                    <a:lnR w="57150" cmpd="sng">
                      <a:solidFill>
                        <a:srgbClr val="F79646">
                          <a:lumMod val="50000"/>
                        </a:srgbClr>
                      </a:solidFill>
                      <a:prstDash val="solid"/>
                    </a:lnR>
                    <a:lnT w="57150" cmpd="sng">
                      <a:solidFill>
                        <a:srgbClr val="F79646">
                          <a:lumMod val="50000"/>
                        </a:srgbClr>
                      </a:solidFill>
                      <a:prstDash val="solid"/>
                    </a:lnT>
                    <a:lnB w="57150" cmpd="sng">
                      <a:solidFill>
                        <a:srgbClr val="F79646">
                          <a:lumMod val="50000"/>
                        </a:srgbClr>
                      </a:solidFill>
                      <a:prstDash val="solid"/>
                    </a:lnB>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LarryRiversWashingtonDelaware.jpeg"/>
          <p:cNvPicPr>
            <a:picLocks noGrp="1" noChangeAspect="1"/>
          </p:cNvPicPr>
          <p:nvPr>
            <p:ph idx="1"/>
          </p:nvPr>
        </p:nvPicPr>
        <p:blipFill>
          <a:blip r:embed="rId3"/>
          <a:srcRect l="-16837" r="-16837"/>
          <a:stretch>
            <a:fillRect/>
          </a:stretch>
        </p:blipFill>
        <p:spPr>
          <a:xfrm>
            <a:off x="-866616" y="0"/>
            <a:ext cx="6451509" cy="3548082"/>
          </a:xfrm>
        </p:spPr>
      </p:pic>
      <p:sp>
        <p:nvSpPr>
          <p:cNvPr id="3" name="TextBox 2"/>
          <p:cNvSpPr txBox="1"/>
          <p:nvPr/>
        </p:nvSpPr>
        <p:spPr>
          <a:xfrm>
            <a:off x="4863331" y="346327"/>
            <a:ext cx="4237057" cy="6001644"/>
          </a:xfrm>
          <a:prstGeom prst="rect">
            <a:avLst/>
          </a:prstGeom>
          <a:noFill/>
        </p:spPr>
        <p:txBody>
          <a:bodyPr wrap="none" rtlCol="0">
            <a:spAutoFit/>
          </a:bodyPr>
          <a:lstStyle/>
          <a:p>
            <a:endParaRPr lang="en-US" sz="1600" b="1" dirty="0" smtClean="0">
              <a:solidFill>
                <a:schemeClr val="bg1"/>
              </a:solidFill>
            </a:endParaRPr>
          </a:p>
          <a:p>
            <a:r>
              <a:rPr lang="en-US" sz="1600" b="1" dirty="0" smtClean="0">
                <a:solidFill>
                  <a:schemeClr val="bg1"/>
                </a:solidFill>
              </a:rPr>
              <a:t>To be more revolutionary than a nun</a:t>
            </a:r>
          </a:p>
          <a:p>
            <a:r>
              <a:rPr lang="en-US" sz="1600" b="1" dirty="0" smtClean="0">
                <a:solidFill>
                  <a:schemeClr val="bg1"/>
                </a:solidFill>
              </a:rPr>
              <a:t>is our desire, to be secular and intimate</a:t>
            </a:r>
          </a:p>
          <a:p>
            <a:r>
              <a:rPr lang="en-US" sz="1600" b="1" dirty="0" smtClean="0">
                <a:solidFill>
                  <a:schemeClr val="bg1"/>
                </a:solidFill>
              </a:rPr>
              <a:t>as, when sighting a redcoat, you smile</a:t>
            </a:r>
          </a:p>
          <a:p>
            <a:r>
              <a:rPr lang="en-US" sz="1600" b="1" dirty="0" smtClean="0">
                <a:solidFill>
                  <a:schemeClr val="bg1"/>
                </a:solidFill>
              </a:rPr>
              <a:t>and pull the trigger. Anxieties</a:t>
            </a:r>
          </a:p>
          <a:p>
            <a:r>
              <a:rPr lang="en-US" sz="1600" b="1" dirty="0" smtClean="0">
                <a:solidFill>
                  <a:schemeClr val="bg1"/>
                </a:solidFill>
              </a:rPr>
              <a:t>and animosities, flaming and feeding</a:t>
            </a:r>
          </a:p>
          <a:p>
            <a:endParaRPr lang="en-US" sz="1600" b="1" dirty="0" smtClean="0">
              <a:solidFill>
                <a:schemeClr val="bg1"/>
              </a:solidFill>
            </a:endParaRPr>
          </a:p>
          <a:p>
            <a:r>
              <a:rPr lang="en-US" sz="1600" b="1" dirty="0" smtClean="0">
                <a:solidFill>
                  <a:schemeClr val="bg1"/>
                </a:solidFill>
              </a:rPr>
              <a:t>on theoretical considerations and</a:t>
            </a:r>
          </a:p>
          <a:p>
            <a:r>
              <a:rPr lang="en-US" sz="1600" b="1" dirty="0" smtClean="0">
                <a:solidFill>
                  <a:schemeClr val="bg1"/>
                </a:solidFill>
              </a:rPr>
              <a:t>the jealous spiritualities of the abstract</a:t>
            </a:r>
          </a:p>
          <a:p>
            <a:r>
              <a:rPr lang="en-US" sz="1600" b="1" dirty="0" smtClean="0">
                <a:solidFill>
                  <a:schemeClr val="bg1"/>
                </a:solidFill>
              </a:rPr>
              <a:t>the robot? they're smoke, billows above</a:t>
            </a:r>
          </a:p>
          <a:p>
            <a:r>
              <a:rPr lang="en-US" sz="1600" b="1" dirty="0" smtClean="0">
                <a:solidFill>
                  <a:schemeClr val="bg1"/>
                </a:solidFill>
              </a:rPr>
              <a:t>the physical event. They have burned up.</a:t>
            </a:r>
          </a:p>
          <a:p>
            <a:r>
              <a:rPr lang="en-US" sz="1600" b="1" dirty="0" smtClean="0">
                <a:solidFill>
                  <a:schemeClr val="bg1"/>
                </a:solidFill>
              </a:rPr>
              <a:t>See how free we are! as a nation of persons.</a:t>
            </a:r>
          </a:p>
          <a:p>
            <a:endParaRPr lang="en-US" sz="1600" b="1" dirty="0" smtClean="0">
              <a:solidFill>
                <a:schemeClr val="bg1"/>
              </a:solidFill>
            </a:endParaRPr>
          </a:p>
          <a:p>
            <a:r>
              <a:rPr lang="en-US" sz="1600" b="1" dirty="0" smtClean="0">
                <a:solidFill>
                  <a:schemeClr val="bg1"/>
                </a:solidFill>
              </a:rPr>
              <a:t>Dear father of our country, so alive</a:t>
            </a:r>
          </a:p>
          <a:p>
            <a:r>
              <a:rPr lang="en-US" sz="1600" b="1" dirty="0" smtClean="0">
                <a:solidFill>
                  <a:schemeClr val="bg1"/>
                </a:solidFill>
              </a:rPr>
              <a:t>you must have lied incessantly to be</a:t>
            </a:r>
          </a:p>
          <a:p>
            <a:r>
              <a:rPr lang="en-US" sz="1600" b="1" dirty="0" smtClean="0">
                <a:solidFill>
                  <a:schemeClr val="bg1"/>
                </a:solidFill>
              </a:rPr>
              <a:t>immediate, here are your bones crossed</a:t>
            </a:r>
          </a:p>
          <a:p>
            <a:r>
              <a:rPr lang="en-US" sz="1600" b="1" dirty="0" smtClean="0">
                <a:solidFill>
                  <a:schemeClr val="bg1"/>
                </a:solidFill>
              </a:rPr>
              <a:t>on my breast like a rusty flintlock,</a:t>
            </a:r>
          </a:p>
          <a:p>
            <a:r>
              <a:rPr lang="en-US" sz="1600" b="1" dirty="0" smtClean="0">
                <a:solidFill>
                  <a:schemeClr val="bg1"/>
                </a:solidFill>
              </a:rPr>
              <a:t>a pirate's flag, bravely specific</a:t>
            </a:r>
          </a:p>
          <a:p>
            <a:endParaRPr lang="en-US" sz="1600" b="1" dirty="0" smtClean="0">
              <a:solidFill>
                <a:schemeClr val="bg1"/>
              </a:solidFill>
            </a:endParaRPr>
          </a:p>
          <a:p>
            <a:r>
              <a:rPr lang="en-US" sz="1600" b="1" dirty="0" smtClean="0">
                <a:solidFill>
                  <a:schemeClr val="bg1"/>
                </a:solidFill>
              </a:rPr>
              <a:t>and ever so light in the misty glare</a:t>
            </a:r>
          </a:p>
          <a:p>
            <a:r>
              <a:rPr lang="en-US" sz="1600" b="1" dirty="0" smtClean="0">
                <a:solidFill>
                  <a:schemeClr val="bg1"/>
                </a:solidFill>
              </a:rPr>
              <a:t>of a crossing by water in winter to a shore</a:t>
            </a:r>
          </a:p>
          <a:p>
            <a:r>
              <a:rPr lang="en-US" sz="1600" b="1" dirty="0" smtClean="0">
                <a:solidFill>
                  <a:schemeClr val="bg1"/>
                </a:solidFill>
              </a:rPr>
              <a:t>other than that the bridge reaches for.</a:t>
            </a:r>
          </a:p>
          <a:p>
            <a:r>
              <a:rPr lang="en-US" sz="1600" b="1" dirty="0" smtClean="0">
                <a:solidFill>
                  <a:schemeClr val="bg1"/>
                </a:solidFill>
              </a:rPr>
              <a:t>Don't shoot until, the white of freedom glinting</a:t>
            </a:r>
          </a:p>
          <a:p>
            <a:r>
              <a:rPr lang="en-US" sz="1600" b="1" dirty="0" smtClean="0">
                <a:solidFill>
                  <a:schemeClr val="bg1"/>
                </a:solidFill>
              </a:rPr>
              <a:t>on your gun barrel, you see the general fear.</a:t>
            </a:r>
          </a:p>
        </p:txBody>
      </p:sp>
      <p:sp>
        <p:nvSpPr>
          <p:cNvPr id="5" name="TextBox 4"/>
          <p:cNvSpPr txBox="1"/>
          <p:nvPr/>
        </p:nvSpPr>
        <p:spPr>
          <a:xfrm>
            <a:off x="562818" y="3751878"/>
            <a:ext cx="4026319" cy="3539430"/>
          </a:xfrm>
          <a:prstGeom prst="rect">
            <a:avLst/>
          </a:prstGeom>
          <a:noFill/>
        </p:spPr>
        <p:txBody>
          <a:bodyPr wrap="square" rtlCol="0">
            <a:spAutoFit/>
          </a:bodyPr>
          <a:lstStyle/>
          <a:p>
            <a:r>
              <a:rPr lang="en-US" b="1" dirty="0" smtClean="0">
                <a:solidFill>
                  <a:schemeClr val="tx2">
                    <a:lumMod val="25000"/>
                  </a:schemeClr>
                </a:solidFill>
              </a:rPr>
              <a:t>On Seeing Larry Rivers' Washington Crossing the Delaware at the</a:t>
            </a:r>
          </a:p>
          <a:p>
            <a:r>
              <a:rPr lang="en-US" b="1" dirty="0" smtClean="0">
                <a:solidFill>
                  <a:schemeClr val="tx2">
                    <a:lumMod val="25000"/>
                  </a:schemeClr>
                </a:solidFill>
              </a:rPr>
              <a:t>Museum of Modern Art</a:t>
            </a:r>
          </a:p>
          <a:p>
            <a:r>
              <a:rPr lang="en-US" b="1" dirty="0" smtClean="0">
                <a:solidFill>
                  <a:schemeClr val="tx2">
                    <a:lumMod val="25000"/>
                  </a:schemeClr>
                </a:solidFill>
              </a:rPr>
              <a:t>by Frank O'Hara</a:t>
            </a:r>
          </a:p>
          <a:p>
            <a:endParaRPr lang="en-US" b="1" dirty="0" smtClean="0">
              <a:solidFill>
                <a:schemeClr val="tx2">
                  <a:lumMod val="25000"/>
                </a:schemeClr>
              </a:solidFill>
            </a:endParaRPr>
          </a:p>
          <a:p>
            <a:r>
              <a:rPr lang="en-US" sz="1600" b="1" dirty="0" smtClean="0">
                <a:solidFill>
                  <a:schemeClr val="bg1"/>
                </a:solidFill>
              </a:rPr>
              <a:t>Now that our hero has come back to us</a:t>
            </a:r>
          </a:p>
          <a:p>
            <a:r>
              <a:rPr lang="en-US" sz="1600" b="1" dirty="0" smtClean="0">
                <a:solidFill>
                  <a:schemeClr val="bg1"/>
                </a:solidFill>
              </a:rPr>
              <a:t>in his white pants and we know his nose</a:t>
            </a:r>
          </a:p>
          <a:p>
            <a:r>
              <a:rPr lang="en-US" sz="1600" b="1" dirty="0" smtClean="0">
                <a:solidFill>
                  <a:schemeClr val="bg1"/>
                </a:solidFill>
              </a:rPr>
              <a:t>trembling like a flag under fire,</a:t>
            </a:r>
          </a:p>
          <a:p>
            <a:r>
              <a:rPr lang="en-US" sz="1600" b="1" dirty="0" smtClean="0">
                <a:solidFill>
                  <a:schemeClr val="bg1"/>
                </a:solidFill>
              </a:rPr>
              <a:t>we see the calm cold river is supporting</a:t>
            </a:r>
          </a:p>
          <a:p>
            <a:r>
              <a:rPr lang="en-US" sz="1600" b="1" dirty="0" smtClean="0">
                <a:solidFill>
                  <a:schemeClr val="bg1"/>
                </a:solidFill>
              </a:rPr>
              <a:t>our forces, the beautiful history.</a:t>
            </a:r>
          </a:p>
          <a:p>
            <a:endParaRPr lang="en-US" b="1" dirty="0" smtClean="0">
              <a:solidFill>
                <a:schemeClr val="tx2">
                  <a:lumMod val="25000"/>
                </a:schemeClr>
              </a:solidFill>
            </a:endParaRPr>
          </a:p>
          <a:p>
            <a:endParaRPr lang="en-US" b="1" dirty="0" smtClean="0">
              <a:solidFill>
                <a:schemeClr val="tx2">
                  <a:lumMod val="25000"/>
                </a:schemeClr>
              </a:solidFill>
            </a:endParaRPr>
          </a:p>
          <a:p>
            <a:endParaRPr lang="en-US" b="1" dirty="0">
              <a:solidFill>
                <a:schemeClr val="tx2">
                  <a:lumMod val="25000"/>
                </a:schemeClr>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C8695"/>
        </a:solidFill>
        <a:effectLst/>
      </p:bgPr>
    </p:bg>
    <p:spTree>
      <p:nvGrpSpPr>
        <p:cNvPr id="1" name=""/>
        <p:cNvGrpSpPr/>
        <p:nvPr/>
      </p:nvGrpSpPr>
      <p:grpSpPr>
        <a:xfrm>
          <a:off x="0" y="0"/>
          <a:ext cx="0" cy="0"/>
          <a:chOff x="0" y="0"/>
          <a:chExt cx="0" cy="0"/>
        </a:xfrm>
      </p:grpSpPr>
      <p:pic>
        <p:nvPicPr>
          <p:cNvPr id="4" name="Content Placeholder 3" descr="Waynes-art-0014.jpeg"/>
          <p:cNvPicPr>
            <a:picLocks noGrp="1" noChangeAspect="1"/>
          </p:cNvPicPr>
          <p:nvPr>
            <p:ph idx="1"/>
          </p:nvPr>
        </p:nvPicPr>
        <p:blipFill>
          <a:blip r:embed="rId3"/>
          <a:srcRect l="-10575" r="-10575"/>
          <a:stretch>
            <a:fillRect/>
          </a:stretch>
        </p:blipFill>
        <p:spPr>
          <a:xfrm>
            <a:off x="-987778" y="324329"/>
            <a:ext cx="11147777" cy="6130849"/>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233312" y="1112976"/>
            <a:ext cx="6393309" cy="4832093"/>
          </a:xfrm>
          <a:prstGeom prst="rect">
            <a:avLst/>
          </a:prstGeom>
          <a:noFill/>
        </p:spPr>
        <p:txBody>
          <a:bodyPr wrap="square" rtlCol="0">
            <a:spAutoFit/>
          </a:bodyPr>
          <a:lstStyle/>
          <a:p>
            <a:r>
              <a:rPr lang="en-US" sz="2800" dirty="0" smtClean="0">
                <a:solidFill>
                  <a:srgbClr val="254F64"/>
                </a:solidFill>
              </a:rPr>
              <a:t>Contrary to what we usually believe, the best moments in our lives are not the passive, receptive, relaxing times — although such experiences can also be enjoyable if we have worked hard to attain them. The best moments usually occur when a person’s body or mind is stretched to its limits in a voluntary effort to accomplish something difficult and worthwhile.</a:t>
            </a:r>
          </a:p>
          <a:p>
            <a:r>
              <a:rPr lang="en-US" sz="2800" dirty="0" smtClean="0">
                <a:solidFill>
                  <a:srgbClr val="254F64"/>
                </a:solidFill>
              </a:rPr>
              <a:t>					- </a:t>
            </a:r>
            <a:r>
              <a:rPr lang="en-US" sz="2800" dirty="0" err="1" smtClean="0">
                <a:solidFill>
                  <a:srgbClr val="254F64"/>
                </a:solidFill>
              </a:rPr>
              <a:t>Mihaly</a:t>
            </a:r>
            <a:r>
              <a:rPr lang="en-US" sz="2800" dirty="0" smtClean="0">
                <a:solidFill>
                  <a:srgbClr val="254F64"/>
                </a:solidFill>
              </a:rPr>
              <a:t> </a:t>
            </a:r>
            <a:r>
              <a:rPr lang="en-US" sz="2800" dirty="0" err="1" smtClean="0">
                <a:solidFill>
                  <a:srgbClr val="254F64"/>
                </a:solidFill>
              </a:rPr>
              <a:t>Csikszentmihalyi</a:t>
            </a:r>
            <a:endParaRPr lang="en-US" sz="2800" dirty="0">
              <a:solidFill>
                <a:srgbClr val="254F64"/>
              </a:solidFill>
            </a:endParaRPr>
          </a:p>
        </p:txBody>
      </p:sp>
      <p:pic>
        <p:nvPicPr>
          <p:cNvPr id="8" name="Picture 7" descr="Flow.jpg"/>
          <p:cNvPicPr>
            <a:picLocks noChangeAspect="1"/>
          </p:cNvPicPr>
          <p:nvPr/>
        </p:nvPicPr>
        <p:blipFill>
          <a:blip r:embed="rId3"/>
          <a:stretch>
            <a:fillRect/>
          </a:stretch>
        </p:blipFill>
        <p:spPr>
          <a:xfrm>
            <a:off x="52735" y="0"/>
            <a:ext cx="1959443" cy="2954715"/>
          </a:xfrm>
          <a:prstGeom prst="rect">
            <a:avLst/>
          </a:prstGeom>
        </p:spPr>
      </p:pic>
      <p:graphicFrame>
        <p:nvGraphicFramePr>
          <p:cNvPr id="11" name="Table 10"/>
          <p:cNvGraphicFramePr>
            <a:graphicFrameLocks noGrp="1"/>
          </p:cNvGraphicFramePr>
          <p:nvPr/>
        </p:nvGraphicFramePr>
        <p:xfrm>
          <a:off x="0" y="-17395"/>
          <a:ext cx="1983193" cy="2939764"/>
        </p:xfrm>
        <a:graphic>
          <a:graphicData uri="http://schemas.openxmlformats.org/drawingml/2006/table">
            <a:tbl>
              <a:tblPr/>
              <a:tblGrid>
                <a:gridCol w="1983193"/>
              </a:tblGrid>
              <a:tr h="2939764">
                <a:tc>
                  <a:txBody>
                    <a:bodyPr/>
                    <a:lstStyle/>
                    <a:p>
                      <a:endParaRPr lang="en-US" dirty="0"/>
                    </a:p>
                  </a:txBody>
                  <a:tcPr>
                    <a:lnL w="57150" cmpd="sng">
                      <a:solidFill>
                        <a:srgbClr val="305F66"/>
                      </a:solidFill>
                      <a:prstDash val="solid"/>
                    </a:lnL>
                    <a:lnR w="57150" cmpd="sng">
                      <a:solidFill>
                        <a:srgbClr val="305F66"/>
                      </a:solidFill>
                      <a:prstDash val="solid"/>
                    </a:lnR>
                    <a:lnT w="57150" cmpd="sng">
                      <a:solidFill>
                        <a:srgbClr val="305F66"/>
                      </a:solidFill>
                      <a:prstDash val="solid"/>
                    </a:lnT>
                    <a:lnB w="57150" cmpd="sng">
                      <a:solidFill>
                        <a:srgbClr val="305F66"/>
                      </a:solidFill>
                      <a:prstDash val="solid"/>
                    </a:lnB>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0"/>
            <a:ext cx="8229600" cy="1143000"/>
          </a:xfrm>
        </p:spPr>
        <p:txBody>
          <a:bodyPr/>
          <a:lstStyle/>
          <a:p>
            <a:r>
              <a:rPr lang="en-US" sz="2400" b="1" dirty="0" smtClean="0"/>
              <a:t>“The nation is in thrall to testing and basic skills.”</a:t>
            </a:r>
            <a:br>
              <a:rPr lang="en-US" sz="2400" b="1" dirty="0" smtClean="0"/>
            </a:br>
            <a:r>
              <a:rPr lang="en-US" sz="2400" b="1" dirty="0" smtClean="0"/>
              <a:t>- </a:t>
            </a:r>
            <a:r>
              <a:rPr lang="en-US" sz="2400" b="1" i="1" dirty="0" smtClean="0"/>
              <a:t>Still at Risk, </a:t>
            </a:r>
            <a:r>
              <a:rPr lang="en-US" sz="2400" b="1" dirty="0" smtClean="0"/>
              <a:t>Common Core report</a:t>
            </a:r>
            <a:endParaRPr lang="en-US" sz="2400" b="1" dirty="0"/>
          </a:p>
        </p:txBody>
      </p:sp>
      <p:pic>
        <p:nvPicPr>
          <p:cNvPr id="4" name="Content Placeholder 3" descr="Exams_791443c.jpg"/>
          <p:cNvPicPr>
            <a:picLocks noGrp="1" noChangeAspect="1"/>
          </p:cNvPicPr>
          <p:nvPr>
            <p:ph idx="1"/>
          </p:nvPr>
        </p:nvPicPr>
        <p:blipFill>
          <a:blip r:embed="rId2"/>
          <a:srcRect l="-6921" r="-6921"/>
          <a:stretch>
            <a:fillRect/>
          </a:stretch>
        </p:blipFill>
        <p:spPr>
          <a:xfrm>
            <a:off x="-766065" y="0"/>
            <a:ext cx="10617924" cy="5839449"/>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221" y="838533"/>
            <a:ext cx="3535250" cy="4815573"/>
          </a:xfrm>
        </p:spPr>
        <p:txBody>
          <a:bodyPr/>
          <a:lstStyle/>
          <a:p>
            <a:pPr algn="l"/>
            <a:r>
              <a:rPr lang="en-US" sz="3200" b="1" dirty="0" smtClean="0"/>
              <a:t>WHAT WE NEED is an educational system that teaches deep knowledge, that values creativity and originality, and that values thinking skills.</a:t>
            </a:r>
            <a:endParaRPr lang="en-US" sz="3200" b="1" dirty="0"/>
          </a:p>
        </p:txBody>
      </p:sp>
      <p:pic>
        <p:nvPicPr>
          <p:cNvPr id="4" name="Content Placeholder 3" descr="Still at Risk.jpg"/>
          <p:cNvPicPr>
            <a:picLocks noGrp="1" noChangeAspect="1"/>
          </p:cNvPicPr>
          <p:nvPr>
            <p:ph idx="1"/>
          </p:nvPr>
        </p:nvPicPr>
        <p:blipFill>
          <a:blip r:embed="rId2"/>
          <a:srcRect l="-67795" r="-67795"/>
          <a:stretch>
            <a:fillRect/>
          </a:stretch>
        </p:blipFill>
        <p:spPr>
          <a:xfrm>
            <a:off x="-3779639" y="0"/>
            <a:ext cx="12636110" cy="6949374"/>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7" descr="road.jpeg"/>
          <p:cNvPicPr>
            <a:picLocks noChangeAspect="1"/>
          </p:cNvPicPr>
          <p:nvPr/>
        </p:nvPicPr>
        <p:blipFill>
          <a:blip r:embed="rId3"/>
          <a:stretch>
            <a:fillRect/>
          </a:stretch>
        </p:blipFill>
        <p:spPr>
          <a:xfrm>
            <a:off x="-913331" y="-199764"/>
            <a:ext cx="11194653" cy="7243412"/>
          </a:xfrm>
          <a:prstGeom prst="rect">
            <a:avLst/>
          </a:prstGeom>
        </p:spPr>
      </p:pic>
      <p:sp>
        <p:nvSpPr>
          <p:cNvPr id="9" name="TextBox 8"/>
          <p:cNvSpPr txBox="1"/>
          <p:nvPr/>
        </p:nvSpPr>
        <p:spPr>
          <a:xfrm>
            <a:off x="0" y="1055900"/>
            <a:ext cx="8588809" cy="2369880"/>
          </a:xfrm>
          <a:prstGeom prst="rect">
            <a:avLst/>
          </a:prstGeom>
          <a:noFill/>
        </p:spPr>
        <p:txBody>
          <a:bodyPr wrap="none" rtlCol="0">
            <a:spAutoFit/>
          </a:bodyPr>
          <a:lstStyle/>
          <a:p>
            <a:r>
              <a:rPr lang="en-US" sz="4000" b="1" dirty="0" smtClean="0">
                <a:solidFill>
                  <a:srgbClr val="3C1C03"/>
                </a:solidFill>
              </a:rPr>
              <a:t>	We make the road by walking. </a:t>
            </a:r>
          </a:p>
          <a:p>
            <a:endParaRPr lang="en-US" sz="3600" b="1" dirty="0" smtClean="0">
              <a:solidFill>
                <a:srgbClr val="3C1C03"/>
              </a:solidFill>
            </a:endParaRPr>
          </a:p>
          <a:p>
            <a:r>
              <a:rPr lang="en-US" sz="3600" b="1" dirty="0" smtClean="0">
                <a:solidFill>
                  <a:srgbClr val="3C1C03"/>
                </a:solidFill>
              </a:rPr>
              <a:t>												</a:t>
            </a:r>
            <a:r>
              <a:rPr lang="en-US" sz="2800" b="1" dirty="0" smtClean="0">
                <a:solidFill>
                  <a:srgbClr val="3C1C03"/>
                </a:solidFill>
              </a:rPr>
              <a:t>- </a:t>
            </a:r>
            <a:r>
              <a:rPr lang="en-US" sz="2800" b="1" smtClean="0">
                <a:solidFill>
                  <a:srgbClr val="3C1C03"/>
                </a:solidFill>
              </a:rPr>
              <a:t>Antonio Machado</a:t>
            </a:r>
          </a:p>
          <a:p>
            <a:endParaRPr lang="en-US" sz="3600" dirty="0">
              <a:solidFill>
                <a:srgbClr val="3C1C03"/>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4_Office Them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5_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4102</TotalTime>
  <Words>5208</Words>
  <Application>Microsoft Macintosh PowerPoint</Application>
  <PresentationFormat>On-screen Show (4:3)</PresentationFormat>
  <Paragraphs>550</Paragraphs>
  <Slides>95</Slides>
  <Notes>58</Notes>
  <HiddenSlides>0</HiddenSlides>
  <MMClips>0</MMClips>
  <ScaleCrop>false</ScaleCrop>
  <HeadingPairs>
    <vt:vector size="4" baseType="variant">
      <vt:variant>
        <vt:lpstr>Design Template</vt:lpstr>
      </vt:variant>
      <vt:variant>
        <vt:i4>11</vt:i4>
      </vt:variant>
      <vt:variant>
        <vt:lpstr>Slide Titles</vt:lpstr>
      </vt:variant>
      <vt:variant>
        <vt:i4>95</vt:i4>
      </vt:variant>
    </vt:vector>
  </HeadingPairs>
  <TitlesOfParts>
    <vt:vector size="106" baseType="lpstr">
      <vt:lpstr>1_Office Theme</vt:lpstr>
      <vt:lpstr>3_Office Theme</vt:lpstr>
      <vt:lpstr>4_Office Theme</vt:lpstr>
      <vt:lpstr>6_Office Theme</vt:lpstr>
      <vt:lpstr>9_Office Theme</vt:lpstr>
      <vt:lpstr>7_Blank Presentation</vt:lpstr>
      <vt:lpstr>5_Office Theme</vt:lpstr>
      <vt:lpstr>15_Office Theme</vt:lpstr>
      <vt:lpstr>8_Office Theme</vt:lpstr>
      <vt:lpstr>10_Office Theme</vt:lpstr>
      <vt:lpstr>14_Office Theme</vt:lpstr>
      <vt:lpstr>Common Core and RIAP Putting It All Together Carol Jago cjago@caroljago.com </vt:lpstr>
      <vt:lpstr>Slide 2</vt:lpstr>
      <vt:lpstr>Slide 3</vt:lpstr>
      <vt:lpstr>Slide 4</vt:lpstr>
      <vt:lpstr>Academic reading and writing requires single-tasking, an unbroken and unbothered focus. Students need to “downshift” in order to do this work.  - Mark Bauerlein, “Too Dumb for Complex Texts?” Educational Leadership, February 2011 </vt:lpstr>
      <vt:lpstr>Slide 6</vt:lpstr>
      <vt:lpstr>Slide 7</vt:lpstr>
      <vt:lpstr>College and Career Readiness Anchor Standards  </vt:lpstr>
      <vt:lpstr>Shared responsibility for literacy  </vt:lpstr>
      <vt:lpstr>Common Core Instructional Shifts for ELA/Literacy  </vt:lpstr>
      <vt:lpstr>Slide 11</vt:lpstr>
      <vt:lpstr>Slide 12</vt:lpstr>
      <vt:lpstr>Slide 13</vt:lpstr>
      <vt:lpstr>NAEP Reading Framework</vt:lpstr>
      <vt:lpstr>Slide 15</vt:lpstr>
      <vt:lpstr>Slide 16</vt:lpstr>
      <vt:lpstr>Slide 17</vt:lpstr>
      <vt:lpstr>Slide 18</vt:lpstr>
      <vt:lpstr>Slide 19</vt:lpstr>
      <vt:lpstr>Slide 20</vt:lpstr>
      <vt:lpstr>Slide 21</vt:lpstr>
      <vt:lpstr>Slide 22</vt:lpstr>
      <vt:lpstr>Common Core Instructional Shifts for ELA/Literacy  </vt:lpstr>
      <vt:lpstr>Slide 24</vt:lpstr>
      <vt:lpstr>Writing in America’s Schools </vt:lpstr>
      <vt:lpstr>Politics of the Internet</vt:lpstr>
      <vt:lpstr>Slide 27</vt:lpstr>
      <vt:lpstr>Slide 28</vt:lpstr>
      <vt:lpstr>Slide 29</vt:lpstr>
      <vt:lpstr>Slide 30</vt:lpstr>
      <vt:lpstr>Slide 31</vt:lpstr>
      <vt:lpstr>Slide 32</vt:lpstr>
      <vt:lpstr>Slide 33</vt:lpstr>
      <vt:lpstr>Slide 34</vt:lpstr>
      <vt:lpstr>Common Core Instructional Shifts for ELA/Literacy  </vt:lpstr>
      <vt:lpstr>Text Complexity Issues</vt:lpstr>
      <vt:lpstr>ACT cover</vt:lpstr>
      <vt:lpstr>Slide 38</vt:lpstr>
      <vt:lpstr>Slide 39</vt:lpstr>
      <vt:lpstr>Slide 40</vt:lpstr>
      <vt:lpstr>Slide 41</vt:lpstr>
      <vt:lpstr>Slide 42</vt:lpstr>
      <vt:lpstr>Slide 43</vt:lpstr>
      <vt:lpstr>Slide 44</vt:lpstr>
      <vt:lpstr>Slide 45</vt:lpstr>
      <vt:lpstr>Vocabulary Acquisition</vt:lpstr>
      <vt:lpstr>Common Core and RIAP Putting It All Together Carol Jago cjago@caroljago.com </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Common Core and RIAP Putting It All Together Carol Jago cjago@caroljago.com </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Common Core and RIAP Putting It All Together Carol Jago cjago@caroljago.com </vt:lpstr>
      <vt:lpstr>Slide 84</vt:lpstr>
      <vt:lpstr>Slide 85</vt:lpstr>
      <vt:lpstr>The Death of the Ball Turret Gunner By Randall Jarrell </vt:lpstr>
      <vt:lpstr>Writing Arguments </vt:lpstr>
      <vt:lpstr>Slide 88</vt:lpstr>
      <vt:lpstr>Slide 89</vt:lpstr>
      <vt:lpstr>Slide 90</vt:lpstr>
      <vt:lpstr>Slide 91</vt:lpstr>
      <vt:lpstr>Slide 92</vt:lpstr>
      <vt:lpstr>“The nation is in thrall to testing and basic skills.” - Still at Risk, Common Core report</vt:lpstr>
      <vt:lpstr>WHAT WE NEED is an educational system that teaches deep knowledge, that values creativity and originality, and that values thinking skills.</vt:lpstr>
      <vt:lpstr>Slide 95</vt:lpstr>
    </vt:vector>
  </TitlesOfParts>
  <Company>Santa Monica High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Jago</dc:creator>
  <cp:lastModifiedBy>Carol Jago</cp:lastModifiedBy>
  <cp:revision>89</cp:revision>
  <cp:lastPrinted>2012-08-09T10:35:05Z</cp:lastPrinted>
  <dcterms:created xsi:type="dcterms:W3CDTF">2013-02-25T12:37:29Z</dcterms:created>
  <dcterms:modified xsi:type="dcterms:W3CDTF">2013-02-25T12:54:25Z</dcterms:modified>
</cp:coreProperties>
</file>