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11"/>
  </p:notesMasterIdLst>
  <p:handoutMasterIdLst>
    <p:handoutMasterId r:id="rId12"/>
  </p:handoutMasterIdLst>
  <p:sldIdLst>
    <p:sldId id="316" r:id="rId2"/>
    <p:sldId id="336" r:id="rId3"/>
    <p:sldId id="339" r:id="rId4"/>
    <p:sldId id="327" r:id="rId5"/>
    <p:sldId id="340" r:id="rId6"/>
    <p:sldId id="341" r:id="rId7"/>
    <p:sldId id="342" r:id="rId8"/>
    <p:sldId id="343" r:id="rId9"/>
    <p:sldId id="315" r:id="rId10"/>
  </p:sldIdLst>
  <p:sldSz cx="12192000" cy="6858000"/>
  <p:notesSz cx="7010400" cy="92964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B86"/>
    <a:srgbClr val="B59C49"/>
    <a:srgbClr val="E8EEEF"/>
    <a:srgbClr val="D12121"/>
    <a:srgbClr val="0041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0" autoAdjust="0"/>
    <p:restoredTop sz="94558"/>
  </p:normalViewPr>
  <p:slideViewPr>
    <p:cSldViewPr snapToGrid="0">
      <p:cViewPr varScale="1">
        <p:scale>
          <a:sx n="110" d="100"/>
          <a:sy n="110" d="100"/>
        </p:scale>
        <p:origin x="20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84FD79-7818-4905-B1E5-5032B8B51E22}"/>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F664BF-82F5-458F-B971-CCC656FAD72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02B77E5-9361-4304-B8F8-DAE593EEBD30}" type="datetimeFigureOut">
              <a:rPr lang="en-US" smtClean="0"/>
              <a:t>11/30/2021</a:t>
            </a:fld>
            <a:endParaRPr lang="en-US"/>
          </a:p>
        </p:txBody>
      </p:sp>
      <p:sp>
        <p:nvSpPr>
          <p:cNvPr id="4" name="Footer Placeholder 3">
            <a:extLst>
              <a:ext uri="{FF2B5EF4-FFF2-40B4-BE49-F238E27FC236}">
                <a16:creationId xmlns:a16="http://schemas.microsoft.com/office/drawing/2014/main" id="{A78E114B-41EB-4309-8C7F-4F8B58191EA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6D47AF-A500-4511-BBB0-EEF2C7836E8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D92E999-515D-4383-938E-8273D0B739D1}" type="slidenum">
              <a:rPr lang="en-US" smtClean="0"/>
              <a:t>‹#›</a:t>
            </a:fld>
            <a:endParaRPr lang="en-US"/>
          </a:p>
        </p:txBody>
      </p:sp>
    </p:spTree>
    <p:extLst>
      <p:ext uri="{BB962C8B-B14F-4D97-AF65-F5344CB8AC3E}">
        <p14:creationId xmlns:p14="http://schemas.microsoft.com/office/powerpoint/2010/main" val="13572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2755D6B-95F0-4943-A6BC-6BD0B9F2B4BE}" type="datetimeFigureOut">
              <a:rPr lang="en-US" smtClean="0"/>
              <a:t>11/30/2021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22E6AC2-80F6-4E03-9BDD-F8D3AA15E139}" type="slidenum">
              <a:rPr lang="en-US" smtClean="0"/>
              <a:t>‹#›</a:t>
            </a:fld>
            <a:endParaRPr lang="en-US"/>
          </a:p>
        </p:txBody>
      </p:sp>
    </p:spTree>
    <p:extLst>
      <p:ext uri="{BB962C8B-B14F-4D97-AF65-F5344CB8AC3E}">
        <p14:creationId xmlns:p14="http://schemas.microsoft.com/office/powerpoint/2010/main" val="105717745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DB299D-46CA-1042-9902-DE616CACB253}"/>
              </a:ext>
            </a:extLst>
          </p:cNvPr>
          <p:cNvSpPr/>
          <p:nvPr userDrawn="1"/>
        </p:nvSpPr>
        <p:spPr>
          <a:xfrm>
            <a:off x="0" y="6605336"/>
            <a:ext cx="12192000" cy="252663"/>
          </a:xfrm>
          <a:prstGeom prst="rect">
            <a:avLst/>
          </a:prstGeom>
          <a:solidFill>
            <a:srgbClr val="114B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sp>
        <p:nvSpPr>
          <p:cNvPr id="2" name="Title 1">
            <a:extLst>
              <a:ext uri="{FF2B5EF4-FFF2-40B4-BE49-F238E27FC236}">
                <a16:creationId xmlns:a16="http://schemas.microsoft.com/office/drawing/2014/main" id="{AA430AB4-110B-B74B-BE34-6345985EB30A}"/>
              </a:ext>
            </a:extLst>
          </p:cNvPr>
          <p:cNvSpPr>
            <a:spLocks noGrp="1"/>
          </p:cNvSpPr>
          <p:nvPr>
            <p:ph type="ctrTitle"/>
          </p:nvPr>
        </p:nvSpPr>
        <p:spPr>
          <a:xfrm>
            <a:off x="450574" y="4177117"/>
            <a:ext cx="11357114" cy="805400"/>
          </a:xfrm>
        </p:spPr>
        <p:txBody>
          <a:bodyPr anchor="ctr">
            <a:normAutofit/>
          </a:bodyPr>
          <a:lstStyle>
            <a:lvl1pPr algn="ctr">
              <a:lnSpc>
                <a:spcPct val="150000"/>
              </a:lnSpc>
              <a:defRPr sz="3600">
                <a:solidFill>
                  <a:srgbClr val="B59C49"/>
                </a:solidFill>
              </a:defRPr>
            </a:lvl1pPr>
          </a:lstStyle>
          <a:p>
            <a:r>
              <a:rPr lang="en-US" dirty="0"/>
              <a:t>Click to edit Master title style</a:t>
            </a:r>
          </a:p>
        </p:txBody>
      </p:sp>
      <p:sp>
        <p:nvSpPr>
          <p:cNvPr id="3" name="Subtitle 2">
            <a:extLst>
              <a:ext uri="{FF2B5EF4-FFF2-40B4-BE49-F238E27FC236}">
                <a16:creationId xmlns:a16="http://schemas.microsoft.com/office/drawing/2014/main" id="{D636CF17-2B58-674A-A468-518FF05928BD}"/>
              </a:ext>
            </a:extLst>
          </p:cNvPr>
          <p:cNvSpPr>
            <a:spLocks noGrp="1"/>
          </p:cNvSpPr>
          <p:nvPr>
            <p:ph type="subTitle" idx="1"/>
          </p:nvPr>
        </p:nvSpPr>
        <p:spPr>
          <a:xfrm>
            <a:off x="450574" y="5255677"/>
            <a:ext cx="11357114" cy="616227"/>
          </a:xfrm>
        </p:spPr>
        <p:txBody>
          <a:bodyPr anchor="ctr">
            <a:normAutofit/>
          </a:bodyPr>
          <a:lstStyle>
            <a:lvl1pPr marL="0" indent="0" algn="ctr">
              <a:lnSpc>
                <a:spcPct val="150000"/>
              </a:lnSpc>
              <a:buNone/>
              <a:defRPr sz="2000" b="0" i="1">
                <a:solidFill>
                  <a:srgbClr val="B59C49"/>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B985D786-EBE8-C846-807E-F71485E105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2218" y="6663670"/>
            <a:ext cx="4507563" cy="135993"/>
          </a:xfrm>
          <a:prstGeom prst="rect">
            <a:avLst/>
          </a:prstGeom>
        </p:spPr>
      </p:pic>
      <p:pic>
        <p:nvPicPr>
          <p:cNvPr id="10" name="Picture 9" descr="A close up of a logo&#10;&#10;Description automatically generated">
            <a:extLst>
              <a:ext uri="{FF2B5EF4-FFF2-40B4-BE49-F238E27FC236}">
                <a16:creationId xmlns:a16="http://schemas.microsoft.com/office/drawing/2014/main" id="{10F59F5A-896D-6842-B1BB-36DA7A465EC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26460" y="986096"/>
            <a:ext cx="5805341" cy="2917861"/>
          </a:xfrm>
          <a:prstGeom prst="rect">
            <a:avLst/>
          </a:prstGeom>
        </p:spPr>
      </p:pic>
    </p:spTree>
    <p:extLst>
      <p:ext uri="{BB962C8B-B14F-4D97-AF65-F5344CB8AC3E}">
        <p14:creationId xmlns:p14="http://schemas.microsoft.com/office/powerpoint/2010/main" val="113566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114B8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0AB4-110B-B74B-BE34-6345985EB30A}"/>
              </a:ext>
            </a:extLst>
          </p:cNvPr>
          <p:cNvSpPr>
            <a:spLocks noGrp="1"/>
          </p:cNvSpPr>
          <p:nvPr>
            <p:ph type="ctrTitle"/>
          </p:nvPr>
        </p:nvSpPr>
        <p:spPr>
          <a:xfrm>
            <a:off x="1901458" y="4530636"/>
            <a:ext cx="8389083" cy="805400"/>
          </a:xfrm>
        </p:spPr>
        <p:txBody>
          <a:bodyPr anchor="ctr">
            <a:normAutofit/>
          </a:bodyPr>
          <a:lstStyle>
            <a:lvl1pPr marL="0" marR="0" indent="0" algn="ctr" defTabSz="914377" rtl="0" eaLnBrk="1" fontAlgn="auto" latinLnBrk="0" hangingPunct="1">
              <a:lnSpc>
                <a:spcPct val="150000"/>
              </a:lnSpc>
              <a:spcBef>
                <a:spcPct val="0"/>
              </a:spcBef>
              <a:spcAft>
                <a:spcPts val="0"/>
              </a:spcAft>
              <a:buClrTx/>
              <a:buSzTx/>
              <a:buFontTx/>
              <a:buNone/>
              <a:tabLst/>
              <a:defRPr sz="3600">
                <a:solidFill>
                  <a:schemeClr val="bg1"/>
                </a:solidFill>
              </a:defRPr>
            </a:lvl1pPr>
          </a:lstStyle>
          <a:p>
            <a:r>
              <a:rPr kumimoji="0" lang="en-US" sz="3600" b="0" i="0" u="none" strike="noStrike" kern="1200" cap="none" spc="0" normalizeH="0" baseline="0" noProof="0" dirty="0">
                <a:ln>
                  <a:noFill/>
                </a:ln>
                <a:solidFill>
                  <a:srgbClr val="B59C49"/>
                </a:solidFill>
                <a:effectLst/>
                <a:uLnTx/>
                <a:uFillTx/>
                <a:latin typeface="Oswald Light" panose="02000303000000000000" pitchFamily="2" charset="77"/>
                <a:ea typeface="+mj-ea"/>
                <a:cs typeface="Arial" panose="020B0604020202020204" pitchFamily="34" charset="0"/>
              </a:rPr>
              <a:t>Click to edit Master title style</a:t>
            </a:r>
            <a:endParaRPr lang="en-US" dirty="0"/>
          </a:p>
        </p:txBody>
      </p:sp>
      <p:sp>
        <p:nvSpPr>
          <p:cNvPr id="3" name="Subtitle 2">
            <a:extLst>
              <a:ext uri="{FF2B5EF4-FFF2-40B4-BE49-F238E27FC236}">
                <a16:creationId xmlns:a16="http://schemas.microsoft.com/office/drawing/2014/main" id="{D636CF17-2B58-674A-A468-518FF05928BD}"/>
              </a:ext>
            </a:extLst>
          </p:cNvPr>
          <p:cNvSpPr>
            <a:spLocks noGrp="1"/>
          </p:cNvSpPr>
          <p:nvPr>
            <p:ph type="subTitle" idx="1"/>
          </p:nvPr>
        </p:nvSpPr>
        <p:spPr>
          <a:xfrm>
            <a:off x="1901458" y="5609196"/>
            <a:ext cx="8389083" cy="616227"/>
          </a:xfrm>
        </p:spPr>
        <p:txBody>
          <a:bodyPr anchor="ctr">
            <a:normAutofit/>
          </a:bodyPr>
          <a:lstStyle>
            <a:lvl1pPr marL="0" indent="0" algn="ctr">
              <a:lnSpc>
                <a:spcPct val="150000"/>
              </a:lnSpc>
              <a:buNone/>
              <a:defRPr sz="2000" b="0" i="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12" name="Picture 11" descr="A close up of a logo&#10;&#10;Description automatically generated">
            <a:extLst>
              <a:ext uri="{FF2B5EF4-FFF2-40B4-BE49-F238E27FC236}">
                <a16:creationId xmlns:a16="http://schemas.microsoft.com/office/drawing/2014/main" id="{20B09392-82E6-424F-B56A-05BAFD3EE7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6460" y="811161"/>
            <a:ext cx="5805341" cy="3215149"/>
          </a:xfrm>
          <a:prstGeom prst="rect">
            <a:avLst/>
          </a:prstGeom>
        </p:spPr>
      </p:pic>
      <p:sp>
        <p:nvSpPr>
          <p:cNvPr id="13" name="Rectangle 12">
            <a:extLst>
              <a:ext uri="{FF2B5EF4-FFF2-40B4-BE49-F238E27FC236}">
                <a16:creationId xmlns:a16="http://schemas.microsoft.com/office/drawing/2014/main" id="{83F238FC-2086-354E-A580-E3F383C80E0A}"/>
              </a:ext>
            </a:extLst>
          </p:cNvPr>
          <p:cNvSpPr/>
          <p:nvPr userDrawn="1"/>
        </p:nvSpPr>
        <p:spPr>
          <a:xfrm>
            <a:off x="0" y="6605336"/>
            <a:ext cx="12192000" cy="252664"/>
          </a:xfrm>
          <a:prstGeom prst="rect">
            <a:avLst/>
          </a:prstGeom>
          <a:solidFill>
            <a:srgbClr val="B59C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15" name="Picture 14">
            <a:extLst>
              <a:ext uri="{FF2B5EF4-FFF2-40B4-BE49-F238E27FC236}">
                <a16:creationId xmlns:a16="http://schemas.microsoft.com/office/drawing/2014/main" id="{53BA21CD-AD8D-3D4E-8951-4DB00D65A39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842218" y="6664869"/>
            <a:ext cx="4507563" cy="133594"/>
          </a:xfrm>
          <a:prstGeom prst="rect">
            <a:avLst/>
          </a:prstGeom>
        </p:spPr>
      </p:pic>
    </p:spTree>
    <p:extLst>
      <p:ext uri="{BB962C8B-B14F-4D97-AF65-F5344CB8AC3E}">
        <p14:creationId xmlns:p14="http://schemas.microsoft.com/office/powerpoint/2010/main" val="37293132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F95F3A-0628-5F43-8759-BA2B6AC2CDE0}"/>
              </a:ext>
            </a:extLst>
          </p:cNvPr>
          <p:cNvSpPr/>
          <p:nvPr userDrawn="1"/>
        </p:nvSpPr>
        <p:spPr>
          <a:xfrm>
            <a:off x="364432" y="314739"/>
            <a:ext cx="5314122" cy="6228522"/>
          </a:xfrm>
          <a:prstGeom prst="rect">
            <a:avLst/>
          </a:prstGeom>
          <a:solidFill>
            <a:srgbClr val="114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430AB4-110B-B74B-BE34-6345985EB30A}"/>
              </a:ext>
            </a:extLst>
          </p:cNvPr>
          <p:cNvSpPr>
            <a:spLocks noGrp="1"/>
          </p:cNvSpPr>
          <p:nvPr>
            <p:ph type="ctrTitle"/>
          </p:nvPr>
        </p:nvSpPr>
        <p:spPr>
          <a:xfrm>
            <a:off x="6096000" y="2838648"/>
            <a:ext cx="5618922" cy="805400"/>
          </a:xfrm>
        </p:spPr>
        <p:txBody>
          <a:bodyPr anchor="ctr">
            <a:normAutofit/>
          </a:bodyPr>
          <a:lstStyle>
            <a:lvl1pPr algn="ctr">
              <a:lnSpc>
                <a:spcPct val="150000"/>
              </a:lnSpc>
              <a:defRPr sz="3600">
                <a:solidFill>
                  <a:srgbClr val="114B86"/>
                </a:solidFill>
              </a:defRPr>
            </a:lvl1pPr>
          </a:lstStyle>
          <a:p>
            <a:r>
              <a:rPr lang="en-US" dirty="0"/>
              <a:t>Click to edit Master title style</a:t>
            </a:r>
          </a:p>
        </p:txBody>
      </p:sp>
      <p:sp>
        <p:nvSpPr>
          <p:cNvPr id="3" name="Subtitle 2">
            <a:extLst>
              <a:ext uri="{FF2B5EF4-FFF2-40B4-BE49-F238E27FC236}">
                <a16:creationId xmlns:a16="http://schemas.microsoft.com/office/drawing/2014/main" id="{D636CF17-2B58-674A-A468-518FF05928BD}"/>
              </a:ext>
            </a:extLst>
          </p:cNvPr>
          <p:cNvSpPr>
            <a:spLocks noGrp="1"/>
          </p:cNvSpPr>
          <p:nvPr>
            <p:ph type="subTitle" idx="1"/>
          </p:nvPr>
        </p:nvSpPr>
        <p:spPr>
          <a:xfrm>
            <a:off x="6096000" y="3905364"/>
            <a:ext cx="5618922" cy="351600"/>
          </a:xfrm>
        </p:spPr>
        <p:txBody>
          <a:bodyPr anchor="ctr">
            <a:normAutofit/>
          </a:bodyPr>
          <a:lstStyle>
            <a:lvl1pPr marL="0" indent="0" algn="ctr">
              <a:lnSpc>
                <a:spcPct val="150000"/>
              </a:lnSpc>
              <a:buNone/>
              <a:defRPr sz="2000" b="0" i="1">
                <a:solidFill>
                  <a:srgbClr val="B59C49"/>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6" name="Picture 5" descr="A picture containing clock&#10;&#10;Description automatically generated">
            <a:extLst>
              <a:ext uri="{FF2B5EF4-FFF2-40B4-BE49-F238E27FC236}">
                <a16:creationId xmlns:a16="http://schemas.microsoft.com/office/drawing/2014/main" id="{2FCC9B89-AB80-B54E-9238-58874C02FB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3" y="956279"/>
            <a:ext cx="9090993" cy="4716679"/>
          </a:xfrm>
          <a:prstGeom prst="rect">
            <a:avLst/>
          </a:prstGeom>
        </p:spPr>
      </p:pic>
    </p:spTree>
    <p:extLst>
      <p:ext uri="{BB962C8B-B14F-4D97-AF65-F5344CB8AC3E}">
        <p14:creationId xmlns:p14="http://schemas.microsoft.com/office/powerpoint/2010/main" val="798779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F95F3A-0628-5F43-8759-BA2B6AC2CDE0}"/>
              </a:ext>
            </a:extLst>
          </p:cNvPr>
          <p:cNvSpPr/>
          <p:nvPr userDrawn="1"/>
        </p:nvSpPr>
        <p:spPr>
          <a:xfrm>
            <a:off x="364432" y="314739"/>
            <a:ext cx="5314122" cy="6228522"/>
          </a:xfrm>
          <a:prstGeom prst="rect">
            <a:avLst/>
          </a:prstGeom>
          <a:solidFill>
            <a:srgbClr val="114B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430AB4-110B-B74B-BE34-6345985EB30A}"/>
              </a:ext>
            </a:extLst>
          </p:cNvPr>
          <p:cNvSpPr>
            <a:spLocks noGrp="1"/>
          </p:cNvSpPr>
          <p:nvPr>
            <p:ph type="ctrTitle"/>
          </p:nvPr>
        </p:nvSpPr>
        <p:spPr>
          <a:xfrm>
            <a:off x="6096000" y="3405178"/>
            <a:ext cx="5618922" cy="805400"/>
          </a:xfrm>
        </p:spPr>
        <p:txBody>
          <a:bodyPr anchor="ctr">
            <a:normAutofit/>
          </a:bodyPr>
          <a:lstStyle>
            <a:lvl1pPr algn="ctr">
              <a:lnSpc>
                <a:spcPct val="150000"/>
              </a:lnSpc>
              <a:defRPr sz="3600">
                <a:solidFill>
                  <a:srgbClr val="114B86"/>
                </a:solidFill>
              </a:defRPr>
            </a:lvl1pPr>
          </a:lstStyle>
          <a:p>
            <a:r>
              <a:rPr lang="en-US" dirty="0"/>
              <a:t>Click to edit Master title style</a:t>
            </a:r>
          </a:p>
        </p:txBody>
      </p:sp>
      <p:sp>
        <p:nvSpPr>
          <p:cNvPr id="3" name="Subtitle 2">
            <a:extLst>
              <a:ext uri="{FF2B5EF4-FFF2-40B4-BE49-F238E27FC236}">
                <a16:creationId xmlns:a16="http://schemas.microsoft.com/office/drawing/2014/main" id="{D636CF17-2B58-674A-A468-518FF05928BD}"/>
              </a:ext>
            </a:extLst>
          </p:cNvPr>
          <p:cNvSpPr>
            <a:spLocks noGrp="1"/>
          </p:cNvSpPr>
          <p:nvPr>
            <p:ph type="subTitle" idx="1"/>
          </p:nvPr>
        </p:nvSpPr>
        <p:spPr>
          <a:xfrm>
            <a:off x="6096000" y="4471894"/>
            <a:ext cx="5618922" cy="351600"/>
          </a:xfrm>
        </p:spPr>
        <p:txBody>
          <a:bodyPr anchor="ctr">
            <a:normAutofit/>
          </a:bodyPr>
          <a:lstStyle>
            <a:lvl1pPr marL="0" indent="0" algn="ctr">
              <a:lnSpc>
                <a:spcPct val="150000"/>
              </a:lnSpc>
              <a:buNone/>
              <a:defRPr sz="2000" b="0" i="1">
                <a:solidFill>
                  <a:srgbClr val="B59C49"/>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0" name="Picture Placeholder 9">
            <a:extLst>
              <a:ext uri="{FF2B5EF4-FFF2-40B4-BE49-F238E27FC236}">
                <a16:creationId xmlns:a16="http://schemas.microsoft.com/office/drawing/2014/main" id="{B7628D09-281E-AC43-9BAB-96C246F09DA4}"/>
              </a:ext>
            </a:extLst>
          </p:cNvPr>
          <p:cNvSpPr>
            <a:spLocks noGrp="1"/>
          </p:cNvSpPr>
          <p:nvPr>
            <p:ph type="pic" sz="quarter" idx="10"/>
          </p:nvPr>
        </p:nvSpPr>
        <p:spPr>
          <a:xfrm>
            <a:off x="660880" y="636345"/>
            <a:ext cx="4721225" cy="5585309"/>
          </a:xfrm>
        </p:spPr>
        <p:txBody>
          <a:bodyPr/>
          <a:lstStyle/>
          <a:p>
            <a:endParaRPr lang="en-US"/>
          </a:p>
        </p:txBody>
      </p:sp>
      <p:pic>
        <p:nvPicPr>
          <p:cNvPr id="11" name="Picture 10" descr="A close up of a logo&#10;&#10;Description automatically generated">
            <a:extLst>
              <a:ext uri="{FF2B5EF4-FFF2-40B4-BE49-F238E27FC236}">
                <a16:creationId xmlns:a16="http://schemas.microsoft.com/office/drawing/2014/main" id="{E035B755-D059-4F47-86AB-3A6471B6E8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4576" y="1645175"/>
            <a:ext cx="2981770" cy="1498687"/>
          </a:xfrm>
          <a:prstGeom prst="rect">
            <a:avLst/>
          </a:prstGeom>
        </p:spPr>
      </p:pic>
    </p:spTree>
    <p:extLst>
      <p:ext uri="{BB962C8B-B14F-4D97-AF65-F5344CB8AC3E}">
        <p14:creationId xmlns:p14="http://schemas.microsoft.com/office/powerpoint/2010/main" val="15102702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9B93-28C1-3E4D-9744-BA26CB58072B}"/>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24AF3D8F-6BD0-E84A-B8BE-6799FEF49783}"/>
              </a:ext>
            </a:extLst>
          </p:cNvPr>
          <p:cNvSpPr>
            <a:spLocks noGrp="1"/>
          </p:cNvSpPr>
          <p:nvPr>
            <p:ph idx="1" hasCustomPrompt="1"/>
          </p:nvPr>
        </p:nvSpPr>
        <p:spPr>
          <a:xfrm>
            <a:off x="384314" y="1548143"/>
            <a:ext cx="11423375" cy="4628821"/>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5AB5C9DA-D753-6947-A7AD-C9ED477B053E}"/>
              </a:ext>
            </a:extLst>
          </p:cNvPr>
          <p:cNvSpPr/>
          <p:nvPr userDrawn="1"/>
        </p:nvSpPr>
        <p:spPr>
          <a:xfrm>
            <a:off x="0" y="6605336"/>
            <a:ext cx="12192000" cy="252663"/>
          </a:xfrm>
          <a:prstGeom prst="rect">
            <a:avLst/>
          </a:prstGeom>
          <a:solidFill>
            <a:srgbClr val="114B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9" name="Picture 8">
            <a:extLst>
              <a:ext uri="{FF2B5EF4-FFF2-40B4-BE49-F238E27FC236}">
                <a16:creationId xmlns:a16="http://schemas.microsoft.com/office/drawing/2014/main" id="{5F8912EB-088E-8B46-8849-51E150C28D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2218" y="6663670"/>
            <a:ext cx="4507563" cy="135993"/>
          </a:xfrm>
          <a:prstGeom prst="rect">
            <a:avLst/>
          </a:prstGeom>
        </p:spPr>
      </p:pic>
      <p:sp>
        <p:nvSpPr>
          <p:cNvPr id="10" name="Slide Number Placeholder 5">
            <a:extLst>
              <a:ext uri="{FF2B5EF4-FFF2-40B4-BE49-F238E27FC236}">
                <a16:creationId xmlns:a16="http://schemas.microsoft.com/office/drawing/2014/main" id="{E8A287E1-E60C-8548-B170-062633A0FC01}"/>
              </a:ext>
            </a:extLst>
          </p:cNvPr>
          <p:cNvSpPr>
            <a:spLocks noGrp="1"/>
          </p:cNvSpPr>
          <p:nvPr>
            <p:ph type="sldNum" sz="quarter" idx="4"/>
          </p:nvPr>
        </p:nvSpPr>
        <p:spPr>
          <a:xfrm>
            <a:off x="11134711" y="6560619"/>
            <a:ext cx="672978" cy="365125"/>
          </a:xfrm>
          <a:prstGeom prst="rect">
            <a:avLst/>
          </a:prstGeom>
        </p:spPr>
        <p:txBody>
          <a:bodyPr/>
          <a:lstStyle>
            <a:lvl1pPr algn="ctr">
              <a:defRPr sz="1400" b="0" i="1">
                <a:solidFill>
                  <a:srgbClr val="B59C4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412209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9B93-28C1-3E4D-9744-BA26CB58072B}"/>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24AF3D8F-6BD0-E84A-B8BE-6799FEF49783}"/>
              </a:ext>
            </a:extLst>
          </p:cNvPr>
          <p:cNvSpPr>
            <a:spLocks noGrp="1"/>
          </p:cNvSpPr>
          <p:nvPr>
            <p:ph idx="1" hasCustomPrompt="1"/>
          </p:nvPr>
        </p:nvSpPr>
        <p:spPr>
          <a:xfrm>
            <a:off x="6096000" y="1557197"/>
            <a:ext cx="5711689" cy="4619768"/>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p:txBody>
      </p:sp>
      <p:sp>
        <p:nvSpPr>
          <p:cNvPr id="12" name="Rectangle 11">
            <a:extLst>
              <a:ext uri="{FF2B5EF4-FFF2-40B4-BE49-F238E27FC236}">
                <a16:creationId xmlns:a16="http://schemas.microsoft.com/office/drawing/2014/main" id="{6C0FA2B5-B276-E547-98A4-4C6F61797A7E}"/>
              </a:ext>
            </a:extLst>
          </p:cNvPr>
          <p:cNvSpPr/>
          <p:nvPr userDrawn="1"/>
        </p:nvSpPr>
        <p:spPr>
          <a:xfrm>
            <a:off x="0" y="6605336"/>
            <a:ext cx="12192000" cy="252663"/>
          </a:xfrm>
          <a:prstGeom prst="rect">
            <a:avLst/>
          </a:prstGeom>
          <a:solidFill>
            <a:srgbClr val="114B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13" name="Picture 12">
            <a:extLst>
              <a:ext uri="{FF2B5EF4-FFF2-40B4-BE49-F238E27FC236}">
                <a16:creationId xmlns:a16="http://schemas.microsoft.com/office/drawing/2014/main" id="{8C9DBDD4-AC8F-CF4B-A03A-2EC093687A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2218" y="6663670"/>
            <a:ext cx="4507563" cy="135993"/>
          </a:xfrm>
          <a:prstGeom prst="rect">
            <a:avLst/>
          </a:prstGeom>
        </p:spPr>
      </p:pic>
      <p:sp>
        <p:nvSpPr>
          <p:cNvPr id="15" name="Slide Number Placeholder 5">
            <a:extLst>
              <a:ext uri="{FF2B5EF4-FFF2-40B4-BE49-F238E27FC236}">
                <a16:creationId xmlns:a16="http://schemas.microsoft.com/office/drawing/2014/main" id="{76F8C1DE-8A83-E743-A612-62F43C2D1DAB}"/>
              </a:ext>
            </a:extLst>
          </p:cNvPr>
          <p:cNvSpPr>
            <a:spLocks noGrp="1"/>
          </p:cNvSpPr>
          <p:nvPr>
            <p:ph type="sldNum" sz="quarter" idx="4"/>
          </p:nvPr>
        </p:nvSpPr>
        <p:spPr>
          <a:xfrm>
            <a:off x="11134711" y="6560619"/>
            <a:ext cx="672978" cy="365125"/>
          </a:xfrm>
          <a:prstGeom prst="rect">
            <a:avLst/>
          </a:prstGeom>
        </p:spPr>
        <p:txBody>
          <a:bodyPr/>
          <a:lstStyle>
            <a:lvl1pPr algn="ctr">
              <a:defRPr sz="1400" b="0" i="1">
                <a:solidFill>
                  <a:srgbClr val="B59C4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419476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6182-0C67-9040-8909-B5E2FA48A353}"/>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0D22992B-4473-1244-ACA9-EB6F86E85D2A}"/>
              </a:ext>
            </a:extLst>
          </p:cNvPr>
          <p:cNvSpPr>
            <a:spLocks noGrp="1"/>
          </p:cNvSpPr>
          <p:nvPr>
            <p:ph sz="half" idx="1" hasCustomPrompt="1"/>
          </p:nvPr>
        </p:nvSpPr>
        <p:spPr>
          <a:xfrm>
            <a:off x="384313" y="1593410"/>
            <a:ext cx="5459895" cy="4605779"/>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6EE73F65-20B8-BD42-9759-03876C93CF12}"/>
              </a:ext>
            </a:extLst>
          </p:cNvPr>
          <p:cNvSpPr>
            <a:spLocks noGrp="1"/>
          </p:cNvSpPr>
          <p:nvPr>
            <p:ph sz="half" idx="2" hasCustomPrompt="1"/>
          </p:nvPr>
        </p:nvSpPr>
        <p:spPr>
          <a:xfrm>
            <a:off x="6347791" y="1571185"/>
            <a:ext cx="5459895" cy="4605779"/>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F3032A4C-1675-9B44-9B09-B5DAF56A21D2}"/>
              </a:ext>
            </a:extLst>
          </p:cNvPr>
          <p:cNvSpPr/>
          <p:nvPr userDrawn="1"/>
        </p:nvSpPr>
        <p:spPr>
          <a:xfrm>
            <a:off x="0" y="6605336"/>
            <a:ext cx="12192000" cy="252663"/>
          </a:xfrm>
          <a:prstGeom prst="rect">
            <a:avLst/>
          </a:prstGeom>
          <a:solidFill>
            <a:srgbClr val="114B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11" name="Picture 10">
            <a:extLst>
              <a:ext uri="{FF2B5EF4-FFF2-40B4-BE49-F238E27FC236}">
                <a16:creationId xmlns:a16="http://schemas.microsoft.com/office/drawing/2014/main" id="{8CDC800A-8435-774A-A40D-5B7DDD64DB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2218" y="6663670"/>
            <a:ext cx="4507563" cy="135993"/>
          </a:xfrm>
          <a:prstGeom prst="rect">
            <a:avLst/>
          </a:prstGeom>
        </p:spPr>
      </p:pic>
      <p:sp>
        <p:nvSpPr>
          <p:cNvPr id="13" name="Slide Number Placeholder 5">
            <a:extLst>
              <a:ext uri="{FF2B5EF4-FFF2-40B4-BE49-F238E27FC236}">
                <a16:creationId xmlns:a16="http://schemas.microsoft.com/office/drawing/2014/main" id="{D931B668-1B07-0349-937B-FEBEB93FC53D}"/>
              </a:ext>
            </a:extLst>
          </p:cNvPr>
          <p:cNvSpPr>
            <a:spLocks noGrp="1"/>
          </p:cNvSpPr>
          <p:nvPr>
            <p:ph type="sldNum" sz="quarter" idx="4"/>
          </p:nvPr>
        </p:nvSpPr>
        <p:spPr>
          <a:xfrm>
            <a:off x="11134711" y="6560619"/>
            <a:ext cx="672978" cy="365125"/>
          </a:xfrm>
          <a:prstGeom prst="rect">
            <a:avLst/>
          </a:prstGeom>
        </p:spPr>
        <p:txBody>
          <a:bodyPr/>
          <a:lstStyle>
            <a:lvl1pPr algn="ctr">
              <a:defRPr sz="1400" b="0" i="1">
                <a:solidFill>
                  <a:srgbClr val="B59C4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342795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01EB-8788-BA40-B9FB-E33F4CBB9548}"/>
              </a:ext>
            </a:extLst>
          </p:cNvPr>
          <p:cNvSpPr>
            <a:spLocks noGrp="1"/>
          </p:cNvSpPr>
          <p:nvPr>
            <p:ph type="title"/>
          </p:nvPr>
        </p:nvSpPr>
        <p:spPr/>
        <p:txBody>
          <a:bodyPr anchor="b"/>
          <a:lstStyle/>
          <a:p>
            <a:r>
              <a:rPr lang="en-US" dirty="0"/>
              <a:t>Click to edit Master title style</a:t>
            </a:r>
          </a:p>
        </p:txBody>
      </p:sp>
      <p:sp>
        <p:nvSpPr>
          <p:cNvPr id="8" name="Subtitle 2">
            <a:extLst>
              <a:ext uri="{FF2B5EF4-FFF2-40B4-BE49-F238E27FC236}">
                <a16:creationId xmlns:a16="http://schemas.microsoft.com/office/drawing/2014/main" id="{9D23F852-446D-1B46-97B6-8510FEA518A1}"/>
              </a:ext>
            </a:extLst>
          </p:cNvPr>
          <p:cNvSpPr>
            <a:spLocks noGrp="1"/>
          </p:cNvSpPr>
          <p:nvPr>
            <p:ph type="subTitle" idx="1"/>
          </p:nvPr>
        </p:nvSpPr>
        <p:spPr>
          <a:xfrm>
            <a:off x="0" y="5888685"/>
            <a:ext cx="12192000" cy="454027"/>
          </a:xfrm>
        </p:spPr>
        <p:txBody>
          <a:bodyPr anchor="t">
            <a:normAutofit/>
          </a:bodyPr>
          <a:lstStyle>
            <a:lvl1pPr marL="0" indent="0" algn="ctr">
              <a:lnSpc>
                <a:spcPct val="150000"/>
              </a:lnSpc>
              <a:buNone/>
              <a:defRPr sz="1400" b="0" i="1">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4E141AA1-D02F-B940-8CF6-A425909AC755}"/>
              </a:ext>
            </a:extLst>
          </p:cNvPr>
          <p:cNvSpPr/>
          <p:nvPr userDrawn="1"/>
        </p:nvSpPr>
        <p:spPr>
          <a:xfrm>
            <a:off x="0" y="6605336"/>
            <a:ext cx="12192000" cy="252663"/>
          </a:xfrm>
          <a:prstGeom prst="rect">
            <a:avLst/>
          </a:prstGeom>
          <a:solidFill>
            <a:srgbClr val="114B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10" name="Picture 9">
            <a:extLst>
              <a:ext uri="{FF2B5EF4-FFF2-40B4-BE49-F238E27FC236}">
                <a16:creationId xmlns:a16="http://schemas.microsoft.com/office/drawing/2014/main" id="{27A4D6AE-A866-C34A-92E1-9F1E27BD3F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2218" y="6663670"/>
            <a:ext cx="4507563" cy="135993"/>
          </a:xfrm>
          <a:prstGeom prst="rect">
            <a:avLst/>
          </a:prstGeom>
        </p:spPr>
      </p:pic>
      <p:sp>
        <p:nvSpPr>
          <p:cNvPr id="12" name="Slide Number Placeholder 5">
            <a:extLst>
              <a:ext uri="{FF2B5EF4-FFF2-40B4-BE49-F238E27FC236}">
                <a16:creationId xmlns:a16="http://schemas.microsoft.com/office/drawing/2014/main" id="{68C06683-AE23-A344-8953-5F8DBB5C6892}"/>
              </a:ext>
            </a:extLst>
          </p:cNvPr>
          <p:cNvSpPr>
            <a:spLocks noGrp="1"/>
          </p:cNvSpPr>
          <p:nvPr>
            <p:ph type="sldNum" sz="quarter" idx="4"/>
          </p:nvPr>
        </p:nvSpPr>
        <p:spPr>
          <a:xfrm>
            <a:off x="11134711" y="6560619"/>
            <a:ext cx="672978" cy="365125"/>
          </a:xfrm>
          <a:prstGeom prst="rect">
            <a:avLst/>
          </a:prstGeom>
        </p:spPr>
        <p:txBody>
          <a:bodyPr/>
          <a:lstStyle>
            <a:lvl1pPr algn="ctr">
              <a:defRPr sz="1400" b="0" i="1">
                <a:solidFill>
                  <a:srgbClr val="B59C4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239549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01EB-8788-BA40-B9FB-E33F4CBB9548}"/>
              </a:ext>
            </a:extLst>
          </p:cNvPr>
          <p:cNvSpPr>
            <a:spLocks noGrp="1"/>
          </p:cNvSpPr>
          <p:nvPr>
            <p:ph type="title"/>
          </p:nvPr>
        </p:nvSpPr>
        <p:spPr/>
        <p:txBody>
          <a:bodyPr anchor="b"/>
          <a:lstStyle/>
          <a:p>
            <a:r>
              <a:rPr lang="en-US" dirty="0"/>
              <a:t>Click to edit Master title style</a:t>
            </a:r>
          </a:p>
        </p:txBody>
      </p:sp>
      <p:sp>
        <p:nvSpPr>
          <p:cNvPr id="8" name="Rectangle 7">
            <a:extLst>
              <a:ext uri="{FF2B5EF4-FFF2-40B4-BE49-F238E27FC236}">
                <a16:creationId xmlns:a16="http://schemas.microsoft.com/office/drawing/2014/main" id="{C81C9C7A-B3E1-B849-BDD2-3674DF58C2BA}"/>
              </a:ext>
            </a:extLst>
          </p:cNvPr>
          <p:cNvSpPr/>
          <p:nvPr userDrawn="1"/>
        </p:nvSpPr>
        <p:spPr>
          <a:xfrm>
            <a:off x="0" y="6605336"/>
            <a:ext cx="12192000" cy="252663"/>
          </a:xfrm>
          <a:prstGeom prst="rect">
            <a:avLst/>
          </a:prstGeom>
          <a:solidFill>
            <a:srgbClr val="114B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pic>
        <p:nvPicPr>
          <p:cNvPr id="9" name="Picture 8">
            <a:extLst>
              <a:ext uri="{FF2B5EF4-FFF2-40B4-BE49-F238E27FC236}">
                <a16:creationId xmlns:a16="http://schemas.microsoft.com/office/drawing/2014/main" id="{EEF803BE-87A7-6347-8BC7-99BD7EC6DA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2218" y="6663670"/>
            <a:ext cx="4507563" cy="135993"/>
          </a:xfrm>
          <a:prstGeom prst="rect">
            <a:avLst/>
          </a:prstGeom>
        </p:spPr>
      </p:pic>
      <p:sp>
        <p:nvSpPr>
          <p:cNvPr id="11" name="Slide Number Placeholder 5">
            <a:extLst>
              <a:ext uri="{FF2B5EF4-FFF2-40B4-BE49-F238E27FC236}">
                <a16:creationId xmlns:a16="http://schemas.microsoft.com/office/drawing/2014/main" id="{E1818D3B-12F6-1144-AA1B-ED88E3BEA87D}"/>
              </a:ext>
            </a:extLst>
          </p:cNvPr>
          <p:cNvSpPr>
            <a:spLocks noGrp="1"/>
          </p:cNvSpPr>
          <p:nvPr>
            <p:ph type="sldNum" sz="quarter" idx="4"/>
          </p:nvPr>
        </p:nvSpPr>
        <p:spPr>
          <a:xfrm>
            <a:off x="11134711" y="6560619"/>
            <a:ext cx="672978" cy="365125"/>
          </a:xfrm>
          <a:prstGeom prst="rect">
            <a:avLst/>
          </a:prstGeom>
        </p:spPr>
        <p:txBody>
          <a:bodyPr/>
          <a:lstStyle>
            <a:lvl1pPr algn="ctr">
              <a:defRPr sz="1400" b="0" i="1">
                <a:solidFill>
                  <a:srgbClr val="B59C4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85282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0469C-E1DF-1C43-8E82-483862FD546E}"/>
              </a:ext>
            </a:extLst>
          </p:cNvPr>
          <p:cNvSpPr>
            <a:spLocks noGrp="1"/>
          </p:cNvSpPr>
          <p:nvPr>
            <p:ph type="title"/>
          </p:nvPr>
        </p:nvSpPr>
        <p:spPr>
          <a:xfrm>
            <a:off x="384314" y="365126"/>
            <a:ext cx="11423375" cy="6941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5FC30C-D2AA-084D-A5F1-40212295D62D}"/>
              </a:ext>
            </a:extLst>
          </p:cNvPr>
          <p:cNvSpPr>
            <a:spLocks noGrp="1"/>
          </p:cNvSpPr>
          <p:nvPr>
            <p:ph type="body" idx="1"/>
          </p:nvPr>
        </p:nvSpPr>
        <p:spPr>
          <a:xfrm>
            <a:off x="384314" y="1511929"/>
            <a:ext cx="11423375" cy="46650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1" name="Slide Number Placeholder 5">
            <a:extLst>
              <a:ext uri="{FF2B5EF4-FFF2-40B4-BE49-F238E27FC236}">
                <a16:creationId xmlns:a16="http://schemas.microsoft.com/office/drawing/2014/main" id="{88610349-CFBC-1D43-96A0-95440CC00A1C}"/>
              </a:ext>
            </a:extLst>
          </p:cNvPr>
          <p:cNvSpPr>
            <a:spLocks noGrp="1"/>
          </p:cNvSpPr>
          <p:nvPr>
            <p:ph type="sldNum" sz="quarter" idx="4"/>
          </p:nvPr>
        </p:nvSpPr>
        <p:spPr>
          <a:xfrm>
            <a:off x="11134711" y="6560619"/>
            <a:ext cx="672978" cy="365125"/>
          </a:xfrm>
          <a:prstGeom prst="rect">
            <a:avLst/>
          </a:prstGeom>
        </p:spPr>
        <p:txBody>
          <a:bodyPr/>
          <a:lstStyle>
            <a:lvl1pPr algn="ctr">
              <a:defRPr sz="1400" b="0" i="1">
                <a:solidFill>
                  <a:srgbClr val="B59C4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3918426938"/>
      </p:ext>
    </p:extLst>
  </p:cSld>
  <p:clrMap bg1="lt1" tx1="dk1" bg2="lt2" tx2="dk2" accent1="accent1" accent2="accent2" accent3="accent3" accent4="accent4" accent5="accent5" accent6="accent6" hlink="hlink" folHlink="folHlink"/>
  <p:sldLayoutIdLst>
    <p:sldLayoutId id="2147483671" r:id="rId1"/>
    <p:sldLayoutId id="2147483680" r:id="rId2"/>
    <p:sldLayoutId id="2147483681" r:id="rId3"/>
    <p:sldLayoutId id="2147483725" r:id="rId4"/>
    <p:sldLayoutId id="2147483672" r:id="rId5"/>
    <p:sldLayoutId id="2147483682" r:id="rId6"/>
    <p:sldLayoutId id="2147483674" r:id="rId7"/>
    <p:sldLayoutId id="2147483723" r:id="rId8"/>
    <p:sldLayoutId id="2147483676" r:id="rId9"/>
  </p:sldLayoutIdLst>
  <p:txStyles>
    <p:titleStyle>
      <a:lvl1pPr algn="l" defTabSz="914377" rtl="0" eaLnBrk="1" latinLnBrk="0" hangingPunct="1">
        <a:lnSpc>
          <a:spcPct val="90000"/>
        </a:lnSpc>
        <a:spcBef>
          <a:spcPct val="0"/>
        </a:spcBef>
        <a:buNone/>
        <a:defRPr sz="3600" b="0" i="0" kern="1200">
          <a:solidFill>
            <a:srgbClr val="B59C49"/>
          </a:solidFill>
          <a:latin typeface="Oswald Light" panose="02000303000000000000" pitchFamily="2" charset="77"/>
          <a:ea typeface="+mj-ea"/>
          <a:cs typeface="Arial" panose="020B0604020202020204" pitchFamily="34" charset="0"/>
        </a:defRPr>
      </a:lvl1pPr>
    </p:titleStyle>
    <p:bodyStyle>
      <a:lvl1pPr marL="0" indent="0" algn="l" defTabSz="914377" rtl="0" eaLnBrk="1" latinLnBrk="0" hangingPunct="1">
        <a:lnSpc>
          <a:spcPct val="90000"/>
        </a:lnSpc>
        <a:spcBef>
          <a:spcPts val="1000"/>
        </a:spcBef>
        <a:buClr>
          <a:srgbClr val="B59C49"/>
        </a:buClr>
        <a:buFont typeface="Arial" panose="020B0604020202020204" pitchFamily="34" charset="0"/>
        <a:buNone/>
        <a:defRPr sz="2400" kern="1200">
          <a:solidFill>
            <a:srgbClr val="114B86"/>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B59C49"/>
        </a:buClr>
        <a:buFont typeface="Arial" panose="020B0604020202020204" pitchFamily="34" charset="0"/>
        <a:buChar char="•"/>
        <a:defRPr sz="2000" kern="1200">
          <a:solidFill>
            <a:srgbClr val="114B86"/>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B59C49"/>
        </a:buClr>
        <a:buFont typeface="Arial" panose="020B0604020202020204" pitchFamily="34" charset="0"/>
        <a:buChar char="•"/>
        <a:defRPr sz="1800" kern="1200">
          <a:solidFill>
            <a:srgbClr val="114B86"/>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004159"/>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004159"/>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67916F-16C1-9C48-AD17-B6E6D92B5D77}"/>
              </a:ext>
            </a:extLst>
          </p:cNvPr>
          <p:cNvSpPr>
            <a:spLocks noGrp="1"/>
          </p:cNvSpPr>
          <p:nvPr>
            <p:ph type="ctrTitle"/>
          </p:nvPr>
        </p:nvSpPr>
        <p:spPr/>
        <p:txBody>
          <a:bodyPr>
            <a:normAutofit fontScale="90000"/>
          </a:bodyPr>
          <a:lstStyle/>
          <a:p>
            <a:pPr>
              <a:lnSpc>
                <a:spcPct val="100000"/>
              </a:lnSpc>
            </a:pPr>
            <a:r>
              <a:rPr lang="en-US" dirty="0"/>
              <a:t>The Energy and </a:t>
            </a:r>
            <a:br>
              <a:rPr lang="en-US" dirty="0"/>
            </a:br>
            <a:r>
              <a:rPr lang="en-US" dirty="0"/>
              <a:t>Engineering Innovation Building</a:t>
            </a:r>
          </a:p>
        </p:txBody>
      </p:sp>
      <p:sp>
        <p:nvSpPr>
          <p:cNvPr id="7" name="Subtitle 6">
            <a:extLst>
              <a:ext uri="{FF2B5EF4-FFF2-40B4-BE49-F238E27FC236}">
                <a16:creationId xmlns:a16="http://schemas.microsoft.com/office/drawing/2014/main" id="{C0D8288C-7A88-5041-B92E-6DA1702B77EF}"/>
              </a:ext>
            </a:extLst>
          </p:cNvPr>
          <p:cNvSpPr>
            <a:spLocks noGrp="1"/>
          </p:cNvSpPr>
          <p:nvPr>
            <p:ph type="subTitle" idx="1"/>
          </p:nvPr>
        </p:nvSpPr>
        <p:spPr>
          <a:xfrm>
            <a:off x="6096000" y="3905364"/>
            <a:ext cx="5618922" cy="2022470"/>
          </a:xfrm>
        </p:spPr>
        <p:txBody>
          <a:bodyPr>
            <a:normAutofit/>
          </a:bodyPr>
          <a:lstStyle/>
          <a:p>
            <a:pPr>
              <a:lnSpc>
                <a:spcPct val="120000"/>
              </a:lnSpc>
              <a:spcBef>
                <a:spcPts val="0"/>
              </a:spcBef>
            </a:pPr>
            <a:r>
              <a:rPr lang="en-US" sz="1400" b="1" dirty="0">
                <a:latin typeface="Open Sans SemiBold" panose="020B0606030504020204" pitchFamily="34" charset="0"/>
                <a:ea typeface="Open Sans SemiBold" panose="020B0606030504020204" pitchFamily="34" charset="0"/>
                <a:cs typeface="Open Sans SemiBold" panose="020B0606030504020204" pitchFamily="34" charset="0"/>
              </a:rPr>
              <a:t>A Special Proposal for</a:t>
            </a:r>
          </a:p>
          <a:p>
            <a:pPr>
              <a:lnSpc>
                <a:spcPct val="120000"/>
              </a:lnSpc>
              <a:spcBef>
                <a:spcPts val="0"/>
              </a:spcBef>
            </a:pPr>
            <a:r>
              <a:rPr lang="en-US" sz="1400" dirty="0"/>
              <a:t>Donor Name</a:t>
            </a:r>
          </a:p>
          <a:p>
            <a:pPr>
              <a:lnSpc>
                <a:spcPct val="120000"/>
              </a:lnSpc>
            </a:pPr>
            <a:r>
              <a:rPr lang="en-US" sz="1400" dirty="0"/>
              <a:t>February 9, 2022</a:t>
            </a:r>
          </a:p>
        </p:txBody>
      </p:sp>
    </p:spTree>
    <p:extLst>
      <p:ext uri="{BB962C8B-B14F-4D97-AF65-F5344CB8AC3E}">
        <p14:creationId xmlns:p14="http://schemas.microsoft.com/office/powerpoint/2010/main" val="310398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580A-59B8-634C-9062-97D6B5E3233C}"/>
              </a:ext>
            </a:extLst>
          </p:cNvPr>
          <p:cNvSpPr>
            <a:spLocks noGrp="1"/>
          </p:cNvSpPr>
          <p:nvPr>
            <p:ph type="title"/>
          </p:nvPr>
        </p:nvSpPr>
        <p:spPr/>
        <p:txBody>
          <a:bodyPr/>
          <a:lstStyle/>
          <a:p>
            <a:r>
              <a:rPr lang="en-US" dirty="0"/>
              <a:t>About California State University, Bakersfield</a:t>
            </a:r>
          </a:p>
        </p:txBody>
      </p:sp>
      <p:sp>
        <p:nvSpPr>
          <p:cNvPr id="3" name="Content Placeholder 2">
            <a:extLst>
              <a:ext uri="{FF2B5EF4-FFF2-40B4-BE49-F238E27FC236}">
                <a16:creationId xmlns:a16="http://schemas.microsoft.com/office/drawing/2014/main" id="{8C487352-D3A3-0241-B92E-E19889F2F40A}"/>
              </a:ext>
            </a:extLst>
          </p:cNvPr>
          <p:cNvSpPr>
            <a:spLocks noGrp="1"/>
          </p:cNvSpPr>
          <p:nvPr>
            <p:ph sz="half" idx="1"/>
          </p:nvPr>
        </p:nvSpPr>
        <p:spPr/>
        <p:txBody>
          <a:bodyPr anchor="ctr">
            <a:noAutofit/>
          </a:bodyPr>
          <a:lstStyle/>
          <a:p>
            <a:pPr>
              <a:lnSpc>
                <a:spcPct val="120000"/>
              </a:lnSpc>
            </a:pPr>
            <a:r>
              <a:rPr lang="en-US" sz="1100" dirty="0">
                <a:latin typeface="Open Sans Light" panose="020B0306030504020204" pitchFamily="34" charset="0"/>
                <a:ea typeface="Open Sans Light" panose="020B0306030504020204" pitchFamily="34" charset="0"/>
                <a:cs typeface="Open Sans Light" panose="020B0306030504020204" pitchFamily="34" charset="0"/>
              </a:rPr>
              <a:t>Centrally located on a 375-acre site in the southern San Joaquin Valley, California State University, Bakersfield is home to the Roadrunners — moving forward at lightning speed and championing intellectual progress. CSUB continuously rises in national rankings for its economic value and commitment to student success. Its students are brilliant and increasingly diverse — with the majority of graduates remaining in the Valley to solve our region’s complex challenges.</a:t>
            </a:r>
          </a:p>
          <a:p>
            <a:pPr>
              <a:lnSpc>
                <a:spcPct val="120000"/>
              </a:lnSpc>
            </a:pPr>
            <a:r>
              <a:rPr lang="en-US" sz="1100" dirty="0">
                <a:latin typeface="Open Sans Light" panose="020B0306030504020204" pitchFamily="34" charset="0"/>
                <a:ea typeface="Open Sans Light" panose="020B0306030504020204" pitchFamily="34" charset="0"/>
                <a:cs typeface="Open Sans Light" panose="020B0306030504020204" pitchFamily="34" charset="0"/>
              </a:rPr>
              <a:t>The university serves more than 11,000 students at either the main campus in Bakersfield or at CSUB Antelope Valley, and counts approximately 60,000 alumni from its four schools:</a:t>
            </a:r>
          </a:p>
          <a:p>
            <a:pPr marL="171450" indent="-171450" fontAlgn="base">
              <a:lnSpc>
                <a:spcPct val="120000"/>
              </a:lnSpc>
              <a:spcBef>
                <a:spcPts val="0"/>
              </a:spcBef>
              <a:buFont typeface="Arial" panose="020B0604020202020204" pitchFamily="34" charset="0"/>
              <a:buChar char="•"/>
            </a:pPr>
            <a:r>
              <a:rPr lang="en-US" sz="1100" dirty="0">
                <a:latin typeface="Open Sans Light" panose="020B0306030504020204" pitchFamily="34" charset="0"/>
                <a:ea typeface="Open Sans Light" panose="020B0306030504020204" pitchFamily="34" charset="0"/>
                <a:cs typeface="Open Sans Light" panose="020B0306030504020204" pitchFamily="34" charset="0"/>
              </a:rPr>
              <a:t>Arts and Humanities</a:t>
            </a:r>
          </a:p>
          <a:p>
            <a:pPr marL="171450" indent="-171450" fontAlgn="base">
              <a:lnSpc>
                <a:spcPct val="120000"/>
              </a:lnSpc>
              <a:spcBef>
                <a:spcPts val="0"/>
              </a:spcBef>
              <a:buFont typeface="Arial" panose="020B0604020202020204" pitchFamily="34" charset="0"/>
              <a:buChar char="•"/>
            </a:pPr>
            <a:r>
              <a:rPr lang="en-US" sz="1100" dirty="0">
                <a:latin typeface="Open Sans Light" panose="020B0306030504020204" pitchFamily="34" charset="0"/>
                <a:ea typeface="Open Sans Light" panose="020B0306030504020204" pitchFamily="34" charset="0"/>
                <a:cs typeface="Open Sans Light" panose="020B0306030504020204" pitchFamily="34" charset="0"/>
              </a:rPr>
              <a:t>Business and Public Administration</a:t>
            </a:r>
          </a:p>
          <a:p>
            <a:pPr marL="171450" indent="-171450" fontAlgn="base">
              <a:lnSpc>
                <a:spcPct val="120000"/>
              </a:lnSpc>
              <a:spcBef>
                <a:spcPts val="0"/>
              </a:spcBef>
              <a:buFont typeface="Arial" panose="020B0604020202020204" pitchFamily="34" charset="0"/>
              <a:buChar char="•"/>
            </a:pPr>
            <a:r>
              <a:rPr lang="en-US" sz="1100" dirty="0">
                <a:latin typeface="Open Sans Light" panose="020B0306030504020204" pitchFamily="34" charset="0"/>
                <a:ea typeface="Open Sans Light" panose="020B0306030504020204" pitchFamily="34" charset="0"/>
                <a:cs typeface="Open Sans Light" panose="020B0306030504020204" pitchFamily="34" charset="0"/>
              </a:rPr>
              <a:t>Natural Sciences, Mathematics and Engineering</a:t>
            </a:r>
          </a:p>
          <a:p>
            <a:pPr marL="171450" indent="-171450" fontAlgn="base">
              <a:lnSpc>
                <a:spcPct val="120000"/>
              </a:lnSpc>
              <a:spcBef>
                <a:spcPts val="0"/>
              </a:spcBef>
              <a:buFont typeface="Arial" panose="020B0604020202020204" pitchFamily="34" charset="0"/>
              <a:buChar char="•"/>
            </a:pPr>
            <a:r>
              <a:rPr lang="en-US" sz="1100" dirty="0">
                <a:latin typeface="Open Sans Light" panose="020B0306030504020204" pitchFamily="34" charset="0"/>
                <a:ea typeface="Open Sans Light" panose="020B0306030504020204" pitchFamily="34" charset="0"/>
                <a:cs typeface="Open Sans Light" panose="020B0306030504020204" pitchFamily="34" charset="0"/>
              </a:rPr>
              <a:t>Social Sciences and Education</a:t>
            </a:r>
          </a:p>
          <a:p>
            <a:pPr>
              <a:lnSpc>
                <a:spcPct val="120000"/>
              </a:lnSpc>
            </a:pPr>
            <a:r>
              <a:rPr lang="en-US" sz="1100" dirty="0">
                <a:latin typeface="Open Sans Light" panose="020B0306030504020204" pitchFamily="34" charset="0"/>
                <a:ea typeface="Open Sans Light" panose="020B0306030504020204" pitchFamily="34" charset="0"/>
                <a:cs typeface="Open Sans Light" panose="020B0306030504020204" pitchFamily="34" charset="0"/>
              </a:rPr>
              <a:t>The university offers 56 undergraduate and graduate programs. In addition, CSUB Extended Education offers a number of professional development opportunities, certificates and degree programs to the community. </a:t>
            </a:r>
          </a:p>
          <a:p>
            <a:pPr>
              <a:lnSpc>
                <a:spcPct val="120000"/>
              </a:lnSpc>
            </a:pPr>
            <a:r>
              <a:rPr lang="en-US" sz="1100" dirty="0">
                <a:latin typeface="Open Sans Light" panose="020B0306030504020204" pitchFamily="34" charset="0"/>
                <a:ea typeface="Open Sans Light" panose="020B0306030504020204" pitchFamily="34" charset="0"/>
                <a:cs typeface="Open Sans Light" panose="020B0306030504020204" pitchFamily="34" charset="0"/>
              </a:rPr>
              <a:t>As part of NCAA Division I, the university is home to 16 athletics teams competing in the Big West Conference.</a:t>
            </a:r>
          </a:p>
          <a:p>
            <a:pPr>
              <a:lnSpc>
                <a:spcPct val="120000"/>
              </a:lnSpc>
            </a:pPr>
            <a:br>
              <a:rPr lang="en-US" sz="1100" dirty="0">
                <a:latin typeface="Open Sans Light" panose="020B0306030504020204" pitchFamily="34" charset="0"/>
                <a:ea typeface="Open Sans Light" panose="020B0306030504020204" pitchFamily="34" charset="0"/>
                <a:cs typeface="Open Sans Light" panose="020B0306030504020204" pitchFamily="34" charset="0"/>
              </a:rPr>
            </a:b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Content Placeholder 5" descr="Group of CSUB students smiling&#10;">
            <a:extLst>
              <a:ext uri="{FF2B5EF4-FFF2-40B4-BE49-F238E27FC236}">
                <a16:creationId xmlns:a16="http://schemas.microsoft.com/office/drawing/2014/main" id="{853F363B-825B-4F43-9B26-D28C2F7C05D8}"/>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6809874" y="1593409"/>
            <a:ext cx="4572000" cy="4605779"/>
          </a:xfrm>
        </p:spPr>
      </p:pic>
      <p:sp>
        <p:nvSpPr>
          <p:cNvPr id="7" name="Rectangle 6">
            <a:extLst>
              <a:ext uri="{FF2B5EF4-FFF2-40B4-BE49-F238E27FC236}">
                <a16:creationId xmlns:a16="http://schemas.microsoft.com/office/drawing/2014/main" id="{9BE35D4A-1E8F-4D44-AF9B-DAD8417E020A}"/>
              </a:ext>
              <a:ext uri="{C183D7F6-B498-43B3-948B-1728B52AA6E4}">
                <adec:decorative xmlns:adec="http://schemas.microsoft.com/office/drawing/2017/decorative" val="1"/>
              </a:ext>
            </a:extLst>
          </p:cNvPr>
          <p:cNvSpPr/>
          <p:nvPr/>
        </p:nvSpPr>
        <p:spPr>
          <a:xfrm>
            <a:off x="6928701" y="1743960"/>
            <a:ext cx="4336330" cy="4317476"/>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5530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580A-59B8-634C-9062-97D6B5E3233C}"/>
              </a:ext>
            </a:extLst>
          </p:cNvPr>
          <p:cNvSpPr>
            <a:spLocks noGrp="1"/>
          </p:cNvSpPr>
          <p:nvPr>
            <p:ph type="title"/>
          </p:nvPr>
        </p:nvSpPr>
        <p:spPr/>
        <p:txBody>
          <a:bodyPr/>
          <a:lstStyle/>
          <a:p>
            <a:r>
              <a:rPr lang="en-US" dirty="0"/>
              <a:t>About NSME</a:t>
            </a:r>
          </a:p>
        </p:txBody>
      </p:sp>
      <p:pic>
        <p:nvPicPr>
          <p:cNvPr id="6" name="Content Placeholder 5" descr="CSUB students smiling">
            <a:extLst>
              <a:ext uri="{FF2B5EF4-FFF2-40B4-BE49-F238E27FC236}">
                <a16:creationId xmlns:a16="http://schemas.microsoft.com/office/drawing/2014/main" id="{853F363B-825B-4F43-9B26-D28C2F7C05D8}"/>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p:blipFill>
        <p:spPr>
          <a:xfrm>
            <a:off x="495442" y="1336581"/>
            <a:ext cx="3945584" cy="2631713"/>
          </a:xfrm>
          <a:prstGeom prst="rect">
            <a:avLst/>
          </a:prstGeom>
        </p:spPr>
      </p:pic>
      <p:sp>
        <p:nvSpPr>
          <p:cNvPr id="7" name="TextBox 6">
            <a:extLst>
              <a:ext uri="{FF2B5EF4-FFF2-40B4-BE49-F238E27FC236}">
                <a16:creationId xmlns:a16="http://schemas.microsoft.com/office/drawing/2014/main" id="{1F30B877-0C65-104A-9C48-D9678D40BCB5}"/>
              </a:ext>
            </a:extLst>
          </p:cNvPr>
          <p:cNvSpPr txBox="1"/>
          <p:nvPr/>
        </p:nvSpPr>
        <p:spPr>
          <a:xfrm>
            <a:off x="5690833" y="1282777"/>
            <a:ext cx="2012799" cy="338554"/>
          </a:xfrm>
          <a:prstGeom prst="rect">
            <a:avLst/>
          </a:prstGeom>
          <a:noFill/>
        </p:spPr>
        <p:txBody>
          <a:bodyPr wrap="square" rtlCol="0">
            <a:spAutoFit/>
          </a:bodyPr>
          <a:lstStyle/>
          <a:p>
            <a:r>
              <a:rPr lang="id-ID" sz="1600" b="1" i="1" dirty="0" err="1">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rPr>
              <a:t>Background</a:t>
            </a:r>
            <a:endParaRPr lang="id-ID"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8" name="TextBox 7">
            <a:extLst>
              <a:ext uri="{FF2B5EF4-FFF2-40B4-BE49-F238E27FC236}">
                <a16:creationId xmlns:a16="http://schemas.microsoft.com/office/drawing/2014/main" id="{792E4326-89E2-E244-94F0-A2CF3FD46A69}"/>
              </a:ext>
            </a:extLst>
          </p:cNvPr>
          <p:cNvSpPr txBox="1"/>
          <p:nvPr/>
        </p:nvSpPr>
        <p:spPr>
          <a:xfrm>
            <a:off x="5688312" y="1699105"/>
            <a:ext cx="5923284" cy="1015663"/>
          </a:xfrm>
          <a:prstGeom prst="rect">
            <a:avLst/>
          </a:prstGeom>
          <a:noFill/>
        </p:spPr>
        <p:txBody>
          <a:bodyPr wrap="square" rtlCol="0">
            <a:spAutoFit/>
          </a:bodyPr>
          <a:lstStyle/>
          <a:p>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With over 200 faculty and staff, the School of Natural Sciences, Mathematics and Engineering (NSME) offers over 30 degree programs and serves thousands of students annually. CSUB is the only public four-year degree granting institution within nearly 100 miles, and NSME plays a pivotal role in meeting the STEM workforce needs of the region.</a:t>
            </a:r>
          </a:p>
        </p:txBody>
      </p:sp>
      <p:cxnSp>
        <p:nvCxnSpPr>
          <p:cNvPr id="9" name="Straight Connector 8">
            <a:extLst>
              <a:ext uri="{FF2B5EF4-FFF2-40B4-BE49-F238E27FC236}">
                <a16:creationId xmlns:a16="http://schemas.microsoft.com/office/drawing/2014/main" id="{58542BF5-5874-9747-A7C7-6A0C6017A711}"/>
              </a:ext>
              <a:ext uri="{C183D7F6-B498-43B3-948B-1728B52AA6E4}">
                <adec:decorative xmlns:adec="http://schemas.microsoft.com/office/drawing/2017/decorative" val="1"/>
              </a:ext>
            </a:extLst>
          </p:cNvPr>
          <p:cNvCxnSpPr>
            <a:cxnSpLocks/>
          </p:cNvCxnSpPr>
          <p:nvPr/>
        </p:nvCxnSpPr>
        <p:spPr>
          <a:xfrm flipV="1">
            <a:off x="5780149" y="1640731"/>
            <a:ext cx="2627372" cy="2158"/>
          </a:xfrm>
          <a:prstGeom prst="line">
            <a:avLst/>
          </a:prstGeom>
          <a:ln w="19050">
            <a:solidFill>
              <a:srgbClr val="B59C4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448E72-C19F-454D-89AD-99217B4A3812}"/>
              </a:ext>
            </a:extLst>
          </p:cNvPr>
          <p:cNvSpPr txBox="1"/>
          <p:nvPr/>
        </p:nvSpPr>
        <p:spPr>
          <a:xfrm>
            <a:off x="5683271" y="4368836"/>
            <a:ext cx="2499195" cy="338554"/>
          </a:xfrm>
          <a:prstGeom prst="rect">
            <a:avLst/>
          </a:prstGeom>
          <a:noFill/>
        </p:spPr>
        <p:txBody>
          <a:bodyPr wrap="square" rtlCol="0">
            <a:spAutoFit/>
          </a:bodyPr>
          <a:lstStyle/>
          <a:p>
            <a:r>
              <a:rPr lang="en-US"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rPr>
              <a:t>Vision for the building</a:t>
            </a:r>
            <a:endParaRPr lang="id-ID"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1" name="TextBox 10">
            <a:extLst>
              <a:ext uri="{FF2B5EF4-FFF2-40B4-BE49-F238E27FC236}">
                <a16:creationId xmlns:a16="http://schemas.microsoft.com/office/drawing/2014/main" id="{EAD65DAC-780E-904E-8034-0D492A682099}"/>
              </a:ext>
            </a:extLst>
          </p:cNvPr>
          <p:cNvSpPr txBox="1"/>
          <p:nvPr/>
        </p:nvSpPr>
        <p:spPr>
          <a:xfrm>
            <a:off x="5683271" y="4784191"/>
            <a:ext cx="5915067" cy="1384995"/>
          </a:xfrm>
          <a:prstGeom prst="rect">
            <a:avLst/>
          </a:prstGeom>
          <a:noFill/>
        </p:spPr>
        <p:txBody>
          <a:bodyPr wrap="square" rtlCol="0">
            <a:spAutoFit/>
          </a:bodyPr>
          <a:lstStyle/>
          <a:p>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The Energy and Innovation Building will be a state-of-the-art facility that supports modern, high-impact practices in teaching, interdisciplinary research and community outreach and partnerships. Teaching labs will enable us to grow our engineering programs to meet area needs for a STEM educated workforce; groundbreaking research collaborations between industry and NSME faculty and students will occur in specialized labs; and the Fab Lab and other event spaces will serve as the public gateway to the sciences at CSUB. </a:t>
            </a:r>
          </a:p>
        </p:txBody>
      </p:sp>
      <p:sp>
        <p:nvSpPr>
          <p:cNvPr id="13" name="TextBox 12">
            <a:extLst>
              <a:ext uri="{FF2B5EF4-FFF2-40B4-BE49-F238E27FC236}">
                <a16:creationId xmlns:a16="http://schemas.microsoft.com/office/drawing/2014/main" id="{0ECD2583-7C22-7344-8E17-A3DAFC4B3745}"/>
              </a:ext>
            </a:extLst>
          </p:cNvPr>
          <p:cNvSpPr txBox="1"/>
          <p:nvPr/>
        </p:nvSpPr>
        <p:spPr>
          <a:xfrm>
            <a:off x="5698969" y="2835929"/>
            <a:ext cx="2012799" cy="338554"/>
          </a:xfrm>
          <a:prstGeom prst="rect">
            <a:avLst/>
          </a:prstGeom>
          <a:noFill/>
        </p:spPr>
        <p:txBody>
          <a:bodyPr wrap="square" rtlCol="0">
            <a:spAutoFit/>
          </a:bodyPr>
          <a:lstStyle/>
          <a:p>
            <a:r>
              <a:rPr lang="id-ID" sz="1600" b="1" i="1" dirty="0" err="1">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rPr>
              <a:t>Mission</a:t>
            </a:r>
            <a:endParaRPr lang="id-ID"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4" name="TextBox 13">
            <a:extLst>
              <a:ext uri="{FF2B5EF4-FFF2-40B4-BE49-F238E27FC236}">
                <a16:creationId xmlns:a16="http://schemas.microsoft.com/office/drawing/2014/main" id="{DACF2C6C-9A19-8C44-A2B9-0C50693335D4}"/>
              </a:ext>
            </a:extLst>
          </p:cNvPr>
          <p:cNvSpPr txBox="1"/>
          <p:nvPr/>
        </p:nvSpPr>
        <p:spPr>
          <a:xfrm>
            <a:off x="5683271" y="3279076"/>
            <a:ext cx="5930660" cy="830997"/>
          </a:xfrm>
          <a:prstGeom prst="rect">
            <a:avLst/>
          </a:prstGeom>
          <a:noFill/>
        </p:spPr>
        <p:txBody>
          <a:bodyPr wrap="square" rtlCol="0">
            <a:spAutoFit/>
          </a:bodyPr>
          <a:lstStyle/>
          <a:p>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The School of NSME is dedicated to providing an outstanding educational experience consistent with the university’s mission, which is to be a comprehensive public university committed to offering excellent undergraduate and graduate programs that advance the intellectual and personal development of its students.</a:t>
            </a:r>
          </a:p>
        </p:txBody>
      </p:sp>
      <p:cxnSp>
        <p:nvCxnSpPr>
          <p:cNvPr id="24" name="Straight Connector 23">
            <a:extLst>
              <a:ext uri="{FF2B5EF4-FFF2-40B4-BE49-F238E27FC236}">
                <a16:creationId xmlns:a16="http://schemas.microsoft.com/office/drawing/2014/main" id="{74F971E1-2C32-844B-B7E7-7E19477E37ED}"/>
              </a:ext>
              <a:ext uri="{C183D7F6-B498-43B3-948B-1728B52AA6E4}">
                <adec:decorative xmlns:adec="http://schemas.microsoft.com/office/drawing/2017/decorative" val="1"/>
              </a:ext>
            </a:extLst>
          </p:cNvPr>
          <p:cNvCxnSpPr>
            <a:cxnSpLocks/>
          </p:cNvCxnSpPr>
          <p:nvPr/>
        </p:nvCxnSpPr>
        <p:spPr>
          <a:xfrm flipV="1">
            <a:off x="5780149" y="3201742"/>
            <a:ext cx="2627372" cy="2158"/>
          </a:xfrm>
          <a:prstGeom prst="line">
            <a:avLst/>
          </a:prstGeom>
          <a:ln w="19050">
            <a:solidFill>
              <a:srgbClr val="B59C4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0D015D4-7B90-4746-A5C1-F809E2ACFD0A}"/>
              </a:ext>
              <a:ext uri="{C183D7F6-B498-43B3-948B-1728B52AA6E4}">
                <adec:decorative xmlns:adec="http://schemas.microsoft.com/office/drawing/2017/decorative" val="1"/>
              </a:ext>
            </a:extLst>
          </p:cNvPr>
          <p:cNvCxnSpPr>
            <a:cxnSpLocks/>
          </p:cNvCxnSpPr>
          <p:nvPr/>
        </p:nvCxnSpPr>
        <p:spPr>
          <a:xfrm flipV="1">
            <a:off x="5780149" y="4723564"/>
            <a:ext cx="2627372" cy="2158"/>
          </a:xfrm>
          <a:prstGeom prst="line">
            <a:avLst/>
          </a:prstGeom>
          <a:ln w="19050">
            <a:solidFill>
              <a:srgbClr val="B59C49"/>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AEFEA39-D3F5-434D-AF09-46479A4A5B02}"/>
              </a:ext>
              <a:ext uri="{C183D7F6-B498-43B3-948B-1728B52AA6E4}">
                <adec:decorative xmlns:adec="http://schemas.microsoft.com/office/drawing/2017/decorative" val="1"/>
              </a:ext>
            </a:extLst>
          </p:cNvPr>
          <p:cNvSpPr/>
          <p:nvPr/>
        </p:nvSpPr>
        <p:spPr>
          <a:xfrm>
            <a:off x="603315" y="1461153"/>
            <a:ext cx="3733015" cy="2400915"/>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2" name="Content Placeholder 5" descr="CSUB graduate walking the stage smiling with hands up holding diploma.">
            <a:extLst>
              <a:ext uri="{FF2B5EF4-FFF2-40B4-BE49-F238E27FC236}">
                <a16:creationId xmlns:a16="http://schemas.microsoft.com/office/drawing/2014/main" id="{EDD54451-AE59-C140-B036-E862B1170F8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45862" y="3497704"/>
            <a:ext cx="3947570" cy="2631713"/>
          </a:xfrm>
          <a:prstGeom prst="rect">
            <a:avLst/>
          </a:prstGeom>
        </p:spPr>
      </p:pic>
      <p:sp>
        <p:nvSpPr>
          <p:cNvPr id="26" name="Rectangle 25">
            <a:extLst>
              <a:ext uri="{FF2B5EF4-FFF2-40B4-BE49-F238E27FC236}">
                <a16:creationId xmlns:a16="http://schemas.microsoft.com/office/drawing/2014/main" id="{5D773681-6EC4-394E-8CE1-3271EFE52A6F}"/>
              </a:ext>
              <a:ext uri="{C183D7F6-B498-43B3-948B-1728B52AA6E4}">
                <adec:decorative xmlns:adec="http://schemas.microsoft.com/office/drawing/2017/decorative" val="1"/>
              </a:ext>
            </a:extLst>
          </p:cNvPr>
          <p:cNvSpPr/>
          <p:nvPr/>
        </p:nvSpPr>
        <p:spPr>
          <a:xfrm>
            <a:off x="1564849" y="3610465"/>
            <a:ext cx="3733015" cy="2400915"/>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4969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900" decel="100000" fill="hold"/>
                                        <p:tgtEl>
                                          <p:spTgt spid="1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900" decel="100000" fill="hold"/>
                                        <p:tgtEl>
                                          <p:spTgt spid="1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900" decel="100000" fill="hold"/>
                                        <p:tgtEl>
                                          <p:spTgt spid="2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900" decel="100000" fill="hold"/>
                                        <p:tgtEl>
                                          <p:spTgt spid="2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16A494-CA14-7244-93BC-46D661A989A5}"/>
              </a:ext>
            </a:extLst>
          </p:cNvPr>
          <p:cNvSpPr>
            <a:spLocks noGrp="1"/>
          </p:cNvSpPr>
          <p:nvPr>
            <p:ph type="title"/>
          </p:nvPr>
        </p:nvSpPr>
        <p:spPr/>
        <p:txBody>
          <a:bodyPr/>
          <a:lstStyle/>
          <a:p>
            <a:r>
              <a:rPr lang="en-US" dirty="0"/>
              <a:t>A Dramatic Progression</a:t>
            </a:r>
          </a:p>
        </p:txBody>
      </p:sp>
      <p:sp>
        <p:nvSpPr>
          <p:cNvPr id="5" name="Content Placeholder 4">
            <a:extLst>
              <a:ext uri="{FF2B5EF4-FFF2-40B4-BE49-F238E27FC236}">
                <a16:creationId xmlns:a16="http://schemas.microsoft.com/office/drawing/2014/main" id="{77D12234-CEEE-4149-BAB0-84EBBC5E5FD4}"/>
              </a:ext>
            </a:extLst>
          </p:cNvPr>
          <p:cNvSpPr>
            <a:spLocks noGrp="1"/>
          </p:cNvSpPr>
          <p:nvPr>
            <p:ph idx="1"/>
          </p:nvPr>
        </p:nvSpPr>
        <p:spPr/>
        <p:txBody>
          <a:bodyPr>
            <a:normAutofit/>
          </a:bodyPr>
          <a:lstStyle/>
          <a:p>
            <a:pPr>
              <a:lnSpc>
                <a:spcPct val="110000"/>
              </a:lnSpc>
            </a:pPr>
            <a:r>
              <a:rPr lang="en-US" sz="1600" i="1" dirty="0">
                <a:latin typeface="Open Sans Semibold" panose="020B0606030504020204" pitchFamily="34" charset="0"/>
                <a:ea typeface="Open Sans Semibold" panose="020B0606030504020204" pitchFamily="34" charset="0"/>
                <a:cs typeface="Open Sans Semibold" panose="020B0606030504020204" pitchFamily="34" charset="0"/>
              </a:rPr>
              <a:t>The School of NSME has made strategic additions since 2007 as part of its commitment to provide excellent graduate and undergraduate opportunities and programs.</a:t>
            </a:r>
          </a:p>
          <a:p>
            <a:pPr>
              <a:lnSpc>
                <a:spcPct val="110000"/>
              </a:lnSpc>
            </a:pPr>
            <a:endParaRPr lang="en-US" sz="105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71450">
              <a:lnSpc>
                <a:spcPct val="100000"/>
              </a:lnSpc>
              <a:spcBef>
                <a:spcPts val="0"/>
              </a:spcBef>
              <a:spcAft>
                <a:spcPts val="800"/>
              </a:spcAft>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Over 93% of the growth in the university over the past ten years has been in the sciences, with the number of STEM majors more than doubling to over 2,800 students in fall 2017.</a:t>
            </a:r>
          </a:p>
          <a:p>
            <a:pPr marL="274320" indent="-171450">
              <a:lnSpc>
                <a:spcPct val="100000"/>
              </a:lnSpc>
              <a:spcBef>
                <a:spcPts val="0"/>
              </a:spcBef>
              <a:spcAft>
                <a:spcPts val="800"/>
              </a:spcAft>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New undergraduate NSME degrees include the B.S. in Biochemistry, Computer Engineering, Electrical Engineering, Engineering Sciences, Human Biology, and the RN to BSN in Nursing. New graduate degrees include the M.S. in Nursing.</a:t>
            </a:r>
          </a:p>
          <a:p>
            <a:pPr marL="274320" indent="-171450">
              <a:lnSpc>
                <a:spcPct val="100000"/>
              </a:lnSpc>
              <a:spcBef>
                <a:spcPts val="0"/>
              </a:spcBef>
              <a:spcAft>
                <a:spcPts val="800"/>
              </a:spcAft>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The California Energy Research Center was launched in 2015 to serve as a clearinghouse of energy related expertise and to foster research collaborations between local industries and NSME.</a:t>
            </a:r>
          </a:p>
          <a:p>
            <a:pPr marL="274320" indent="-171450">
              <a:lnSpc>
                <a:spcPct val="100000"/>
              </a:lnSpc>
              <a:spcBef>
                <a:spcPts val="0"/>
              </a:spcBef>
              <a:spcAft>
                <a:spcPts val="800"/>
              </a:spcAft>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The Fab Lab opened its doors in 2014, giving the entire community the chance to turn designs into reality through access to 3D printers, milling machines, laser cutters, and other high tech digital fabrication equipment.  </a:t>
            </a:r>
          </a:p>
          <a:p>
            <a:pPr marL="274320" indent="-171450">
              <a:lnSpc>
                <a:spcPct val="100000"/>
              </a:lnSpc>
              <a:spcBef>
                <a:spcPts val="0"/>
              </a:spcBef>
              <a:spcAft>
                <a:spcPts val="800"/>
              </a:spcAft>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K-12 education partnerships include dual credit high school courses, summer research programs for middle and high school students (REVS UP and REVS PUP), Science Fridays, and engineering days.</a:t>
            </a:r>
          </a:p>
          <a:p>
            <a:pPr marL="274320" indent="-171450">
              <a:lnSpc>
                <a:spcPct val="100000"/>
              </a:lnSpc>
              <a:spcBef>
                <a:spcPts val="0"/>
              </a:spcBef>
              <a:spcAft>
                <a:spcPts val="800"/>
              </a:spcAft>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Regular NSME community science programing includes Fab Fest, Kinetic Sculpture Challenge, National Bioenergy Day, “Engineer it, Girl” (all in 2017).</a:t>
            </a:r>
          </a:p>
          <a:p>
            <a:pPr marL="274320" indent="-171450">
              <a:lnSpc>
                <a:spcPct val="100000"/>
              </a:lnSpc>
              <a:spcBef>
                <a:spcPts val="0"/>
              </a:spcBef>
              <a:spcAft>
                <a:spcPts val="800"/>
              </a:spcAft>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A $6 million, five-year Department of Education grant (awarded 2016) launched the Pathways Program, a comprehensive approach to improving first-year science student success.</a:t>
            </a:r>
          </a:p>
          <a:p>
            <a:pPr marL="274320" indent="-171450">
              <a:lnSpc>
                <a:spcPct val="100000"/>
              </a:lnSpc>
              <a:spcBef>
                <a:spcPts val="0"/>
              </a:spcBef>
              <a:spcAft>
                <a:spcPts val="800"/>
              </a:spcAft>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NSME faculty currently have almost $15M in grant funding awarded by a variety of local and government agencies from the National Science Foundation to the California Pistachio Research Board. This funding supports not only world-class research, but also transformative research experiences for students. </a:t>
            </a:r>
          </a:p>
          <a:p>
            <a:pPr>
              <a:lnSpc>
                <a:spcPct val="170000"/>
              </a:lnSpc>
            </a:pPr>
            <a:endParaRPr lang="en-US" sz="105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92025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580A-59B8-634C-9062-97D6B5E3233C}"/>
              </a:ext>
            </a:extLst>
          </p:cNvPr>
          <p:cNvSpPr>
            <a:spLocks noGrp="1"/>
          </p:cNvSpPr>
          <p:nvPr>
            <p:ph type="title"/>
          </p:nvPr>
        </p:nvSpPr>
        <p:spPr/>
        <p:txBody>
          <a:bodyPr/>
          <a:lstStyle/>
          <a:p>
            <a:r>
              <a:rPr lang="en-US" dirty="0"/>
              <a:t>Leadership</a:t>
            </a:r>
          </a:p>
        </p:txBody>
      </p:sp>
      <p:sp>
        <p:nvSpPr>
          <p:cNvPr id="3" name="Content Placeholder 2">
            <a:extLst>
              <a:ext uri="{FF2B5EF4-FFF2-40B4-BE49-F238E27FC236}">
                <a16:creationId xmlns:a16="http://schemas.microsoft.com/office/drawing/2014/main" id="{8C487352-D3A3-0241-B92E-E19889F2F40A}"/>
              </a:ext>
            </a:extLst>
          </p:cNvPr>
          <p:cNvSpPr>
            <a:spLocks noGrp="1"/>
          </p:cNvSpPr>
          <p:nvPr>
            <p:ph sz="half" idx="1"/>
          </p:nvPr>
        </p:nvSpPr>
        <p:spPr>
          <a:xfrm>
            <a:off x="384313" y="1819373"/>
            <a:ext cx="2735959" cy="4379816"/>
          </a:xfrm>
        </p:spPr>
        <p:txBody>
          <a:bodyPr anchor="t">
            <a:normAutofit/>
          </a:bodyPr>
          <a:lstStyle/>
          <a:p>
            <a:pPr>
              <a:lnSpc>
                <a:spcPct val="100000"/>
              </a:lnSpc>
            </a:pPr>
            <a:r>
              <a:rPr lang="en-US" sz="1600" b="1" i="1" dirty="0">
                <a:latin typeface="Open Sans Semibold" panose="020B0606030504020204" pitchFamily="34" charset="0"/>
                <a:ea typeface="Open Sans Semibold" panose="020B0606030504020204" pitchFamily="34" charset="0"/>
                <a:cs typeface="Open Sans Semibold" panose="020B0606030504020204" pitchFamily="34" charset="0"/>
              </a:rPr>
              <a:t>Business and Innovation</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List some qualities of the donor to highlight their outstanding leadership</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On the right, include a photo of the donor and/or their company’s logo</a:t>
            </a:r>
          </a:p>
          <a:p>
            <a:pPr marL="171450" indent="-171450">
              <a:lnSpc>
                <a:spcPct val="100000"/>
              </a:lnSpc>
              <a:buFont typeface="Arial" panose="020B0604020202020204" pitchFamily="34" charset="0"/>
              <a:buChar char="•"/>
            </a:pP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0000"/>
              </a:lnSpc>
            </a:pPr>
            <a:endParaRPr lang="en-US" sz="1200" b="1" i="1" dirty="0">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ct val="100000"/>
              </a:lnSpc>
            </a:pP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Content Placeholder 5">
            <a:extLst>
              <a:ext uri="{FF2B5EF4-FFF2-40B4-BE49-F238E27FC236}">
                <a16:creationId xmlns:a16="http://schemas.microsoft.com/office/drawing/2014/main" id="{853F363B-825B-4F43-9B26-D28C2F7C05D8}"/>
              </a:ext>
              <a:ext uri="{C183D7F6-B498-43B3-948B-1728B52AA6E4}">
                <adec:decorative xmlns:adec="http://schemas.microsoft.com/office/drawing/2017/decorative" val="1"/>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6809874" y="1593409"/>
            <a:ext cx="4572000" cy="4605779"/>
          </a:xfrm>
        </p:spPr>
      </p:pic>
      <p:sp>
        <p:nvSpPr>
          <p:cNvPr id="4" name="Rectangle 3">
            <a:extLst>
              <a:ext uri="{FF2B5EF4-FFF2-40B4-BE49-F238E27FC236}">
                <a16:creationId xmlns:a16="http://schemas.microsoft.com/office/drawing/2014/main" id="{A5E35F2F-A505-2B4E-B5B0-71DC45E551D3}"/>
              </a:ext>
              <a:ext uri="{C183D7F6-B498-43B3-948B-1728B52AA6E4}">
                <adec:decorative xmlns:adec="http://schemas.microsoft.com/office/drawing/2017/decorative" val="1"/>
              </a:ext>
            </a:extLst>
          </p:cNvPr>
          <p:cNvSpPr/>
          <p:nvPr/>
        </p:nvSpPr>
        <p:spPr>
          <a:xfrm>
            <a:off x="6815579" y="1593410"/>
            <a:ext cx="4562574" cy="4605779"/>
          </a:xfrm>
          <a:prstGeom prst="rect">
            <a:avLst/>
          </a:prstGeom>
          <a:solidFill>
            <a:srgbClr val="114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E35D4A-1E8F-4D44-AF9B-DAD8417E020A}"/>
              </a:ext>
              <a:ext uri="{C183D7F6-B498-43B3-948B-1728B52AA6E4}">
                <adec:decorative xmlns:adec="http://schemas.microsoft.com/office/drawing/2017/decorative" val="1"/>
              </a:ext>
            </a:extLst>
          </p:cNvPr>
          <p:cNvSpPr/>
          <p:nvPr/>
        </p:nvSpPr>
        <p:spPr>
          <a:xfrm>
            <a:off x="6928701" y="1743960"/>
            <a:ext cx="4336330" cy="4317476"/>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Placeholder 6" descr="Business people shaking hands">
            <a:extLst>
              <a:ext uri="{FF2B5EF4-FFF2-40B4-BE49-F238E27FC236}">
                <a16:creationId xmlns:a16="http://schemas.microsoft.com/office/drawing/2014/main" id="{BF53FAAF-E84E-4B41-A51E-015D223AC42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00313" y="2361419"/>
            <a:ext cx="5079498" cy="2558513"/>
          </a:xfrm>
          <a:prstGeom prst="rect">
            <a:avLst/>
          </a:prstGeom>
        </p:spPr>
      </p:pic>
      <p:sp>
        <p:nvSpPr>
          <p:cNvPr id="10" name="Content Placeholder 2">
            <a:extLst>
              <a:ext uri="{FF2B5EF4-FFF2-40B4-BE49-F238E27FC236}">
                <a16:creationId xmlns:a16="http://schemas.microsoft.com/office/drawing/2014/main" id="{72E493C1-19C0-3449-9067-B1EDCBA1B43D}"/>
              </a:ext>
            </a:extLst>
          </p:cNvPr>
          <p:cNvSpPr txBox="1">
            <a:spLocks/>
          </p:cNvSpPr>
          <p:nvPr/>
        </p:nvSpPr>
        <p:spPr>
          <a:xfrm>
            <a:off x="3475030" y="1825771"/>
            <a:ext cx="2735959" cy="4379816"/>
          </a:xfrm>
          <a:prstGeom prst="rect">
            <a:avLst/>
          </a:prstGeom>
        </p:spPr>
        <p:txBody>
          <a:bodyPr vert="horz" lIns="91440" tIns="45720" rIns="91440" bIns="45720" rtlCol="0" anchor="t">
            <a:normAutofit/>
          </a:bodyPr>
          <a:lstStyle>
            <a:lvl1pPr marL="0" indent="0" algn="l" defTabSz="914377" rtl="0" eaLnBrk="1" latinLnBrk="0" hangingPunct="1">
              <a:lnSpc>
                <a:spcPct val="90000"/>
              </a:lnSpc>
              <a:spcBef>
                <a:spcPts val="1000"/>
              </a:spcBef>
              <a:buClr>
                <a:srgbClr val="B59C49"/>
              </a:buClr>
              <a:buFont typeface="Arial" panose="020B0604020202020204" pitchFamily="34" charset="0"/>
              <a:buNone/>
              <a:defRPr sz="2400" kern="1200">
                <a:solidFill>
                  <a:srgbClr val="114B86"/>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B59C49"/>
              </a:buClr>
              <a:buFont typeface="Arial" panose="020B0604020202020204" pitchFamily="34" charset="0"/>
              <a:buChar char="•"/>
              <a:defRPr sz="2000" kern="1200">
                <a:solidFill>
                  <a:srgbClr val="114B86"/>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B59C49"/>
              </a:buClr>
              <a:buFont typeface="Arial" panose="020B0604020202020204" pitchFamily="34" charset="0"/>
              <a:buChar char="•"/>
              <a:defRPr sz="1800" kern="1200">
                <a:solidFill>
                  <a:srgbClr val="114B86"/>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004159"/>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004159"/>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1" i="1" dirty="0">
                <a:latin typeface="Open Sans Semibold" panose="020B0606030504020204" pitchFamily="34" charset="0"/>
                <a:ea typeface="Open Sans Semibold" panose="020B0606030504020204" pitchFamily="34" charset="0"/>
                <a:cs typeface="Open Sans Semibold" panose="020B0606030504020204" pitchFamily="34" charset="0"/>
              </a:rPr>
              <a:t>Community Champion and Advocate</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List some qualities of the donor to highlight their outstanding community support</a:t>
            </a:r>
            <a:endParaRPr lang="en-US" sz="1200" b="1" i="1" dirty="0">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ct val="100000"/>
              </a:lnSpc>
            </a:pPr>
            <a:r>
              <a:rPr lang="en-US" sz="1600" b="1" i="1" dirty="0">
                <a:latin typeface="Open Sans Semibold" panose="020B0606030504020204" pitchFamily="34" charset="0"/>
                <a:ea typeface="Open Sans Semibold" panose="020B0606030504020204" pitchFamily="34" charset="0"/>
                <a:cs typeface="Open Sans Semibold" panose="020B0606030504020204" pitchFamily="34" charset="0"/>
              </a:rPr>
              <a:t>Supporter of CSUB</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List some qualities of the donor to highlight their support of CSUB</a:t>
            </a:r>
          </a:p>
        </p:txBody>
      </p:sp>
      <p:sp>
        <p:nvSpPr>
          <p:cNvPr id="11" name="Rectangle 10">
            <a:extLst>
              <a:ext uri="{FF2B5EF4-FFF2-40B4-BE49-F238E27FC236}">
                <a16:creationId xmlns:a16="http://schemas.microsoft.com/office/drawing/2014/main" id="{F78366B6-FDF2-1446-90FE-634BAC0C6348}"/>
              </a:ext>
              <a:ext uri="{C183D7F6-B498-43B3-948B-1728B52AA6E4}">
                <adec:decorative xmlns:adec="http://schemas.microsoft.com/office/drawing/2017/decorative" val="1"/>
              </a:ext>
            </a:extLst>
          </p:cNvPr>
          <p:cNvSpPr/>
          <p:nvPr/>
        </p:nvSpPr>
        <p:spPr>
          <a:xfrm>
            <a:off x="6740164" y="2500031"/>
            <a:ext cx="4779391" cy="2281288"/>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7200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CA820-CF23-0044-9810-0088CF82B012}"/>
              </a:ext>
              <a:ext uri="{C183D7F6-B498-43B3-948B-1728B52AA6E4}">
                <adec:decorative xmlns:adec="http://schemas.microsoft.com/office/drawing/2017/decorative" val="1"/>
              </a:ext>
            </a:extLst>
          </p:cNvPr>
          <p:cNvSpPr/>
          <p:nvPr/>
        </p:nvSpPr>
        <p:spPr>
          <a:xfrm>
            <a:off x="490193" y="1593410"/>
            <a:ext cx="4562574" cy="4605779"/>
          </a:xfrm>
          <a:prstGeom prst="rect">
            <a:avLst/>
          </a:prstGeom>
          <a:solidFill>
            <a:srgbClr val="114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03BBBD-E721-974C-AC46-4BA8B1E944FA}"/>
              </a:ext>
              <a:ext uri="{C183D7F6-B498-43B3-948B-1728B52AA6E4}">
                <adec:decorative xmlns:adec="http://schemas.microsoft.com/office/drawing/2017/decorative" val="1"/>
              </a:ext>
            </a:extLst>
          </p:cNvPr>
          <p:cNvSpPr/>
          <p:nvPr/>
        </p:nvSpPr>
        <p:spPr>
          <a:xfrm>
            <a:off x="603315" y="1743960"/>
            <a:ext cx="4336330" cy="4317476"/>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B84580A-59B8-634C-9062-97D6B5E3233C}"/>
              </a:ext>
            </a:extLst>
          </p:cNvPr>
          <p:cNvSpPr>
            <a:spLocks noGrp="1"/>
          </p:cNvSpPr>
          <p:nvPr>
            <p:ph type="title"/>
          </p:nvPr>
        </p:nvSpPr>
        <p:spPr/>
        <p:txBody>
          <a:bodyPr/>
          <a:lstStyle/>
          <a:p>
            <a:r>
              <a:rPr lang="en-US" dirty="0"/>
              <a:t>Energy and Engineering Innovation Building </a:t>
            </a:r>
          </a:p>
        </p:txBody>
      </p:sp>
      <p:sp>
        <p:nvSpPr>
          <p:cNvPr id="16" name="Content Placeholder 2">
            <a:extLst>
              <a:ext uri="{FF2B5EF4-FFF2-40B4-BE49-F238E27FC236}">
                <a16:creationId xmlns:a16="http://schemas.microsoft.com/office/drawing/2014/main" id="{914C6708-6516-0944-8F81-74E8E40BDC1F}"/>
              </a:ext>
            </a:extLst>
          </p:cNvPr>
          <p:cNvSpPr>
            <a:spLocks noGrp="1"/>
          </p:cNvSpPr>
          <p:nvPr>
            <p:ph sz="half" idx="1"/>
          </p:nvPr>
        </p:nvSpPr>
        <p:spPr>
          <a:xfrm>
            <a:off x="6096000" y="1593410"/>
            <a:ext cx="5459895" cy="4605779"/>
          </a:xfrm>
        </p:spPr>
        <p:txBody>
          <a:bodyPr anchor="ctr">
            <a:normAutofit/>
          </a:bodyPr>
          <a:lstStyle/>
          <a:p>
            <a:pPr>
              <a:lnSpc>
                <a:spcPct val="100000"/>
              </a:lnSpc>
            </a:pPr>
            <a:r>
              <a:rPr lang="en-US"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rPr>
              <a:t>The three-story Energy and Engineering Innovation Building will include:</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Physics and Engineering Teaching Labs</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Research Labs</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A Machine Shop and Expanded Fab Lab</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Auditorium-Atrium-Foyer</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Faculty Offices</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Support Spaces (meeting rooms, small classrooms, student study space, etc.)</a:t>
            </a:r>
          </a:p>
        </p:txBody>
      </p:sp>
      <p:pic>
        <p:nvPicPr>
          <p:cNvPr id="17" name="Picture 16" descr="Blue print map of energy and engineering innovation building">
            <a:extLst>
              <a:ext uri="{FF2B5EF4-FFF2-40B4-BE49-F238E27FC236}">
                <a16:creationId xmlns:a16="http://schemas.microsoft.com/office/drawing/2014/main" id="{949BB2B7-E8FF-B449-B41C-93F52FBAE7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507" y="2280910"/>
            <a:ext cx="3669413" cy="3200778"/>
          </a:xfrm>
          <a:prstGeom prst="rect">
            <a:avLst/>
          </a:prstGeom>
        </p:spPr>
      </p:pic>
    </p:spTree>
    <p:extLst>
      <p:ext uri="{BB962C8B-B14F-4D97-AF65-F5344CB8AC3E}">
        <p14:creationId xmlns:p14="http://schemas.microsoft.com/office/powerpoint/2010/main" val="399934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580A-59B8-634C-9062-97D6B5E3233C}"/>
              </a:ext>
            </a:extLst>
          </p:cNvPr>
          <p:cNvSpPr>
            <a:spLocks noGrp="1"/>
          </p:cNvSpPr>
          <p:nvPr>
            <p:ph type="title"/>
          </p:nvPr>
        </p:nvSpPr>
        <p:spPr/>
        <p:txBody>
          <a:bodyPr/>
          <a:lstStyle/>
          <a:p>
            <a:r>
              <a:rPr lang="en-US" dirty="0"/>
              <a:t>Endless Possibilities</a:t>
            </a:r>
          </a:p>
        </p:txBody>
      </p:sp>
      <p:sp>
        <p:nvSpPr>
          <p:cNvPr id="3" name="Content Placeholder 2">
            <a:extLst>
              <a:ext uri="{FF2B5EF4-FFF2-40B4-BE49-F238E27FC236}">
                <a16:creationId xmlns:a16="http://schemas.microsoft.com/office/drawing/2014/main" id="{8C487352-D3A3-0241-B92E-E19889F2F40A}"/>
              </a:ext>
            </a:extLst>
          </p:cNvPr>
          <p:cNvSpPr>
            <a:spLocks noGrp="1"/>
          </p:cNvSpPr>
          <p:nvPr>
            <p:ph sz="half" idx="1"/>
          </p:nvPr>
        </p:nvSpPr>
        <p:spPr/>
        <p:txBody>
          <a:bodyPr anchor="ctr">
            <a:normAutofit/>
          </a:bodyPr>
          <a:lstStyle/>
          <a:p>
            <a:pPr>
              <a:lnSpc>
                <a:spcPct val="100000"/>
              </a:lnSpc>
            </a:pPr>
            <a:r>
              <a:rPr lang="en-US"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rPr>
              <a:t>The Energy and Engineering Innovation Building will make possible ...</a:t>
            </a: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Additional engineering degrees with an increase of faculty offices and specialized teaching labs.</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Student access to high-impact, hands-on educational experiences that start with a first-year seminar kinetic sculpture project and other project based assignments made possible through the expanded Fab Lab and the California Energy Center Research Lab. </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Joint industry-NSME research projects completed in the California Energy Research Center devoted to energy efficiency, natural gas safety, water purification, and any of a number of focused research questions developed in consultation and cooperation with area industries.</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Increased grant funding through the activities of more CSUB faculty and students engaged in high-quality research. </a:t>
            </a:r>
          </a:p>
          <a:p>
            <a:pPr marL="171450" indent="-171450">
              <a:lnSpc>
                <a:spcPct val="100000"/>
              </a:lnSpc>
              <a:buFont typeface="Arial" panose="020B0604020202020204" pitchFamily="34" charset="0"/>
              <a:buChar cha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An expansion of outreach activities in the expanded Fab Lab and special events in the auditorium-foyer-atrium event space. </a:t>
            </a:r>
          </a:p>
        </p:txBody>
      </p:sp>
      <p:pic>
        <p:nvPicPr>
          <p:cNvPr id="6" name="Content Placeholder 5" descr="Man looking through microscope.">
            <a:extLst>
              <a:ext uri="{FF2B5EF4-FFF2-40B4-BE49-F238E27FC236}">
                <a16:creationId xmlns:a16="http://schemas.microsoft.com/office/drawing/2014/main" id="{853F363B-825B-4F43-9B26-D28C2F7C05D8}"/>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p:blipFill>
        <p:spPr>
          <a:xfrm>
            <a:off x="6809874" y="1593409"/>
            <a:ext cx="4572000" cy="4605779"/>
          </a:xfrm>
        </p:spPr>
      </p:pic>
      <p:sp>
        <p:nvSpPr>
          <p:cNvPr id="7" name="Rectangle 6">
            <a:extLst>
              <a:ext uri="{FF2B5EF4-FFF2-40B4-BE49-F238E27FC236}">
                <a16:creationId xmlns:a16="http://schemas.microsoft.com/office/drawing/2014/main" id="{9BE35D4A-1E8F-4D44-AF9B-DAD8417E020A}"/>
              </a:ext>
              <a:ext uri="{C183D7F6-B498-43B3-948B-1728B52AA6E4}">
                <adec:decorative xmlns:adec="http://schemas.microsoft.com/office/drawing/2017/decorative" val="1"/>
              </a:ext>
            </a:extLst>
          </p:cNvPr>
          <p:cNvSpPr/>
          <p:nvPr/>
        </p:nvSpPr>
        <p:spPr>
          <a:xfrm>
            <a:off x="6928701" y="1743960"/>
            <a:ext cx="4336330" cy="4317476"/>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6363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580A-59B8-634C-9062-97D6B5E3233C}"/>
              </a:ext>
            </a:extLst>
          </p:cNvPr>
          <p:cNvSpPr>
            <a:spLocks noGrp="1"/>
          </p:cNvSpPr>
          <p:nvPr>
            <p:ph type="title"/>
          </p:nvPr>
        </p:nvSpPr>
        <p:spPr>
          <a:xfrm>
            <a:off x="384314" y="365126"/>
            <a:ext cx="4208951" cy="694130"/>
          </a:xfrm>
        </p:spPr>
        <p:txBody>
          <a:bodyPr/>
          <a:lstStyle/>
          <a:p>
            <a:r>
              <a:rPr lang="en-US" dirty="0"/>
              <a:t>The Impact of Your Gift</a:t>
            </a:r>
          </a:p>
        </p:txBody>
      </p:sp>
      <p:sp>
        <p:nvSpPr>
          <p:cNvPr id="7" name="TextBox 6">
            <a:extLst>
              <a:ext uri="{FF2B5EF4-FFF2-40B4-BE49-F238E27FC236}">
                <a16:creationId xmlns:a16="http://schemas.microsoft.com/office/drawing/2014/main" id="{1F30B877-0C65-104A-9C48-D9678D40BCB5}"/>
              </a:ext>
            </a:extLst>
          </p:cNvPr>
          <p:cNvSpPr txBox="1"/>
          <p:nvPr/>
        </p:nvSpPr>
        <p:spPr>
          <a:xfrm>
            <a:off x="672527" y="2385108"/>
            <a:ext cx="3255204" cy="584775"/>
          </a:xfrm>
          <a:prstGeom prst="rect">
            <a:avLst/>
          </a:prstGeom>
          <a:noFill/>
        </p:spPr>
        <p:txBody>
          <a:bodyPr wrap="square" rtlCol="0">
            <a:spAutoFit/>
          </a:bodyPr>
          <a:lstStyle/>
          <a:p>
            <a:r>
              <a:rPr lang="id-ID" sz="1600" b="1" i="1" dirty="0">
                <a:solidFill>
                  <a:srgbClr val="114B86"/>
                </a:solidFill>
                <a:latin typeface="Open Sans Semibold" panose="020B0606030504020204" pitchFamily="34" charset="0"/>
                <a:ea typeface="Open Sans Semibold" panose="020B0606030504020204" pitchFamily="34" charset="0"/>
                <a:cs typeface="Open Sans Semibold" panose="020B0606030504020204" pitchFamily="34" charset="0"/>
              </a:rPr>
              <a:t>01</a:t>
            </a:r>
            <a:r>
              <a:rPr lang="id-ID"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rPr>
              <a:t>To Individual Students</a:t>
            </a:r>
          </a:p>
          <a:p>
            <a:endParaRPr lang="id-ID"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8" name="TextBox 7">
            <a:extLst>
              <a:ext uri="{FF2B5EF4-FFF2-40B4-BE49-F238E27FC236}">
                <a16:creationId xmlns:a16="http://schemas.microsoft.com/office/drawing/2014/main" id="{792E4326-89E2-E244-94F0-A2CF3FD46A69}"/>
              </a:ext>
            </a:extLst>
          </p:cNvPr>
          <p:cNvSpPr txBox="1"/>
          <p:nvPr/>
        </p:nvSpPr>
        <p:spPr>
          <a:xfrm>
            <a:off x="681424" y="2897348"/>
            <a:ext cx="2719209" cy="2862322"/>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Give talented, local young people an opportunity to pursue careers as engineers. </a:t>
            </a:r>
          </a:p>
          <a:p>
            <a:pPr marL="171450" indent="-171450">
              <a:buFont typeface="Arial" panose="020B0604020202020204" pitchFamily="34" charset="0"/>
              <a:buChar char="•"/>
            </a:pPr>
            <a:endPar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Ensure that as our programs continue to grow, students have the same access to:</a:t>
            </a:r>
          </a:p>
          <a:p>
            <a:pPr marL="628639" lvl="1" indent="-171450">
              <a:buFont typeface="Arial" panose="020B0604020202020204" pitchFamily="34" charset="0"/>
              <a:buChar char="•"/>
            </a:pPr>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Transformative experiences (one-on-one instruction)</a:t>
            </a:r>
          </a:p>
          <a:p>
            <a:pPr marL="628639" lvl="1" indent="-171450">
              <a:buFont typeface="Arial" panose="020B0604020202020204" pitchFamily="34" charset="0"/>
              <a:buChar char="•"/>
            </a:pPr>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Project based classes</a:t>
            </a:r>
          </a:p>
          <a:p>
            <a:pPr marL="628639" lvl="1" indent="-171450">
              <a:buFont typeface="Arial" panose="020B0604020202020204" pitchFamily="34" charset="0"/>
              <a:buChar char="•"/>
            </a:pPr>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Research and internships that inspire and empower them</a:t>
            </a:r>
          </a:p>
          <a:p>
            <a:pPr marL="628639" lvl="1" indent="-171450">
              <a:buFont typeface="Arial" panose="020B0604020202020204" pitchFamily="34" charset="0"/>
              <a:buChar char="•"/>
            </a:pPr>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Access to the best possible STEM education. </a:t>
            </a:r>
          </a:p>
        </p:txBody>
      </p:sp>
      <p:sp>
        <p:nvSpPr>
          <p:cNvPr id="10" name="TextBox 9">
            <a:extLst>
              <a:ext uri="{FF2B5EF4-FFF2-40B4-BE49-F238E27FC236}">
                <a16:creationId xmlns:a16="http://schemas.microsoft.com/office/drawing/2014/main" id="{78448E72-C19F-454D-89AD-99217B4A3812}"/>
              </a:ext>
            </a:extLst>
          </p:cNvPr>
          <p:cNvSpPr txBox="1"/>
          <p:nvPr/>
        </p:nvSpPr>
        <p:spPr>
          <a:xfrm>
            <a:off x="7849445" y="2385108"/>
            <a:ext cx="3630411" cy="584775"/>
          </a:xfrm>
          <a:prstGeom prst="rect">
            <a:avLst/>
          </a:prstGeom>
          <a:noFill/>
        </p:spPr>
        <p:txBody>
          <a:bodyPr wrap="square" rtlCol="0">
            <a:spAutoFit/>
          </a:bodyPr>
          <a:lstStyle/>
          <a:p>
            <a:r>
              <a:rPr lang="id-ID" sz="1600" b="1" i="1" dirty="0">
                <a:solidFill>
                  <a:srgbClr val="114B86"/>
                </a:solidFill>
                <a:latin typeface="Open Sans Semibold" panose="020B0606030504020204" pitchFamily="34" charset="0"/>
                <a:ea typeface="Open Sans Semibold" panose="020B0606030504020204" pitchFamily="34" charset="0"/>
                <a:cs typeface="Open Sans Semibold" panose="020B0606030504020204" pitchFamily="34" charset="0"/>
              </a:rPr>
              <a:t>03</a:t>
            </a:r>
            <a:r>
              <a:rPr lang="id-ID"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rPr>
              <a:t>To The Community</a:t>
            </a:r>
          </a:p>
          <a:p>
            <a:endParaRPr lang="id-ID"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1" name="TextBox 10">
            <a:extLst>
              <a:ext uri="{FF2B5EF4-FFF2-40B4-BE49-F238E27FC236}">
                <a16:creationId xmlns:a16="http://schemas.microsoft.com/office/drawing/2014/main" id="{EAD65DAC-780E-904E-8034-0D492A682099}"/>
              </a:ext>
            </a:extLst>
          </p:cNvPr>
          <p:cNvSpPr txBox="1"/>
          <p:nvPr/>
        </p:nvSpPr>
        <p:spPr>
          <a:xfrm>
            <a:off x="7855865" y="2897348"/>
            <a:ext cx="3494008" cy="2123658"/>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Provide local industries with a high-quality STEM workforce with roots in the community.</a:t>
            </a:r>
          </a:p>
          <a:p>
            <a:pPr marL="171450" indent="-171450">
              <a:buFont typeface="Arial" panose="020B0604020202020204" pitchFamily="34" charset="0"/>
              <a:buChar char="•"/>
            </a:pPr>
            <a:endParaRPr lang="en-US" sz="11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1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Increase the visibility and effectiveness of CSUB as a local resource for energy and engineering expertise.</a:t>
            </a:r>
          </a:p>
          <a:p>
            <a:pPr marL="171450" indent="-171450">
              <a:buFont typeface="Arial" panose="020B0604020202020204" pitchFamily="34" charset="0"/>
              <a:buChar char="•"/>
            </a:pPr>
            <a:endParaRPr lang="en-US" sz="11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1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Create more K-12 partnerships and opportunities for young people to catch the science “bug” in CSUB outreach programs, more special events, and more continuing STEM education opportunities. </a:t>
            </a:r>
          </a:p>
        </p:txBody>
      </p:sp>
      <p:sp>
        <p:nvSpPr>
          <p:cNvPr id="13" name="TextBox 12">
            <a:extLst>
              <a:ext uri="{FF2B5EF4-FFF2-40B4-BE49-F238E27FC236}">
                <a16:creationId xmlns:a16="http://schemas.microsoft.com/office/drawing/2014/main" id="{0ECD2583-7C22-7344-8E17-A3DAFC4B3745}"/>
              </a:ext>
            </a:extLst>
          </p:cNvPr>
          <p:cNvSpPr txBox="1"/>
          <p:nvPr/>
        </p:nvSpPr>
        <p:spPr>
          <a:xfrm>
            <a:off x="3892568" y="2385108"/>
            <a:ext cx="3520445" cy="584775"/>
          </a:xfrm>
          <a:prstGeom prst="rect">
            <a:avLst/>
          </a:prstGeom>
          <a:noFill/>
        </p:spPr>
        <p:txBody>
          <a:bodyPr wrap="square" rtlCol="0">
            <a:spAutoFit/>
          </a:bodyPr>
          <a:lstStyle/>
          <a:p>
            <a:r>
              <a:rPr lang="id-ID" sz="1600" b="1" i="1" dirty="0">
                <a:solidFill>
                  <a:srgbClr val="114B86"/>
                </a:solidFill>
                <a:latin typeface="Open Sans Semibold" panose="020B0606030504020204" pitchFamily="34" charset="0"/>
                <a:ea typeface="Open Sans Semibold" panose="020B0606030504020204" pitchFamily="34" charset="0"/>
                <a:cs typeface="Open Sans Semibold" panose="020B0606030504020204" pitchFamily="34" charset="0"/>
              </a:rPr>
              <a:t>02</a:t>
            </a:r>
            <a:r>
              <a:rPr lang="id-ID"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rPr>
              <a:t>To CSUB</a:t>
            </a:r>
          </a:p>
          <a:p>
            <a:endParaRPr lang="id-ID" sz="1600" b="1" i="1" dirty="0">
              <a:solidFill>
                <a:srgbClr val="B59C49"/>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4" name="TextBox 13">
            <a:extLst>
              <a:ext uri="{FF2B5EF4-FFF2-40B4-BE49-F238E27FC236}">
                <a16:creationId xmlns:a16="http://schemas.microsoft.com/office/drawing/2014/main" id="{DACF2C6C-9A19-8C44-A2B9-0C50693335D4}"/>
              </a:ext>
            </a:extLst>
          </p:cNvPr>
          <p:cNvSpPr txBox="1"/>
          <p:nvPr/>
        </p:nvSpPr>
        <p:spPr>
          <a:xfrm>
            <a:off x="3813043" y="2897348"/>
            <a:ext cx="3630411" cy="3046988"/>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Inspire philanthropic participation from others at a time when the institution increasingly relies on local support.</a:t>
            </a:r>
          </a:p>
          <a:p>
            <a:pPr marL="171450" indent="-171450">
              <a:buFont typeface="Arial" panose="020B0604020202020204" pitchFamily="34" charset="0"/>
              <a:buChar char="•"/>
            </a:pPr>
            <a:endPar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Enhance CSUB’s reputation and lead it to even greater successes by providing spaces needed for a growing faculty to increase its contributions of scientific knowledge.</a:t>
            </a:r>
          </a:p>
          <a:p>
            <a:pPr marL="171450" indent="-171450">
              <a:buFont typeface="Arial" panose="020B0604020202020204" pitchFamily="34" charset="0"/>
              <a:buChar char="•"/>
            </a:pPr>
            <a:endPar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200" dirty="0">
                <a:solidFill>
                  <a:srgbClr val="114B86"/>
                </a:solidFill>
                <a:latin typeface="Open Sans Light" panose="020B0306030504020204" pitchFamily="34" charset="0"/>
                <a:ea typeface="Open Sans Light" panose="020B0306030504020204" pitchFamily="34" charset="0"/>
                <a:cs typeface="Open Sans Light" panose="020B0306030504020204" pitchFamily="34" charset="0"/>
              </a:rPr>
              <a:t>Enable the California Energy Research Center to realize its vision and mature from a handful of students and faculty working together across campus to a research hub bringing faculty, students, and industry partners together on interdisciplinary teams attacking local problems. </a:t>
            </a:r>
          </a:p>
        </p:txBody>
      </p:sp>
      <p:cxnSp>
        <p:nvCxnSpPr>
          <p:cNvPr id="24" name="Straight Connector 23">
            <a:extLst>
              <a:ext uri="{FF2B5EF4-FFF2-40B4-BE49-F238E27FC236}">
                <a16:creationId xmlns:a16="http://schemas.microsoft.com/office/drawing/2014/main" id="{74F971E1-2C32-844B-B7E7-7E19477E37ED}"/>
              </a:ext>
              <a:ext uri="{C183D7F6-B498-43B3-948B-1728B52AA6E4}">
                <adec:decorative xmlns:adec="http://schemas.microsoft.com/office/drawing/2017/decorative" val="1"/>
              </a:ext>
            </a:extLst>
          </p:cNvPr>
          <p:cNvCxnSpPr>
            <a:cxnSpLocks/>
          </p:cNvCxnSpPr>
          <p:nvPr/>
        </p:nvCxnSpPr>
        <p:spPr>
          <a:xfrm flipV="1">
            <a:off x="761843" y="2785996"/>
            <a:ext cx="2627372" cy="2158"/>
          </a:xfrm>
          <a:prstGeom prst="line">
            <a:avLst/>
          </a:prstGeom>
          <a:ln w="19050">
            <a:solidFill>
              <a:srgbClr val="B59C4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0D015D4-7B90-4746-A5C1-F809E2ACFD0A}"/>
              </a:ext>
              <a:ext uri="{C183D7F6-B498-43B3-948B-1728B52AA6E4}">
                <adec:decorative xmlns:adec="http://schemas.microsoft.com/office/drawing/2017/decorative" val="1"/>
              </a:ext>
            </a:extLst>
          </p:cNvPr>
          <p:cNvCxnSpPr>
            <a:cxnSpLocks/>
          </p:cNvCxnSpPr>
          <p:nvPr/>
        </p:nvCxnSpPr>
        <p:spPr>
          <a:xfrm flipV="1">
            <a:off x="7905728" y="2785996"/>
            <a:ext cx="3474720" cy="2158"/>
          </a:xfrm>
          <a:prstGeom prst="line">
            <a:avLst/>
          </a:prstGeom>
          <a:ln w="19050">
            <a:solidFill>
              <a:srgbClr val="B59C4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916E11C-80A1-B34A-9A39-E01E9BBE021C}"/>
              </a:ext>
              <a:ext uri="{C183D7F6-B498-43B3-948B-1728B52AA6E4}">
                <adec:decorative xmlns:adec="http://schemas.microsoft.com/office/drawing/2017/decorative" val="1"/>
              </a:ext>
            </a:extLst>
          </p:cNvPr>
          <p:cNvCxnSpPr>
            <a:cxnSpLocks/>
          </p:cNvCxnSpPr>
          <p:nvPr/>
        </p:nvCxnSpPr>
        <p:spPr>
          <a:xfrm flipV="1">
            <a:off x="3923257" y="2785996"/>
            <a:ext cx="3474720" cy="2158"/>
          </a:xfrm>
          <a:prstGeom prst="line">
            <a:avLst/>
          </a:prstGeom>
          <a:ln w="19050">
            <a:solidFill>
              <a:srgbClr val="B59C49"/>
            </a:solidFill>
          </a:ln>
        </p:spPr>
        <p:style>
          <a:lnRef idx="1">
            <a:schemeClr val="accent1"/>
          </a:lnRef>
          <a:fillRef idx="0">
            <a:schemeClr val="accent1"/>
          </a:fillRef>
          <a:effectRef idx="0">
            <a:schemeClr val="accent1"/>
          </a:effectRef>
          <a:fontRef idx="minor">
            <a:schemeClr val="tx1"/>
          </a:fontRef>
        </p:style>
      </p:cxnSp>
      <p:pic>
        <p:nvPicPr>
          <p:cNvPr id="20" name="Picture 19" descr="Gold road runner">
            <a:extLst>
              <a:ext uri="{FF2B5EF4-FFF2-40B4-BE49-F238E27FC236}">
                <a16:creationId xmlns:a16="http://schemas.microsoft.com/office/drawing/2014/main" id="{5C7C5A2A-BA98-7F4D-B1D8-8A5E852DB3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2694" y="91393"/>
            <a:ext cx="4066067" cy="2111986"/>
          </a:xfrm>
          <a:prstGeom prst="rect">
            <a:avLst/>
          </a:prstGeom>
        </p:spPr>
      </p:pic>
    </p:spTree>
    <p:extLst>
      <p:ext uri="{BB962C8B-B14F-4D97-AF65-F5344CB8AC3E}">
        <p14:creationId xmlns:p14="http://schemas.microsoft.com/office/powerpoint/2010/main" val="32971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2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900" decel="100000" fill="hold"/>
                                        <p:tgtEl>
                                          <p:spTgt spid="1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900" decel="100000" fill="hold"/>
                                        <p:tgtEl>
                                          <p:spTgt spid="1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900" decel="100000" fill="hold"/>
                                        <p:tgtEl>
                                          <p:spTgt spid="2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3EB2-CE1A-004C-9268-7E31622865BE}"/>
              </a:ext>
            </a:extLst>
          </p:cNvPr>
          <p:cNvSpPr>
            <a:spLocks noGrp="1"/>
          </p:cNvSpPr>
          <p:nvPr>
            <p:ph type="ctrTitle"/>
          </p:nvPr>
        </p:nvSpPr>
        <p:spPr>
          <a:xfrm>
            <a:off x="1206760" y="4055148"/>
            <a:ext cx="9778478" cy="1346784"/>
          </a:xfrm>
        </p:spPr>
        <p:txBody>
          <a:bodyPr>
            <a:noAutofit/>
          </a:bodyPr>
          <a:lstStyle/>
          <a:p>
            <a:r>
              <a:rPr lang="en-US" altLang="en-US" sz="2800" b="1" i="1" dirty="0">
                <a:latin typeface="Open Sans Semibold" panose="020B0606030504020204" pitchFamily="34" charset="0"/>
                <a:ea typeface="Open Sans Semibold" panose="020B0606030504020204" pitchFamily="34" charset="0"/>
                <a:cs typeface="Open Sans Semibold" panose="020B0606030504020204" pitchFamily="34" charset="0"/>
              </a:rPr>
              <a:t>Our Request for Your Support</a:t>
            </a:r>
            <a:br>
              <a:rPr lang="en-US" dirty="0"/>
            </a:br>
            <a:r>
              <a:rPr lang="en-US" sz="1800" dirty="0"/>
              <a:t>We respectfully ask that you consider scheduling a meeting with President Lynnette </a:t>
            </a:r>
            <a:r>
              <a:rPr lang="en-US" sz="1800" dirty="0" err="1"/>
              <a:t>Zelezny</a:t>
            </a:r>
            <a:r>
              <a:rPr lang="en-US" sz="1800" dirty="0"/>
              <a:t> and Victor Martin.</a:t>
            </a:r>
            <a:endParaRPr lang="en-US" dirty="0"/>
          </a:p>
        </p:txBody>
      </p:sp>
      <p:sp>
        <p:nvSpPr>
          <p:cNvPr id="3" name="Subtitle 2">
            <a:extLst>
              <a:ext uri="{FF2B5EF4-FFF2-40B4-BE49-F238E27FC236}">
                <a16:creationId xmlns:a16="http://schemas.microsoft.com/office/drawing/2014/main" id="{91EC7BB5-D8BA-4F41-832B-F0C99AF70DE3}"/>
              </a:ext>
            </a:extLst>
          </p:cNvPr>
          <p:cNvSpPr>
            <a:spLocks noGrp="1"/>
          </p:cNvSpPr>
          <p:nvPr>
            <p:ph type="subTitle" idx="1"/>
          </p:nvPr>
        </p:nvSpPr>
        <p:spPr/>
        <p:txBody>
          <a:bodyPr>
            <a:noAutofit/>
          </a:bodyPr>
          <a:lstStyle/>
          <a:p>
            <a:pPr>
              <a:lnSpc>
                <a:spcPct val="100000"/>
              </a:lnSpc>
              <a:spcBef>
                <a:spcPts val="0"/>
              </a:spcBef>
            </a:pPr>
            <a:r>
              <a:rPr lang="en-US" sz="1050" b="1" dirty="0">
                <a:latin typeface="Open Sans SemiBold" panose="020B0606030504020204" pitchFamily="34" charset="0"/>
                <a:ea typeface="Open Sans SemiBold" panose="020B0606030504020204" pitchFamily="34" charset="0"/>
                <a:cs typeface="Open Sans SemiBold" panose="020B0606030504020204" pitchFamily="34" charset="0"/>
              </a:rPr>
              <a:t>Thank You</a:t>
            </a:r>
          </a:p>
          <a:p>
            <a:pPr>
              <a:lnSpc>
                <a:spcPct val="100000"/>
              </a:lnSpc>
              <a:spcBef>
                <a:spcPts val="0"/>
              </a:spcBef>
            </a:pPr>
            <a:r>
              <a:rPr lang="en-US" sz="1050" dirty="0"/>
              <a:t>Victor Martin • </a:t>
            </a:r>
            <a:r>
              <a:rPr lang="en-US" sz="1050" dirty="0">
                <a:cs typeface="Arial" pitchFamily="34" charset="0"/>
              </a:rPr>
              <a:t>Vice President for University Advancement • Executive Director, CSUB Foundation</a:t>
            </a:r>
          </a:p>
          <a:p>
            <a:pPr>
              <a:lnSpc>
                <a:spcPct val="100000"/>
              </a:lnSpc>
              <a:spcBef>
                <a:spcPts val="0"/>
              </a:spcBef>
            </a:pPr>
            <a:r>
              <a:rPr lang="en-US" sz="1050" dirty="0">
                <a:cs typeface="Arial" pitchFamily="34" charset="0"/>
              </a:rPr>
              <a:t>California State University, Bakersfield • 9001 Stockdale Highway, 19AW • Bakersfield, CA 93311 • Cell: 661-444-5429</a:t>
            </a:r>
          </a:p>
        </p:txBody>
      </p:sp>
    </p:spTree>
    <p:extLst>
      <p:ext uri="{BB962C8B-B14F-4D97-AF65-F5344CB8AC3E}">
        <p14:creationId xmlns:p14="http://schemas.microsoft.com/office/powerpoint/2010/main" val="1635510066"/>
      </p:ext>
    </p:extLst>
  </p:cSld>
  <p:clrMapOvr>
    <a:masterClrMapping/>
  </p:clrMapOvr>
</p:sld>
</file>

<file path=ppt/theme/theme1.xml><?xml version="1.0" encoding="utf-8"?>
<a:theme xmlns:a="http://schemas.openxmlformats.org/drawingml/2006/main" name="HCBB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31088</TotalTime>
  <Words>1239</Words>
  <Application>Microsoft Office PowerPoint</Application>
  <PresentationFormat>Widescreen</PresentationFormat>
  <Paragraphs>81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Open Sans Light</vt:lpstr>
      <vt:lpstr>Open Sans SemiBold</vt:lpstr>
      <vt:lpstr>Open Sans SemiBold</vt:lpstr>
      <vt:lpstr>Oswald Light</vt:lpstr>
      <vt:lpstr>HCBB Light</vt:lpstr>
      <vt:lpstr>The Energy and  Engineering Innovation Building</vt:lpstr>
      <vt:lpstr>About California State University, Bakersfield</vt:lpstr>
      <vt:lpstr>About NSME</vt:lpstr>
      <vt:lpstr>A Dramatic Progression</vt:lpstr>
      <vt:lpstr>Leadership</vt:lpstr>
      <vt:lpstr>Energy and Engineering Innovation Building </vt:lpstr>
      <vt:lpstr>Endless Possibilities</vt:lpstr>
      <vt:lpstr>The Impact of Your Gift</vt:lpstr>
      <vt:lpstr>Our Request for Your Support We respectfully ask that you consider scheduling a meeting with President Lynnette Zelezny and Victor Martin.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Ward</dc:creator>
  <cp:lastModifiedBy>Allison Coleman</cp:lastModifiedBy>
  <cp:revision>251</cp:revision>
  <cp:lastPrinted>2018-11-13T21:37:49Z</cp:lastPrinted>
  <dcterms:created xsi:type="dcterms:W3CDTF">2018-03-19T15:37:52Z</dcterms:created>
  <dcterms:modified xsi:type="dcterms:W3CDTF">2021-11-30T23:08:50Z</dcterms:modified>
</cp:coreProperties>
</file>