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9" r:id="rId3"/>
    <p:sldId id="257" r:id="rId4"/>
    <p:sldId id="260" r:id="rId5"/>
    <p:sldId id="263" r:id="rId6"/>
    <p:sldId id="264" r:id="rId7"/>
    <p:sldId id="262"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30F7EB-7887-4773-A447-30C7A9788743}" type="datetimeFigureOut">
              <a:rPr lang="en-US" smtClean="0"/>
              <a:t>1/12/2024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638B40-A1F1-4DBD-AE07-987469401AA3}" type="slidenum">
              <a:rPr lang="en-US" smtClean="0"/>
              <a:t>‹#›</a:t>
            </a:fld>
            <a:endParaRPr lang="en-US"/>
          </a:p>
        </p:txBody>
      </p:sp>
    </p:spTree>
    <p:extLst>
      <p:ext uri="{BB962C8B-B14F-4D97-AF65-F5344CB8AC3E}">
        <p14:creationId xmlns:p14="http://schemas.microsoft.com/office/powerpoint/2010/main" val="159743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1/12/2024</a:t>
            </a:r>
          </a:p>
        </p:txBody>
      </p:sp>
      <p:sp>
        <p:nvSpPr>
          <p:cNvPr id="5" name="Footer Placeholder 4"/>
          <p:cNvSpPr>
            <a:spLocks noGrp="1"/>
          </p:cNvSpPr>
          <p:nvPr>
            <p:ph type="ftr" sz="quarter" idx="11"/>
          </p:nvPr>
        </p:nvSpPr>
        <p:spPr/>
        <p:txBody>
          <a:bodyPr/>
          <a:lstStyle/>
          <a:p>
            <a:r>
              <a:rPr lang="en-US"/>
              <a:t>PAYMENT SERVICES</a:t>
            </a:r>
          </a:p>
        </p:txBody>
      </p:sp>
      <p:sp>
        <p:nvSpPr>
          <p:cNvPr id="6" name="Slide Number Placeholder 5"/>
          <p:cNvSpPr>
            <a:spLocks noGrp="1"/>
          </p:cNvSpPr>
          <p:nvPr>
            <p:ph type="sldNum" sz="quarter" idx="12"/>
          </p:nvPr>
        </p:nvSpPr>
        <p:spPr/>
        <p:txBody>
          <a:bodyPr/>
          <a:lstStyle/>
          <a:p>
            <a:fld id="{A9CFE6C9-51A6-477C-9168-E1BC0249B61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21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1/12/2024</a:t>
            </a:r>
          </a:p>
        </p:txBody>
      </p:sp>
      <p:sp>
        <p:nvSpPr>
          <p:cNvPr id="5" name="Footer Placeholder 4"/>
          <p:cNvSpPr>
            <a:spLocks noGrp="1"/>
          </p:cNvSpPr>
          <p:nvPr>
            <p:ph type="ftr" sz="quarter" idx="11"/>
          </p:nvPr>
        </p:nvSpPr>
        <p:spPr/>
        <p:txBody>
          <a:bodyPr/>
          <a:lstStyle/>
          <a:p>
            <a:r>
              <a:rPr lang="en-US"/>
              <a:t>PAYMENT SERVICES</a:t>
            </a:r>
          </a:p>
        </p:txBody>
      </p:sp>
      <p:sp>
        <p:nvSpPr>
          <p:cNvPr id="6" name="Slide Number Placeholder 5"/>
          <p:cNvSpPr>
            <a:spLocks noGrp="1"/>
          </p:cNvSpPr>
          <p:nvPr>
            <p:ph type="sldNum" sz="quarter" idx="12"/>
          </p:nvPr>
        </p:nvSpPr>
        <p:spPr/>
        <p:txBody>
          <a:bodyPr/>
          <a:lstStyle/>
          <a:p>
            <a:fld id="{A9CFE6C9-51A6-477C-9168-E1BC0249B618}" type="slidenum">
              <a:rPr lang="en-US" smtClean="0"/>
              <a:t>‹#›</a:t>
            </a:fld>
            <a:endParaRPr lang="en-US"/>
          </a:p>
        </p:txBody>
      </p:sp>
    </p:spTree>
    <p:extLst>
      <p:ext uri="{BB962C8B-B14F-4D97-AF65-F5344CB8AC3E}">
        <p14:creationId xmlns:p14="http://schemas.microsoft.com/office/powerpoint/2010/main" val="44583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1/12/2024</a:t>
            </a:r>
          </a:p>
        </p:txBody>
      </p:sp>
      <p:sp>
        <p:nvSpPr>
          <p:cNvPr id="5" name="Footer Placeholder 4"/>
          <p:cNvSpPr>
            <a:spLocks noGrp="1"/>
          </p:cNvSpPr>
          <p:nvPr>
            <p:ph type="ftr" sz="quarter" idx="11"/>
          </p:nvPr>
        </p:nvSpPr>
        <p:spPr/>
        <p:txBody>
          <a:bodyPr/>
          <a:lstStyle/>
          <a:p>
            <a:r>
              <a:rPr lang="en-US"/>
              <a:t>PAYMENT SERVICES</a:t>
            </a:r>
          </a:p>
        </p:txBody>
      </p:sp>
      <p:sp>
        <p:nvSpPr>
          <p:cNvPr id="6" name="Slide Number Placeholder 5"/>
          <p:cNvSpPr>
            <a:spLocks noGrp="1"/>
          </p:cNvSpPr>
          <p:nvPr>
            <p:ph type="sldNum" sz="quarter" idx="12"/>
          </p:nvPr>
        </p:nvSpPr>
        <p:spPr/>
        <p:txBody>
          <a:bodyPr/>
          <a:lstStyle/>
          <a:p>
            <a:fld id="{A9CFE6C9-51A6-477C-9168-E1BC0249B618}" type="slidenum">
              <a:rPr lang="en-US" smtClean="0"/>
              <a:t>‹#›</a:t>
            </a:fld>
            <a:endParaRPr lang="en-US"/>
          </a:p>
        </p:txBody>
      </p:sp>
    </p:spTree>
    <p:extLst>
      <p:ext uri="{BB962C8B-B14F-4D97-AF65-F5344CB8AC3E}">
        <p14:creationId xmlns:p14="http://schemas.microsoft.com/office/powerpoint/2010/main" val="1076583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1/12/2024</a:t>
            </a:r>
          </a:p>
        </p:txBody>
      </p:sp>
      <p:sp>
        <p:nvSpPr>
          <p:cNvPr id="5" name="Footer Placeholder 4"/>
          <p:cNvSpPr>
            <a:spLocks noGrp="1"/>
          </p:cNvSpPr>
          <p:nvPr>
            <p:ph type="ftr" sz="quarter" idx="11"/>
          </p:nvPr>
        </p:nvSpPr>
        <p:spPr/>
        <p:txBody>
          <a:bodyPr/>
          <a:lstStyle/>
          <a:p>
            <a:r>
              <a:rPr lang="en-US"/>
              <a:t>PAYMENT SERVICES</a:t>
            </a:r>
          </a:p>
        </p:txBody>
      </p:sp>
      <p:sp>
        <p:nvSpPr>
          <p:cNvPr id="6" name="Slide Number Placeholder 5"/>
          <p:cNvSpPr>
            <a:spLocks noGrp="1"/>
          </p:cNvSpPr>
          <p:nvPr>
            <p:ph type="sldNum" sz="quarter" idx="12"/>
          </p:nvPr>
        </p:nvSpPr>
        <p:spPr/>
        <p:txBody>
          <a:bodyPr/>
          <a:lstStyle/>
          <a:p>
            <a:fld id="{A9CFE6C9-51A6-477C-9168-E1BC0249B618}" type="slidenum">
              <a:rPr lang="en-US" smtClean="0"/>
              <a:t>‹#›</a:t>
            </a:fld>
            <a:endParaRPr lang="en-US"/>
          </a:p>
        </p:txBody>
      </p:sp>
    </p:spTree>
    <p:extLst>
      <p:ext uri="{BB962C8B-B14F-4D97-AF65-F5344CB8AC3E}">
        <p14:creationId xmlns:p14="http://schemas.microsoft.com/office/powerpoint/2010/main" val="416438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1/12/2024</a:t>
            </a:r>
          </a:p>
        </p:txBody>
      </p:sp>
      <p:sp>
        <p:nvSpPr>
          <p:cNvPr id="5" name="Footer Placeholder 4"/>
          <p:cNvSpPr>
            <a:spLocks noGrp="1"/>
          </p:cNvSpPr>
          <p:nvPr>
            <p:ph type="ftr" sz="quarter" idx="11"/>
          </p:nvPr>
        </p:nvSpPr>
        <p:spPr/>
        <p:txBody>
          <a:bodyPr/>
          <a:lstStyle/>
          <a:p>
            <a:r>
              <a:rPr lang="en-US"/>
              <a:t>PAYMENT SERVICES</a:t>
            </a:r>
          </a:p>
        </p:txBody>
      </p:sp>
      <p:sp>
        <p:nvSpPr>
          <p:cNvPr id="6" name="Slide Number Placeholder 5"/>
          <p:cNvSpPr>
            <a:spLocks noGrp="1"/>
          </p:cNvSpPr>
          <p:nvPr>
            <p:ph type="sldNum" sz="quarter" idx="12"/>
          </p:nvPr>
        </p:nvSpPr>
        <p:spPr/>
        <p:txBody>
          <a:bodyPr/>
          <a:lstStyle/>
          <a:p>
            <a:fld id="{A9CFE6C9-51A6-477C-9168-E1BC0249B61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1/12/2024</a:t>
            </a:r>
          </a:p>
        </p:txBody>
      </p:sp>
      <p:sp>
        <p:nvSpPr>
          <p:cNvPr id="6" name="Footer Placeholder 5"/>
          <p:cNvSpPr>
            <a:spLocks noGrp="1"/>
          </p:cNvSpPr>
          <p:nvPr>
            <p:ph type="ftr" sz="quarter" idx="11"/>
          </p:nvPr>
        </p:nvSpPr>
        <p:spPr/>
        <p:txBody>
          <a:bodyPr/>
          <a:lstStyle/>
          <a:p>
            <a:r>
              <a:rPr lang="en-US"/>
              <a:t>PAYMENT SERVICES</a:t>
            </a:r>
          </a:p>
        </p:txBody>
      </p:sp>
      <p:sp>
        <p:nvSpPr>
          <p:cNvPr id="7" name="Slide Number Placeholder 6"/>
          <p:cNvSpPr>
            <a:spLocks noGrp="1"/>
          </p:cNvSpPr>
          <p:nvPr>
            <p:ph type="sldNum" sz="quarter" idx="12"/>
          </p:nvPr>
        </p:nvSpPr>
        <p:spPr/>
        <p:txBody>
          <a:bodyPr/>
          <a:lstStyle/>
          <a:p>
            <a:fld id="{A9CFE6C9-51A6-477C-9168-E1BC0249B618}" type="slidenum">
              <a:rPr lang="en-US" smtClean="0"/>
              <a:t>‹#›</a:t>
            </a:fld>
            <a:endParaRPr lang="en-US"/>
          </a:p>
        </p:txBody>
      </p:sp>
    </p:spTree>
    <p:extLst>
      <p:ext uri="{BB962C8B-B14F-4D97-AF65-F5344CB8AC3E}">
        <p14:creationId xmlns:p14="http://schemas.microsoft.com/office/powerpoint/2010/main" val="3852902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1/12/2024</a:t>
            </a:r>
          </a:p>
        </p:txBody>
      </p:sp>
      <p:sp>
        <p:nvSpPr>
          <p:cNvPr id="8" name="Footer Placeholder 7"/>
          <p:cNvSpPr>
            <a:spLocks noGrp="1"/>
          </p:cNvSpPr>
          <p:nvPr>
            <p:ph type="ftr" sz="quarter" idx="11"/>
          </p:nvPr>
        </p:nvSpPr>
        <p:spPr/>
        <p:txBody>
          <a:bodyPr/>
          <a:lstStyle/>
          <a:p>
            <a:r>
              <a:rPr lang="en-US"/>
              <a:t>PAYMENT SERVICES</a:t>
            </a:r>
          </a:p>
        </p:txBody>
      </p:sp>
      <p:sp>
        <p:nvSpPr>
          <p:cNvPr id="9" name="Slide Number Placeholder 8"/>
          <p:cNvSpPr>
            <a:spLocks noGrp="1"/>
          </p:cNvSpPr>
          <p:nvPr>
            <p:ph type="sldNum" sz="quarter" idx="12"/>
          </p:nvPr>
        </p:nvSpPr>
        <p:spPr/>
        <p:txBody>
          <a:bodyPr/>
          <a:lstStyle/>
          <a:p>
            <a:fld id="{A9CFE6C9-51A6-477C-9168-E1BC0249B618}" type="slidenum">
              <a:rPr lang="en-US" smtClean="0"/>
              <a:t>‹#›</a:t>
            </a:fld>
            <a:endParaRPr lang="en-US"/>
          </a:p>
        </p:txBody>
      </p:sp>
    </p:spTree>
    <p:extLst>
      <p:ext uri="{BB962C8B-B14F-4D97-AF65-F5344CB8AC3E}">
        <p14:creationId xmlns:p14="http://schemas.microsoft.com/office/powerpoint/2010/main" val="356960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1/12/2024</a:t>
            </a:r>
          </a:p>
        </p:txBody>
      </p:sp>
      <p:sp>
        <p:nvSpPr>
          <p:cNvPr id="4" name="Footer Placeholder 3"/>
          <p:cNvSpPr>
            <a:spLocks noGrp="1"/>
          </p:cNvSpPr>
          <p:nvPr>
            <p:ph type="ftr" sz="quarter" idx="11"/>
          </p:nvPr>
        </p:nvSpPr>
        <p:spPr/>
        <p:txBody>
          <a:bodyPr/>
          <a:lstStyle/>
          <a:p>
            <a:r>
              <a:rPr lang="en-US"/>
              <a:t>PAYMENT SERVICES</a:t>
            </a:r>
          </a:p>
        </p:txBody>
      </p:sp>
      <p:sp>
        <p:nvSpPr>
          <p:cNvPr id="5" name="Slide Number Placeholder 4"/>
          <p:cNvSpPr>
            <a:spLocks noGrp="1"/>
          </p:cNvSpPr>
          <p:nvPr>
            <p:ph type="sldNum" sz="quarter" idx="12"/>
          </p:nvPr>
        </p:nvSpPr>
        <p:spPr/>
        <p:txBody>
          <a:bodyPr/>
          <a:lstStyle/>
          <a:p>
            <a:fld id="{A9CFE6C9-51A6-477C-9168-E1BC0249B618}" type="slidenum">
              <a:rPr lang="en-US" smtClean="0"/>
              <a:t>‹#›</a:t>
            </a:fld>
            <a:endParaRPr lang="en-US"/>
          </a:p>
        </p:txBody>
      </p:sp>
    </p:spTree>
    <p:extLst>
      <p:ext uri="{BB962C8B-B14F-4D97-AF65-F5344CB8AC3E}">
        <p14:creationId xmlns:p14="http://schemas.microsoft.com/office/powerpoint/2010/main" val="2769393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1/12/2024</a:t>
            </a: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PAYMENT SERVICES</a:t>
            </a:r>
          </a:p>
        </p:txBody>
      </p:sp>
      <p:sp>
        <p:nvSpPr>
          <p:cNvPr id="9" name="Slide Number Placeholder 8"/>
          <p:cNvSpPr>
            <a:spLocks noGrp="1"/>
          </p:cNvSpPr>
          <p:nvPr>
            <p:ph type="sldNum" sz="quarter" idx="12"/>
          </p:nvPr>
        </p:nvSpPr>
        <p:spPr/>
        <p:txBody>
          <a:bodyPr/>
          <a:lstStyle/>
          <a:p>
            <a:fld id="{A9CFE6C9-51A6-477C-9168-E1BC0249B618}" type="slidenum">
              <a:rPr lang="en-US" smtClean="0"/>
              <a:t>‹#›</a:t>
            </a:fld>
            <a:endParaRPr lang="en-US"/>
          </a:p>
        </p:txBody>
      </p:sp>
    </p:spTree>
    <p:extLst>
      <p:ext uri="{BB962C8B-B14F-4D97-AF65-F5344CB8AC3E}">
        <p14:creationId xmlns:p14="http://schemas.microsoft.com/office/powerpoint/2010/main" val="2159615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a:t>1/12/2024</a:t>
            </a: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PAYMENT SERVICES</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9CFE6C9-51A6-477C-9168-E1BC0249B618}" type="slidenum">
              <a:rPr lang="en-US" smtClean="0"/>
              <a:t>‹#›</a:t>
            </a:fld>
            <a:endParaRPr lang="en-US"/>
          </a:p>
        </p:txBody>
      </p:sp>
    </p:spTree>
    <p:extLst>
      <p:ext uri="{BB962C8B-B14F-4D97-AF65-F5344CB8AC3E}">
        <p14:creationId xmlns:p14="http://schemas.microsoft.com/office/powerpoint/2010/main" val="62802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1/12/2024</a:t>
            </a:r>
          </a:p>
        </p:txBody>
      </p:sp>
      <p:sp>
        <p:nvSpPr>
          <p:cNvPr id="6" name="Footer Placeholder 5"/>
          <p:cNvSpPr>
            <a:spLocks noGrp="1"/>
          </p:cNvSpPr>
          <p:nvPr>
            <p:ph type="ftr" sz="quarter" idx="11"/>
          </p:nvPr>
        </p:nvSpPr>
        <p:spPr/>
        <p:txBody>
          <a:bodyPr/>
          <a:lstStyle/>
          <a:p>
            <a:r>
              <a:rPr lang="en-US"/>
              <a:t>PAYMENT SERVICES</a:t>
            </a:r>
          </a:p>
        </p:txBody>
      </p:sp>
      <p:sp>
        <p:nvSpPr>
          <p:cNvPr id="7" name="Slide Number Placeholder 6"/>
          <p:cNvSpPr>
            <a:spLocks noGrp="1"/>
          </p:cNvSpPr>
          <p:nvPr>
            <p:ph type="sldNum" sz="quarter" idx="12"/>
          </p:nvPr>
        </p:nvSpPr>
        <p:spPr/>
        <p:txBody>
          <a:bodyPr/>
          <a:lstStyle/>
          <a:p>
            <a:fld id="{A9CFE6C9-51A6-477C-9168-E1BC0249B618}" type="slidenum">
              <a:rPr lang="en-US" smtClean="0"/>
              <a:t>‹#›</a:t>
            </a:fld>
            <a:endParaRPr lang="en-US"/>
          </a:p>
        </p:txBody>
      </p:sp>
    </p:spTree>
    <p:extLst>
      <p:ext uri="{BB962C8B-B14F-4D97-AF65-F5344CB8AC3E}">
        <p14:creationId xmlns:p14="http://schemas.microsoft.com/office/powerpoint/2010/main" val="1291521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a:t>1/12/2024</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PAYMENT SERVICES</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9CFE6C9-51A6-477C-9168-E1BC0249B61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17076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sub.edu/forms/sta_fac/index.html" TargetMode="External"/><Relationship Id="rId2" Type="http://schemas.openxmlformats.org/officeDocument/2006/relationships/hyperlink" Target="https://calstate.policystat.com/"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csub.edu/forms/sta_fac/index.html"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hyperlink" Target="https://www.csub.edu/bas/paymentservices/_files/travel_policy.pd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gsa.gov/node/86696/mie-breakdown"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csub.edu/bas/paymentservices/" TargetMode="External"/><Relationship Id="rId2" Type="http://schemas.openxmlformats.org/officeDocument/2006/relationships/hyperlink" Target="https://www.csub.edu/forms/sta_fac/index.html" TargetMode="External"/><Relationship Id="rId1" Type="http://schemas.openxmlformats.org/officeDocument/2006/relationships/slideLayout" Target="../slideLayouts/slideLayout7.xml"/><Relationship Id="rId5" Type="http://schemas.openxmlformats.org/officeDocument/2006/relationships/hyperlink" Target="mailto:blappin@csub.edu" TargetMode="External"/><Relationship Id="rId4" Type="http://schemas.openxmlformats.org/officeDocument/2006/relationships/hyperlink" Target="mailto:tlivingston@csub.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0AE59-EBB8-E5FF-C16F-5F2ECB4DF18C}"/>
              </a:ext>
            </a:extLst>
          </p:cNvPr>
          <p:cNvSpPr>
            <a:spLocks noGrp="1"/>
          </p:cNvSpPr>
          <p:nvPr>
            <p:ph type="ctrTitle"/>
          </p:nvPr>
        </p:nvSpPr>
        <p:spPr/>
        <p:txBody>
          <a:bodyPr>
            <a:normAutofit/>
          </a:bodyPr>
          <a:lstStyle/>
          <a:p>
            <a:pPr algn="ctr"/>
            <a:r>
              <a:rPr lang="en-US" sz="6600" dirty="0"/>
              <a:t>CSU TRAVEL POLICY UPDATES 2024</a:t>
            </a:r>
          </a:p>
        </p:txBody>
      </p:sp>
      <p:sp>
        <p:nvSpPr>
          <p:cNvPr id="3" name="Subtitle 2">
            <a:extLst>
              <a:ext uri="{FF2B5EF4-FFF2-40B4-BE49-F238E27FC236}">
                <a16:creationId xmlns:a16="http://schemas.microsoft.com/office/drawing/2014/main" id="{17CD5BFB-19A3-363A-BB27-D637B70F2825}"/>
              </a:ext>
            </a:extLst>
          </p:cNvPr>
          <p:cNvSpPr>
            <a:spLocks noGrp="1"/>
          </p:cNvSpPr>
          <p:nvPr>
            <p:ph type="subTitle" idx="1"/>
          </p:nvPr>
        </p:nvSpPr>
        <p:spPr/>
        <p:txBody>
          <a:bodyPr>
            <a:noAutofit/>
          </a:bodyPr>
          <a:lstStyle/>
          <a:p>
            <a:r>
              <a:rPr lang="en-US" sz="4000" dirty="0"/>
              <a:t>CSUB </a:t>
            </a:r>
          </a:p>
          <a:p>
            <a:r>
              <a:rPr lang="en-US" sz="4000" dirty="0"/>
              <a:t>Payment Services</a:t>
            </a:r>
          </a:p>
        </p:txBody>
      </p:sp>
      <p:pic>
        <p:nvPicPr>
          <p:cNvPr id="5" name="Picture 4" descr="A blue text on a white background&#10;&#10;Description automatically generated">
            <a:extLst>
              <a:ext uri="{FF2B5EF4-FFF2-40B4-BE49-F238E27FC236}">
                <a16:creationId xmlns:a16="http://schemas.microsoft.com/office/drawing/2014/main" id="{8EEEB5A3-D602-3FD4-A391-07F3D5DF05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9291" y="530615"/>
            <a:ext cx="5239481" cy="1457528"/>
          </a:xfrm>
          <a:prstGeom prst="rect">
            <a:avLst/>
          </a:prstGeom>
        </p:spPr>
      </p:pic>
      <p:sp>
        <p:nvSpPr>
          <p:cNvPr id="6" name="Date Placeholder 5">
            <a:extLst>
              <a:ext uri="{FF2B5EF4-FFF2-40B4-BE49-F238E27FC236}">
                <a16:creationId xmlns:a16="http://schemas.microsoft.com/office/drawing/2014/main" id="{7658CF2E-7ADB-EEC7-07A0-37F14CFF9251}"/>
              </a:ext>
            </a:extLst>
          </p:cNvPr>
          <p:cNvSpPr>
            <a:spLocks noGrp="1"/>
          </p:cNvSpPr>
          <p:nvPr>
            <p:ph type="dt" sz="half" idx="10"/>
          </p:nvPr>
        </p:nvSpPr>
        <p:spPr/>
        <p:txBody>
          <a:bodyPr/>
          <a:lstStyle/>
          <a:p>
            <a:r>
              <a:rPr lang="en-US"/>
              <a:t>1/12/2024</a:t>
            </a:r>
          </a:p>
        </p:txBody>
      </p:sp>
      <p:sp>
        <p:nvSpPr>
          <p:cNvPr id="7" name="Footer Placeholder 6">
            <a:extLst>
              <a:ext uri="{FF2B5EF4-FFF2-40B4-BE49-F238E27FC236}">
                <a16:creationId xmlns:a16="http://schemas.microsoft.com/office/drawing/2014/main" id="{C43A6F31-66BB-CAAF-99E3-C310FAA5C80A}"/>
              </a:ext>
            </a:extLst>
          </p:cNvPr>
          <p:cNvSpPr>
            <a:spLocks noGrp="1"/>
          </p:cNvSpPr>
          <p:nvPr>
            <p:ph type="ftr" sz="quarter" idx="11"/>
          </p:nvPr>
        </p:nvSpPr>
        <p:spPr/>
        <p:txBody>
          <a:bodyPr/>
          <a:lstStyle/>
          <a:p>
            <a:r>
              <a:rPr lang="en-US"/>
              <a:t>PAYMENT SERVICES</a:t>
            </a:r>
          </a:p>
        </p:txBody>
      </p:sp>
      <p:sp>
        <p:nvSpPr>
          <p:cNvPr id="8" name="Slide Number Placeholder 7">
            <a:extLst>
              <a:ext uri="{FF2B5EF4-FFF2-40B4-BE49-F238E27FC236}">
                <a16:creationId xmlns:a16="http://schemas.microsoft.com/office/drawing/2014/main" id="{78F74BD6-F78C-A52F-A559-3D86BE0EABC9}"/>
              </a:ext>
            </a:extLst>
          </p:cNvPr>
          <p:cNvSpPr>
            <a:spLocks noGrp="1"/>
          </p:cNvSpPr>
          <p:nvPr>
            <p:ph type="sldNum" sz="quarter" idx="12"/>
          </p:nvPr>
        </p:nvSpPr>
        <p:spPr/>
        <p:txBody>
          <a:bodyPr/>
          <a:lstStyle/>
          <a:p>
            <a:fld id="{A9CFE6C9-51A6-477C-9168-E1BC0249B618}" type="slidenum">
              <a:rPr lang="en-US" smtClean="0"/>
              <a:t>1</a:t>
            </a:fld>
            <a:endParaRPr lang="en-US"/>
          </a:p>
        </p:txBody>
      </p:sp>
    </p:spTree>
    <p:extLst>
      <p:ext uri="{BB962C8B-B14F-4D97-AF65-F5344CB8AC3E}">
        <p14:creationId xmlns:p14="http://schemas.microsoft.com/office/powerpoint/2010/main" val="353328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5BDAB-3BD0-5E06-B1CC-EC072EF4CFA3}"/>
              </a:ext>
            </a:extLst>
          </p:cNvPr>
          <p:cNvSpPr>
            <a:spLocks noGrp="1"/>
          </p:cNvSpPr>
          <p:nvPr>
            <p:ph type="title"/>
          </p:nvPr>
        </p:nvSpPr>
        <p:spPr>
          <a:xfrm>
            <a:off x="1097280" y="286604"/>
            <a:ext cx="10058400" cy="914044"/>
          </a:xfrm>
        </p:spPr>
        <p:txBody>
          <a:bodyPr/>
          <a:lstStyle/>
          <a:p>
            <a:pPr algn="ctr"/>
            <a:r>
              <a:rPr lang="en-US" dirty="0"/>
              <a:t>Agenda</a:t>
            </a:r>
          </a:p>
        </p:txBody>
      </p:sp>
      <p:sp>
        <p:nvSpPr>
          <p:cNvPr id="3" name="Content Placeholder 2">
            <a:extLst>
              <a:ext uri="{FF2B5EF4-FFF2-40B4-BE49-F238E27FC236}">
                <a16:creationId xmlns:a16="http://schemas.microsoft.com/office/drawing/2014/main" id="{C1FF43E7-08D1-7BD1-F62F-2C540192D073}"/>
              </a:ext>
            </a:extLst>
          </p:cNvPr>
          <p:cNvSpPr>
            <a:spLocks noGrp="1"/>
          </p:cNvSpPr>
          <p:nvPr>
            <p:ph idx="1"/>
          </p:nvPr>
        </p:nvSpPr>
        <p:spPr>
          <a:xfrm>
            <a:off x="1097280" y="1845733"/>
            <a:ext cx="10058400" cy="4634579"/>
          </a:xfrm>
        </p:spPr>
        <p:txBody>
          <a:bodyPr>
            <a:normAutofit/>
          </a:bodyPr>
          <a:lstStyle/>
          <a:p>
            <a:pPr marL="285750" indent="-285750">
              <a:buFont typeface="Arial" panose="020B0604020202020204" pitchFamily="34" charset="0"/>
              <a:buChar char="•"/>
            </a:pPr>
            <a:r>
              <a:rPr lang="en-US" sz="3200" dirty="0"/>
              <a:t>Key Changes – January 1, 2024</a:t>
            </a:r>
          </a:p>
          <a:p>
            <a:pPr marL="285750" indent="-285750">
              <a:buFont typeface="Arial" panose="020B0604020202020204" pitchFamily="34" charset="0"/>
              <a:buChar char="•"/>
            </a:pPr>
            <a:r>
              <a:rPr lang="en-US" sz="3200" dirty="0"/>
              <a:t>New per diem travel claim forms for non-Concur travelers</a:t>
            </a:r>
          </a:p>
          <a:p>
            <a:pPr marL="285750" indent="-285750">
              <a:buFont typeface="Arial" panose="020B0604020202020204" pitchFamily="34" charset="0"/>
              <a:buChar char="•"/>
            </a:pPr>
            <a:r>
              <a:rPr lang="en-US" sz="3200" dirty="0"/>
              <a:t>How to enter per diem for travel claims in Concur </a:t>
            </a:r>
          </a:p>
          <a:p>
            <a:pPr marL="285750" indent="-285750">
              <a:buFont typeface="Arial" panose="020B0604020202020204" pitchFamily="34" charset="0"/>
              <a:buChar char="•"/>
            </a:pPr>
            <a:r>
              <a:rPr lang="en-US" sz="3200" dirty="0"/>
              <a:t>Review the new CSUB travel policy for 2024</a:t>
            </a:r>
          </a:p>
          <a:p>
            <a:pPr marL="285750" indent="-285750">
              <a:buFont typeface="Arial" panose="020B0604020202020204" pitchFamily="34" charset="0"/>
              <a:buChar char="•"/>
            </a:pPr>
            <a:r>
              <a:rPr lang="en-US" sz="3200" dirty="0"/>
              <a:t>Questions.</a:t>
            </a: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AA3C2B9F-6257-1317-F77E-D867CC8D7517}"/>
              </a:ext>
            </a:extLst>
          </p:cNvPr>
          <p:cNvSpPr>
            <a:spLocks noGrp="1"/>
          </p:cNvSpPr>
          <p:nvPr>
            <p:ph type="dt" sz="half" idx="10"/>
          </p:nvPr>
        </p:nvSpPr>
        <p:spPr/>
        <p:txBody>
          <a:bodyPr/>
          <a:lstStyle/>
          <a:p>
            <a:r>
              <a:rPr lang="en-US"/>
              <a:t>1/12/2024</a:t>
            </a:r>
          </a:p>
        </p:txBody>
      </p:sp>
      <p:sp>
        <p:nvSpPr>
          <p:cNvPr id="5" name="Footer Placeholder 4">
            <a:extLst>
              <a:ext uri="{FF2B5EF4-FFF2-40B4-BE49-F238E27FC236}">
                <a16:creationId xmlns:a16="http://schemas.microsoft.com/office/drawing/2014/main" id="{20835F91-23F1-0389-D940-BD4533367C63}"/>
              </a:ext>
            </a:extLst>
          </p:cNvPr>
          <p:cNvSpPr>
            <a:spLocks noGrp="1"/>
          </p:cNvSpPr>
          <p:nvPr>
            <p:ph type="ftr" sz="quarter" idx="11"/>
          </p:nvPr>
        </p:nvSpPr>
        <p:spPr/>
        <p:txBody>
          <a:bodyPr/>
          <a:lstStyle/>
          <a:p>
            <a:r>
              <a:rPr lang="en-US"/>
              <a:t>PAYMENT SERVICES</a:t>
            </a:r>
          </a:p>
        </p:txBody>
      </p:sp>
      <p:sp>
        <p:nvSpPr>
          <p:cNvPr id="6" name="Slide Number Placeholder 5">
            <a:extLst>
              <a:ext uri="{FF2B5EF4-FFF2-40B4-BE49-F238E27FC236}">
                <a16:creationId xmlns:a16="http://schemas.microsoft.com/office/drawing/2014/main" id="{F2148BA3-ADD8-7D5C-A638-05E9D9D0508C}"/>
              </a:ext>
            </a:extLst>
          </p:cNvPr>
          <p:cNvSpPr>
            <a:spLocks noGrp="1"/>
          </p:cNvSpPr>
          <p:nvPr>
            <p:ph type="sldNum" sz="quarter" idx="12"/>
          </p:nvPr>
        </p:nvSpPr>
        <p:spPr/>
        <p:txBody>
          <a:bodyPr/>
          <a:lstStyle/>
          <a:p>
            <a:fld id="{A9CFE6C9-51A6-477C-9168-E1BC0249B618}" type="slidenum">
              <a:rPr lang="en-US" smtClean="0"/>
              <a:t>2</a:t>
            </a:fld>
            <a:endParaRPr lang="en-US"/>
          </a:p>
        </p:txBody>
      </p:sp>
    </p:spTree>
    <p:extLst>
      <p:ext uri="{BB962C8B-B14F-4D97-AF65-F5344CB8AC3E}">
        <p14:creationId xmlns:p14="http://schemas.microsoft.com/office/powerpoint/2010/main" val="219345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5BDAB-3BD0-5E06-B1CC-EC072EF4CFA3}"/>
              </a:ext>
            </a:extLst>
          </p:cNvPr>
          <p:cNvSpPr>
            <a:spLocks noGrp="1"/>
          </p:cNvSpPr>
          <p:nvPr>
            <p:ph type="title"/>
          </p:nvPr>
        </p:nvSpPr>
        <p:spPr>
          <a:xfrm>
            <a:off x="1097280" y="286604"/>
            <a:ext cx="10058400" cy="914044"/>
          </a:xfrm>
        </p:spPr>
        <p:txBody>
          <a:bodyPr/>
          <a:lstStyle/>
          <a:p>
            <a:pPr algn="ctr"/>
            <a:r>
              <a:rPr lang="en-US" dirty="0"/>
              <a:t>Key 2024 Changes</a:t>
            </a:r>
          </a:p>
        </p:txBody>
      </p:sp>
      <p:sp>
        <p:nvSpPr>
          <p:cNvPr id="3" name="Content Placeholder 2">
            <a:extLst>
              <a:ext uri="{FF2B5EF4-FFF2-40B4-BE49-F238E27FC236}">
                <a16:creationId xmlns:a16="http://schemas.microsoft.com/office/drawing/2014/main" id="{C1FF43E7-08D1-7BD1-F62F-2C540192D073}"/>
              </a:ext>
            </a:extLst>
          </p:cNvPr>
          <p:cNvSpPr>
            <a:spLocks noGrp="1"/>
          </p:cNvSpPr>
          <p:nvPr>
            <p:ph idx="1"/>
          </p:nvPr>
        </p:nvSpPr>
        <p:spPr>
          <a:xfrm>
            <a:off x="1066800" y="1774172"/>
            <a:ext cx="10058400" cy="4634579"/>
          </a:xfrm>
        </p:spPr>
        <p:txBody>
          <a:bodyPr>
            <a:normAutofit fontScale="92500" lnSpcReduction="10000"/>
          </a:bodyPr>
          <a:lstStyle/>
          <a:p>
            <a:pPr marL="285750" indent="-285750">
              <a:buFont typeface="Arial" panose="020B0604020202020204" pitchFamily="34" charset="0"/>
              <a:buChar char="•"/>
            </a:pPr>
            <a:r>
              <a:rPr lang="en-US" dirty="0"/>
              <a:t>The CSU updated its travel policy effective 1/1/2024 and CSUB has taken the opportunity to make a couple of related changes.</a:t>
            </a:r>
          </a:p>
          <a:p>
            <a:pPr marL="742950" lvl="1" indent="-285750">
              <a:buFont typeface="Arial" panose="020B0604020202020204" pitchFamily="34" charset="0"/>
              <a:buChar char="•"/>
            </a:pPr>
            <a:r>
              <a:rPr lang="en-US" sz="1900" kern="0" dirty="0">
                <a:effectLst/>
                <a:ea typeface="Calibri" panose="020F0502020204030204" pitchFamily="34" charset="0"/>
                <a:cs typeface="Arial" panose="020B0604020202020204" pitchFamily="34" charset="0"/>
              </a:rPr>
              <a:t>Meals and incidentals for </a:t>
            </a:r>
            <a:r>
              <a:rPr lang="en-US" sz="1900" b="1" kern="0" dirty="0">
                <a:effectLst/>
                <a:ea typeface="Calibri" panose="020F0502020204030204" pitchFamily="34" charset="0"/>
                <a:cs typeface="Arial" panose="020B0604020202020204" pitchFamily="34" charset="0"/>
              </a:rPr>
              <a:t>staff, faculty, and students </a:t>
            </a:r>
            <a:r>
              <a:rPr lang="en-US" sz="1900" kern="0" dirty="0">
                <a:effectLst/>
                <a:ea typeface="Calibri" panose="020F0502020204030204" pitchFamily="34" charset="0"/>
                <a:cs typeface="Arial" panose="020B0604020202020204" pitchFamily="34" charset="0"/>
              </a:rPr>
              <a:t>are now paid on a location-based per diem basis (no receipts). </a:t>
            </a:r>
          </a:p>
          <a:p>
            <a:pPr marL="742950" lvl="1" indent="-285750">
              <a:buFont typeface="Arial" panose="020B0604020202020204" pitchFamily="34" charset="0"/>
              <a:buChar char="•"/>
            </a:pPr>
            <a:r>
              <a:rPr lang="en-US" sz="1900" kern="0" dirty="0">
                <a:cs typeface="Arial" panose="020B0604020202020204" pitchFamily="34" charset="0"/>
              </a:rPr>
              <a:t>Meals and incidentals for non-employees (</a:t>
            </a:r>
            <a:r>
              <a:rPr lang="en-US" sz="1900" b="1" kern="0" dirty="0">
                <a:cs typeface="Arial" panose="020B0604020202020204" pitchFamily="34" charset="0"/>
              </a:rPr>
              <a:t>guests</a:t>
            </a:r>
            <a:r>
              <a:rPr lang="en-US" sz="1900" kern="0" dirty="0">
                <a:cs typeface="Arial" panose="020B0604020202020204" pitchFamily="34" charset="0"/>
              </a:rPr>
              <a:t>, including speakers &amp; and candidates) are now paid a flat $59 per diem (no receipts).</a:t>
            </a:r>
          </a:p>
          <a:p>
            <a:pPr marL="742950" lvl="1" indent="-285750">
              <a:buFont typeface="Arial" panose="020B0604020202020204" pitchFamily="34" charset="0"/>
              <a:buChar char="•"/>
            </a:pPr>
            <a:r>
              <a:rPr lang="en-US" sz="1900" dirty="0">
                <a:solidFill>
                  <a:srgbClr val="000000"/>
                </a:solidFill>
                <a:effectLst/>
                <a:ea typeface="Calibri" panose="020F0502020204030204" pitchFamily="34" charset="0"/>
                <a:cs typeface="Arial" panose="020B0604020202020204" pitchFamily="34" charset="0"/>
              </a:rPr>
              <a:t>Receipts are no longer required for certain travel expenses under $75. </a:t>
            </a:r>
          </a:p>
          <a:p>
            <a:pPr marL="742950" lvl="1" indent="-285750">
              <a:buFont typeface="Arial" panose="020B0604020202020204" pitchFamily="34" charset="0"/>
              <a:buChar char="•"/>
            </a:pPr>
            <a:r>
              <a:rPr lang="en-US" sz="1900" kern="0" dirty="0">
                <a:effectLst/>
                <a:ea typeface="Calibri" panose="020F0502020204030204" pitchFamily="34" charset="0"/>
                <a:cs typeface="Arial" panose="020B0604020202020204" pitchFamily="34" charset="0"/>
              </a:rPr>
              <a:t>If a traveler doesn’t repay an “excess advance amount” within 120 days of the end of travel, that amount is taxable per the IRS. This includes cash advances, unallowable expenses paid by CSUB (such as on a ProCard or travel credit card), and any amount over the approved amount of the related travel claim.</a:t>
            </a:r>
          </a:p>
          <a:p>
            <a:pPr marL="742950" lvl="1" indent="-285750">
              <a:buFont typeface="Arial" panose="020B0604020202020204" pitchFamily="34" charset="0"/>
              <a:buChar char="•"/>
            </a:pPr>
            <a:r>
              <a:rPr lang="en-US" sz="1900" b="1" kern="0" dirty="0">
                <a:effectLst/>
                <a:ea typeface="Calibri" panose="020F0502020204030204" pitchFamily="34" charset="0"/>
                <a:cs typeface="Times New Roman" panose="02020603050405020304" pitchFamily="18" charset="0"/>
              </a:rPr>
              <a:t>Travel expense claims are due 30 days after the end of travel </a:t>
            </a:r>
            <a:r>
              <a:rPr lang="en-US" sz="1900" kern="0" dirty="0">
                <a:effectLst/>
                <a:ea typeface="Calibri" panose="020F0502020204030204" pitchFamily="34" charset="0"/>
                <a:cs typeface="Times New Roman" panose="02020603050405020304" pitchFamily="18" charset="0"/>
              </a:rPr>
              <a:t>and</a:t>
            </a:r>
          </a:p>
          <a:p>
            <a:pPr marL="925830" lvl="2" indent="-285750">
              <a:buFont typeface="Arial" panose="020B0604020202020204" pitchFamily="34" charset="0"/>
              <a:buChar char="•"/>
            </a:pPr>
            <a:r>
              <a:rPr lang="en-US" sz="1900" u="sng" dirty="0">
                <a:solidFill>
                  <a:srgbClr val="000000"/>
                </a:solidFill>
                <a:cs typeface="Arial" panose="020B0604020202020204" pitchFamily="34" charset="0"/>
              </a:rPr>
              <a:t>Claims submitted more than 60 days after the end of travel must be approved by the appropriate </a:t>
            </a:r>
            <a:r>
              <a:rPr lang="en-US" sz="1900" b="1" u="sng" dirty="0">
                <a:solidFill>
                  <a:srgbClr val="000000"/>
                </a:solidFill>
                <a:cs typeface="Arial" panose="020B0604020202020204" pitchFamily="34" charset="0"/>
              </a:rPr>
              <a:t>Vice President </a:t>
            </a:r>
            <a:r>
              <a:rPr lang="en-US" sz="1900" u="sng" dirty="0">
                <a:solidFill>
                  <a:srgbClr val="000000"/>
                </a:solidFill>
                <a:cs typeface="Arial" panose="020B0604020202020204" pitchFamily="34" charset="0"/>
              </a:rPr>
              <a:t>or his designee and </a:t>
            </a:r>
            <a:r>
              <a:rPr lang="en-US" sz="1900" b="1" u="sng" dirty="0">
                <a:solidFill>
                  <a:srgbClr val="000000"/>
                </a:solidFill>
                <a:cs typeface="Arial" panose="020B0604020202020204" pitchFamily="34" charset="0"/>
              </a:rPr>
              <a:t>may be taxable </a:t>
            </a:r>
            <a:r>
              <a:rPr lang="en-US" sz="1900" u="sng" dirty="0">
                <a:solidFill>
                  <a:srgbClr val="000000"/>
                </a:solidFill>
                <a:cs typeface="Arial" panose="020B0604020202020204" pitchFamily="34" charset="0"/>
              </a:rPr>
              <a:t>per the IRS</a:t>
            </a:r>
            <a:r>
              <a:rPr lang="en-US" sz="1900" dirty="0">
                <a:solidFill>
                  <a:srgbClr val="000000"/>
                </a:solidFill>
                <a:cs typeface="Arial" panose="020B0604020202020204" pitchFamily="34" charset="0"/>
              </a:rPr>
              <a:t>. </a:t>
            </a:r>
          </a:p>
          <a:p>
            <a:pPr marL="742950" lvl="1" indent="-285750">
              <a:buFont typeface="Arial" panose="020B0604020202020204" pitchFamily="34" charset="0"/>
              <a:buChar char="•"/>
            </a:pPr>
            <a:r>
              <a:rPr lang="en-US" sz="1900" dirty="0">
                <a:solidFill>
                  <a:srgbClr val="172C49"/>
                </a:solidFill>
                <a:effectLst/>
                <a:ea typeface="Calibri" panose="020F0502020204030204" pitchFamily="34" charset="0"/>
                <a:cs typeface="Roboto" panose="02000000000000000000" pitchFamily="2" charset="0"/>
              </a:rPr>
              <a:t>A traveler who attends an approved conference where the prearranged conference lodging rate exceeds the $275 per night limit may stay at the conference hotel without additional approval, but </a:t>
            </a:r>
            <a:r>
              <a:rPr lang="en-US" sz="1900" i="1" dirty="0">
                <a:solidFill>
                  <a:srgbClr val="172C49"/>
                </a:solidFill>
                <a:effectLst/>
                <a:ea typeface="Calibri" panose="020F0502020204030204" pitchFamily="34" charset="0"/>
                <a:cs typeface="Roboto" panose="02000000000000000000" pitchFamily="2" charset="0"/>
              </a:rPr>
              <a:t>the claim must include a notation that the conference is being held at the hotel where the traveler is staying</a:t>
            </a:r>
            <a:r>
              <a:rPr lang="en-US" sz="1900" dirty="0">
                <a:solidFill>
                  <a:srgbClr val="172C49"/>
                </a:solidFill>
                <a:effectLst/>
                <a:ea typeface="Calibri" panose="020F0502020204030204" pitchFamily="34" charset="0"/>
                <a:cs typeface="Roboto" panose="02000000000000000000" pitchFamily="2" charset="0"/>
              </a:rPr>
              <a:t>.</a:t>
            </a:r>
            <a:endParaRPr lang="en-US" sz="1900" dirty="0">
              <a:solidFill>
                <a:srgbClr val="000000"/>
              </a:solidFill>
              <a:effectLst/>
              <a:ea typeface="Calibri" panose="020F0502020204030204" pitchFamily="34" charset="0"/>
            </a:endParaRPr>
          </a:p>
          <a:p>
            <a:endParaRPr lang="en-US" dirty="0"/>
          </a:p>
        </p:txBody>
      </p:sp>
      <p:sp>
        <p:nvSpPr>
          <p:cNvPr id="4" name="Date Placeholder 3">
            <a:extLst>
              <a:ext uri="{FF2B5EF4-FFF2-40B4-BE49-F238E27FC236}">
                <a16:creationId xmlns:a16="http://schemas.microsoft.com/office/drawing/2014/main" id="{D102C7F8-10BA-32DD-2A41-BF3A2E6D6E9B}"/>
              </a:ext>
            </a:extLst>
          </p:cNvPr>
          <p:cNvSpPr>
            <a:spLocks noGrp="1"/>
          </p:cNvSpPr>
          <p:nvPr>
            <p:ph type="dt" sz="half" idx="10"/>
          </p:nvPr>
        </p:nvSpPr>
        <p:spPr/>
        <p:txBody>
          <a:bodyPr/>
          <a:lstStyle/>
          <a:p>
            <a:r>
              <a:rPr lang="en-US"/>
              <a:t>1/12/2024</a:t>
            </a:r>
          </a:p>
        </p:txBody>
      </p:sp>
      <p:sp>
        <p:nvSpPr>
          <p:cNvPr id="5" name="Footer Placeholder 4">
            <a:extLst>
              <a:ext uri="{FF2B5EF4-FFF2-40B4-BE49-F238E27FC236}">
                <a16:creationId xmlns:a16="http://schemas.microsoft.com/office/drawing/2014/main" id="{9796CE84-6B88-80C6-01C7-6E50E713BA03}"/>
              </a:ext>
            </a:extLst>
          </p:cNvPr>
          <p:cNvSpPr>
            <a:spLocks noGrp="1"/>
          </p:cNvSpPr>
          <p:nvPr>
            <p:ph type="ftr" sz="quarter" idx="11"/>
          </p:nvPr>
        </p:nvSpPr>
        <p:spPr/>
        <p:txBody>
          <a:bodyPr/>
          <a:lstStyle/>
          <a:p>
            <a:r>
              <a:rPr lang="en-US"/>
              <a:t>PAYMENT SERVICES</a:t>
            </a:r>
          </a:p>
        </p:txBody>
      </p:sp>
      <p:sp>
        <p:nvSpPr>
          <p:cNvPr id="6" name="Slide Number Placeholder 5">
            <a:extLst>
              <a:ext uri="{FF2B5EF4-FFF2-40B4-BE49-F238E27FC236}">
                <a16:creationId xmlns:a16="http://schemas.microsoft.com/office/drawing/2014/main" id="{7797F4B3-AC27-28C6-27F5-CCCEA64A9080}"/>
              </a:ext>
            </a:extLst>
          </p:cNvPr>
          <p:cNvSpPr>
            <a:spLocks noGrp="1"/>
          </p:cNvSpPr>
          <p:nvPr>
            <p:ph type="sldNum" sz="quarter" idx="12"/>
          </p:nvPr>
        </p:nvSpPr>
        <p:spPr/>
        <p:txBody>
          <a:bodyPr/>
          <a:lstStyle/>
          <a:p>
            <a:fld id="{A9CFE6C9-51A6-477C-9168-E1BC0249B618}" type="slidenum">
              <a:rPr lang="en-US" smtClean="0"/>
              <a:t>3</a:t>
            </a:fld>
            <a:endParaRPr lang="en-US"/>
          </a:p>
        </p:txBody>
      </p:sp>
    </p:spTree>
    <p:extLst>
      <p:ext uri="{BB962C8B-B14F-4D97-AF65-F5344CB8AC3E}">
        <p14:creationId xmlns:p14="http://schemas.microsoft.com/office/powerpoint/2010/main" val="124823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FF43E7-08D1-7BD1-F62F-2C540192D073}"/>
              </a:ext>
            </a:extLst>
          </p:cNvPr>
          <p:cNvSpPr>
            <a:spLocks noGrp="1"/>
          </p:cNvSpPr>
          <p:nvPr>
            <p:ph idx="4294967295"/>
          </p:nvPr>
        </p:nvSpPr>
        <p:spPr>
          <a:xfrm>
            <a:off x="739471" y="-81220"/>
            <a:ext cx="10363200" cy="4633912"/>
          </a:xfrm>
        </p:spPr>
        <p:txBody>
          <a:bodyPr>
            <a:norm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Changes are effective January 1</a:t>
            </a:r>
            <a:r>
              <a:rPr lang="en-US" baseline="30000" dirty="0"/>
              <a:t>st</a:t>
            </a:r>
            <a:r>
              <a:rPr lang="en-US" dirty="0"/>
              <a:t>, 2024</a:t>
            </a:r>
          </a:p>
          <a:p>
            <a:pPr marL="742950" lvl="1" indent="-285750">
              <a:buFont typeface="Arial" panose="020B0604020202020204" pitchFamily="34" charset="0"/>
              <a:buChar char="•"/>
            </a:pPr>
            <a:r>
              <a:rPr lang="en-US" dirty="0"/>
              <a:t>Available on the </a:t>
            </a:r>
            <a:r>
              <a:rPr lang="en-US" dirty="0">
                <a:hlinkClick r:id="rId2"/>
              </a:rPr>
              <a:t>CSU Policy Library</a:t>
            </a:r>
            <a:r>
              <a:rPr lang="en-US" dirty="0"/>
              <a:t>  </a:t>
            </a:r>
          </a:p>
          <a:p>
            <a:pPr marL="742950" lvl="1" indent="-285750">
              <a:buFont typeface="Arial" panose="020B0604020202020204" pitchFamily="34" charset="0"/>
              <a:buChar char="•"/>
            </a:pPr>
            <a:r>
              <a:rPr lang="en-US" dirty="0"/>
              <a:t>Affects travel with a start date of January 1</a:t>
            </a:r>
            <a:r>
              <a:rPr lang="en-US" baseline="30000" dirty="0"/>
              <a:t>st</a:t>
            </a:r>
            <a:r>
              <a:rPr lang="en-US" dirty="0"/>
              <a:t>, 2024 or after.</a:t>
            </a:r>
          </a:p>
          <a:p>
            <a:pPr marL="285750" indent="-285750">
              <a:buFont typeface="Arial" panose="020B0604020202020204" pitchFamily="34" charset="0"/>
              <a:buChar char="•"/>
            </a:pPr>
            <a:r>
              <a:rPr lang="en-US" sz="1800" dirty="0"/>
              <a:t>Travel with a start date prior to January 1</a:t>
            </a:r>
            <a:r>
              <a:rPr lang="en-US" sz="1800" baseline="30000" dirty="0"/>
              <a:t>st</a:t>
            </a:r>
            <a:r>
              <a:rPr lang="en-US" sz="1800" dirty="0"/>
              <a:t>, 2024,  shall be expensed based on prior policies</a:t>
            </a:r>
          </a:p>
          <a:p>
            <a:pPr marL="742950" lvl="1" indent="-285750">
              <a:buFont typeface="Arial" panose="020B0604020202020204" pitchFamily="34" charset="0"/>
              <a:buChar char="•"/>
            </a:pPr>
            <a:r>
              <a:rPr lang="en-US" b="1" dirty="0"/>
              <a:t>Submit 2023 claims by January 31, 2024. </a:t>
            </a:r>
          </a:p>
          <a:p>
            <a:pPr marL="742950" lvl="1" indent="-285750">
              <a:buFont typeface="Arial" panose="020B0604020202020204" pitchFamily="34" charset="0"/>
              <a:buChar char="•"/>
            </a:pPr>
            <a:r>
              <a:rPr lang="en-US" dirty="0"/>
              <a:t>The 2023 claim forms will be deleted from the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Campus Forms Gateway</a:t>
            </a:r>
            <a:r>
              <a:rPr lang="en-US" sz="1800"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US" dirty="0"/>
              <a:t>approximately at the end of February because CSU policy is to submit claims within 60 days of the end of travel. (That isn’t new.) </a:t>
            </a:r>
          </a:p>
          <a:p>
            <a:pPr marL="285750" indent="-285750">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D2DD3C4A-8ECC-CA5D-6281-03AEC548E155}"/>
              </a:ext>
            </a:extLst>
          </p:cNvPr>
          <p:cNvSpPr>
            <a:spLocks noGrp="1"/>
          </p:cNvSpPr>
          <p:nvPr>
            <p:ph type="dt" sz="half" idx="10"/>
          </p:nvPr>
        </p:nvSpPr>
        <p:spPr/>
        <p:txBody>
          <a:bodyPr/>
          <a:lstStyle/>
          <a:p>
            <a:r>
              <a:rPr lang="en-US"/>
              <a:t>1/12/2024</a:t>
            </a:r>
          </a:p>
        </p:txBody>
      </p:sp>
      <p:sp>
        <p:nvSpPr>
          <p:cNvPr id="5" name="Footer Placeholder 4">
            <a:extLst>
              <a:ext uri="{FF2B5EF4-FFF2-40B4-BE49-F238E27FC236}">
                <a16:creationId xmlns:a16="http://schemas.microsoft.com/office/drawing/2014/main" id="{9B58FDF8-4447-889A-0503-8621A25D754F}"/>
              </a:ext>
            </a:extLst>
          </p:cNvPr>
          <p:cNvSpPr>
            <a:spLocks noGrp="1"/>
          </p:cNvSpPr>
          <p:nvPr>
            <p:ph type="ftr" sz="quarter" idx="11"/>
          </p:nvPr>
        </p:nvSpPr>
        <p:spPr/>
        <p:txBody>
          <a:bodyPr/>
          <a:lstStyle/>
          <a:p>
            <a:r>
              <a:rPr lang="en-US"/>
              <a:t>PAYMENT SERVICES</a:t>
            </a:r>
          </a:p>
        </p:txBody>
      </p:sp>
      <p:sp>
        <p:nvSpPr>
          <p:cNvPr id="6" name="Slide Number Placeholder 5">
            <a:extLst>
              <a:ext uri="{FF2B5EF4-FFF2-40B4-BE49-F238E27FC236}">
                <a16:creationId xmlns:a16="http://schemas.microsoft.com/office/drawing/2014/main" id="{212FBD2A-4676-96FA-A9B3-48B1129B5096}"/>
              </a:ext>
            </a:extLst>
          </p:cNvPr>
          <p:cNvSpPr>
            <a:spLocks noGrp="1"/>
          </p:cNvSpPr>
          <p:nvPr>
            <p:ph type="sldNum" sz="quarter" idx="12"/>
          </p:nvPr>
        </p:nvSpPr>
        <p:spPr/>
        <p:txBody>
          <a:bodyPr/>
          <a:lstStyle/>
          <a:p>
            <a:fld id="{A9CFE6C9-51A6-477C-9168-E1BC0249B618}" type="slidenum">
              <a:rPr lang="en-US" smtClean="0"/>
              <a:t>4</a:t>
            </a:fld>
            <a:endParaRPr lang="en-US"/>
          </a:p>
        </p:txBody>
      </p:sp>
      <p:pic>
        <p:nvPicPr>
          <p:cNvPr id="9" name="Picture 8">
            <a:extLst>
              <a:ext uri="{FF2B5EF4-FFF2-40B4-BE49-F238E27FC236}">
                <a16:creationId xmlns:a16="http://schemas.microsoft.com/office/drawing/2014/main" id="{AEFFCCB5-982B-5D99-6E40-4780D0022018}"/>
              </a:ext>
            </a:extLst>
          </p:cNvPr>
          <p:cNvPicPr>
            <a:picLocks noChangeAspect="1"/>
          </p:cNvPicPr>
          <p:nvPr/>
        </p:nvPicPr>
        <p:blipFill>
          <a:blip r:embed="rId4"/>
          <a:stretch>
            <a:fillRect/>
          </a:stretch>
        </p:blipFill>
        <p:spPr>
          <a:xfrm>
            <a:off x="2085595" y="2775845"/>
            <a:ext cx="7404719" cy="3683940"/>
          </a:xfrm>
          <a:prstGeom prst="rect">
            <a:avLst/>
          </a:prstGeom>
        </p:spPr>
      </p:pic>
      <p:pic>
        <p:nvPicPr>
          <p:cNvPr id="10" name="Picture 9">
            <a:extLst>
              <a:ext uri="{FF2B5EF4-FFF2-40B4-BE49-F238E27FC236}">
                <a16:creationId xmlns:a16="http://schemas.microsoft.com/office/drawing/2014/main" id="{B3349D4B-D2F4-8FD9-587B-0EEA137422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4376" y="4816536"/>
            <a:ext cx="548688" cy="243861"/>
          </a:xfrm>
          <a:prstGeom prst="rect">
            <a:avLst/>
          </a:prstGeom>
        </p:spPr>
      </p:pic>
      <p:pic>
        <p:nvPicPr>
          <p:cNvPr id="7" name="Picture 6">
            <a:extLst>
              <a:ext uri="{FF2B5EF4-FFF2-40B4-BE49-F238E27FC236}">
                <a16:creationId xmlns:a16="http://schemas.microsoft.com/office/drawing/2014/main" id="{93CF97C0-5863-BF6B-7B78-2CDF0923DBC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11558" y="5837440"/>
            <a:ext cx="2690093" cy="213378"/>
          </a:xfrm>
          <a:prstGeom prst="rect">
            <a:avLst/>
          </a:prstGeom>
        </p:spPr>
      </p:pic>
    </p:spTree>
    <p:extLst>
      <p:ext uri="{BB962C8B-B14F-4D97-AF65-F5344CB8AC3E}">
        <p14:creationId xmlns:p14="http://schemas.microsoft.com/office/powerpoint/2010/main" val="353562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6C8E43-DA72-AA86-0DCA-E6E568F10425}"/>
              </a:ext>
            </a:extLst>
          </p:cNvPr>
          <p:cNvSpPr>
            <a:spLocks noGrp="1"/>
          </p:cNvSpPr>
          <p:nvPr>
            <p:ph type="dt" sz="half" idx="10"/>
          </p:nvPr>
        </p:nvSpPr>
        <p:spPr/>
        <p:txBody>
          <a:bodyPr/>
          <a:lstStyle/>
          <a:p>
            <a:r>
              <a:rPr lang="en-US"/>
              <a:t>1/12/2024</a:t>
            </a:r>
          </a:p>
        </p:txBody>
      </p:sp>
      <p:sp>
        <p:nvSpPr>
          <p:cNvPr id="3" name="Footer Placeholder 2">
            <a:extLst>
              <a:ext uri="{FF2B5EF4-FFF2-40B4-BE49-F238E27FC236}">
                <a16:creationId xmlns:a16="http://schemas.microsoft.com/office/drawing/2014/main" id="{C16E6382-8EAC-2069-DA99-3B39543E0BA9}"/>
              </a:ext>
            </a:extLst>
          </p:cNvPr>
          <p:cNvSpPr>
            <a:spLocks noGrp="1"/>
          </p:cNvSpPr>
          <p:nvPr>
            <p:ph type="ftr" sz="quarter" idx="11"/>
          </p:nvPr>
        </p:nvSpPr>
        <p:spPr/>
        <p:txBody>
          <a:bodyPr/>
          <a:lstStyle/>
          <a:p>
            <a:r>
              <a:rPr lang="en-US"/>
              <a:t>PAYMENT SERVICES</a:t>
            </a:r>
          </a:p>
        </p:txBody>
      </p:sp>
      <p:sp>
        <p:nvSpPr>
          <p:cNvPr id="4" name="Slide Number Placeholder 3">
            <a:extLst>
              <a:ext uri="{FF2B5EF4-FFF2-40B4-BE49-F238E27FC236}">
                <a16:creationId xmlns:a16="http://schemas.microsoft.com/office/drawing/2014/main" id="{87597350-816E-5B98-DC79-14F0CCEACF41}"/>
              </a:ext>
            </a:extLst>
          </p:cNvPr>
          <p:cNvSpPr>
            <a:spLocks noGrp="1"/>
          </p:cNvSpPr>
          <p:nvPr>
            <p:ph type="sldNum" sz="quarter" idx="12"/>
          </p:nvPr>
        </p:nvSpPr>
        <p:spPr/>
        <p:txBody>
          <a:bodyPr/>
          <a:lstStyle/>
          <a:p>
            <a:fld id="{A9CFE6C9-51A6-477C-9168-E1BC0249B618}" type="slidenum">
              <a:rPr lang="en-US" smtClean="0"/>
              <a:t>5</a:t>
            </a:fld>
            <a:endParaRPr lang="en-US"/>
          </a:p>
        </p:txBody>
      </p:sp>
      <p:sp>
        <p:nvSpPr>
          <p:cNvPr id="5" name="TextBox 4">
            <a:extLst>
              <a:ext uri="{FF2B5EF4-FFF2-40B4-BE49-F238E27FC236}">
                <a16:creationId xmlns:a16="http://schemas.microsoft.com/office/drawing/2014/main" id="{DD5B5140-84C2-DC6E-ECB7-9B20219F41CA}"/>
              </a:ext>
            </a:extLst>
          </p:cNvPr>
          <p:cNvSpPr txBox="1"/>
          <p:nvPr/>
        </p:nvSpPr>
        <p:spPr>
          <a:xfrm>
            <a:off x="494623" y="767582"/>
            <a:ext cx="10515600" cy="3976099"/>
          </a:xfrm>
          <a:prstGeom prst="rect">
            <a:avLst/>
          </a:prstGeom>
          <a:noFill/>
        </p:spPr>
        <p:txBody>
          <a:bodyPr wrap="square" numCol="2" spcCol="457200" rtlCol="0">
            <a:noAutofit/>
          </a:bodyPr>
          <a:lstStyle/>
          <a:p>
            <a:pPr>
              <a:spcAft>
                <a:spcPts val="300"/>
              </a:spcAft>
            </a:pPr>
            <a:r>
              <a:rPr lang="en-US" sz="2000" b="1" spc="100" dirty="0">
                <a:solidFill>
                  <a:schemeClr val="accent2"/>
                </a:solidFill>
                <a:latin typeface="Source Sans Pro" panose="020B0503030403020204" pitchFamily="34" charset="0"/>
              </a:rPr>
              <a:t>EMPLOYEE /STUDENT TRAVEL</a:t>
            </a:r>
          </a:p>
          <a:p>
            <a:pPr marL="171450" indent="-171450">
              <a:spcBef>
                <a:spcPts val="300"/>
              </a:spcBef>
              <a:spcAft>
                <a:spcPts val="600"/>
              </a:spcAft>
              <a:buFont typeface="Arial" panose="020B0604020202020204" pitchFamily="34" charset="0"/>
              <a:buChar char="•"/>
            </a:pPr>
            <a:r>
              <a:rPr lang="en-US" sz="2000" dirty="0">
                <a:latin typeface="Source Sans Pro Light" panose="020B0403030403020204" pitchFamily="34" charset="0"/>
              </a:rPr>
              <a:t>Location-based per diem according to GSA rates</a:t>
            </a:r>
          </a:p>
          <a:p>
            <a:pPr marL="171450" indent="-171450">
              <a:spcBef>
                <a:spcPts val="300"/>
              </a:spcBef>
              <a:spcAft>
                <a:spcPts val="600"/>
              </a:spcAft>
              <a:buFont typeface="Arial" panose="020B0604020202020204" pitchFamily="34" charset="0"/>
              <a:buChar char="•"/>
            </a:pPr>
            <a:r>
              <a:rPr lang="en-US" sz="2000" dirty="0">
                <a:latin typeface="Source Sans Pro Light" panose="020B0403030403020204" pitchFamily="34" charset="0"/>
              </a:rPr>
              <a:t>Rates are automatically updated in Concur</a:t>
            </a:r>
          </a:p>
          <a:p>
            <a:pPr marL="171450" indent="-171450">
              <a:spcBef>
                <a:spcPts val="300"/>
              </a:spcBef>
              <a:spcAft>
                <a:spcPts val="600"/>
              </a:spcAft>
              <a:buFont typeface="Arial" panose="020B0604020202020204" pitchFamily="34" charset="0"/>
              <a:buChar char="•"/>
            </a:pPr>
            <a:r>
              <a:rPr lang="en-US" sz="2000" dirty="0">
                <a:latin typeface="Source Sans Pro Light" panose="020B0403030403020204" pitchFamily="34" charset="0"/>
              </a:rPr>
              <a:t>The amount is higher for cities with higher cost-of-living</a:t>
            </a:r>
          </a:p>
          <a:p>
            <a:pPr marL="171450" indent="-171450">
              <a:spcBef>
                <a:spcPts val="300"/>
              </a:spcBef>
              <a:spcAft>
                <a:spcPts val="600"/>
              </a:spcAft>
              <a:buFont typeface="Arial" panose="020B0604020202020204" pitchFamily="34" charset="0"/>
              <a:buChar char="•"/>
            </a:pPr>
            <a:r>
              <a:rPr lang="en-US" sz="2000" dirty="0">
                <a:latin typeface="Source Sans Pro Light" panose="020B0403030403020204" pitchFamily="34" charset="0"/>
              </a:rPr>
              <a:t>If not using Concur, use a paper claim from the </a:t>
            </a:r>
            <a:r>
              <a:rPr lang="en-US" sz="2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Campus Forms Gateway</a:t>
            </a:r>
            <a:r>
              <a:rPr lang="en-US" sz="2000" u="sng" kern="100"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Source Sans Pro Light" panose="020B0403030403020204" pitchFamily="34" charset="0"/>
            </a:endParaRPr>
          </a:p>
          <a:p>
            <a:pPr>
              <a:spcBef>
                <a:spcPts val="300"/>
              </a:spcBef>
              <a:spcAft>
                <a:spcPts val="300"/>
              </a:spcAft>
            </a:pPr>
            <a:endParaRPr lang="en-US" sz="2000" b="1" spc="100" dirty="0">
              <a:solidFill>
                <a:schemeClr val="accent2"/>
              </a:solidFill>
              <a:latin typeface="Source Sans Pro" panose="020B0503030403020204" pitchFamily="34" charset="0"/>
            </a:endParaRPr>
          </a:p>
          <a:p>
            <a:pPr>
              <a:spcBef>
                <a:spcPts val="300"/>
              </a:spcBef>
              <a:spcAft>
                <a:spcPts val="300"/>
              </a:spcAft>
            </a:pPr>
            <a:endParaRPr lang="en-US" sz="2000" b="1" spc="100" dirty="0">
              <a:solidFill>
                <a:schemeClr val="accent2"/>
              </a:solidFill>
              <a:latin typeface="Source Sans Pro" panose="020B0503030403020204" pitchFamily="34" charset="0"/>
            </a:endParaRPr>
          </a:p>
          <a:p>
            <a:pPr>
              <a:spcBef>
                <a:spcPts val="300"/>
              </a:spcBef>
              <a:spcAft>
                <a:spcPts val="300"/>
              </a:spcAft>
            </a:pPr>
            <a:endParaRPr lang="en-US" sz="2000" b="1" spc="100" dirty="0">
              <a:solidFill>
                <a:schemeClr val="accent2"/>
              </a:solidFill>
              <a:latin typeface="Source Sans Pro" panose="020B0503030403020204" pitchFamily="34" charset="0"/>
            </a:endParaRPr>
          </a:p>
          <a:p>
            <a:pPr>
              <a:spcBef>
                <a:spcPts val="300"/>
              </a:spcBef>
              <a:spcAft>
                <a:spcPts val="300"/>
              </a:spcAft>
            </a:pPr>
            <a:endParaRPr lang="en-US" sz="2000" b="1" spc="100" dirty="0">
              <a:solidFill>
                <a:schemeClr val="accent2"/>
              </a:solidFill>
              <a:latin typeface="Source Sans Pro" panose="020B0503030403020204" pitchFamily="34" charset="0"/>
            </a:endParaRPr>
          </a:p>
          <a:p>
            <a:pPr>
              <a:spcBef>
                <a:spcPts val="300"/>
              </a:spcBef>
              <a:spcAft>
                <a:spcPts val="300"/>
              </a:spcAft>
            </a:pPr>
            <a:r>
              <a:rPr lang="en-US" sz="2000" b="1" spc="100" dirty="0">
                <a:solidFill>
                  <a:schemeClr val="accent2"/>
                </a:solidFill>
                <a:latin typeface="Source Sans Pro" panose="020B0503030403020204" pitchFamily="34" charset="0"/>
              </a:rPr>
              <a:t>NON-EMPLOYEE (GUEST) TRAVEL</a:t>
            </a:r>
          </a:p>
          <a:p>
            <a:pPr marL="171450" indent="-171450">
              <a:spcBef>
                <a:spcPts val="300"/>
              </a:spcBef>
              <a:spcAft>
                <a:spcPts val="600"/>
              </a:spcAft>
              <a:buFont typeface="Arial" panose="020B0604020202020204" pitchFamily="34" charset="0"/>
              <a:buChar char="•"/>
            </a:pPr>
            <a:r>
              <a:rPr lang="en-US" sz="2000" dirty="0">
                <a:latin typeface="Source Sans Pro Light" panose="020B0403030403020204" pitchFamily="34" charset="0"/>
              </a:rPr>
              <a:t>$59 fixed rate per diem</a:t>
            </a:r>
          </a:p>
          <a:p>
            <a:pPr marL="171450" indent="-171450">
              <a:spcBef>
                <a:spcPts val="300"/>
              </a:spcBef>
              <a:spcAft>
                <a:spcPts val="600"/>
              </a:spcAft>
              <a:buFont typeface="Arial" panose="020B0604020202020204" pitchFamily="34" charset="0"/>
              <a:buChar char="•"/>
            </a:pPr>
            <a:r>
              <a:rPr lang="en-US" sz="2000" dirty="0">
                <a:latin typeface="Source Sans Pro Light" panose="020B0403030403020204" pitchFamily="34" charset="0"/>
              </a:rPr>
              <a:t>Advantages:</a:t>
            </a:r>
          </a:p>
          <a:p>
            <a:pPr marL="628650" lvl="1" indent="-171450">
              <a:spcBef>
                <a:spcPts val="300"/>
              </a:spcBef>
              <a:spcAft>
                <a:spcPts val="600"/>
              </a:spcAft>
              <a:buFont typeface="Arial" panose="020B0604020202020204" pitchFamily="34" charset="0"/>
              <a:buChar char="•"/>
            </a:pPr>
            <a:r>
              <a:rPr lang="en-US" dirty="0">
                <a:latin typeface="Source Sans Pro Light" panose="020B0403030403020204" pitchFamily="34" charset="0"/>
              </a:rPr>
              <a:t>It is easy to communicate to non-employees</a:t>
            </a:r>
          </a:p>
          <a:p>
            <a:pPr marL="628650" lvl="1" indent="-171450">
              <a:spcBef>
                <a:spcPts val="300"/>
              </a:spcBef>
              <a:spcAft>
                <a:spcPts val="600"/>
              </a:spcAft>
              <a:buFont typeface="Arial" panose="020B0604020202020204" pitchFamily="34" charset="0"/>
              <a:buChar char="•"/>
            </a:pPr>
            <a:r>
              <a:rPr lang="en-US" dirty="0">
                <a:latin typeface="Source Sans Pro Light" panose="020B0403030403020204" pitchFamily="34" charset="0"/>
              </a:rPr>
              <a:t>Decreases data entry &amp; review time for users</a:t>
            </a:r>
          </a:p>
          <a:p>
            <a:pPr marL="171450" indent="-171450">
              <a:spcBef>
                <a:spcPts val="300"/>
              </a:spcBef>
              <a:spcAft>
                <a:spcPts val="600"/>
              </a:spcAft>
              <a:buFont typeface="Arial" panose="020B0604020202020204" pitchFamily="34" charset="0"/>
              <a:buChar char="•"/>
            </a:pPr>
            <a:r>
              <a:rPr lang="en-US" sz="2000" dirty="0">
                <a:latin typeface="Source Sans Pro Light" panose="020B0403030403020204" pitchFamily="34" charset="0"/>
              </a:rPr>
              <a:t>Non-employee travel policies are loaded in Concur</a:t>
            </a:r>
          </a:p>
          <a:p>
            <a:pPr marL="171450" indent="-171450">
              <a:spcBef>
                <a:spcPts val="300"/>
              </a:spcBef>
              <a:spcAft>
                <a:spcPts val="600"/>
              </a:spcAft>
              <a:buFont typeface="Arial" panose="020B0604020202020204" pitchFamily="34" charset="0"/>
              <a:buChar char="•"/>
            </a:pPr>
            <a:r>
              <a:rPr lang="en-US" sz="2000" dirty="0">
                <a:latin typeface="Source Sans Pro Light" panose="020B0403030403020204" pitchFamily="34" charset="0"/>
              </a:rPr>
              <a:t>If not using Concur, use a paper claim from the </a:t>
            </a:r>
            <a:r>
              <a:rPr lang="en-US" sz="2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Campus Forms Gateway</a:t>
            </a:r>
            <a:r>
              <a:rPr lang="en-US" sz="2000" u="sng" kern="100"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Source Sans Pro Light" panose="020B0403030403020204" pitchFamily="34" charset="0"/>
            </a:endParaRPr>
          </a:p>
          <a:p>
            <a:pPr marL="628650" lvl="1" indent="-171450">
              <a:spcBef>
                <a:spcPts val="300"/>
              </a:spcBef>
              <a:spcAft>
                <a:spcPts val="600"/>
              </a:spcAft>
              <a:buFont typeface="Arial" panose="020B0604020202020204" pitchFamily="34" charset="0"/>
              <a:buChar char="•"/>
            </a:pPr>
            <a:endParaRPr lang="en-US" sz="2000" dirty="0">
              <a:latin typeface="Source Sans Pro" panose="020B0503030403020204" pitchFamily="34" charset="0"/>
            </a:endParaRPr>
          </a:p>
        </p:txBody>
      </p:sp>
      <p:sp>
        <p:nvSpPr>
          <p:cNvPr id="7" name="TextBox 6">
            <a:extLst>
              <a:ext uri="{FF2B5EF4-FFF2-40B4-BE49-F238E27FC236}">
                <a16:creationId xmlns:a16="http://schemas.microsoft.com/office/drawing/2014/main" id="{8CBF123D-4CCB-AA38-112E-55CBB580096D}"/>
              </a:ext>
            </a:extLst>
          </p:cNvPr>
          <p:cNvSpPr txBox="1"/>
          <p:nvPr/>
        </p:nvSpPr>
        <p:spPr>
          <a:xfrm>
            <a:off x="4542183" y="133044"/>
            <a:ext cx="6094674" cy="523220"/>
          </a:xfrm>
          <a:prstGeom prst="rect">
            <a:avLst/>
          </a:prstGeom>
          <a:noFill/>
        </p:spPr>
        <p:txBody>
          <a:bodyPr wrap="square">
            <a:spAutoFit/>
          </a:bodyPr>
          <a:lstStyle/>
          <a:p>
            <a:r>
              <a:rPr lang="en-US" sz="2800" dirty="0"/>
              <a:t>Per Diem Types</a:t>
            </a:r>
          </a:p>
        </p:txBody>
      </p:sp>
      <p:pic>
        <p:nvPicPr>
          <p:cNvPr id="9" name="Picture 8">
            <a:extLst>
              <a:ext uri="{FF2B5EF4-FFF2-40B4-BE49-F238E27FC236}">
                <a16:creationId xmlns:a16="http://schemas.microsoft.com/office/drawing/2014/main" id="{AA929FE5-33E7-25D3-6DE7-D3DE54D35687}"/>
              </a:ext>
            </a:extLst>
          </p:cNvPr>
          <p:cNvPicPr>
            <a:picLocks noChangeAspect="1"/>
          </p:cNvPicPr>
          <p:nvPr/>
        </p:nvPicPr>
        <p:blipFill>
          <a:blip r:embed="rId3"/>
          <a:stretch>
            <a:fillRect/>
          </a:stretch>
        </p:blipFill>
        <p:spPr>
          <a:xfrm>
            <a:off x="7099643" y="4239181"/>
            <a:ext cx="1706382" cy="872729"/>
          </a:xfrm>
          <a:prstGeom prst="rect">
            <a:avLst/>
          </a:prstGeom>
        </p:spPr>
      </p:pic>
      <p:pic>
        <p:nvPicPr>
          <p:cNvPr id="11" name="Picture 10">
            <a:extLst>
              <a:ext uri="{FF2B5EF4-FFF2-40B4-BE49-F238E27FC236}">
                <a16:creationId xmlns:a16="http://schemas.microsoft.com/office/drawing/2014/main" id="{D879DA42-106B-11C6-36FF-466F27AAC925}"/>
              </a:ext>
            </a:extLst>
          </p:cNvPr>
          <p:cNvPicPr>
            <a:picLocks noChangeAspect="1"/>
          </p:cNvPicPr>
          <p:nvPr/>
        </p:nvPicPr>
        <p:blipFill>
          <a:blip r:embed="rId4"/>
          <a:stretch>
            <a:fillRect/>
          </a:stretch>
        </p:blipFill>
        <p:spPr>
          <a:xfrm>
            <a:off x="1527079" y="3864680"/>
            <a:ext cx="1612671" cy="1056578"/>
          </a:xfrm>
          <a:prstGeom prst="rect">
            <a:avLst/>
          </a:prstGeom>
        </p:spPr>
      </p:pic>
    </p:spTree>
    <p:extLst>
      <p:ext uri="{BB962C8B-B14F-4D97-AF65-F5344CB8AC3E}">
        <p14:creationId xmlns:p14="http://schemas.microsoft.com/office/powerpoint/2010/main" val="1537451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F98FCC-2EB2-D3D6-C536-A6DDD1C6B9C5}"/>
              </a:ext>
            </a:extLst>
          </p:cNvPr>
          <p:cNvSpPr>
            <a:spLocks noGrp="1"/>
          </p:cNvSpPr>
          <p:nvPr>
            <p:ph type="dt" sz="half" idx="10"/>
          </p:nvPr>
        </p:nvSpPr>
        <p:spPr/>
        <p:txBody>
          <a:bodyPr/>
          <a:lstStyle/>
          <a:p>
            <a:r>
              <a:rPr lang="en-US"/>
              <a:t>1/12/2024</a:t>
            </a:r>
          </a:p>
        </p:txBody>
      </p:sp>
      <p:sp>
        <p:nvSpPr>
          <p:cNvPr id="3" name="Footer Placeholder 2">
            <a:extLst>
              <a:ext uri="{FF2B5EF4-FFF2-40B4-BE49-F238E27FC236}">
                <a16:creationId xmlns:a16="http://schemas.microsoft.com/office/drawing/2014/main" id="{9A4EF16D-D05D-6E20-4E69-2534D622421B}"/>
              </a:ext>
            </a:extLst>
          </p:cNvPr>
          <p:cNvSpPr>
            <a:spLocks noGrp="1"/>
          </p:cNvSpPr>
          <p:nvPr>
            <p:ph type="ftr" sz="quarter" idx="11"/>
          </p:nvPr>
        </p:nvSpPr>
        <p:spPr/>
        <p:txBody>
          <a:bodyPr/>
          <a:lstStyle/>
          <a:p>
            <a:r>
              <a:rPr lang="en-US"/>
              <a:t>PAYMENT SERVICES</a:t>
            </a:r>
          </a:p>
        </p:txBody>
      </p:sp>
      <p:sp>
        <p:nvSpPr>
          <p:cNvPr id="4" name="Slide Number Placeholder 3">
            <a:extLst>
              <a:ext uri="{FF2B5EF4-FFF2-40B4-BE49-F238E27FC236}">
                <a16:creationId xmlns:a16="http://schemas.microsoft.com/office/drawing/2014/main" id="{30970B82-9FAA-BAE6-CF09-A1EBAC5500CD}"/>
              </a:ext>
            </a:extLst>
          </p:cNvPr>
          <p:cNvSpPr>
            <a:spLocks noGrp="1"/>
          </p:cNvSpPr>
          <p:nvPr>
            <p:ph type="sldNum" sz="quarter" idx="12"/>
          </p:nvPr>
        </p:nvSpPr>
        <p:spPr/>
        <p:txBody>
          <a:bodyPr/>
          <a:lstStyle/>
          <a:p>
            <a:fld id="{A9CFE6C9-51A6-477C-9168-E1BC0249B618}" type="slidenum">
              <a:rPr lang="en-US" smtClean="0"/>
              <a:t>6</a:t>
            </a:fld>
            <a:endParaRPr lang="en-US"/>
          </a:p>
        </p:txBody>
      </p:sp>
      <p:sp>
        <p:nvSpPr>
          <p:cNvPr id="6" name="TextBox 5">
            <a:extLst>
              <a:ext uri="{FF2B5EF4-FFF2-40B4-BE49-F238E27FC236}">
                <a16:creationId xmlns:a16="http://schemas.microsoft.com/office/drawing/2014/main" id="{18212C87-5E87-DCCE-28F6-D38691F21CC9}"/>
              </a:ext>
            </a:extLst>
          </p:cNvPr>
          <p:cNvSpPr txBox="1"/>
          <p:nvPr/>
        </p:nvSpPr>
        <p:spPr>
          <a:xfrm>
            <a:off x="993912" y="924774"/>
            <a:ext cx="10145865" cy="4524315"/>
          </a:xfrm>
          <a:prstGeom prst="rect">
            <a:avLst/>
          </a:prstGeom>
          <a:noFill/>
        </p:spPr>
        <p:txBody>
          <a:bodyPr wrap="square">
            <a:spAutoFit/>
          </a:bodyPr>
          <a:lstStyle/>
          <a:p>
            <a:pPr marL="285750" indent="-285750">
              <a:buFont typeface="Arial" panose="020B0604020202020204" pitchFamily="34" charset="0"/>
              <a:buChar char="•"/>
            </a:pPr>
            <a:r>
              <a:rPr lang="en-US" dirty="0"/>
              <a:t>If you use a </a:t>
            </a:r>
            <a:r>
              <a:rPr lang="en-US" b="1" dirty="0"/>
              <a:t>ProCard </a:t>
            </a:r>
            <a:r>
              <a:rPr lang="en-US" dirty="0"/>
              <a:t>to pay any travel expenses, you must provide a detailed receipt as part of your ProCard reconciliation report.</a:t>
            </a:r>
          </a:p>
          <a:p>
            <a:pPr marL="742950" lvl="1" indent="-285750">
              <a:buFont typeface="Arial" panose="020B0604020202020204" pitchFamily="34" charset="0"/>
              <a:buChar char="•"/>
            </a:pPr>
            <a:r>
              <a:rPr lang="en-US" dirty="0"/>
              <a:t>For your travel claim, follow the </a:t>
            </a:r>
            <a:r>
              <a:rPr lang="en-US" dirty="0">
                <a:hlinkClick r:id="rId2"/>
              </a:rPr>
              <a:t>CSUB Travel Policy</a:t>
            </a:r>
            <a:r>
              <a:rPr lang="en-US" dirty="0"/>
              <a:t> and the rules below.</a:t>
            </a:r>
          </a:p>
          <a:p>
            <a:pPr lvl="1"/>
            <a:endParaRPr lang="en-US" dirty="0"/>
          </a:p>
          <a:p>
            <a:pPr marL="285750" indent="-285750">
              <a:buFont typeface="Arial" panose="020B0604020202020204" pitchFamily="34" charset="0"/>
              <a:buChar char="•"/>
            </a:pPr>
            <a:r>
              <a:rPr lang="en-US" dirty="0"/>
              <a:t>Hospitality, airfare, hotel, and car rental expenses will always require an itemized receipt as part of the travel claim, regardless of amount</a:t>
            </a:r>
          </a:p>
          <a:p>
            <a:endParaRPr lang="en-US" dirty="0"/>
          </a:p>
          <a:p>
            <a:pPr marL="285750" indent="-285750">
              <a:buFont typeface="Arial" panose="020B0604020202020204" pitchFamily="34" charset="0"/>
              <a:buChar char="•"/>
            </a:pPr>
            <a:r>
              <a:rPr lang="en-US" dirty="0"/>
              <a:t>All other expenses (ex: ground transportation, parking tolls, etc.) only require receipts with amounts of $75+</a:t>
            </a:r>
          </a:p>
          <a:p>
            <a:pPr marL="742950" lvl="1" indent="-285750">
              <a:buFont typeface="Arial" panose="020B0604020202020204" pitchFamily="34" charset="0"/>
              <a:buChar char="•"/>
            </a:pPr>
            <a:r>
              <a:rPr lang="en-US" dirty="0"/>
              <a:t>All transportation must have a comment stating the starting and ending destination (ex: Uber from the airport to the hotel)</a:t>
            </a:r>
          </a:p>
          <a:p>
            <a:pPr lvl="1"/>
            <a:endParaRPr lang="en-US" dirty="0"/>
          </a:p>
          <a:p>
            <a:pPr marL="285750" indent="-285750">
              <a:buFont typeface="Arial" panose="020B0604020202020204" pitchFamily="34" charset="0"/>
              <a:buChar char="•"/>
            </a:pPr>
            <a:r>
              <a:rPr lang="en-US" dirty="0"/>
              <a:t>Since meals are now paid to the traveler on a per diem basis, no meal expenses require a receipt. </a:t>
            </a:r>
          </a:p>
          <a:p>
            <a:pPr marL="742950" lvl="1" indent="-285750">
              <a:buFont typeface="Arial" panose="020B0604020202020204" pitchFamily="34" charset="0"/>
              <a:buChar char="•"/>
            </a:pPr>
            <a:r>
              <a:rPr lang="en-US" dirty="0"/>
              <a:t>Even travel meals on the Concur card will not require a receipt because you’re paid the per diem amount for M&amp;IE in Concur. </a:t>
            </a:r>
          </a:p>
          <a:p>
            <a:endParaRPr lang="en-US" dirty="0"/>
          </a:p>
        </p:txBody>
      </p:sp>
      <p:sp>
        <p:nvSpPr>
          <p:cNvPr id="8" name="TextBox 7">
            <a:extLst>
              <a:ext uri="{FF2B5EF4-FFF2-40B4-BE49-F238E27FC236}">
                <a16:creationId xmlns:a16="http://schemas.microsoft.com/office/drawing/2014/main" id="{416BD726-3841-E641-80E9-1ED5AD617A29}"/>
              </a:ext>
            </a:extLst>
          </p:cNvPr>
          <p:cNvSpPr txBox="1"/>
          <p:nvPr/>
        </p:nvSpPr>
        <p:spPr>
          <a:xfrm>
            <a:off x="4796625" y="401554"/>
            <a:ext cx="6094674" cy="523220"/>
          </a:xfrm>
          <a:prstGeom prst="rect">
            <a:avLst/>
          </a:prstGeom>
          <a:noFill/>
        </p:spPr>
        <p:txBody>
          <a:bodyPr wrap="square">
            <a:spAutoFit/>
          </a:bodyPr>
          <a:lstStyle/>
          <a:p>
            <a:r>
              <a:rPr lang="en-US" sz="2800" dirty="0"/>
              <a:t>Receipts</a:t>
            </a:r>
          </a:p>
        </p:txBody>
      </p:sp>
    </p:spTree>
    <p:extLst>
      <p:ext uri="{BB962C8B-B14F-4D97-AF65-F5344CB8AC3E}">
        <p14:creationId xmlns:p14="http://schemas.microsoft.com/office/powerpoint/2010/main" val="475614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DD8506-30AD-728F-FAC6-095D8A86A721}"/>
              </a:ext>
            </a:extLst>
          </p:cNvPr>
          <p:cNvSpPr>
            <a:spLocks noGrp="1"/>
          </p:cNvSpPr>
          <p:nvPr>
            <p:ph type="dt" sz="half" idx="10"/>
          </p:nvPr>
        </p:nvSpPr>
        <p:spPr/>
        <p:txBody>
          <a:bodyPr/>
          <a:lstStyle/>
          <a:p>
            <a:r>
              <a:rPr lang="en-US"/>
              <a:t>1/12/2024</a:t>
            </a:r>
          </a:p>
        </p:txBody>
      </p:sp>
      <p:sp>
        <p:nvSpPr>
          <p:cNvPr id="3" name="Footer Placeholder 2">
            <a:extLst>
              <a:ext uri="{FF2B5EF4-FFF2-40B4-BE49-F238E27FC236}">
                <a16:creationId xmlns:a16="http://schemas.microsoft.com/office/drawing/2014/main" id="{8F7A2064-0749-FF0C-88BA-5150AEDB0B79}"/>
              </a:ext>
            </a:extLst>
          </p:cNvPr>
          <p:cNvSpPr>
            <a:spLocks noGrp="1"/>
          </p:cNvSpPr>
          <p:nvPr>
            <p:ph type="ftr" sz="quarter" idx="11"/>
          </p:nvPr>
        </p:nvSpPr>
        <p:spPr/>
        <p:txBody>
          <a:bodyPr/>
          <a:lstStyle/>
          <a:p>
            <a:r>
              <a:rPr lang="en-US"/>
              <a:t>PAYMENT SERVICES</a:t>
            </a:r>
          </a:p>
        </p:txBody>
      </p:sp>
      <p:sp>
        <p:nvSpPr>
          <p:cNvPr id="4" name="Slide Number Placeholder 3">
            <a:extLst>
              <a:ext uri="{FF2B5EF4-FFF2-40B4-BE49-F238E27FC236}">
                <a16:creationId xmlns:a16="http://schemas.microsoft.com/office/drawing/2014/main" id="{DE067612-E3AB-9F69-ED28-42F28F69BDD9}"/>
              </a:ext>
            </a:extLst>
          </p:cNvPr>
          <p:cNvSpPr>
            <a:spLocks noGrp="1"/>
          </p:cNvSpPr>
          <p:nvPr>
            <p:ph type="sldNum" sz="quarter" idx="12"/>
          </p:nvPr>
        </p:nvSpPr>
        <p:spPr/>
        <p:txBody>
          <a:bodyPr/>
          <a:lstStyle/>
          <a:p>
            <a:fld id="{A9CFE6C9-51A6-477C-9168-E1BC0249B618}" type="slidenum">
              <a:rPr lang="en-US" smtClean="0"/>
              <a:t>7</a:t>
            </a:fld>
            <a:endParaRPr lang="en-US"/>
          </a:p>
        </p:txBody>
      </p:sp>
      <p:graphicFrame>
        <p:nvGraphicFramePr>
          <p:cNvPr id="5" name="Table 4">
            <a:extLst>
              <a:ext uri="{FF2B5EF4-FFF2-40B4-BE49-F238E27FC236}">
                <a16:creationId xmlns:a16="http://schemas.microsoft.com/office/drawing/2014/main" id="{67DE60EB-77E9-0BD0-0CCF-5E0F984B71CA}"/>
              </a:ext>
            </a:extLst>
          </p:cNvPr>
          <p:cNvGraphicFramePr>
            <a:graphicFrameLocks noGrp="1"/>
          </p:cNvGraphicFramePr>
          <p:nvPr>
            <p:extLst>
              <p:ext uri="{D42A27DB-BD31-4B8C-83A1-F6EECF244321}">
                <p14:modId xmlns:p14="http://schemas.microsoft.com/office/powerpoint/2010/main" val="592051383"/>
              </p:ext>
            </p:extLst>
          </p:nvPr>
        </p:nvGraphicFramePr>
        <p:xfrm>
          <a:off x="1049483" y="4025001"/>
          <a:ext cx="10515601" cy="2169156"/>
        </p:xfrm>
        <a:graphic>
          <a:graphicData uri="http://schemas.openxmlformats.org/drawingml/2006/table">
            <a:tbl>
              <a:tblPr firstRow="1" bandRow="1">
                <a:tableStyleId>{5C22544A-7EE6-4342-B048-85BDC9FD1C3A}</a:tableStyleId>
              </a:tblPr>
              <a:tblGrid>
                <a:gridCol w="1126369">
                  <a:extLst>
                    <a:ext uri="{9D8B030D-6E8A-4147-A177-3AD203B41FA5}">
                      <a16:colId xmlns:a16="http://schemas.microsoft.com/office/drawing/2014/main" val="2885739286"/>
                    </a:ext>
                  </a:extLst>
                </a:gridCol>
                <a:gridCol w="2841894">
                  <a:extLst>
                    <a:ext uri="{9D8B030D-6E8A-4147-A177-3AD203B41FA5}">
                      <a16:colId xmlns:a16="http://schemas.microsoft.com/office/drawing/2014/main" val="2877719076"/>
                    </a:ext>
                  </a:extLst>
                </a:gridCol>
                <a:gridCol w="824273">
                  <a:extLst>
                    <a:ext uri="{9D8B030D-6E8A-4147-A177-3AD203B41FA5}">
                      <a16:colId xmlns:a16="http://schemas.microsoft.com/office/drawing/2014/main" val="3123030686"/>
                    </a:ext>
                  </a:extLst>
                </a:gridCol>
                <a:gridCol w="898088">
                  <a:extLst>
                    <a:ext uri="{9D8B030D-6E8A-4147-A177-3AD203B41FA5}">
                      <a16:colId xmlns:a16="http://schemas.microsoft.com/office/drawing/2014/main" val="1603749134"/>
                    </a:ext>
                  </a:extLst>
                </a:gridCol>
                <a:gridCol w="1982213">
                  <a:extLst>
                    <a:ext uri="{9D8B030D-6E8A-4147-A177-3AD203B41FA5}">
                      <a16:colId xmlns:a16="http://schemas.microsoft.com/office/drawing/2014/main" val="2016146670"/>
                    </a:ext>
                  </a:extLst>
                </a:gridCol>
                <a:gridCol w="2842764">
                  <a:extLst>
                    <a:ext uri="{9D8B030D-6E8A-4147-A177-3AD203B41FA5}">
                      <a16:colId xmlns:a16="http://schemas.microsoft.com/office/drawing/2014/main" val="43894453"/>
                    </a:ext>
                  </a:extLst>
                </a:gridCol>
              </a:tblGrid>
              <a:tr h="0">
                <a:tc>
                  <a:txBody>
                    <a:bodyPr/>
                    <a:lstStyle/>
                    <a:p>
                      <a:pPr algn="ctr"/>
                      <a:r>
                        <a:rPr lang="en-US" sz="1500" b="0" dirty="0">
                          <a:latin typeface="Source Sans Pro" panose="020B0503030403020204" pitchFamily="34" charset="0"/>
                          <a:ea typeface="Source Sans Pro" panose="020B0503030403020204" pitchFamily="34" charset="0"/>
                        </a:rPr>
                        <a:t>M&amp;IE Total</a:t>
                      </a:r>
                    </a:p>
                  </a:txBody>
                  <a:tcPr marL="132926" marR="132926" marT="66463" marB="66463"/>
                </a:tc>
                <a:tc>
                  <a:txBody>
                    <a:bodyPr/>
                    <a:lstStyle/>
                    <a:p>
                      <a:pPr algn="ctr"/>
                      <a:r>
                        <a:rPr lang="en-US" sz="1500" b="0" dirty="0">
                          <a:latin typeface="Source Sans Pro" panose="020B0503030403020204" pitchFamily="34" charset="0"/>
                          <a:ea typeface="Source Sans Pro" panose="020B0503030403020204" pitchFamily="34" charset="0"/>
                        </a:rPr>
                        <a:t>Continental Breakfast/Breakfast</a:t>
                      </a:r>
                    </a:p>
                  </a:txBody>
                  <a:tcPr marL="132926" marR="132926" marT="66463" marB="66463"/>
                </a:tc>
                <a:tc>
                  <a:txBody>
                    <a:bodyPr/>
                    <a:lstStyle/>
                    <a:p>
                      <a:pPr algn="ctr"/>
                      <a:r>
                        <a:rPr lang="en-US" sz="1500" b="0" dirty="0">
                          <a:latin typeface="Source Sans Pro" panose="020B0503030403020204" pitchFamily="34" charset="0"/>
                          <a:ea typeface="Source Sans Pro" panose="020B0503030403020204" pitchFamily="34" charset="0"/>
                        </a:rPr>
                        <a:t>Lunch</a:t>
                      </a:r>
                    </a:p>
                  </a:txBody>
                  <a:tcPr marL="132926" marR="132926" marT="66463" marB="66463"/>
                </a:tc>
                <a:tc>
                  <a:txBody>
                    <a:bodyPr/>
                    <a:lstStyle/>
                    <a:p>
                      <a:pPr algn="ctr"/>
                      <a:r>
                        <a:rPr lang="en-US" sz="1500" b="0" dirty="0">
                          <a:latin typeface="Source Sans Pro" panose="020B0503030403020204" pitchFamily="34" charset="0"/>
                          <a:ea typeface="Source Sans Pro" panose="020B0503030403020204" pitchFamily="34" charset="0"/>
                        </a:rPr>
                        <a:t>Dinner</a:t>
                      </a:r>
                    </a:p>
                  </a:txBody>
                  <a:tcPr marL="132926" marR="132926" marT="66463" marB="66463"/>
                </a:tc>
                <a:tc>
                  <a:txBody>
                    <a:bodyPr/>
                    <a:lstStyle/>
                    <a:p>
                      <a:pPr algn="ctr"/>
                      <a:r>
                        <a:rPr lang="en-US" sz="1500" b="0" dirty="0">
                          <a:latin typeface="Source Sans Pro" panose="020B0503030403020204" pitchFamily="34" charset="0"/>
                          <a:ea typeface="Source Sans Pro" panose="020B0503030403020204" pitchFamily="34" charset="0"/>
                        </a:rPr>
                        <a:t>Incidental Expenses</a:t>
                      </a:r>
                    </a:p>
                  </a:txBody>
                  <a:tcPr marL="132926" marR="132926" marT="66463" marB="66463"/>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0" dirty="0">
                          <a:latin typeface="Source Sans Pro" panose="020B0503030403020204" pitchFamily="34" charset="0"/>
                          <a:ea typeface="Source Sans Pro" panose="020B0503030403020204" pitchFamily="34" charset="0"/>
                        </a:rPr>
                        <a:t>First &amp; Last Day Of Travel</a:t>
                      </a:r>
                    </a:p>
                  </a:txBody>
                  <a:tcPr marL="132926" marR="132926" marT="66463" marB="66463"/>
                </a:tc>
                <a:extLst>
                  <a:ext uri="{0D108BD9-81ED-4DB2-BD59-A6C34878D82A}">
                    <a16:rowId xmlns:a16="http://schemas.microsoft.com/office/drawing/2014/main" val="4131415540"/>
                  </a:ext>
                </a:extLst>
              </a:tr>
              <a:tr h="354468">
                <a:tc>
                  <a:txBody>
                    <a:bodyPr/>
                    <a:lstStyle/>
                    <a:p>
                      <a:r>
                        <a:rPr lang="en-US" sz="1500" dirty="0">
                          <a:latin typeface="Source Sans Pro" panose="020B0503030403020204" pitchFamily="34" charset="0"/>
                          <a:ea typeface="Source Sans Pro" panose="020B0503030403020204" pitchFamily="34" charset="0"/>
                        </a:rPr>
                        <a:t>$59</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$13</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$15</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$26</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$5</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$44.25</a:t>
                      </a:r>
                    </a:p>
                  </a:txBody>
                  <a:tcPr marL="132926" marR="132926" marT="66463" marB="66463"/>
                </a:tc>
                <a:extLst>
                  <a:ext uri="{0D108BD9-81ED-4DB2-BD59-A6C34878D82A}">
                    <a16:rowId xmlns:a16="http://schemas.microsoft.com/office/drawing/2014/main" val="2632482068"/>
                  </a:ext>
                </a:extLst>
              </a:tr>
              <a:tr h="354468">
                <a:tc>
                  <a:txBody>
                    <a:bodyPr/>
                    <a:lstStyle/>
                    <a:p>
                      <a:r>
                        <a:rPr lang="en-US" sz="1500" dirty="0">
                          <a:latin typeface="Source Sans Pro" panose="020B0503030403020204" pitchFamily="34" charset="0"/>
                          <a:ea typeface="Source Sans Pro" panose="020B0503030403020204" pitchFamily="34" charset="0"/>
                        </a:rPr>
                        <a:t>$64</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$14</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$16</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$29</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$5</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$48.00</a:t>
                      </a:r>
                    </a:p>
                  </a:txBody>
                  <a:tcPr marL="132926" marR="132926" marT="66463" marB="66463"/>
                </a:tc>
                <a:extLst>
                  <a:ext uri="{0D108BD9-81ED-4DB2-BD59-A6C34878D82A}">
                    <a16:rowId xmlns:a16="http://schemas.microsoft.com/office/drawing/2014/main" val="4203336682"/>
                  </a:ext>
                </a:extLst>
              </a:tr>
              <a:tr h="354468">
                <a:tc>
                  <a:txBody>
                    <a:bodyPr/>
                    <a:lstStyle/>
                    <a:p>
                      <a:r>
                        <a:rPr lang="en-US" sz="1500" dirty="0">
                          <a:latin typeface="Source Sans Pro" panose="020B0503030403020204" pitchFamily="34" charset="0"/>
                          <a:ea typeface="Source Sans Pro" panose="020B0503030403020204" pitchFamily="34" charset="0"/>
                        </a:rPr>
                        <a:t>$69</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$16</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$17</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$31</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$5</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$51.75</a:t>
                      </a:r>
                    </a:p>
                  </a:txBody>
                  <a:tcPr marL="132926" marR="132926" marT="66463" marB="66463"/>
                </a:tc>
                <a:extLst>
                  <a:ext uri="{0D108BD9-81ED-4DB2-BD59-A6C34878D82A}">
                    <a16:rowId xmlns:a16="http://schemas.microsoft.com/office/drawing/2014/main" val="1060368628"/>
                  </a:ext>
                </a:extLst>
              </a:tr>
              <a:tr h="354468">
                <a:tc>
                  <a:txBody>
                    <a:bodyPr/>
                    <a:lstStyle/>
                    <a:p>
                      <a:r>
                        <a:rPr lang="en-US" sz="1500" dirty="0">
                          <a:latin typeface="Source Sans Pro" panose="020B0503030403020204" pitchFamily="34" charset="0"/>
                          <a:ea typeface="Source Sans Pro" panose="020B0503030403020204" pitchFamily="34" charset="0"/>
                        </a:rPr>
                        <a:t>$74</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$17</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$18</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$34</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$5</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$55.50</a:t>
                      </a:r>
                    </a:p>
                  </a:txBody>
                  <a:tcPr marL="132926" marR="132926" marT="66463" marB="66463"/>
                </a:tc>
                <a:extLst>
                  <a:ext uri="{0D108BD9-81ED-4DB2-BD59-A6C34878D82A}">
                    <a16:rowId xmlns:a16="http://schemas.microsoft.com/office/drawing/2014/main" val="1663663153"/>
                  </a:ext>
                </a:extLst>
              </a:tr>
              <a:tr h="354468">
                <a:tc>
                  <a:txBody>
                    <a:bodyPr/>
                    <a:lstStyle/>
                    <a:p>
                      <a:r>
                        <a:rPr lang="en-US" sz="1500" dirty="0">
                          <a:latin typeface="Source Sans Pro" panose="020B0503030403020204" pitchFamily="34" charset="0"/>
                          <a:ea typeface="Source Sans Pro" panose="020B0503030403020204" pitchFamily="34" charset="0"/>
                        </a:rPr>
                        <a:t>$79</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$18</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$20</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$36</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$5</a:t>
                      </a:r>
                    </a:p>
                  </a:txBody>
                  <a:tcPr marL="132926" marR="132926" marT="66463" marB="66463"/>
                </a:tc>
                <a:tc>
                  <a:txBody>
                    <a:bodyPr/>
                    <a:lstStyle/>
                    <a:p>
                      <a:r>
                        <a:rPr lang="en-US" sz="1500" dirty="0">
                          <a:latin typeface="Source Sans Pro" panose="020B0503030403020204" pitchFamily="34" charset="0"/>
                          <a:ea typeface="Source Sans Pro" panose="020B0503030403020204" pitchFamily="34" charset="0"/>
                        </a:rPr>
                        <a:t>$59.25</a:t>
                      </a:r>
                    </a:p>
                  </a:txBody>
                  <a:tcPr marL="132926" marR="132926" marT="66463" marB="66463"/>
                </a:tc>
                <a:extLst>
                  <a:ext uri="{0D108BD9-81ED-4DB2-BD59-A6C34878D82A}">
                    <a16:rowId xmlns:a16="http://schemas.microsoft.com/office/drawing/2014/main" val="639408719"/>
                  </a:ext>
                </a:extLst>
              </a:tr>
            </a:tbl>
          </a:graphicData>
        </a:graphic>
      </p:graphicFrame>
      <p:sp>
        <p:nvSpPr>
          <p:cNvPr id="7" name="TextBox 6">
            <a:extLst>
              <a:ext uri="{FF2B5EF4-FFF2-40B4-BE49-F238E27FC236}">
                <a16:creationId xmlns:a16="http://schemas.microsoft.com/office/drawing/2014/main" id="{475C1613-F344-53A4-3900-7FECB7FEEAAB}"/>
              </a:ext>
            </a:extLst>
          </p:cNvPr>
          <p:cNvSpPr txBox="1"/>
          <p:nvPr/>
        </p:nvSpPr>
        <p:spPr>
          <a:xfrm>
            <a:off x="2806226" y="385408"/>
            <a:ext cx="6751242" cy="523220"/>
          </a:xfrm>
          <a:prstGeom prst="rect">
            <a:avLst/>
          </a:prstGeom>
          <a:noFill/>
        </p:spPr>
        <p:txBody>
          <a:bodyPr wrap="square">
            <a:spAutoFit/>
          </a:bodyPr>
          <a:lstStyle/>
          <a:p>
            <a:r>
              <a:rPr lang="en-US" sz="2800" dirty="0"/>
              <a:t>Continental U.S. - GSA M&amp;IE Breakdown</a:t>
            </a:r>
          </a:p>
        </p:txBody>
      </p:sp>
      <p:sp>
        <p:nvSpPr>
          <p:cNvPr id="9" name="TextBox 8">
            <a:extLst>
              <a:ext uri="{FF2B5EF4-FFF2-40B4-BE49-F238E27FC236}">
                <a16:creationId xmlns:a16="http://schemas.microsoft.com/office/drawing/2014/main" id="{CF7C098B-20AD-08B6-2600-4727758736A6}"/>
              </a:ext>
            </a:extLst>
          </p:cNvPr>
          <p:cNvSpPr txBox="1"/>
          <p:nvPr/>
        </p:nvSpPr>
        <p:spPr>
          <a:xfrm>
            <a:off x="818895" y="1205649"/>
            <a:ext cx="9239505" cy="1231106"/>
          </a:xfrm>
          <a:prstGeom prst="rect">
            <a:avLst/>
          </a:prstGeom>
          <a:noFill/>
        </p:spPr>
        <p:txBody>
          <a:bodyPr wrap="square">
            <a:spAutoFit/>
          </a:bodyPr>
          <a:lstStyle/>
          <a:p>
            <a:pPr marL="285750" indent="-285750" defTabSz="914400">
              <a:lnSpc>
                <a:spcPct val="90000"/>
              </a:lnSpc>
              <a:spcBef>
                <a:spcPts val="300"/>
              </a:spcBef>
              <a:spcAft>
                <a:spcPts val="900"/>
              </a:spcAft>
              <a:buClr>
                <a:schemeClr val="accent1"/>
              </a:buClr>
              <a:buFont typeface="Arial" panose="020B0604020202020204" pitchFamily="34" charset="0"/>
              <a:buChar char="•"/>
            </a:pPr>
            <a:r>
              <a:rPr lang="en-US" sz="2000" dirty="0">
                <a:solidFill>
                  <a:schemeClr val="tx1">
                    <a:lumMod val="75000"/>
                    <a:lumOff val="25000"/>
                  </a:schemeClr>
                </a:solidFill>
              </a:rPr>
              <a:t>5 per diem amounts</a:t>
            </a:r>
          </a:p>
          <a:p>
            <a:pPr marL="285750" indent="-285750" defTabSz="914400">
              <a:lnSpc>
                <a:spcPct val="90000"/>
              </a:lnSpc>
              <a:spcBef>
                <a:spcPts val="300"/>
              </a:spcBef>
              <a:spcAft>
                <a:spcPts val="900"/>
              </a:spcAft>
              <a:buClr>
                <a:schemeClr val="accent1"/>
              </a:buClr>
              <a:buFont typeface="Arial" panose="020B0604020202020204" pitchFamily="34" charset="0"/>
              <a:buChar char="•"/>
            </a:pPr>
            <a:r>
              <a:rPr lang="en-US" sz="2000" dirty="0">
                <a:solidFill>
                  <a:schemeClr val="tx1">
                    <a:lumMod val="75000"/>
                    <a:lumOff val="25000"/>
                  </a:schemeClr>
                </a:solidFill>
              </a:rPr>
              <a:t>Provides a value for each meal. It’s easy to deduct a meal if it was provided.</a:t>
            </a:r>
          </a:p>
          <a:p>
            <a:pPr marL="285750" indent="-285750" defTabSz="914400">
              <a:lnSpc>
                <a:spcPct val="90000"/>
              </a:lnSpc>
              <a:spcBef>
                <a:spcPts val="300"/>
              </a:spcBef>
              <a:spcAft>
                <a:spcPts val="900"/>
              </a:spcAft>
              <a:buClr>
                <a:schemeClr val="accent1"/>
              </a:buClr>
              <a:buFont typeface="Arial" panose="020B0604020202020204" pitchFamily="34" charset="0"/>
              <a:buChar char="•"/>
            </a:pPr>
            <a:r>
              <a:rPr lang="en-US" sz="2000" dirty="0">
                <a:solidFill>
                  <a:schemeClr val="tx1">
                    <a:lumMod val="75000"/>
                    <a:lumOff val="25000"/>
                  </a:schemeClr>
                </a:solidFill>
              </a:rPr>
              <a:t>The first &amp; last day of travel is paid at 75% of the per diem rate per the GSA.</a:t>
            </a:r>
          </a:p>
        </p:txBody>
      </p:sp>
      <p:pic>
        <p:nvPicPr>
          <p:cNvPr id="10" name="Picture 9">
            <a:hlinkClick r:id="rId2"/>
            <a:extLst>
              <a:ext uri="{FF2B5EF4-FFF2-40B4-BE49-F238E27FC236}">
                <a16:creationId xmlns:a16="http://schemas.microsoft.com/office/drawing/2014/main" id="{F2AF1C46-F29C-915C-5408-DF47136E1EDF}"/>
              </a:ext>
            </a:extLst>
          </p:cNvPr>
          <p:cNvPicPr>
            <a:picLocks noChangeAspect="1"/>
          </p:cNvPicPr>
          <p:nvPr/>
        </p:nvPicPr>
        <p:blipFill>
          <a:blip r:embed="rId3"/>
          <a:stretch>
            <a:fillRect/>
          </a:stretch>
        </p:blipFill>
        <p:spPr>
          <a:xfrm>
            <a:off x="2367801" y="2504414"/>
            <a:ext cx="6674912" cy="1117386"/>
          </a:xfrm>
          <a:prstGeom prst="rect">
            <a:avLst/>
          </a:prstGeom>
        </p:spPr>
      </p:pic>
    </p:spTree>
    <p:extLst>
      <p:ext uri="{BB962C8B-B14F-4D97-AF65-F5344CB8AC3E}">
        <p14:creationId xmlns:p14="http://schemas.microsoft.com/office/powerpoint/2010/main" val="1940282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FF43E7-08D1-7BD1-F62F-2C540192D073}"/>
              </a:ext>
            </a:extLst>
          </p:cNvPr>
          <p:cNvSpPr>
            <a:spLocks noGrp="1"/>
          </p:cNvSpPr>
          <p:nvPr>
            <p:ph idx="4294967295"/>
          </p:nvPr>
        </p:nvSpPr>
        <p:spPr>
          <a:xfrm>
            <a:off x="914400" y="853889"/>
            <a:ext cx="10363200" cy="4633912"/>
          </a:xfrm>
        </p:spPr>
        <p:txBody>
          <a:bodyPr>
            <a:norm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Travel forms (plus all Accounts Payable and ProCard forms) should be accessed only from the </a:t>
            </a:r>
            <a:r>
              <a:rPr lang="en-US" sz="2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Campus Forms Gateway</a:t>
            </a:r>
            <a:r>
              <a:rPr lang="en-US" sz="2000" u="sng" kern="100" dirty="0">
                <a:solidFill>
                  <a:schemeClr val="accent5">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2000" kern="100" dirty="0">
              <a:solidFill>
                <a:schemeClr val="accent5">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t>Delete all forms that you have saved elsewhere and use a fresh form each time to ensure that you are using the newest form. Old forms will be rejected. </a:t>
            </a:r>
          </a:p>
          <a:p>
            <a:pPr marL="285750" indent="-285750">
              <a:buFont typeface="Arial" panose="020B0604020202020204" pitchFamily="34" charset="0"/>
              <a:buChar char="•"/>
            </a:pPr>
            <a:r>
              <a:rPr lang="en-US" dirty="0"/>
              <a:t>For Payment Services policies and other information, reference the </a:t>
            </a:r>
            <a:r>
              <a:rPr lang="en-US" sz="2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Payment Services site</a:t>
            </a:r>
            <a:r>
              <a:rPr lang="en-US" sz="2000" u="sng" kern="100" dirty="0">
                <a:solidFill>
                  <a:schemeClr val="accent5">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US" u="sng" kern="100" dirty="0">
              <a:solidFill>
                <a:schemeClr val="accent5">
                  <a:lumMod val="40000"/>
                  <a:lumOff val="60000"/>
                </a:schemeClr>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t>If you have questions, please check first with your coworkers to see if they know the answer. Payment Services has only 2 travel technicians. Feli is dedicated in January to running the vendor tax forms (1099’s) and will not be available, and Sally is retiring on February 8</a:t>
            </a:r>
            <a:r>
              <a:rPr lang="en-US" baseline="30000" dirty="0"/>
              <a:t>th</a:t>
            </a:r>
            <a:r>
              <a:rPr lang="en-US" dirty="0"/>
              <a:t> and we haven’t hired her replacement yet. We need campus to help! Please attend as many online trainings as you want and </a:t>
            </a:r>
            <a:r>
              <a:rPr lang="en-US" b="1" dirty="0"/>
              <a:t>take notes</a:t>
            </a:r>
            <a:r>
              <a:rPr lang="en-US" dirty="0"/>
              <a:t>. </a:t>
            </a:r>
          </a:p>
          <a:p>
            <a:pPr marL="285750" indent="-285750">
              <a:buFont typeface="Arial" panose="020B0604020202020204" pitchFamily="34" charset="0"/>
              <a:buChar char="•"/>
            </a:pPr>
            <a:r>
              <a:rPr lang="en-US" dirty="0"/>
              <a:t>If your department/school wants to have a training, please contact Tina </a:t>
            </a:r>
            <a:r>
              <a:rPr lang="en-US" dirty="0">
                <a:hlinkClick r:id="rId4"/>
              </a:rPr>
              <a:t>tlivingston@csub.edu</a:t>
            </a:r>
            <a:r>
              <a:rPr lang="en-US" dirty="0"/>
              <a:t> or Becky </a:t>
            </a:r>
            <a:r>
              <a:rPr lang="en-US" dirty="0">
                <a:hlinkClick r:id="rId5"/>
              </a:rPr>
              <a:t>blappin@csub.edu</a:t>
            </a:r>
            <a:r>
              <a:rPr lang="en-US" dirty="0"/>
              <a:t>. </a:t>
            </a:r>
          </a:p>
          <a:p>
            <a:pPr marL="285750" indent="-285750">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D2DD3C4A-8ECC-CA5D-6281-03AEC548E155}"/>
              </a:ext>
            </a:extLst>
          </p:cNvPr>
          <p:cNvSpPr>
            <a:spLocks noGrp="1"/>
          </p:cNvSpPr>
          <p:nvPr>
            <p:ph type="dt" sz="half" idx="10"/>
          </p:nvPr>
        </p:nvSpPr>
        <p:spPr/>
        <p:txBody>
          <a:bodyPr/>
          <a:lstStyle/>
          <a:p>
            <a:r>
              <a:rPr lang="en-US"/>
              <a:t>1/12/2024</a:t>
            </a:r>
          </a:p>
        </p:txBody>
      </p:sp>
      <p:sp>
        <p:nvSpPr>
          <p:cNvPr id="5" name="Footer Placeholder 4">
            <a:extLst>
              <a:ext uri="{FF2B5EF4-FFF2-40B4-BE49-F238E27FC236}">
                <a16:creationId xmlns:a16="http://schemas.microsoft.com/office/drawing/2014/main" id="{9B58FDF8-4447-889A-0503-8621A25D754F}"/>
              </a:ext>
            </a:extLst>
          </p:cNvPr>
          <p:cNvSpPr>
            <a:spLocks noGrp="1"/>
          </p:cNvSpPr>
          <p:nvPr>
            <p:ph type="ftr" sz="quarter" idx="11"/>
          </p:nvPr>
        </p:nvSpPr>
        <p:spPr/>
        <p:txBody>
          <a:bodyPr/>
          <a:lstStyle/>
          <a:p>
            <a:r>
              <a:rPr lang="en-US"/>
              <a:t>PAYMENT SERVICES</a:t>
            </a:r>
          </a:p>
        </p:txBody>
      </p:sp>
      <p:sp>
        <p:nvSpPr>
          <p:cNvPr id="6" name="Slide Number Placeholder 5">
            <a:extLst>
              <a:ext uri="{FF2B5EF4-FFF2-40B4-BE49-F238E27FC236}">
                <a16:creationId xmlns:a16="http://schemas.microsoft.com/office/drawing/2014/main" id="{212FBD2A-4676-96FA-A9B3-48B1129B5096}"/>
              </a:ext>
            </a:extLst>
          </p:cNvPr>
          <p:cNvSpPr>
            <a:spLocks noGrp="1"/>
          </p:cNvSpPr>
          <p:nvPr>
            <p:ph type="sldNum" sz="quarter" idx="12"/>
          </p:nvPr>
        </p:nvSpPr>
        <p:spPr/>
        <p:txBody>
          <a:bodyPr/>
          <a:lstStyle/>
          <a:p>
            <a:fld id="{A9CFE6C9-51A6-477C-9168-E1BC0249B618}" type="slidenum">
              <a:rPr lang="en-US" smtClean="0"/>
              <a:t>8</a:t>
            </a:fld>
            <a:endParaRPr lang="en-US"/>
          </a:p>
        </p:txBody>
      </p:sp>
    </p:spTree>
    <p:extLst>
      <p:ext uri="{BB962C8B-B14F-4D97-AF65-F5344CB8AC3E}">
        <p14:creationId xmlns:p14="http://schemas.microsoft.com/office/powerpoint/2010/main" val="138054133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241</TotalTime>
  <Words>976</Words>
  <Application>Microsoft Office PowerPoint</Application>
  <PresentationFormat>Widescreen</PresentationFormat>
  <Paragraphs>123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Source Sans Pro</vt:lpstr>
      <vt:lpstr>Source Sans Pro Light</vt:lpstr>
      <vt:lpstr>Retrospect</vt:lpstr>
      <vt:lpstr>CSU TRAVEL POLICY UPDATES 2024</vt:lpstr>
      <vt:lpstr>Agenda</vt:lpstr>
      <vt:lpstr>Key 2024 Changes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Becky Lappin</dc:creator>
  <cp:lastModifiedBy>Becky Lappin</cp:lastModifiedBy>
  <cp:revision>21</cp:revision>
  <dcterms:created xsi:type="dcterms:W3CDTF">2024-01-04T22:12:44Z</dcterms:created>
  <dcterms:modified xsi:type="dcterms:W3CDTF">2024-01-12T23:25:07Z</dcterms:modified>
</cp:coreProperties>
</file>