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6" r:id="rId3"/>
    <p:sldId id="271" r:id="rId4"/>
    <p:sldId id="295" r:id="rId5"/>
    <p:sldId id="275" r:id="rId6"/>
    <p:sldId id="292" r:id="rId7"/>
    <p:sldId id="291" r:id="rId8"/>
    <p:sldId id="293" r:id="rId9"/>
    <p:sldId id="288" r:id="rId10"/>
    <p:sldId id="280" r:id="rId11"/>
    <p:sldId id="300" r:id="rId12"/>
    <p:sldId id="301" r:id="rId13"/>
    <p:sldId id="290" r:id="rId14"/>
    <p:sldId id="261" r:id="rId15"/>
    <p:sldId id="284" r:id="rId16"/>
    <p:sldId id="264" r:id="rId17"/>
    <p:sldId id="289" r:id="rId18"/>
    <p:sldId id="299" r:id="rId19"/>
    <p:sldId id="262" r:id="rId20"/>
    <p:sldId id="302" r:id="rId21"/>
    <p:sldId id="285" r:id="rId22"/>
    <p:sldId id="270" r:id="rId23"/>
    <p:sldId id="278" r:id="rId24"/>
    <p:sldId id="297" r:id="rId25"/>
    <p:sldId id="260" r:id="rId26"/>
    <p:sldId id="274" r:id="rId27"/>
    <p:sldId id="273" r:id="rId28"/>
  </p:sldIdLst>
  <p:sldSz cx="12192000" cy="6858000"/>
  <p:notesSz cx="9296400" cy="70104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linda Carrillo" initials="EC" lastIdx="1" clrIdx="0">
    <p:extLst>
      <p:ext uri="{19B8F6BF-5375-455C-9EA6-DF929625EA0E}">
        <p15:presenceInfo xmlns:p15="http://schemas.microsoft.com/office/powerpoint/2012/main" userId="S::ecarrillo2@csub.edu::41247bbe-2601-400d-bc72-cbec514d05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B85BEB-C5C4-458B-B6C9-06AED1BDDF8C}" v="29" dt="2024-04-16T15:14:57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26T15:46:42.071" idx="1">
    <p:pos x="10" y="1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028440" cy="351737"/>
          </a:xfrm>
          <a:prstGeom prst="rect">
            <a:avLst/>
          </a:prstGeom>
        </p:spPr>
        <p:txBody>
          <a:bodyPr vert="horz" lIns="93170" tIns="46583" rIns="93170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3"/>
            <a:ext cx="4028440" cy="351737"/>
          </a:xfrm>
          <a:prstGeom prst="rect">
            <a:avLst/>
          </a:prstGeom>
        </p:spPr>
        <p:txBody>
          <a:bodyPr vert="horz" lIns="93170" tIns="46583" rIns="93170" bIns="46583" rtlCol="0"/>
          <a:lstStyle>
            <a:lvl1pPr algn="r">
              <a:defRPr sz="1200"/>
            </a:lvl1pPr>
          </a:lstStyle>
          <a:p>
            <a:fld id="{2AB24FDD-C90D-468A-994B-623367FBC4C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3" rIns="93170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7"/>
            <a:ext cx="7437120" cy="2760344"/>
          </a:xfrm>
          <a:prstGeom prst="rect">
            <a:avLst/>
          </a:prstGeom>
        </p:spPr>
        <p:txBody>
          <a:bodyPr vert="horz" lIns="93170" tIns="46583" rIns="93170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4"/>
            <a:ext cx="4028440" cy="351736"/>
          </a:xfrm>
          <a:prstGeom prst="rect">
            <a:avLst/>
          </a:prstGeom>
        </p:spPr>
        <p:txBody>
          <a:bodyPr vert="horz" lIns="93170" tIns="46583" rIns="93170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4"/>
            <a:ext cx="4028440" cy="351736"/>
          </a:xfrm>
          <a:prstGeom prst="rect">
            <a:avLst/>
          </a:prstGeom>
        </p:spPr>
        <p:txBody>
          <a:bodyPr vert="horz" lIns="93170" tIns="46583" rIns="93170" bIns="46583" rtlCol="0" anchor="b"/>
          <a:lstStyle>
            <a:lvl1pPr algn="r">
              <a:defRPr sz="1200"/>
            </a:lvl1pPr>
          </a:lstStyle>
          <a:p>
            <a:fld id="{7F04C11D-C594-45EE-92AE-80CC2810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4C11D-C594-45EE-92AE-80CC281037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6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4C11D-C594-45EE-92AE-80CC281037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35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4C11D-C594-45EE-92AE-80CC281037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2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4C11D-C594-45EE-92AE-80CC281037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8247-3D9D-464E-AAC9-1E18D06AC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F7C37-4B8F-4EB2-B715-39834EB4E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03C78-201D-4949-B93F-3DB0AA64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1443E-6FD9-4CCB-A962-49675459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C44E1-3199-44F5-8043-59C4E51C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5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2322C-6787-423E-A341-1D4ACEEDC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E5A23-12F1-4B17-BCAC-FA6D89051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30165-9E4C-4AF7-9D4E-8455B5A8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F7D77-11D9-4E02-872E-7E7EA185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63149-0EE6-4F23-8A06-2AF974CF0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3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7740F6-43A6-44C4-A39B-25E55DE49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2CEF0-2FA5-4B97-B787-8258BABE4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984F4-2CC4-462D-AC7B-8B1F91F7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55F63-6956-4586-9AAF-A9B81D265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6C314-2EB7-4159-BDAE-78039B3E2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3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DBA55-1440-4F1C-AAB3-5697B212E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C54C9-59E1-43F0-96D0-E2C47BCF8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4369D-A51E-48E5-8DBA-4DA69BF92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07BC8-565B-49E3-9687-DF6F4F8C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2C17B-1FCC-415E-B66D-7F5CB4F4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1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0D2DE-6D8A-4C7D-9C6A-E1BA03966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63556-41A4-4C24-81EE-5F6C6A94A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11A71-8D35-457F-8B2E-1D55D248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2DC65-8EEC-4E3B-B5AB-E2ABF6DF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2A895-5463-466C-9E15-6054B7A1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0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413A-9A05-4541-A20A-628E4CD16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A0562-7FF4-4457-A4E4-E050AB13A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FE273-7B5F-4C0F-8755-46D87B17E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F41F1-620E-4C6A-9FD1-B04650C2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5CF89-BFE4-4E82-93A2-F262E614A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E995C-831B-4BE3-BFD1-7D3C0D9E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5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5D9A9-57AE-4480-919F-CEECB737E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D1EAA-BFB5-45C5-8207-DCE2D7FDA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35D6E-8296-497A-86D1-901223B73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0AE5F-A913-424D-85F3-1D013C8959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4DBEB-1964-4F5A-9C99-738F259A2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335FAF-634D-4C2E-A2B5-E79D40B05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2C4FA0-53C9-43FA-B634-2EB97E7F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ACEF80-45DF-4F65-AD47-1DA0BAF4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0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748DC-0E79-449B-B993-148DE8E3D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C404F-ED9C-418E-AE7E-AF7FC049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7ADBD-7C1B-4DA1-BF9E-CC507852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70E0F-1C9F-4251-8DCC-767DA89A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3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EA36D-E0A1-4307-9DB0-640B7919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8F3BC-EA84-40DF-9380-036EEE14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EEAFD-3C4A-41D1-A3E8-82DDEF53E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8D30-6D6F-4F4B-ABF7-D49B04B34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990AB-793F-43D4-935B-9C73FAA9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1DCC3-FD4C-4F1C-B071-135F7012E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B4692-9D7F-4D0D-BD00-D4BCA0B7C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73068-88FE-48B1-97C7-E4456AA6A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4AEB0-002D-4959-BD7F-C28A484E5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1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880E0-3A42-4E3A-A329-73FA49585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E3EA2A-CE6D-4845-85C6-40F171BB5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872C4-3B6E-40FA-BA42-5775D74D9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CD21E-8A05-433A-9BDB-7432EC69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9CED5-02E6-4074-BBD2-6ECD7440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223EF-08A3-42E7-A00C-9DEA2360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7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1D6F8-F982-4358-8C18-B0AF2136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584A4-45BC-417D-874E-3A210B113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F70EF-1991-409C-9E2E-736897523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FA7C8-FDD6-4058-A095-AC427A1A5DB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C25E3-1B4E-49E9-A685-6F802D8967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EF09F-62D2-4AD5-8409-FF91068FF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60EC5-EC5A-4D4D-A9D6-39254170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28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paaccounting@csub.edu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b.edu/events/_files/Fundraising_Form_22.23_2.pdf" TargetMode="External"/><Relationship Id="rId2" Type="http://schemas.openxmlformats.org/officeDocument/2006/relationships/hyperlink" Target="mailto:foundationaccounting@csub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ontroller-sfs@csub.ed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b.edu/foundation/_files/CSUB_UA_Gift_in_Kind_Form_Rev111722.pdf" TargetMode="External"/><Relationship Id="rId2" Type="http://schemas.openxmlformats.org/officeDocument/2006/relationships/hyperlink" Target="mailto:Controller-sfs@csub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sub-my.sharepoint.com/:b:/g/personal/jgauna_csub_edu1/EZ3NsdfVUetPvosUnM33gPYBUsvUJ_8D1B7qKjrswuny0g?e=lX0mBz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csub.edu/bas/paymentservices/Forms/index.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ccounts_payable@csub.edu" TargetMode="External"/><Relationship Id="rId2" Type="http://schemas.openxmlformats.org/officeDocument/2006/relationships/hyperlink" Target="https://www.csub.edu/forms/sta_fac/index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rocard@csub.edu" TargetMode="External"/><Relationship Id="rId2" Type="http://schemas.openxmlformats.org/officeDocument/2006/relationships/hyperlink" Target="mailto:blappin@csub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sub.edu/forms/sta_fac/index.html#P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williams@csub.edu" TargetMode="External"/><Relationship Id="rId2" Type="http://schemas.openxmlformats.org/officeDocument/2006/relationships/hyperlink" Target="mailto:hr@csub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llara3@csub.edu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twilliams@csub.edu" TargetMode="External"/><Relationship Id="rId2" Type="http://schemas.openxmlformats.org/officeDocument/2006/relationships/hyperlink" Target="mailto:hr@csub.edu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Procurement@csub.edu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Procurement@csub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b.edu/bas/fiscal/procurement/Renewals/index.html" TargetMode="External"/><Relationship Id="rId2" Type="http://schemas.openxmlformats.org/officeDocument/2006/relationships/hyperlink" Target="mailto:Procurement@csub.edu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oller-sfs@csub.edu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oller-sfs@csub.edu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affairsaccounting@csub.edu" TargetMode="External"/><Relationship Id="rId2" Type="http://schemas.openxmlformats.org/officeDocument/2006/relationships/hyperlink" Target="mailto:accounting@csub.edu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studentaffairs@csub.edu" TargetMode="External"/><Relationship Id="rId4" Type="http://schemas.openxmlformats.org/officeDocument/2006/relationships/hyperlink" Target="mailto:foundationaccounting@csub.edu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mailto:hr@csub.edu" TargetMode="External"/><Relationship Id="rId3" Type="http://schemas.openxmlformats.org/officeDocument/2006/relationships/hyperlink" Target="mailto:cashiers@csub.edu" TargetMode="External"/><Relationship Id="rId7" Type="http://schemas.openxmlformats.org/officeDocument/2006/relationships/hyperlink" Target="mailto:ORG-Budget@csub.edu" TargetMode="External"/><Relationship Id="rId2" Type="http://schemas.openxmlformats.org/officeDocument/2006/relationships/hyperlink" Target="mailto:accounting@csub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fs@csub.edu" TargetMode="External"/><Relationship Id="rId11" Type="http://schemas.openxmlformats.org/officeDocument/2006/relationships/hyperlink" Target="mailto:procard@csub.edu" TargetMode="External"/><Relationship Id="rId5" Type="http://schemas.openxmlformats.org/officeDocument/2006/relationships/hyperlink" Target="mailto:studentaffairsaccounting@csub.edu" TargetMode="External"/><Relationship Id="rId10" Type="http://schemas.openxmlformats.org/officeDocument/2006/relationships/hyperlink" Target="mailto:procurement@csub.edu" TargetMode="External"/><Relationship Id="rId4" Type="http://schemas.openxmlformats.org/officeDocument/2006/relationships/hyperlink" Target="mailto:foundationaccounting@csub.edu" TargetMode="External"/><Relationship Id="rId9" Type="http://schemas.openxmlformats.org/officeDocument/2006/relationships/hyperlink" Target="mailto:accounts_payable@csub.edu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counting@csub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ccounting@csub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accounting@csub.edu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ccounting@csub.edu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accounting@csub.edu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accounting@csub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RG-Budget@csub.ed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DADAF-7DD4-44B4-AA49-A0C5B0833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3060693"/>
            <a:ext cx="5782716" cy="2150719"/>
          </a:xfrm>
          <a:noFill/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spc="-5" dirty="0">
                <a:latin typeface="Calibri"/>
                <a:cs typeface="Calibri"/>
              </a:rPr>
              <a:t>2019/2020</a:t>
            </a:r>
            <a:r>
              <a:rPr lang="en-US" sz="3600" b="1" dirty="0">
                <a:latin typeface="Calibri"/>
                <a:cs typeface="Calibri"/>
              </a:rPr>
              <a:t> TR</a:t>
            </a:r>
            <a:r>
              <a:rPr lang="en-US" sz="3600" b="1" spc="-5" dirty="0">
                <a:latin typeface="Calibri"/>
                <a:cs typeface="Calibri"/>
              </a:rPr>
              <a:t>2019/2020</a:t>
            </a:r>
            <a:br>
              <a:rPr lang="en-US" sz="3600" dirty="0">
                <a:latin typeface="Calibri"/>
                <a:cs typeface="Calibri"/>
              </a:rPr>
            </a:b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b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Year-end Training</a:t>
            </a:r>
            <a:b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endParaRPr lang="en-US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6949E73-87C8-4A17-9A59-695841564EE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4" r="8714"/>
          <a:stretch/>
        </p:blipFill>
        <p:spPr bwMode="auto">
          <a:xfrm>
            <a:off x="3702377" y="1857255"/>
            <a:ext cx="4293577" cy="16643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18" descr="download">
            <a:extLst>
              <a:ext uri="{FF2B5EF4-FFF2-40B4-BE49-F238E27FC236}">
                <a16:creationId xmlns:a16="http://schemas.microsoft.com/office/drawing/2014/main" id="{3ED9FB18-8594-4A6D-8BE6-AC2057F4F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369" y="5836752"/>
            <a:ext cx="10223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EA4389-6F45-7FEC-0F1D-AFFEFF691550}"/>
              </a:ext>
            </a:extLst>
          </p:cNvPr>
          <p:cNvSpPr txBox="1"/>
          <p:nvPr/>
        </p:nvSpPr>
        <p:spPr>
          <a:xfrm>
            <a:off x="4823839" y="2928431"/>
            <a:ext cx="33762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___________________________</a:t>
            </a:r>
            <a:br>
              <a:rPr lang="en-US">
                <a:solidFill>
                  <a:srgbClr val="000099"/>
                </a:solidFill>
              </a:rPr>
            </a:br>
            <a:r>
              <a:rPr lang="en-US" sz="1200">
                <a:solidFill>
                  <a:srgbClr val="000099"/>
                </a:solidFill>
              </a:rPr>
              <a:t>Business and Administrative Services</a:t>
            </a:r>
          </a:p>
          <a:p>
            <a:endParaRPr lang="en-US" sz="200">
              <a:solidFill>
                <a:schemeClr val="bg1"/>
              </a:solidFill>
            </a:endParaRPr>
          </a:p>
          <a:p>
            <a:r>
              <a:rPr lang="en-US" sz="1000">
                <a:solidFill>
                  <a:schemeClr val="bg1"/>
                </a:solidFill>
              </a:rPr>
              <a:t>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409973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642817" y="476998"/>
            <a:ext cx="10339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Sponsored Programs Post Award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F35269-1051-4A25-91D1-1C2191773DBD}"/>
              </a:ext>
            </a:extLst>
          </p:cNvPr>
          <p:cNvSpPr txBox="1"/>
          <p:nvPr/>
        </p:nvSpPr>
        <p:spPr>
          <a:xfrm>
            <a:off x="537663" y="6209915"/>
            <a:ext cx="7356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Contact: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Rosalba Flores– </a:t>
            </a:r>
            <a:r>
              <a:rPr lang="en-US" sz="1400" b="1" u="sng" spc="5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spaaccounting@csub.edu</a:t>
            </a:r>
            <a:endParaRPr lang="it-IT" sz="1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B500F6-E303-5727-5522-9F7B290306E3}"/>
              </a:ext>
            </a:extLst>
          </p:cNvPr>
          <p:cNvSpPr txBox="1"/>
          <p:nvPr/>
        </p:nvSpPr>
        <p:spPr>
          <a:xfrm>
            <a:off x="910643" y="1350716"/>
            <a:ext cx="6496921" cy="40010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000" b="1" dirty="0"/>
              <a:t>SPA Grants </a:t>
            </a:r>
          </a:p>
          <a:p>
            <a:endParaRPr lang="en-US" b="1" dirty="0"/>
          </a:p>
          <a:p>
            <a:r>
              <a:rPr lang="en-US" dirty="0"/>
              <a:t>Deadline to turn in all SPA FY 2023-24 invoices to SPA</a:t>
            </a:r>
          </a:p>
          <a:p>
            <a:r>
              <a:rPr lang="en-US" dirty="0"/>
              <a:t>Accounting.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SPA Accounting will manually accrue all FY 2023-24</a:t>
            </a:r>
          </a:p>
          <a:p>
            <a:r>
              <a:rPr lang="en-US" dirty="0"/>
              <a:t>invoices submitted to Post Award by noon July 8th.   </a:t>
            </a:r>
          </a:p>
          <a:p>
            <a:r>
              <a:rPr lang="en-US" b="1" i="1" dirty="0"/>
              <a:t>(All grant-related paperwork is due in Post Award by</a:t>
            </a:r>
          </a:p>
          <a:p>
            <a:r>
              <a:rPr lang="en-US" b="1" i="1" dirty="0"/>
              <a:t>July 03, 2024) </a:t>
            </a:r>
          </a:p>
          <a:p>
            <a:r>
              <a:rPr lang="en-US" b="1" dirty="0"/>
              <a:t> </a:t>
            </a:r>
          </a:p>
          <a:p>
            <a:r>
              <a:rPr lang="en-US" dirty="0"/>
              <a:t>Manual accrual list must be submitted to the Grants</a:t>
            </a:r>
            <a:endParaRPr lang="en-US" dirty="0">
              <a:cs typeface="Calibri"/>
            </a:endParaRPr>
          </a:p>
          <a:p>
            <a:r>
              <a:rPr lang="en-US" dirty="0"/>
              <a:t>Accountant for all individual FY 2023-24 invoices greater</a:t>
            </a:r>
          </a:p>
          <a:p>
            <a:r>
              <a:rPr lang="en-US" dirty="0"/>
              <a:t>than $100 that were not submitted to Post Award by</a:t>
            </a:r>
          </a:p>
          <a:p>
            <a:r>
              <a:rPr lang="en-US" dirty="0"/>
              <a:t>July 3rd deadline. </a:t>
            </a:r>
            <a:endParaRPr lang="en-US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D6BC4C-6F84-F863-B554-449E8E69DD95}"/>
              </a:ext>
            </a:extLst>
          </p:cNvPr>
          <p:cNvSpPr txBox="1"/>
          <p:nvPr/>
        </p:nvSpPr>
        <p:spPr>
          <a:xfrm>
            <a:off x="9272879" y="1385494"/>
            <a:ext cx="1364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Sixto Solis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ECF1D3-97EA-3042-E608-EE73B111F319}"/>
              </a:ext>
            </a:extLst>
          </p:cNvPr>
          <p:cNvSpPr txBox="1"/>
          <p:nvPr/>
        </p:nvSpPr>
        <p:spPr>
          <a:xfrm>
            <a:off x="9444474" y="1672833"/>
            <a:ext cx="14200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X2579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45B5E6-E2EB-D673-6F29-40B6FBF9D5B2}"/>
              </a:ext>
            </a:extLst>
          </p:cNvPr>
          <p:cNvSpPr txBox="1"/>
          <p:nvPr/>
        </p:nvSpPr>
        <p:spPr>
          <a:xfrm>
            <a:off x="7104755" y="1379345"/>
            <a:ext cx="11984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Monday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152729-75EB-FD01-F5FA-402B0FA0A0D8}"/>
              </a:ext>
            </a:extLst>
          </p:cNvPr>
          <p:cNvSpPr txBox="1"/>
          <p:nvPr/>
        </p:nvSpPr>
        <p:spPr>
          <a:xfrm>
            <a:off x="7005979" y="1665329"/>
            <a:ext cx="1346200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/>
              <a:t>07/08/2024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7E3725-2C40-1071-F2B0-69008372CFBA}"/>
              </a:ext>
            </a:extLst>
          </p:cNvPr>
          <p:cNvSpPr txBox="1"/>
          <p:nvPr/>
        </p:nvSpPr>
        <p:spPr>
          <a:xfrm>
            <a:off x="7268617" y="1935255"/>
            <a:ext cx="7254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Noon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AB35AA-2FF9-5BE0-EF67-A6A955683828}"/>
              </a:ext>
            </a:extLst>
          </p:cNvPr>
          <p:cNvSpPr txBox="1"/>
          <p:nvPr/>
        </p:nvSpPr>
        <p:spPr>
          <a:xfrm>
            <a:off x="7104755" y="2695218"/>
            <a:ext cx="1095098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/>
              <a:t>Thursday</a:t>
            </a:r>
            <a:endParaRPr lang="en-US" dirty="0"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045C13-7AF9-5597-DC39-80FBB3A19289}"/>
              </a:ext>
            </a:extLst>
          </p:cNvPr>
          <p:cNvSpPr txBox="1"/>
          <p:nvPr/>
        </p:nvSpPr>
        <p:spPr>
          <a:xfrm>
            <a:off x="7016231" y="3030525"/>
            <a:ext cx="1375465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/>
              <a:t>07/11/2024</a:t>
            </a:r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025697-C54A-28EE-A84D-2A5322DDA35B}"/>
              </a:ext>
            </a:extLst>
          </p:cNvPr>
          <p:cNvSpPr txBox="1"/>
          <p:nvPr/>
        </p:nvSpPr>
        <p:spPr>
          <a:xfrm>
            <a:off x="1104900" y="5353050"/>
            <a:ext cx="768667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Note: </a:t>
            </a:r>
            <a:r>
              <a:rPr lang="en-US" b="1" i="1" u="sng" dirty="0"/>
              <a:t>To avoid a duplication</a:t>
            </a:r>
            <a:r>
              <a:rPr lang="en-US" b="1" dirty="0"/>
              <a:t>, invoices submitted to Post Award for payment should not be on the June 10 accrual list.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26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1904231" y="472521"/>
            <a:ext cx="8217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  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F58379E-1C5E-40FA-AD1E-1B18E16A2269}"/>
              </a:ext>
            </a:extLst>
          </p:cNvPr>
          <p:cNvSpPr txBox="1">
            <a:spLocks/>
          </p:cNvSpPr>
          <p:nvPr/>
        </p:nvSpPr>
        <p:spPr>
          <a:xfrm>
            <a:off x="616184" y="1340582"/>
            <a:ext cx="10864616" cy="43668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ADB99-B10F-3639-790C-FA70B8A20E02}"/>
              </a:ext>
            </a:extLst>
          </p:cNvPr>
          <p:cNvSpPr txBox="1"/>
          <p:nvPr/>
        </p:nvSpPr>
        <p:spPr>
          <a:xfrm>
            <a:off x="878612" y="1349407"/>
            <a:ext cx="99395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/>
              <a:t>Org Inbox Contact: </a:t>
            </a:r>
            <a:r>
              <a:rPr lang="en-US" sz="2800" b="1">
                <a:cs typeface="Calibri"/>
                <a:hlinkClick r:id="rId2"/>
              </a:rPr>
              <a:t>foundationaccounting@csub.edu</a:t>
            </a:r>
            <a:r>
              <a:rPr lang="en-US" sz="2800" b="1">
                <a:cs typeface="Calibri"/>
              </a:rPr>
              <a:t> </a:t>
            </a:r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1477AC-A81C-3308-D0AF-0A4D052C56C6}"/>
              </a:ext>
            </a:extLst>
          </p:cNvPr>
          <p:cNvSpPr txBox="1"/>
          <p:nvPr/>
        </p:nvSpPr>
        <p:spPr>
          <a:xfrm>
            <a:off x="878612" y="1914635"/>
            <a:ext cx="9722956" cy="46474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spc="-15">
                <a:cs typeface="Calibri"/>
              </a:rPr>
              <a:t>Donations/Deposits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spc="-15">
                <a:cs typeface="Calibri"/>
              </a:rPr>
              <a:t>All donations (checks, cash, credit cards) must run through Gift Processing in UA Accounting for proper recording, document retention, and tax receipting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spc="-15">
                <a:cs typeface="Calibri"/>
              </a:rPr>
              <a:t>Drop off to UA or contact for pick up</a:t>
            </a:r>
          </a:p>
          <a:p>
            <a:endParaRPr lang="en-US" sz="1600" b="1" spc="-15">
              <a:cs typeface="Calibri"/>
            </a:endParaRPr>
          </a:p>
          <a:p>
            <a:r>
              <a:rPr lang="en-US" sz="2800" b="1" spc="-15">
                <a:cs typeface="Calibri"/>
              </a:rPr>
              <a:t>Fundraising Events Sponsorships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spc="-15">
                <a:cs typeface="Calibri"/>
              </a:rPr>
              <a:t>Sponsorship packets must be reviewed by UA Accounting to evaluate benefits provided to sponsors for tax deductibility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spc="-15">
                <a:cs typeface="Calibri"/>
              </a:rPr>
              <a:t>Fundraising event approval </a:t>
            </a:r>
            <a:r>
              <a:rPr lang="en-US" sz="2800" spc="-15">
                <a:cs typeface="Calibri"/>
                <a:hlinkClick r:id="rId3"/>
              </a:rPr>
              <a:t>form</a:t>
            </a:r>
            <a:r>
              <a:rPr lang="en-US" sz="2800" spc="-15">
                <a:cs typeface="Calibri"/>
              </a:rPr>
              <a:t> required per CSU policy</a:t>
            </a:r>
          </a:p>
          <a:p>
            <a:endParaRPr lang="en-US" sz="2800" b="1" spc="-5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7508C7-5DB1-7EA4-ABC4-74B3791E1202}"/>
              </a:ext>
            </a:extLst>
          </p:cNvPr>
          <p:cNvSpPr txBox="1"/>
          <p:nvPr/>
        </p:nvSpPr>
        <p:spPr>
          <a:xfrm>
            <a:off x="297951" y="6129977"/>
            <a:ext cx="6010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cs typeface="Times New Roman" panose="02020603050405020304" pitchFamily="18" charset="0"/>
              </a:rPr>
              <a:t>Contact</a:t>
            </a: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400">
                <a:cs typeface="Times New Roman" panose="02020603050405020304" pitchFamily="18" charset="0"/>
              </a:rPr>
              <a:t>Jassica Gauna- </a:t>
            </a:r>
            <a:r>
              <a:rPr lang="en-US" sz="1400" b="1" u="sng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jgauna@csub.edu</a:t>
            </a:r>
            <a:r>
              <a:rPr lang="en-US" sz="1400" b="1" u="sng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28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1904231" y="472521"/>
            <a:ext cx="8217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  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F58379E-1C5E-40FA-AD1E-1B18E16A2269}"/>
              </a:ext>
            </a:extLst>
          </p:cNvPr>
          <p:cNvSpPr txBox="1">
            <a:spLocks/>
          </p:cNvSpPr>
          <p:nvPr/>
        </p:nvSpPr>
        <p:spPr>
          <a:xfrm>
            <a:off x="616184" y="1340582"/>
            <a:ext cx="10864616" cy="43668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7508C7-5DB1-7EA4-ABC4-74B3791E1202}"/>
              </a:ext>
            </a:extLst>
          </p:cNvPr>
          <p:cNvSpPr txBox="1"/>
          <p:nvPr/>
        </p:nvSpPr>
        <p:spPr>
          <a:xfrm>
            <a:off x="297951" y="6129977"/>
            <a:ext cx="6010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cs typeface="Times New Roman" panose="02020603050405020304" pitchFamily="18" charset="0"/>
              </a:rPr>
              <a:t>Contact</a:t>
            </a: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400">
                <a:cs typeface="Times New Roman" panose="02020603050405020304" pitchFamily="18" charset="0"/>
              </a:rPr>
              <a:t>Jassica Gauna- </a:t>
            </a:r>
            <a:r>
              <a:rPr lang="en-US" sz="1400" b="1" u="sng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jgauna@csub.edu</a:t>
            </a:r>
            <a:r>
              <a:rPr lang="en-US" sz="1400" b="1" u="sng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948D89-0874-3187-1F8A-432A393DFF12}"/>
              </a:ext>
            </a:extLst>
          </p:cNvPr>
          <p:cNvSpPr txBox="1"/>
          <p:nvPr/>
        </p:nvSpPr>
        <p:spPr>
          <a:xfrm>
            <a:off x="1051365" y="1567832"/>
            <a:ext cx="9722956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spc="-15">
                <a:cs typeface="Calibri"/>
              </a:rPr>
              <a:t>Gift-in-Kind Acceptance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spc="-15">
                <a:cs typeface="Calibri"/>
              </a:rPr>
              <a:t>Non-cash donations (i.e. goods, equipment, property, services)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spc="-15">
                <a:cs typeface="Calibri"/>
                <a:hlinkClick r:id="rId3"/>
              </a:rPr>
              <a:t>GIK form </a:t>
            </a:r>
            <a:r>
              <a:rPr lang="en-US" sz="2800" spc="-15">
                <a:cs typeface="Calibri"/>
              </a:rPr>
              <a:t>must be submitted and approved by Foundation Executive Director </a:t>
            </a:r>
            <a:r>
              <a:rPr lang="en-US" sz="2800" b="1" u="sng" spc="-15">
                <a:cs typeface="Calibri"/>
              </a:rPr>
              <a:t>before</a:t>
            </a:r>
            <a:r>
              <a:rPr lang="en-US" sz="2800" spc="-15">
                <a:cs typeface="Calibri"/>
              </a:rPr>
              <a:t> accepting and receiving the gift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spc="-15">
                <a:cs typeface="Calibri"/>
                <a:hlinkClick r:id="rId4"/>
              </a:rPr>
              <a:t>Memo</a:t>
            </a:r>
            <a:r>
              <a:rPr lang="en-US" sz="2800" spc="-15">
                <a:cs typeface="Calibri"/>
              </a:rPr>
              <a:t> to campus with additional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982645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2063915" y="371250"/>
            <a:ext cx="7191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Payment Services 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3FA7AB-2B28-49BF-94F7-F73851E1165F}"/>
              </a:ext>
            </a:extLst>
          </p:cNvPr>
          <p:cNvSpPr/>
          <p:nvPr/>
        </p:nvSpPr>
        <p:spPr>
          <a:xfrm>
            <a:off x="335275" y="1201175"/>
            <a:ext cx="1104053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9584">
              <a:lnSpc>
                <a:spcPct val="100000"/>
              </a:lnSpc>
            </a:pPr>
            <a:endParaRPr lang="en-US" sz="2000" dirty="0">
              <a:latin typeface="Times New Roman"/>
              <a:cs typeface="Times New Roman"/>
            </a:endParaRPr>
          </a:p>
          <a:p>
            <a:pPr marL="1840230" marR="5080" indent="-1828800">
              <a:spcBef>
                <a:spcPts val="5"/>
              </a:spcBef>
            </a:pPr>
            <a:r>
              <a:rPr lang="en-US" sz="2000" dirty="0">
                <a:latin typeface="Calibri"/>
                <a:cs typeface="Calibri"/>
              </a:rPr>
              <a:t>May 1:	Direct Pays and invoices through April 26</a:t>
            </a:r>
            <a:r>
              <a:rPr lang="en-US" sz="2000" baseline="30000" dirty="0">
                <a:latin typeface="Calibri"/>
                <a:cs typeface="Calibri"/>
              </a:rPr>
              <a:t>th</a:t>
            </a:r>
            <a:r>
              <a:rPr lang="en-US" sz="2000" dirty="0">
                <a:latin typeface="Calibri"/>
                <a:cs typeface="Calibri"/>
              </a:rPr>
              <a:t> are due</a:t>
            </a:r>
          </a:p>
          <a:p>
            <a:pPr marL="1840230" marR="5080" indent="-1828800">
              <a:spcBef>
                <a:spcPts val="5"/>
              </a:spcBef>
            </a:pPr>
            <a:r>
              <a:rPr lang="en-US" sz="2000" dirty="0">
                <a:latin typeface="Calibri"/>
                <a:cs typeface="Calibri"/>
              </a:rPr>
              <a:t>May 8:	Travel claims for travel ending through April 26</a:t>
            </a:r>
            <a:r>
              <a:rPr lang="en-US" sz="2000" baseline="30000" dirty="0">
                <a:latin typeface="Calibri"/>
                <a:cs typeface="Calibri"/>
              </a:rPr>
              <a:t>th</a:t>
            </a:r>
            <a:r>
              <a:rPr lang="en-US" sz="2000" dirty="0">
                <a:latin typeface="Calibri"/>
                <a:cs typeface="Calibri"/>
              </a:rPr>
              <a:t> are due</a:t>
            </a:r>
          </a:p>
          <a:p>
            <a:pPr marL="1840230" marR="5080" indent="-1828800">
              <a:spcBef>
                <a:spcPts val="5"/>
              </a:spcBef>
            </a:pPr>
            <a:r>
              <a:rPr lang="en-US" sz="2000" dirty="0">
                <a:latin typeface="Calibri"/>
                <a:cs typeface="Calibri"/>
              </a:rPr>
              <a:t>June 3:	</a:t>
            </a:r>
            <a:r>
              <a:rPr lang="en-US" sz="2000" spc="-5" dirty="0">
                <a:latin typeface="Calibri"/>
                <a:cs typeface="Calibri"/>
              </a:rPr>
              <a:t>May </a:t>
            </a:r>
            <a:r>
              <a:rPr lang="en-US" sz="2000" spc="-10" dirty="0">
                <a:latin typeface="Calibri"/>
                <a:cs typeface="Calibri"/>
              </a:rPr>
              <a:t>AP paperwork due</a:t>
            </a:r>
          </a:p>
          <a:p>
            <a:pPr marL="1840230" marR="5080" indent="-1828800">
              <a:spcBef>
                <a:spcPts val="5"/>
              </a:spcBef>
            </a:pPr>
            <a:r>
              <a:rPr lang="en-US" sz="2000" spc="-10" dirty="0">
                <a:latin typeface="Calibri"/>
                <a:cs typeface="Calibri"/>
              </a:rPr>
              <a:t>June 6:	All FY23/24 AP paperwork due</a:t>
            </a:r>
            <a:endParaRPr lang="en-US" sz="2000" spc="-5" dirty="0">
              <a:latin typeface="Calibri"/>
              <a:cs typeface="Calibri"/>
            </a:endParaRPr>
          </a:p>
          <a:p>
            <a:pPr marL="1840230" marR="5080" indent="-1828800">
              <a:spcBef>
                <a:spcPts val="5"/>
              </a:spcBef>
            </a:pPr>
            <a:r>
              <a:rPr lang="en-US" sz="2000" spc="-5" dirty="0">
                <a:latin typeface="Calibri"/>
                <a:cs typeface="Calibri"/>
              </a:rPr>
              <a:t>June 6:       	May &amp; early June travel claims due</a:t>
            </a:r>
          </a:p>
          <a:p>
            <a:pPr marL="1840230" marR="5080" indent="-1828800">
              <a:spcBef>
                <a:spcPts val="5"/>
              </a:spcBef>
            </a:pPr>
            <a:r>
              <a:rPr lang="en-US" sz="2000" spc="-5" dirty="0">
                <a:latin typeface="Calibri"/>
                <a:cs typeface="Calibri"/>
              </a:rPr>
              <a:t>June 6:	</a:t>
            </a:r>
            <a:r>
              <a:rPr lang="en-US" sz="2000" b="1" spc="-5" dirty="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r>
              <a:rPr lang="en-US" sz="2000" spc="-5" dirty="0">
                <a:latin typeface="Calibri"/>
                <a:cs typeface="Calibri"/>
              </a:rPr>
              <a:t>Accruals for travel due. </a:t>
            </a:r>
            <a:r>
              <a:rPr lang="en-US" sz="2000" b="1" spc="-5" dirty="0">
                <a:latin typeface="Calibri"/>
                <a:cs typeface="Calibri"/>
              </a:rPr>
              <a:t>A </a:t>
            </a:r>
            <a:r>
              <a:rPr lang="en-US" sz="2000" b="1" spc="-5" dirty="0">
                <a:latin typeface="Calibri"/>
                <a:cs typeface="Calibri"/>
                <a:hlinkClick r:id="rId2"/>
              </a:rPr>
              <a:t>Year-end Travel Accrual Form</a:t>
            </a:r>
            <a:r>
              <a:rPr lang="en-US" sz="2000" b="1" spc="-5" dirty="0">
                <a:latin typeface="Calibri"/>
                <a:cs typeface="Calibri"/>
              </a:rPr>
              <a:t> must be submitted using the PowerForm on the </a:t>
            </a:r>
            <a:r>
              <a:rPr lang="en-US" sz="2000" b="1" spc="-5" dirty="0">
                <a:latin typeface="Calibri"/>
                <a:cs typeface="Calibri"/>
                <a:hlinkClick r:id="rId2"/>
              </a:rPr>
              <a:t>Payment Services forms</a:t>
            </a:r>
            <a:r>
              <a:rPr lang="en-US" sz="2000" b="1" spc="-5" dirty="0">
                <a:latin typeface="Calibri"/>
                <a:cs typeface="Calibri"/>
              </a:rPr>
              <a:t> website. </a:t>
            </a:r>
            <a:r>
              <a:rPr lang="en-US" sz="2000" spc="-5" dirty="0">
                <a:latin typeface="Calibri"/>
                <a:cs typeface="Calibri"/>
              </a:rPr>
              <a:t>Old forms emailed to us will be rejected; only the Adobe Sign PowerForm will be accepted, so that we can track them.</a:t>
            </a:r>
          </a:p>
          <a:p>
            <a:pPr marL="1840230" marR="5080" indent="-1828800">
              <a:spcBef>
                <a:spcPts val="5"/>
              </a:spcBef>
            </a:pPr>
            <a:endParaRPr lang="en-US" sz="3000" b="1" spc="-5" dirty="0">
              <a:latin typeface="Calibri"/>
              <a:cs typeface="Calibri"/>
            </a:endParaRPr>
          </a:p>
          <a:p>
            <a:pPr marL="1840230" marR="5080" indent="-1828800">
              <a:spcBef>
                <a:spcPts val="5"/>
              </a:spcBef>
            </a:pP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*No travel ending before April 7, 2024 will be accrued because CSU policy requires travel claims to be submitted no later than 60 days after the end of travel. No exceptions. </a:t>
            </a:r>
            <a:endParaRPr lang="en-US" sz="20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840230" marR="5080" indent="-1828800">
              <a:spcBef>
                <a:spcPts val="5"/>
              </a:spcBef>
            </a:pPr>
            <a:endParaRPr lang="en-US" sz="600" b="1" spc="-5" dirty="0">
              <a:latin typeface="Calibri"/>
              <a:cs typeface="Calibri"/>
            </a:endParaRPr>
          </a:p>
          <a:p>
            <a:pPr marL="1840230" marR="5080" indent="-1828800">
              <a:spcBef>
                <a:spcPts val="5"/>
              </a:spcBef>
            </a:pPr>
            <a:r>
              <a:rPr lang="en-US" sz="2000" spc="-5" dirty="0">
                <a:latin typeface="Calibri"/>
                <a:cs typeface="Calibri"/>
              </a:rPr>
              <a:t>Paperwork must be submitted early enough to be received by </a:t>
            </a:r>
            <a:r>
              <a:rPr lang="en-US" sz="2000" dirty="0">
                <a:solidFill>
                  <a:srgbClr val="0000FF"/>
                </a:solidFill>
              </a:rPr>
              <a:t>accounts_payable@csub.edu </a:t>
            </a:r>
            <a:r>
              <a:rPr lang="en-US" sz="2000" spc="-5" dirty="0">
                <a:latin typeface="Calibri"/>
                <a:cs typeface="Calibri"/>
              </a:rPr>
              <a:t>by </a:t>
            </a:r>
            <a:r>
              <a:rPr lang="en-US" sz="2000" b="1" u="sng" spc="-5" dirty="0">
                <a:latin typeface="Calibri"/>
                <a:cs typeface="Calibri"/>
              </a:rPr>
              <a:t>June 6th</a:t>
            </a:r>
            <a:r>
              <a:rPr lang="en-US" sz="2000" u="sng" spc="-5" dirty="0">
                <a:latin typeface="Calibri"/>
                <a:cs typeface="Calibri"/>
              </a:rPr>
              <a:t>.</a:t>
            </a:r>
          </a:p>
          <a:p>
            <a:pPr marL="1840230" marR="5080" indent="-1828800" algn="ctr">
              <a:spcBef>
                <a:spcPts val="5"/>
              </a:spcBef>
            </a:pPr>
            <a:r>
              <a:rPr lang="en-US" sz="2000" u="sng" spc="-5" dirty="0">
                <a:latin typeface="Calibri"/>
                <a:cs typeface="Calibri"/>
              </a:rPr>
              <a:t>Paperwork received after the deadlines may not be accrued or paid before year-end.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408A9E-FBDE-6034-5569-D81B50BFCDB9}"/>
              </a:ext>
            </a:extLst>
          </p:cNvPr>
          <p:cNvSpPr txBox="1"/>
          <p:nvPr/>
        </p:nvSpPr>
        <p:spPr>
          <a:xfrm>
            <a:off x="552475" y="5840419"/>
            <a:ext cx="366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Contact:</a:t>
            </a:r>
          </a:p>
          <a:p>
            <a:r>
              <a:rPr lang="en-US"/>
              <a:t>Tina Livingston tlivingston@csub.edu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B72F01-3793-1898-7E64-8F49979FF9DE}"/>
              </a:ext>
            </a:extLst>
          </p:cNvPr>
          <p:cNvSpPr txBox="1"/>
          <p:nvPr/>
        </p:nvSpPr>
        <p:spPr>
          <a:xfrm>
            <a:off x="757980" y="1085238"/>
            <a:ext cx="11635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All communication should be submitted to </a:t>
            </a:r>
            <a:r>
              <a:rPr lang="en-US" sz="2000" b="1">
                <a:solidFill>
                  <a:srgbClr val="0000FF"/>
                </a:solidFill>
              </a:rPr>
              <a:t>accounts_payable@csub.edu </a:t>
            </a:r>
            <a:r>
              <a:rPr lang="en-US" sz="2000" b="1"/>
              <a:t>(not to an individual)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56178E-9B32-E1FB-D436-5D10DB09C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066" y="4006411"/>
            <a:ext cx="61722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86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2133261" y="361199"/>
            <a:ext cx="7191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Services  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7BC65C-FFA2-F1B4-2CB5-D37D51A4F27B}"/>
              </a:ext>
            </a:extLst>
          </p:cNvPr>
          <p:cNvSpPr txBox="1"/>
          <p:nvPr/>
        </p:nvSpPr>
        <p:spPr>
          <a:xfrm>
            <a:off x="338611" y="5781859"/>
            <a:ext cx="60991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Contact:</a:t>
            </a:r>
          </a:p>
          <a:p>
            <a:r>
              <a:rPr lang="en-US"/>
              <a:t>Tina Livingston tlivingston@csub.edu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B12B4C-3C7C-865A-6E4E-54F9C8787F96}"/>
              </a:ext>
            </a:extLst>
          </p:cNvPr>
          <p:cNvSpPr txBox="1"/>
          <p:nvPr/>
        </p:nvSpPr>
        <p:spPr>
          <a:xfrm>
            <a:off x="196568" y="1047824"/>
            <a:ext cx="12064778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spc="-10" dirty="0">
                <a:latin typeface="Calibri"/>
                <a:cs typeface="Calibri"/>
              </a:rPr>
              <a:t>Completed AP paperwork received by the deadlines on the previous page will be either paid or accrued in FY23/24.</a:t>
            </a:r>
          </a:p>
          <a:p>
            <a:endParaRPr lang="en-US" sz="800" spc="-10" dirty="0">
              <a:latin typeface="Calibri"/>
              <a:cs typeface="Calibri"/>
            </a:endParaRPr>
          </a:p>
          <a:p>
            <a:r>
              <a:rPr lang="en-US" sz="2300" spc="-10" dirty="0">
                <a:latin typeface="Calibri"/>
                <a:cs typeface="Calibri"/>
              </a:rPr>
              <a:t>Paperwork received after the deadlines </a:t>
            </a:r>
            <a:r>
              <a:rPr lang="en-US" sz="2300" i="1" spc="-10" dirty="0">
                <a:latin typeface="Calibri"/>
                <a:cs typeface="Calibri"/>
              </a:rPr>
              <a:t>may</a:t>
            </a:r>
            <a:r>
              <a:rPr lang="en-US" sz="2300" spc="-10" dirty="0">
                <a:latin typeface="Calibri"/>
                <a:cs typeface="Calibri"/>
              </a:rPr>
              <a:t> be paid or accrued in FY23/24, but it’s not guaranteed.</a:t>
            </a:r>
          </a:p>
          <a:p>
            <a:endParaRPr lang="en-US" sz="800" spc="-10" dirty="0">
              <a:latin typeface="Calibri"/>
              <a:cs typeface="Calibri"/>
            </a:endParaRPr>
          </a:p>
          <a:p>
            <a:r>
              <a:rPr lang="en-US" sz="2300" spc="-10" dirty="0">
                <a:latin typeface="Calibri"/>
                <a:cs typeface="Calibri"/>
              </a:rPr>
              <a:t>If you submit a travel claim before June 30</a:t>
            </a:r>
            <a:r>
              <a:rPr lang="en-US" sz="2300" spc="-10" baseline="30000" dirty="0">
                <a:latin typeface="Calibri"/>
                <a:cs typeface="Calibri"/>
              </a:rPr>
              <a:t>th</a:t>
            </a:r>
            <a:r>
              <a:rPr lang="en-US" sz="2300" spc="-10" dirty="0">
                <a:latin typeface="Calibri"/>
                <a:cs typeface="Calibri"/>
              </a:rPr>
              <a:t> that was submitted on a Travel Accrual Form, please note that prominently on the claim &amp; </a:t>
            </a:r>
            <a:r>
              <a:rPr lang="en-US" sz="2300" u="sng" spc="-10" dirty="0">
                <a:latin typeface="Calibri"/>
                <a:cs typeface="Calibri"/>
              </a:rPr>
              <a:t>attach a copy of the accrual form as the first page of the attachment</a:t>
            </a:r>
            <a:r>
              <a:rPr lang="en-US" sz="2300" spc="-10" dirty="0">
                <a:latin typeface="Calibri"/>
                <a:cs typeface="Calibri"/>
              </a:rPr>
              <a:t>. </a:t>
            </a:r>
          </a:p>
          <a:p>
            <a:endParaRPr lang="en-US" sz="800" b="1" u="sng" spc="-10" dirty="0">
              <a:latin typeface="Calibri"/>
              <a:cs typeface="Calibri"/>
            </a:endParaRPr>
          </a:p>
          <a:p>
            <a:r>
              <a:rPr lang="en-US" sz="23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use the forms from the </a:t>
            </a:r>
            <a:r>
              <a:rPr lang="en-US" sz="23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forms gateway</a:t>
            </a:r>
            <a:r>
              <a:rPr lang="en-US" sz="23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(all forms except the Travel Charge Request and the Travel Advance are Adobe Sign PowerForms) and contact us at </a:t>
            </a:r>
            <a:r>
              <a:rPr lang="en-US" sz="2300" u="sng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accounts_payable@csub.edu</a:t>
            </a:r>
            <a:r>
              <a:rPr lang="en-US" sz="23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questions.  </a:t>
            </a:r>
            <a:endParaRPr lang="en-US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dirty="0"/>
          </a:p>
          <a:p>
            <a:r>
              <a:rPr lang="en-US" sz="2300" spc="-10" dirty="0">
                <a:latin typeface="Calibri"/>
                <a:cs typeface="Calibri"/>
              </a:rPr>
              <a:t>If a department has paperwork that they don’t want to be charged against the FY23/24 budget, </a:t>
            </a:r>
          </a:p>
          <a:p>
            <a:r>
              <a:rPr lang="en-US" sz="2300" b="1" u="sng" spc="-10" dirty="0">
                <a:latin typeface="Calibri"/>
                <a:cs typeface="Calibri"/>
              </a:rPr>
              <a:t>don’t submit it until July.</a:t>
            </a:r>
          </a:p>
          <a:p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82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2103031" y="501565"/>
            <a:ext cx="7191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Payment Services 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408A9E-FBDE-6034-5569-D81B50BFCDB9}"/>
              </a:ext>
            </a:extLst>
          </p:cNvPr>
          <p:cNvSpPr txBox="1"/>
          <p:nvPr/>
        </p:nvSpPr>
        <p:spPr>
          <a:xfrm>
            <a:off x="669303" y="5872899"/>
            <a:ext cx="536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Contact:</a:t>
            </a:r>
          </a:p>
          <a:p>
            <a:r>
              <a:rPr lang="en-US" dirty="0"/>
              <a:t>Becky Lappin </a:t>
            </a:r>
            <a:r>
              <a:rPr lang="en-US" dirty="0">
                <a:hlinkClick r:id="rId2"/>
              </a:rPr>
              <a:t>blappin@csub.edu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procard@csub.edu</a:t>
            </a:r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6C7EF5-EA2A-4927-C713-48DBB32D0D97}"/>
              </a:ext>
            </a:extLst>
          </p:cNvPr>
          <p:cNvSpPr txBox="1"/>
          <p:nvPr/>
        </p:nvSpPr>
        <p:spPr>
          <a:xfrm>
            <a:off x="642852" y="1098427"/>
            <a:ext cx="10827562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u="none" strike="noStrike" baseline="0" dirty="0"/>
              <a:t>Procurement Card (ProCard)</a:t>
            </a:r>
          </a:p>
          <a:p>
            <a:pPr algn="l"/>
            <a:endParaRPr lang="en-US" sz="800" b="1" i="0" u="none" strike="noStrike" baseline="0" dirty="0"/>
          </a:p>
          <a:p>
            <a:pPr algn="l"/>
            <a:r>
              <a:rPr lang="en-US" sz="2200" i="0" u="none" strike="noStrike" baseline="0" dirty="0"/>
              <a:t>The ProCard billing cycle for June is May 11- June 10, 2024.</a:t>
            </a:r>
          </a:p>
          <a:p>
            <a:pPr algn="l"/>
            <a:endParaRPr lang="en-US" sz="800" i="0" u="none" strike="noStrike" baseline="0" dirty="0"/>
          </a:p>
          <a:p>
            <a:pPr algn="l"/>
            <a:r>
              <a:rPr lang="en-US" sz="2200" i="0" u="none" strike="noStrike" baseline="0" dirty="0"/>
              <a:t>The reconciliation period in PeopleSoft for the June statement is </a:t>
            </a:r>
            <a:r>
              <a:rPr lang="en-US" sz="2200" i="0" u="sng" strike="noStrike" baseline="0" dirty="0"/>
              <a:t>June 11-20, 2024</a:t>
            </a:r>
            <a:r>
              <a:rPr lang="en-US" sz="2200" i="0" u="none" strike="noStrike" baseline="0" dirty="0"/>
              <a:t> (7 business days). </a:t>
            </a:r>
            <a:r>
              <a:rPr lang="en-US" sz="2200" b="1" u="sng" dirty="0">
                <a:solidFill>
                  <a:srgbClr val="FF0000"/>
                </a:solidFill>
              </a:rPr>
              <a:t>When the reconciliation period ends, the charges for June will be final</a:t>
            </a:r>
            <a:r>
              <a:rPr lang="en-US" sz="2200" b="1" dirty="0">
                <a:solidFill>
                  <a:srgbClr val="FF0000"/>
                </a:solidFill>
              </a:rPr>
              <a:t>. </a:t>
            </a:r>
            <a:r>
              <a:rPr lang="en-US" sz="2200" b="1" dirty="0"/>
              <a:t>They can’t be transferred before year-end and can’t be transferred in the following year. </a:t>
            </a:r>
          </a:p>
          <a:p>
            <a:pPr algn="l"/>
            <a:endParaRPr lang="en-US" sz="800" b="1" dirty="0"/>
          </a:p>
          <a:p>
            <a:pPr algn="l"/>
            <a:r>
              <a:rPr lang="en-US" sz="2200" b="1" dirty="0">
                <a:solidFill>
                  <a:srgbClr val="FF0000"/>
                </a:solidFill>
              </a:rPr>
              <a:t>Please tell your </a:t>
            </a:r>
            <a:r>
              <a:rPr lang="en-US" sz="2200" b="1" dirty="0" err="1">
                <a:solidFill>
                  <a:srgbClr val="FF0000"/>
                </a:solidFill>
              </a:rPr>
              <a:t>ProCardholders</a:t>
            </a:r>
            <a:r>
              <a:rPr lang="en-US" sz="2200" b="1" dirty="0">
                <a:solidFill>
                  <a:srgbClr val="FF0000"/>
                </a:solidFill>
              </a:rPr>
              <a:t> how important it is for them to log in from June 11-20 and reconcile their statements. </a:t>
            </a:r>
          </a:p>
          <a:p>
            <a:pPr algn="l"/>
            <a:endParaRPr lang="en-US" sz="800" b="1" dirty="0">
              <a:solidFill>
                <a:srgbClr val="FF0000"/>
              </a:solidFill>
            </a:endParaRPr>
          </a:p>
          <a:p>
            <a:pPr algn="l"/>
            <a:r>
              <a:rPr lang="en-US" sz="2200" b="1" dirty="0"/>
              <a:t>Starting in May 2024, ProCard reconciliations may only be submitted by using the ProCard Reconciliation &amp; Approval Form (PowerForm) on the </a:t>
            </a:r>
            <a:r>
              <a:rPr lang="en-US" sz="2200" b="1" dirty="0">
                <a:hlinkClick r:id="rId4"/>
              </a:rPr>
              <a:t>forms gateway</a:t>
            </a:r>
            <a:r>
              <a:rPr lang="en-US" sz="2200" dirty="0"/>
              <a:t>. This is so that we can track forms that are being routed and to prevent forms getting lost in the “mail”. </a:t>
            </a:r>
          </a:p>
          <a:p>
            <a:pPr algn="l"/>
            <a:endParaRPr lang="en-US" sz="800" i="0" u="none" strike="noStrike" baseline="0" dirty="0"/>
          </a:p>
          <a:p>
            <a:pPr algn="l"/>
            <a:r>
              <a:rPr lang="en-US" sz="2200" i="0" u="none" strike="noStrike" baseline="0" dirty="0"/>
              <a:t>Use tax chargebacks for purchases made in the June 2024 billing cycle will be posted to the FY 2024-25 budget.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9443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2411817" y="242581"/>
            <a:ext cx="7191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Labor Cost Distribution (LCD)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F777DC-3F8F-481F-8E95-7BEA2A20C741}"/>
              </a:ext>
            </a:extLst>
          </p:cNvPr>
          <p:cNvSpPr txBox="1"/>
          <p:nvPr/>
        </p:nvSpPr>
        <p:spPr>
          <a:xfrm>
            <a:off x="146175" y="6152578"/>
            <a:ext cx="8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Contacts:</a:t>
            </a:r>
          </a:p>
          <a:p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–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hr@csub.edu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 |  </a:t>
            </a: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Tina Williams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twilliams@csub.edu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  |  </a:t>
            </a: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Linda Lara –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llara3@csub.edu</a:t>
            </a:r>
            <a:endParaRPr 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25A76-CE1D-1826-7640-FCFF339049FD}"/>
              </a:ext>
            </a:extLst>
          </p:cNvPr>
          <p:cNvSpPr txBox="1"/>
          <p:nvPr/>
        </p:nvSpPr>
        <p:spPr>
          <a:xfrm>
            <a:off x="94308" y="1024948"/>
            <a:ext cx="11860295" cy="460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Please refer to the year-end memo for specific deadlines.</a:t>
            </a:r>
          </a:p>
          <a:p>
            <a:pPr algn="ctr"/>
            <a:endParaRPr lang="en-US" sz="900" dirty="0"/>
          </a:p>
          <a:p>
            <a:pPr algn="ctr"/>
            <a:r>
              <a:rPr lang="en-US" sz="2000" dirty="0"/>
              <a:t>All Payroll Move Request and PCAR forms with grant related funding must be submitted to Post Award </a:t>
            </a:r>
          </a:p>
          <a:p>
            <a:pPr algn="ctr"/>
            <a:r>
              <a:rPr lang="en-US" sz="2000" dirty="0"/>
              <a:t>(previously known as GRASP) for review and approval prior to sending to HR.</a:t>
            </a:r>
            <a:endParaRPr lang="en-US" sz="900" dirty="0"/>
          </a:p>
          <a:p>
            <a:pPr algn="ctr"/>
            <a:endParaRPr lang="en-US" sz="2000" dirty="0"/>
          </a:p>
          <a:p>
            <a:pPr algn="ctr"/>
            <a:endParaRPr lang="en-US" sz="900" dirty="0"/>
          </a:p>
          <a:p>
            <a:pPr marL="0" indent="0" algn="ctr">
              <a:buNone/>
            </a:pPr>
            <a:r>
              <a:rPr lang="en-US" sz="2800" u="sng" dirty="0"/>
              <a:t>Additional Assistance / Q&amp;A Opportunities</a:t>
            </a:r>
          </a:p>
          <a:p>
            <a:pPr marL="0" indent="0" algn="ctr">
              <a:buNone/>
            </a:pPr>
            <a:endParaRPr lang="en-US" sz="1100" u="sng" dirty="0"/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Labor Cost Distribution (LCD) User Support Group</a:t>
            </a:r>
          </a:p>
          <a:p>
            <a:pPr algn="ctr"/>
            <a:r>
              <a:rPr lang="en-US" sz="2400" dirty="0"/>
              <a:t>Contact Linda Lara to be added to the group</a:t>
            </a:r>
          </a:p>
          <a:p>
            <a:pPr algn="ctr"/>
            <a:br>
              <a:rPr lang="en-US" sz="2400" dirty="0"/>
            </a:br>
            <a:r>
              <a:rPr lang="en-US" sz="2400" i="1" dirty="0">
                <a:solidFill>
                  <a:srgbClr val="0000FF"/>
                </a:solidFill>
              </a:rPr>
              <a:t>LCD/PC Open Lab sessions (via Zoom)</a:t>
            </a:r>
          </a:p>
          <a:p>
            <a:pPr algn="ctr"/>
            <a:r>
              <a:rPr lang="en-US" sz="2400" dirty="0"/>
              <a:t>Calendar invitations have been sent out to the LCD User Support Group:</a:t>
            </a:r>
          </a:p>
          <a:p>
            <a:pPr algn="ctr"/>
            <a:r>
              <a:rPr lang="en-US" sz="2400" dirty="0"/>
              <a:t>March 11</a:t>
            </a:r>
            <a:r>
              <a:rPr lang="en-US" sz="2400" baseline="30000" dirty="0"/>
              <a:t>th</a:t>
            </a:r>
            <a:r>
              <a:rPr lang="en-US" sz="2400" dirty="0"/>
              <a:t>	April 8</a:t>
            </a:r>
            <a:r>
              <a:rPr lang="en-US" sz="2400" baseline="30000" dirty="0"/>
              <a:t>th</a:t>
            </a:r>
            <a:r>
              <a:rPr lang="en-US" sz="2400" dirty="0"/>
              <a:t> 	May 13</a:t>
            </a:r>
            <a:r>
              <a:rPr lang="en-US" sz="2400" baseline="30000" dirty="0"/>
              <a:t>th	</a:t>
            </a:r>
            <a:r>
              <a:rPr lang="en-US" sz="2400" dirty="0"/>
              <a:t>June 10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9372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2428650" y="262494"/>
            <a:ext cx="7191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Payroll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DE0C12-D2E6-4AA1-02C4-986C61417C40}"/>
              </a:ext>
            </a:extLst>
          </p:cNvPr>
          <p:cNvSpPr txBox="1"/>
          <p:nvPr/>
        </p:nvSpPr>
        <p:spPr>
          <a:xfrm>
            <a:off x="146175" y="6152578"/>
            <a:ext cx="8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Contacts:</a:t>
            </a:r>
          </a:p>
          <a:p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–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hr@csub.edu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 |  </a:t>
            </a:r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Tina Williams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twilliams@csub.edu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A100A5-1570-80F5-6A11-04D134F6D264}"/>
              </a:ext>
            </a:extLst>
          </p:cNvPr>
          <p:cNvSpPr txBox="1"/>
          <p:nvPr/>
        </p:nvSpPr>
        <p:spPr>
          <a:xfrm>
            <a:off x="757980" y="1351722"/>
            <a:ext cx="106759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All monthly June Payroll dated on or before July 1, 2024</a:t>
            </a:r>
          </a:p>
          <a:p>
            <a:pPr algn="ctr"/>
            <a:r>
              <a:rPr lang="en-US" sz="2400" dirty="0"/>
              <a:t>will be charged to FY 2023-24 budget.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Employees that are paid for month of June on July 12, 2024</a:t>
            </a:r>
          </a:p>
          <a:p>
            <a:pPr algn="ctr"/>
            <a:r>
              <a:rPr lang="en-US" sz="2400" dirty="0"/>
              <a:t>will be charged to the FY 2023-24 budget</a:t>
            </a:r>
          </a:p>
          <a:p>
            <a:pPr algn="ctr"/>
            <a:r>
              <a:rPr lang="en-US" sz="2400" dirty="0"/>
              <a:t>(this includes prior pay period late time).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Hourly and Special Consultant Payroll for Grant programs ending June 30, 2024</a:t>
            </a:r>
          </a:p>
          <a:p>
            <a:pPr algn="ctr"/>
            <a:r>
              <a:rPr lang="en-US" sz="2400" dirty="0"/>
              <a:t>must be submitted to HR/Payroll by </a:t>
            </a:r>
            <a:r>
              <a:rPr lang="en-US" sz="2400" b="1" dirty="0">
                <a:solidFill>
                  <a:srgbClr val="0000FF"/>
                </a:solidFill>
              </a:rPr>
              <a:t>June 13, 2024 </a:t>
            </a:r>
            <a:r>
              <a:rPr lang="en-US" sz="2400" dirty="0"/>
              <a:t>for these transactions to be charged to FY 2023-24.</a:t>
            </a:r>
          </a:p>
        </p:txBody>
      </p:sp>
    </p:spTree>
    <p:extLst>
      <p:ext uri="{BB962C8B-B14F-4D97-AF65-F5344CB8AC3E}">
        <p14:creationId xmlns:p14="http://schemas.microsoft.com/office/powerpoint/2010/main" val="2064926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2227170" y="402584"/>
            <a:ext cx="7191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and Contract Services 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B96554-764E-4D4B-BAB1-1ADC9436616F}"/>
              </a:ext>
            </a:extLst>
          </p:cNvPr>
          <p:cNvSpPr txBox="1"/>
          <p:nvPr/>
        </p:nvSpPr>
        <p:spPr>
          <a:xfrm>
            <a:off x="537663" y="6222958"/>
            <a:ext cx="8825501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>
                <a:latin typeface="Times New Roman"/>
                <a:cs typeface="Times New Roman"/>
              </a:rPr>
              <a:t>Contact:</a:t>
            </a:r>
            <a:r>
              <a:rPr lang="en-US" sz="1400">
                <a:latin typeface="Times New Roman"/>
                <a:cs typeface="Times New Roman"/>
              </a:rPr>
              <a:t>  </a:t>
            </a:r>
            <a:r>
              <a:rPr lang="en-US" sz="1400">
                <a:latin typeface="Times New Roman"/>
                <a:cs typeface="Times New Roman"/>
                <a:hlinkClick r:id="rId2"/>
              </a:rPr>
              <a:t>Procurement@csub.edu</a:t>
            </a:r>
            <a:endParaRPr lang="en-US" sz="1400">
              <a:latin typeface="Times New Roman"/>
              <a:cs typeface="Times New Roman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0646B-0279-B9AD-C2E6-556770532F15}"/>
              </a:ext>
            </a:extLst>
          </p:cNvPr>
          <p:cNvSpPr txBox="1"/>
          <p:nvPr/>
        </p:nvSpPr>
        <p:spPr>
          <a:xfrm>
            <a:off x="399527" y="1571416"/>
            <a:ext cx="11098822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u="sng">
                <a:solidFill>
                  <a:srgbClr val="0000FF"/>
                </a:solidFill>
                <a:latin typeface="Calibri"/>
                <a:cs typeface="Times New Roman"/>
              </a:rPr>
              <a:t>Critical Deadlines</a:t>
            </a:r>
          </a:p>
          <a:p>
            <a:endParaRPr lang="en-US" sz="1200">
              <a:latin typeface="Calibri"/>
              <a:cs typeface="Times New Roman"/>
            </a:endParaRPr>
          </a:p>
          <a:p>
            <a:pPr algn="ctr"/>
            <a:r>
              <a:rPr lang="en-US" sz="2400" spc="-10">
                <a:latin typeface="Calibri"/>
                <a:cs typeface="Times New Roman"/>
              </a:rPr>
              <a:t>Requisitions </a:t>
            </a:r>
            <a:r>
              <a:rPr lang="en-US" sz="2400" b="1" spc="-10">
                <a:solidFill>
                  <a:schemeClr val="accent6">
                    <a:lumMod val="75000"/>
                  </a:schemeClr>
                </a:solidFill>
                <a:latin typeface="Calibri"/>
                <a:cs typeface="Times New Roman"/>
              </a:rPr>
              <a:t>$25,000 and greater</a:t>
            </a:r>
            <a:r>
              <a:rPr lang="en-US" sz="2400" spc="-10">
                <a:solidFill>
                  <a:schemeClr val="accent6"/>
                </a:solidFill>
                <a:latin typeface="Calibri"/>
                <a:cs typeface="Times New Roman"/>
              </a:rPr>
              <a:t> </a:t>
            </a:r>
            <a:r>
              <a:rPr lang="en-US" sz="2400" spc="-10">
                <a:latin typeface="Calibri"/>
                <a:cs typeface="Times New Roman"/>
              </a:rPr>
              <a:t>must be submitted in CSUBUY Procure-to-Pay (P2P) with required approvals by </a:t>
            </a:r>
            <a:r>
              <a:rPr lang="en-US" sz="2400" b="1" spc="-10">
                <a:solidFill>
                  <a:schemeClr val="accent6">
                    <a:lumMod val="75000"/>
                  </a:schemeClr>
                </a:solidFill>
                <a:latin typeface="Calibri"/>
                <a:cs typeface="Times New Roman"/>
              </a:rPr>
              <a:t>April 26, 2024</a:t>
            </a:r>
            <a:endParaRPr lang="en-US" sz="2400" b="1" spc="-1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n-US" sz="1400" b="1" spc="-10">
              <a:solidFill>
                <a:schemeClr val="accent6"/>
              </a:solidFill>
              <a:latin typeface="Calibri"/>
              <a:cs typeface="Times New Roman"/>
            </a:endParaRPr>
          </a:p>
          <a:p>
            <a:pPr algn="ctr"/>
            <a:r>
              <a:rPr lang="en-US" sz="2400" spc="-10">
                <a:latin typeface="Calibri"/>
                <a:cs typeface="Times New Roman"/>
              </a:rPr>
              <a:t>Requisitions </a:t>
            </a:r>
            <a:r>
              <a:rPr lang="en-US" sz="2400" b="1" spc="-10">
                <a:solidFill>
                  <a:srgbClr val="7030A0"/>
                </a:solidFill>
                <a:latin typeface="Calibri"/>
                <a:cs typeface="Times New Roman"/>
              </a:rPr>
              <a:t>under $25,000</a:t>
            </a:r>
            <a:r>
              <a:rPr lang="en-US" sz="2400" spc="-10">
                <a:latin typeface="Calibri"/>
                <a:cs typeface="Times New Roman"/>
              </a:rPr>
              <a:t> must be submitted in CSUBUY P2P with required approvals by </a:t>
            </a:r>
            <a:r>
              <a:rPr lang="en-US" sz="2400" b="1" spc="-10">
                <a:solidFill>
                  <a:srgbClr val="7030A0"/>
                </a:solidFill>
                <a:latin typeface="Calibri"/>
                <a:cs typeface="Times New Roman"/>
              </a:rPr>
              <a:t>May 10, 2024</a:t>
            </a:r>
            <a:endParaRPr lang="en-US" sz="2400" b="1" spc="-1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n-US" sz="1400" b="1" spc="-10">
              <a:solidFill>
                <a:srgbClr val="7030A0"/>
              </a:solidFill>
              <a:latin typeface="Calibri"/>
              <a:cs typeface="Times New Roman"/>
            </a:endParaRPr>
          </a:p>
          <a:p>
            <a:pPr algn="ctr"/>
            <a:r>
              <a:rPr lang="en-US" sz="2400" spc="-10">
                <a:latin typeface="Calibri"/>
                <a:cs typeface="Times New Roman"/>
              </a:rPr>
              <a:t>Requisitions for </a:t>
            </a:r>
            <a:r>
              <a:rPr lang="en-US" sz="2400" b="1" spc="-10">
                <a:solidFill>
                  <a:schemeClr val="accent2">
                    <a:lumMod val="75000"/>
                  </a:schemeClr>
                </a:solidFill>
                <a:latin typeface="Calibri"/>
                <a:cs typeface="Times New Roman"/>
              </a:rPr>
              <a:t>Public Work Projects</a:t>
            </a:r>
            <a:r>
              <a:rPr lang="en-US" sz="2400" spc="-10">
                <a:solidFill>
                  <a:schemeClr val="accent2">
                    <a:lumMod val="75000"/>
                  </a:schemeClr>
                </a:solidFill>
                <a:latin typeface="Calibri"/>
                <a:cs typeface="Times New Roman"/>
              </a:rPr>
              <a:t> </a:t>
            </a:r>
            <a:r>
              <a:rPr lang="en-US" sz="2400" spc="-10">
                <a:latin typeface="Calibri"/>
                <a:cs typeface="Times New Roman"/>
              </a:rPr>
              <a:t>must be submitted in CSUBUY P2P with required approvals by </a:t>
            </a:r>
            <a:r>
              <a:rPr lang="en-US" sz="2400" b="1" spc="-10">
                <a:solidFill>
                  <a:schemeClr val="accent2">
                    <a:lumMod val="75000"/>
                  </a:schemeClr>
                </a:solidFill>
                <a:latin typeface="Calibri"/>
                <a:cs typeface="Times New Roman"/>
              </a:rPr>
              <a:t>May 23, 2024</a:t>
            </a:r>
            <a:endParaRPr lang="en-US" sz="2400" b="1" spc="-1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4DF7B6-FDC5-6B5C-FC41-742E9FD4BC01}"/>
              </a:ext>
            </a:extLst>
          </p:cNvPr>
          <p:cNvSpPr txBox="1"/>
          <p:nvPr/>
        </p:nvSpPr>
        <p:spPr>
          <a:xfrm>
            <a:off x="487972" y="5195311"/>
            <a:ext cx="1072661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Times New Roman"/>
                <a:ea typeface="Times New Roman"/>
                <a:cs typeface="Times New Roman"/>
              </a:rPr>
              <a:t>Note: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Any</a:t>
            </a:r>
            <a:r>
              <a:rPr lang="en-US" spc="-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10" dirty="0">
                <a:latin typeface="Times New Roman"/>
                <a:ea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equis</a:t>
            </a:r>
            <a:r>
              <a:rPr lang="en-US" spc="-10" dirty="0">
                <a:latin typeface="Times New Roman"/>
                <a:ea typeface="Times New Roman"/>
                <a:cs typeface="Times New Roman"/>
              </a:rPr>
              <a:t>i</a:t>
            </a:r>
            <a:r>
              <a:rPr lang="en-US" spc="-5" dirty="0">
                <a:latin typeface="Times New Roman"/>
                <a:ea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ions</a:t>
            </a:r>
            <a:r>
              <a:rPr lang="en-US" spc="-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not</a:t>
            </a:r>
            <a:r>
              <a:rPr lang="en-US" spc="-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10" dirty="0">
                <a:latin typeface="Times New Roman"/>
                <a:ea typeface="Times New Roman"/>
                <a:cs typeface="Times New Roman"/>
              </a:rPr>
              <a:t>m</a:t>
            </a:r>
            <a:r>
              <a:rPr lang="en-US" spc="5" dirty="0">
                <a:latin typeface="Times New Roman"/>
                <a:ea typeface="Times New Roman"/>
                <a:cs typeface="Times New Roman"/>
              </a:rPr>
              <a:t>e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eting</a:t>
            </a:r>
            <a:r>
              <a:rPr lang="en-US" spc="-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the</a:t>
            </a:r>
            <a:r>
              <a:rPr lang="en-US" spc="-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5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bo</a:t>
            </a:r>
            <a:r>
              <a:rPr lang="en-US" spc="-10" dirty="0">
                <a:latin typeface="Times New Roman"/>
                <a:ea typeface="Times New Roman"/>
                <a:cs typeface="Times New Roman"/>
              </a:rPr>
              <a:t>v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e</a:t>
            </a:r>
            <a:r>
              <a:rPr lang="en-US" spc="-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15" dirty="0">
                <a:latin typeface="Times New Roman"/>
                <a:ea typeface="Times New Roman"/>
                <a:cs typeface="Times New Roman"/>
              </a:rPr>
              <a:t>due dates</a:t>
            </a:r>
            <a:r>
              <a:rPr lang="en-US" spc="-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20" dirty="0">
                <a:latin typeface="Times New Roman"/>
                <a:ea typeface="Times New Roman"/>
                <a:cs typeface="Times New Roman"/>
              </a:rPr>
              <a:t>w</a:t>
            </a:r>
            <a:r>
              <a:rPr lang="en-US" spc="10" dirty="0">
                <a:latin typeface="Times New Roman"/>
                <a:ea typeface="Times New Roman"/>
                <a:cs typeface="Times New Roman"/>
              </a:rPr>
              <a:t>i</a:t>
            </a:r>
            <a:r>
              <a:rPr lang="en-US" spc="-10" dirty="0">
                <a:latin typeface="Times New Roman"/>
                <a:ea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l</a:t>
            </a:r>
            <a:r>
              <a:rPr lang="en-US" spc="-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be</a:t>
            </a:r>
            <a:r>
              <a:rPr lang="en-US" spc="-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held for processing in</a:t>
            </a:r>
            <a:r>
              <a:rPr lang="en-US" spc="-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spc="-20" dirty="0">
                <a:latin typeface="Times New Roman"/>
                <a:ea typeface="Times New Roman"/>
                <a:cs typeface="Times New Roman"/>
              </a:rPr>
              <a:t>F</a:t>
            </a:r>
            <a:r>
              <a:rPr lang="en-US" b="1" dirty="0">
                <a:latin typeface="Times New Roman"/>
                <a:ea typeface="Times New Roman"/>
                <a:cs typeface="Times New Roman"/>
              </a:rPr>
              <a:t>Y</a:t>
            </a:r>
            <a:r>
              <a:rPr lang="en-US" b="1" spc="-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spc="5" dirty="0">
                <a:latin typeface="Times New Roman"/>
                <a:ea typeface="Times New Roman"/>
                <a:cs typeface="Times New Roman"/>
              </a:rPr>
              <a:t>2024-25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. </a:t>
            </a:r>
            <a:endParaRPr lang="en-US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r>
              <a:rPr lang="en-US" dirty="0">
                <a:latin typeface="Times New Roman"/>
                <a:ea typeface="Times New Roman"/>
                <a:cs typeface="Times New Roman"/>
              </a:rPr>
              <a:t>Procurement cannot guarantee any requisitions submitted by the due date will be processed in FY 2023-24 if additional approvals are needed or processes required, such as contract creation or bid process.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6883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2389095" y="554984"/>
            <a:ext cx="7191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and Contract Services 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B96554-764E-4D4B-BAB1-1ADC9436616F}"/>
              </a:ext>
            </a:extLst>
          </p:cNvPr>
          <p:cNvSpPr txBox="1"/>
          <p:nvPr/>
        </p:nvSpPr>
        <p:spPr>
          <a:xfrm>
            <a:off x="537663" y="6222958"/>
            <a:ext cx="8825501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>
                <a:latin typeface="Times New Roman"/>
                <a:cs typeface="Times New Roman"/>
              </a:rPr>
              <a:t>Contact:  </a:t>
            </a:r>
            <a:r>
              <a:rPr lang="en-US" sz="1400">
                <a:latin typeface="Times New Roman"/>
                <a:cs typeface="Times New Roman"/>
                <a:hlinkClick r:id="rId2"/>
              </a:rPr>
              <a:t>Procurement@csub.edu</a:t>
            </a:r>
            <a:endParaRPr 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0646B-0279-B9AD-C2E6-556770532F15}"/>
              </a:ext>
            </a:extLst>
          </p:cNvPr>
          <p:cNvSpPr txBox="1"/>
          <p:nvPr/>
        </p:nvSpPr>
        <p:spPr>
          <a:xfrm>
            <a:off x="675752" y="1198476"/>
            <a:ext cx="10708297" cy="49552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3600" b="1" u="sng">
              <a:solidFill>
                <a:srgbClr val="0000FF"/>
              </a:solidFill>
              <a:latin typeface="Calibri"/>
              <a:cs typeface="Times New Roman"/>
            </a:endParaRPr>
          </a:p>
          <a:p>
            <a:pPr algn="ctr"/>
            <a:r>
              <a:rPr lang="en-US" sz="3600" b="1" u="sng" dirty="0">
                <a:solidFill>
                  <a:srgbClr val="0000FF"/>
                </a:solidFill>
                <a:latin typeface="Calibri"/>
                <a:cs typeface="Times New Roman"/>
              </a:rPr>
              <a:t>FY</a:t>
            </a:r>
            <a:r>
              <a:rPr lang="en-US" sz="3600" b="1" u="sng" spc="140" dirty="0">
                <a:solidFill>
                  <a:srgbClr val="0000FF"/>
                </a:solidFill>
                <a:latin typeface="Calibri"/>
                <a:cs typeface="Times New Roman"/>
              </a:rPr>
              <a:t> </a:t>
            </a:r>
            <a:r>
              <a:rPr lang="en-US" sz="3600" b="1" u="sng" spc="5" dirty="0">
                <a:solidFill>
                  <a:srgbClr val="0000FF"/>
                </a:solidFill>
                <a:latin typeface="Calibri"/>
                <a:cs typeface="Times New Roman"/>
              </a:rPr>
              <a:t>2024-2025 </a:t>
            </a:r>
            <a:r>
              <a:rPr lang="en-US" sz="3600" b="1" u="sng" spc="-10" dirty="0">
                <a:solidFill>
                  <a:srgbClr val="0000FF"/>
                </a:solidFill>
                <a:latin typeface="Calibri"/>
                <a:cs typeface="Times New Roman"/>
              </a:rPr>
              <a:t>R</a:t>
            </a:r>
            <a:r>
              <a:rPr lang="en-US" sz="3600" b="1" u="sng" dirty="0">
                <a:solidFill>
                  <a:srgbClr val="0000FF"/>
                </a:solidFill>
                <a:latin typeface="Calibri"/>
                <a:cs typeface="Times New Roman"/>
              </a:rPr>
              <a:t>equ</a:t>
            </a:r>
            <a:r>
              <a:rPr lang="en-US" sz="3600" b="1" u="sng" spc="-10" dirty="0">
                <a:solidFill>
                  <a:srgbClr val="0000FF"/>
                </a:solidFill>
                <a:latin typeface="Calibri"/>
                <a:cs typeface="Times New Roman"/>
              </a:rPr>
              <a:t>i</a:t>
            </a:r>
            <a:r>
              <a:rPr lang="en-US" sz="3600" b="1" u="sng" spc="-5" dirty="0">
                <a:solidFill>
                  <a:srgbClr val="0000FF"/>
                </a:solidFill>
                <a:latin typeface="Calibri"/>
                <a:cs typeface="Times New Roman"/>
              </a:rPr>
              <a:t>s</a:t>
            </a:r>
            <a:r>
              <a:rPr lang="en-US" sz="3600" b="1" u="sng" spc="10" dirty="0">
                <a:solidFill>
                  <a:srgbClr val="0000FF"/>
                </a:solidFill>
                <a:latin typeface="Calibri"/>
                <a:cs typeface="Times New Roman"/>
              </a:rPr>
              <a:t>i</a:t>
            </a:r>
            <a:r>
              <a:rPr lang="en-US" sz="3600" b="1" u="sng" spc="-5" dirty="0">
                <a:solidFill>
                  <a:srgbClr val="0000FF"/>
                </a:solidFill>
                <a:latin typeface="Calibri"/>
                <a:cs typeface="Times New Roman"/>
              </a:rPr>
              <a:t>t</a:t>
            </a:r>
            <a:r>
              <a:rPr lang="en-US" sz="3600" b="1" u="sng" spc="10" dirty="0">
                <a:solidFill>
                  <a:srgbClr val="0000FF"/>
                </a:solidFill>
                <a:latin typeface="Calibri"/>
                <a:cs typeface="Times New Roman"/>
              </a:rPr>
              <a:t>i</a:t>
            </a:r>
            <a:r>
              <a:rPr lang="en-US" sz="3600" b="1" u="sng" spc="5" dirty="0">
                <a:solidFill>
                  <a:srgbClr val="0000FF"/>
                </a:solidFill>
                <a:latin typeface="Calibri"/>
                <a:cs typeface="Times New Roman"/>
              </a:rPr>
              <a:t>o</a:t>
            </a:r>
            <a:r>
              <a:rPr lang="en-US" sz="3600" b="1" u="sng" dirty="0">
                <a:solidFill>
                  <a:srgbClr val="0000FF"/>
                </a:solidFill>
                <a:latin typeface="Calibri"/>
                <a:cs typeface="Times New Roman"/>
              </a:rPr>
              <a:t>ns</a:t>
            </a:r>
            <a:endParaRPr lang="en-US" sz="3600" dirty="0">
              <a:solidFill>
                <a:srgbClr val="0000FF"/>
              </a:solidFill>
              <a:latin typeface="Calibri"/>
              <a:ea typeface="Calibri"/>
              <a:cs typeface="Calibri" panose="020F0502020204030204"/>
            </a:endParaRPr>
          </a:p>
          <a:p>
            <a:endParaRPr lang="en-US" sz="2600">
              <a:latin typeface="Calibri"/>
              <a:cs typeface="Times New Roman"/>
            </a:endParaRPr>
          </a:p>
          <a:p>
            <a:pPr algn="ctr"/>
            <a:r>
              <a:rPr lang="en-US" sz="2400" dirty="0">
                <a:latin typeface="Calibri"/>
                <a:cs typeface="Times New Roman"/>
              </a:rPr>
              <a:t>Re</a:t>
            </a:r>
            <a:r>
              <a:rPr lang="en-US" sz="2400" spc="-5" dirty="0">
                <a:latin typeface="Calibri"/>
                <a:cs typeface="Times New Roman"/>
              </a:rPr>
              <a:t>q</a:t>
            </a:r>
            <a:r>
              <a:rPr lang="en-US" sz="2400" dirty="0">
                <a:latin typeface="Calibri"/>
                <a:cs typeface="Times New Roman"/>
              </a:rPr>
              <a:t>u</a:t>
            </a:r>
            <a:r>
              <a:rPr lang="en-US" sz="2400" spc="5" dirty="0">
                <a:latin typeface="Calibri"/>
                <a:cs typeface="Times New Roman"/>
              </a:rPr>
              <a:t>is</a:t>
            </a:r>
            <a:r>
              <a:rPr lang="en-US" sz="2400" spc="-5" dirty="0">
                <a:latin typeface="Calibri"/>
                <a:cs typeface="Times New Roman"/>
              </a:rPr>
              <a:t>i</a:t>
            </a:r>
            <a:r>
              <a:rPr lang="en-US" sz="2400" spc="-10" dirty="0">
                <a:latin typeface="Calibri"/>
                <a:cs typeface="Times New Roman"/>
              </a:rPr>
              <a:t>t</a:t>
            </a:r>
            <a:r>
              <a:rPr lang="en-US" sz="2400" spc="5" dirty="0">
                <a:latin typeface="Calibri"/>
                <a:cs typeface="Times New Roman"/>
              </a:rPr>
              <a:t>ion</a:t>
            </a:r>
            <a:r>
              <a:rPr lang="en-US" sz="2400" dirty="0">
                <a:latin typeface="Calibri"/>
                <a:cs typeface="Times New Roman"/>
              </a:rPr>
              <a:t>s</a:t>
            </a:r>
            <a:r>
              <a:rPr lang="en-US" sz="2400" spc="150" dirty="0">
                <a:latin typeface="Calibri"/>
                <a:cs typeface="Times New Roman"/>
              </a:rPr>
              <a:t> for the new </a:t>
            </a:r>
            <a:r>
              <a:rPr lang="en-US" sz="2400" spc="140" dirty="0">
                <a:latin typeface="Calibri"/>
                <a:cs typeface="Times New Roman"/>
              </a:rPr>
              <a:t>f</a:t>
            </a:r>
            <a:r>
              <a:rPr lang="en-US" sz="2400" spc="5" dirty="0">
                <a:latin typeface="Calibri"/>
                <a:cs typeface="Times New Roman"/>
              </a:rPr>
              <a:t>is</a:t>
            </a:r>
            <a:r>
              <a:rPr lang="en-US" sz="2400" spc="-10" dirty="0">
                <a:latin typeface="Calibri"/>
                <a:cs typeface="Times New Roman"/>
              </a:rPr>
              <a:t>c</a:t>
            </a:r>
            <a:r>
              <a:rPr lang="en-US" sz="2400" spc="5" dirty="0">
                <a:latin typeface="Calibri"/>
                <a:cs typeface="Times New Roman"/>
              </a:rPr>
              <a:t>a</a:t>
            </a:r>
            <a:r>
              <a:rPr lang="en-US" sz="2400" dirty="0">
                <a:latin typeface="Calibri"/>
                <a:cs typeface="Times New Roman"/>
              </a:rPr>
              <a:t>l</a:t>
            </a:r>
            <a:r>
              <a:rPr lang="en-US" sz="2400" spc="150" dirty="0">
                <a:latin typeface="Calibri"/>
                <a:cs typeface="Times New Roman"/>
              </a:rPr>
              <a:t> </a:t>
            </a:r>
            <a:r>
              <a:rPr lang="en-US" sz="2400" spc="-10" dirty="0">
                <a:latin typeface="Calibri"/>
                <a:cs typeface="Times New Roman"/>
              </a:rPr>
              <a:t>y</a:t>
            </a:r>
            <a:r>
              <a:rPr lang="en-US" sz="2400" spc="5" dirty="0">
                <a:latin typeface="Calibri"/>
                <a:cs typeface="Times New Roman"/>
              </a:rPr>
              <a:t>ea</a:t>
            </a:r>
            <a:r>
              <a:rPr lang="en-US" sz="2400" dirty="0">
                <a:latin typeface="Calibri"/>
                <a:cs typeface="Times New Roman"/>
              </a:rPr>
              <a:t>r</a:t>
            </a:r>
            <a:r>
              <a:rPr lang="en-US" sz="2400" spc="150" dirty="0">
                <a:latin typeface="Calibri"/>
                <a:cs typeface="Times New Roman"/>
              </a:rPr>
              <a:t> </a:t>
            </a:r>
            <a:r>
              <a:rPr lang="en-US" sz="2400" spc="-15" dirty="0">
                <a:latin typeface="Calibri"/>
                <a:cs typeface="Times New Roman"/>
              </a:rPr>
              <a:t>m</a:t>
            </a:r>
            <a:r>
              <a:rPr lang="en-US" sz="2400" spc="5" dirty="0">
                <a:latin typeface="Calibri"/>
                <a:cs typeface="Times New Roman"/>
              </a:rPr>
              <a:t>a</a:t>
            </a:r>
            <a:r>
              <a:rPr lang="en-US" sz="2400" dirty="0">
                <a:latin typeface="Calibri"/>
                <a:cs typeface="Times New Roman"/>
              </a:rPr>
              <a:t>y</a:t>
            </a:r>
            <a:r>
              <a:rPr lang="en-US" sz="2400" spc="150" dirty="0">
                <a:latin typeface="Calibri"/>
                <a:cs typeface="Times New Roman"/>
              </a:rPr>
              <a:t> </a:t>
            </a:r>
            <a:r>
              <a:rPr lang="en-US" sz="2400" spc="5" dirty="0">
                <a:latin typeface="Calibri"/>
                <a:cs typeface="Times New Roman"/>
              </a:rPr>
              <a:t>b</a:t>
            </a:r>
            <a:r>
              <a:rPr lang="en-US" sz="2400" dirty="0">
                <a:latin typeface="Calibri"/>
                <a:cs typeface="Times New Roman"/>
              </a:rPr>
              <a:t>e</a:t>
            </a:r>
            <a:r>
              <a:rPr lang="en-US" sz="2400" spc="165" dirty="0">
                <a:latin typeface="Calibri"/>
                <a:cs typeface="Times New Roman"/>
              </a:rPr>
              <a:t> </a:t>
            </a:r>
            <a:r>
              <a:rPr lang="en-US" sz="2400" spc="5" dirty="0">
                <a:latin typeface="Calibri"/>
                <a:cs typeface="Times New Roman"/>
              </a:rPr>
              <a:t>s</a:t>
            </a:r>
            <a:r>
              <a:rPr lang="en-US" sz="2400" spc="-5" dirty="0">
                <a:latin typeface="Calibri"/>
                <a:cs typeface="Times New Roman"/>
              </a:rPr>
              <a:t>u</a:t>
            </a:r>
            <a:r>
              <a:rPr lang="en-US" sz="2400" spc="5" dirty="0">
                <a:latin typeface="Calibri"/>
                <a:cs typeface="Times New Roman"/>
              </a:rPr>
              <a:t>b</a:t>
            </a:r>
            <a:r>
              <a:rPr lang="en-US" sz="2400" spc="-15" dirty="0">
                <a:latin typeface="Calibri"/>
                <a:cs typeface="Times New Roman"/>
              </a:rPr>
              <a:t>m</a:t>
            </a:r>
            <a:r>
              <a:rPr lang="en-US" sz="2400" spc="5" dirty="0">
                <a:latin typeface="Calibri"/>
                <a:cs typeface="Times New Roman"/>
              </a:rPr>
              <a:t>i</a:t>
            </a:r>
            <a:r>
              <a:rPr lang="en-US" sz="2400" spc="-10" dirty="0">
                <a:latin typeface="Calibri"/>
                <a:cs typeface="Times New Roman"/>
              </a:rPr>
              <a:t>t</a:t>
            </a:r>
            <a:r>
              <a:rPr lang="en-US" sz="2400" spc="-5" dirty="0">
                <a:latin typeface="Calibri"/>
                <a:cs typeface="Times New Roman"/>
              </a:rPr>
              <a:t>t</a:t>
            </a:r>
            <a:r>
              <a:rPr lang="en-US" sz="2400" spc="5" dirty="0">
                <a:latin typeface="Calibri"/>
                <a:cs typeface="Times New Roman"/>
              </a:rPr>
              <a:t>e</a:t>
            </a:r>
            <a:r>
              <a:rPr lang="en-US" sz="2400" dirty="0">
                <a:latin typeface="Calibri"/>
                <a:cs typeface="Times New Roman"/>
              </a:rPr>
              <a:t>d in CSUBUY P2P</a:t>
            </a:r>
            <a:r>
              <a:rPr lang="en-US" sz="2400" spc="165" dirty="0">
                <a:latin typeface="Calibri"/>
                <a:cs typeface="Times New Roman"/>
              </a:rPr>
              <a:t> </a:t>
            </a:r>
            <a:r>
              <a:rPr lang="en-US" sz="2400" spc="-10" dirty="0">
                <a:latin typeface="Calibri"/>
                <a:cs typeface="Times New Roman"/>
              </a:rPr>
              <a:t>st</a:t>
            </a:r>
            <a:r>
              <a:rPr lang="en-US" sz="2400" spc="5" dirty="0">
                <a:latin typeface="Calibri"/>
                <a:cs typeface="Times New Roman"/>
              </a:rPr>
              <a:t>a</a:t>
            </a:r>
            <a:r>
              <a:rPr lang="en-US" sz="2400" spc="-5" dirty="0">
                <a:latin typeface="Calibri"/>
                <a:cs typeface="Times New Roman"/>
              </a:rPr>
              <a:t>r</a:t>
            </a:r>
            <a:r>
              <a:rPr lang="en-US" sz="2400" spc="5" dirty="0">
                <a:latin typeface="Calibri"/>
                <a:cs typeface="Times New Roman"/>
              </a:rPr>
              <a:t>tin</a:t>
            </a:r>
            <a:r>
              <a:rPr lang="en-US" sz="2400" dirty="0">
                <a:latin typeface="Calibri"/>
                <a:cs typeface="Times New Roman"/>
              </a:rPr>
              <a:t>g on </a:t>
            </a:r>
            <a:r>
              <a:rPr lang="en-US" sz="2400" b="1" spc="5" dirty="0">
                <a:latin typeface="Calibri"/>
                <a:cs typeface="Times New Roman"/>
              </a:rPr>
              <a:t>June 3 </a:t>
            </a:r>
            <a:r>
              <a:rPr lang="en-US" sz="2400" spc="5" dirty="0">
                <a:latin typeface="Calibri"/>
                <a:cs typeface="Times New Roman"/>
              </a:rPr>
              <a:t>(do not submit before this date). Please be sure to input an Accounting Date of </a:t>
            </a:r>
            <a:r>
              <a:rPr lang="en-US" sz="2400" b="1" spc="5" dirty="0">
                <a:solidFill>
                  <a:srgbClr val="0000FF"/>
                </a:solidFill>
                <a:latin typeface="Calibri"/>
                <a:cs typeface="Times New Roman"/>
              </a:rPr>
              <a:t>7/1/2024</a:t>
            </a:r>
            <a:r>
              <a:rPr lang="en-US" sz="2400" b="1" spc="5" dirty="0">
                <a:latin typeface="Calibri"/>
                <a:cs typeface="Times New Roman"/>
              </a:rPr>
              <a:t> </a:t>
            </a:r>
            <a:r>
              <a:rPr lang="en-US" sz="2400" dirty="0">
                <a:latin typeface="Calibri"/>
                <a:cs typeface="Times New Roman"/>
              </a:rPr>
              <a:t>and</a:t>
            </a:r>
            <a:r>
              <a:rPr lang="en-US" sz="2400" b="1" dirty="0">
                <a:latin typeface="Calibri"/>
                <a:cs typeface="Times New Roman"/>
              </a:rPr>
              <a:t> </a:t>
            </a:r>
            <a:r>
              <a:rPr lang="en-US" sz="2400" dirty="0">
                <a:latin typeface="Calibri"/>
                <a:cs typeface="Times New Roman"/>
              </a:rPr>
              <a:t>add a comment that PO is for </a:t>
            </a:r>
            <a:r>
              <a:rPr lang="en-US" sz="2400" b="1" spc="5" dirty="0">
                <a:latin typeface="Calibri"/>
                <a:cs typeface="Times New Roman"/>
              </a:rPr>
              <a:t>“</a:t>
            </a:r>
            <a:r>
              <a:rPr lang="en-US" sz="2400" b="1" dirty="0">
                <a:solidFill>
                  <a:srgbClr val="0000FF"/>
                </a:solidFill>
                <a:latin typeface="Calibri"/>
                <a:cs typeface="Times New Roman"/>
              </a:rPr>
              <a:t>FY</a:t>
            </a:r>
            <a:r>
              <a:rPr lang="en-US" sz="2400" b="1" spc="-40" dirty="0">
                <a:solidFill>
                  <a:srgbClr val="0000FF"/>
                </a:solidFill>
                <a:latin typeface="Calibri"/>
                <a:cs typeface="Times New Roman"/>
              </a:rPr>
              <a:t> </a:t>
            </a:r>
            <a:r>
              <a:rPr lang="en-US" sz="2400" b="1" spc="5" dirty="0">
                <a:solidFill>
                  <a:srgbClr val="0000FF"/>
                </a:solidFill>
                <a:latin typeface="Calibri"/>
                <a:cs typeface="Times New Roman"/>
              </a:rPr>
              <a:t>2024-25</a:t>
            </a:r>
            <a:r>
              <a:rPr lang="en-US" sz="2400" b="1" spc="5" dirty="0">
                <a:latin typeface="Calibri"/>
                <a:cs typeface="Times New Roman"/>
              </a:rPr>
              <a:t>.</a:t>
            </a:r>
            <a:r>
              <a:rPr lang="en-US" sz="2400" b="1" dirty="0">
                <a:latin typeface="Calibri"/>
                <a:cs typeface="Times New Roman"/>
              </a:rPr>
              <a:t>”</a:t>
            </a:r>
            <a:r>
              <a:rPr lang="en-US" sz="2400" b="1" spc="-10" dirty="0">
                <a:latin typeface="Calibri"/>
                <a:cs typeface="Times New Roman"/>
              </a:rPr>
              <a:t> </a:t>
            </a:r>
            <a:endParaRPr lang="en-US" sz="2400" dirty="0">
              <a:latin typeface="Calibri"/>
              <a:ea typeface="Calibri"/>
              <a:cs typeface="Calibri" panose="020F0502020204030204"/>
            </a:endParaRPr>
          </a:p>
          <a:p>
            <a:pPr algn="ctr"/>
            <a:endParaRPr lang="en-US" sz="2600" spc="-10">
              <a:latin typeface="Calibri"/>
              <a:cs typeface="Times New Roman"/>
            </a:endParaRPr>
          </a:p>
          <a:p>
            <a:pPr algn="ctr"/>
            <a:r>
              <a:rPr lang="en-US" sz="2400" dirty="0">
                <a:latin typeface="Calibri"/>
                <a:cs typeface="Calibri"/>
              </a:rPr>
              <a:t> POs processed will be held for release until 7/3/24 unless there is a critical need to release early. All requisitions submitted early for FY 2024-25 will go to Procurement for processing, including punchout catalog items (i.e. Staples, Amazon) that are low risk and low dollar that normally would not go through Procurement.</a:t>
            </a:r>
            <a:endParaRPr lang="en-US" sz="2400" dirty="0">
              <a:latin typeface="Calibri"/>
              <a:ea typeface="Calibri"/>
              <a:cs typeface="Calibri"/>
            </a:endParaRPr>
          </a:p>
          <a:p>
            <a:pPr algn="ctr"/>
            <a:endParaRPr lang="en-US" sz="24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86822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70C45-150F-4DD1-869B-32AEAEFA08C0}"/>
              </a:ext>
            </a:extLst>
          </p:cNvPr>
          <p:cNvSpPr/>
          <p:nvPr/>
        </p:nvSpPr>
        <p:spPr>
          <a:xfrm>
            <a:off x="3438191" y="700714"/>
            <a:ext cx="55303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 and Introduction</a:t>
            </a:r>
            <a:endParaRPr lang="en-US" sz="3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FE9A86F-FFB3-4F6F-A7E8-439773EEEED9}"/>
              </a:ext>
            </a:extLst>
          </p:cNvPr>
          <p:cNvSpPr txBox="1">
            <a:spLocks/>
          </p:cNvSpPr>
          <p:nvPr/>
        </p:nvSpPr>
        <p:spPr>
          <a:xfrm>
            <a:off x="634999" y="1275676"/>
            <a:ext cx="10811933" cy="43668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ED2EC35-6BA7-DFD0-5CA5-F4BEF79E24C5}"/>
              </a:ext>
            </a:extLst>
          </p:cNvPr>
          <p:cNvSpPr txBox="1">
            <a:spLocks/>
          </p:cNvSpPr>
          <p:nvPr/>
        </p:nvSpPr>
        <p:spPr>
          <a:xfrm>
            <a:off x="745068" y="1642334"/>
            <a:ext cx="11758070" cy="5121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788035">
              <a:lnSpc>
                <a:spcPts val="2110"/>
              </a:lnSpc>
              <a:spcBef>
                <a:spcPts val="1200"/>
              </a:spcBef>
            </a:pPr>
            <a:r>
              <a:rPr lang="en-US" sz="2400" spc="-5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Overview:			Heather Macaulay, Controller and Chief Accounting Officer</a:t>
            </a:r>
          </a:p>
          <a:p>
            <a:pPr marL="12700" marR="788035">
              <a:lnSpc>
                <a:spcPts val="2110"/>
              </a:lnSpc>
              <a:spcBef>
                <a:spcPts val="1200"/>
              </a:spcBef>
            </a:pPr>
            <a:r>
              <a:rPr lang="en-US" sz="2400" spc="-5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en-US" sz="2400" spc="-65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Reporting:		Liz Gamez, Director of Accounting and Reporting, Campus</a:t>
            </a:r>
            <a:endParaRPr lang="en-US" sz="2400" spc="-5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788035">
              <a:lnSpc>
                <a:spcPts val="2110"/>
              </a:lnSpc>
              <a:spcBef>
                <a:spcPts val="1200"/>
              </a:spcBef>
            </a:pPr>
            <a:r>
              <a:rPr lang="en-US" sz="2400" spc="-15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Budget:			Natasha Hayes, Assistant Vice President and </a:t>
            </a:r>
          </a:p>
          <a:p>
            <a:pPr marL="12700" marR="788035">
              <a:lnSpc>
                <a:spcPts val="2110"/>
              </a:lnSpc>
              <a:spcBef>
                <a:spcPts val="0"/>
              </a:spcBef>
            </a:pPr>
            <a:r>
              <a:rPr lang="en-US" sz="2400" spc="-15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Chief Budget Officer</a:t>
            </a:r>
          </a:p>
          <a:p>
            <a:pPr marL="12700" marR="5080">
              <a:lnSpc>
                <a:spcPts val="2110"/>
              </a:lnSpc>
            </a:pPr>
            <a:endParaRPr lang="en-US" sz="2400" spc="-15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ts val="2110"/>
              </a:lnSpc>
            </a:pPr>
            <a:r>
              <a:rPr lang="en-US" sz="2400" spc="-15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Sponsored Programs		Rosalba Flores, 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Budgeting, Accounting and 	</a:t>
            </a:r>
            <a:endParaRPr lang="en-US" sz="2400" spc="-15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ts val="2110"/>
              </a:lnSpc>
            </a:pPr>
            <a:r>
              <a:rPr lang="en-US" sz="2400" spc="-15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 Award:			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Reporting, Academic Affairs</a:t>
            </a:r>
            <a:endParaRPr lang="en-US" sz="2400" spc="-15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788035">
              <a:lnSpc>
                <a:spcPts val="2110"/>
              </a:lnSpc>
              <a:spcBef>
                <a:spcPts val="1200"/>
              </a:spcBef>
            </a:pPr>
            <a:r>
              <a:rPr lang="en-US" sz="2400" spc="-25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Foundation:			Jassica Gauna, Director of Budgeting, Accounting and 				Reporting, University Advancement</a:t>
            </a:r>
          </a:p>
          <a:p>
            <a:pPr marL="12700" marR="5080">
              <a:lnSpc>
                <a:spcPts val="2110"/>
              </a:lnSpc>
              <a:spcBef>
                <a:spcPts val="1200"/>
              </a:spcBef>
            </a:pPr>
            <a:r>
              <a:rPr lang="en-US" sz="2400" spc="-25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 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Services:		Tina Livingston, Payment Services Manager</a:t>
            </a:r>
            <a:endParaRPr lang="en-US" sz="2400" spc="-15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ts val="2110"/>
              </a:lnSpc>
              <a:spcBef>
                <a:spcPts val="1200"/>
              </a:spcBef>
            </a:pPr>
            <a:r>
              <a:rPr lang="en-US" sz="2400" spc="-15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Resources:		Linda Lara, Position Control Analyst</a:t>
            </a:r>
          </a:p>
          <a:p>
            <a:pPr marL="12700" marR="5080">
              <a:lnSpc>
                <a:spcPts val="2110"/>
              </a:lnSpc>
              <a:spcBef>
                <a:spcPts val="1200"/>
              </a:spcBef>
            </a:pPr>
            <a:r>
              <a:rPr lang="en-US" sz="2400" spc="-1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Procurement:			Marina Manzano, Director Procurement, Contract and 					Distribution Services</a:t>
            </a:r>
            <a:endParaRPr lang="en-US" sz="2400" spc="-25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ts val="2110"/>
              </a:lnSpc>
              <a:spcBef>
                <a:spcPts val="1200"/>
              </a:spcBef>
            </a:pPr>
            <a:r>
              <a:rPr lang="en-US" sz="2400" spc="-1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sz="2400" spc="-5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Services:	Elizabeth Walker, Director of Accounting and Reporting, 					Student 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43763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B5FE6B48-7A4B-BEFF-26C3-AF6706E3F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3" y="533400"/>
            <a:ext cx="10887075" cy="5791200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7BCCCC66-B887-E3ED-B385-6D10FEB197DB}"/>
              </a:ext>
            </a:extLst>
          </p:cNvPr>
          <p:cNvSpPr/>
          <p:nvPr/>
        </p:nvSpPr>
        <p:spPr>
          <a:xfrm rot="1440000">
            <a:off x="6866373" y="2840752"/>
            <a:ext cx="870857" cy="2763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D31AD5B-249F-F3ED-00E6-F6A3728FB2BA}"/>
              </a:ext>
            </a:extLst>
          </p:cNvPr>
          <p:cNvSpPr/>
          <p:nvPr/>
        </p:nvSpPr>
        <p:spPr>
          <a:xfrm rot="2460000">
            <a:off x="2076658" y="244927"/>
            <a:ext cx="870857" cy="2763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44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2632872" y="398711"/>
            <a:ext cx="7191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and Contract Services 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B96554-764E-4D4B-BAB1-1ADC9436616F}"/>
              </a:ext>
            </a:extLst>
          </p:cNvPr>
          <p:cNvSpPr txBox="1"/>
          <p:nvPr/>
        </p:nvSpPr>
        <p:spPr>
          <a:xfrm>
            <a:off x="537663" y="6214081"/>
            <a:ext cx="8825501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>
                <a:latin typeface="Times New Roman"/>
                <a:cs typeface="Times New Roman"/>
              </a:rPr>
              <a:t>Contact:</a:t>
            </a:r>
            <a:r>
              <a:rPr lang="en-US" sz="1400">
                <a:latin typeface="Times New Roman"/>
                <a:cs typeface="Times New Roman"/>
              </a:rPr>
              <a:t> </a:t>
            </a:r>
            <a:r>
              <a:rPr lang="en-US" sz="1400">
                <a:latin typeface="Times New Roman"/>
                <a:cs typeface="Times New Roman"/>
                <a:hlinkClick r:id="rId2"/>
              </a:rPr>
              <a:t>Procurement@csub.edu</a:t>
            </a:r>
            <a:endParaRPr lang="en-US" sz="1400">
              <a:latin typeface="Times New Roman"/>
              <a:cs typeface="Times New Roman"/>
            </a:endParaRP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0ACB35-BBC4-4C4A-B7C6-DB7FBA8C34F9}"/>
              </a:ext>
            </a:extLst>
          </p:cNvPr>
          <p:cNvSpPr txBox="1"/>
          <p:nvPr/>
        </p:nvSpPr>
        <p:spPr>
          <a:xfrm>
            <a:off x="537588" y="1592663"/>
            <a:ext cx="11058208" cy="42780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u="sng" spc="-25" dirty="0">
                <a:solidFill>
                  <a:srgbClr val="0000FF"/>
                </a:solidFill>
                <a:latin typeface="Calibri"/>
                <a:cs typeface="Times New Roman"/>
              </a:rPr>
              <a:t>A</a:t>
            </a:r>
            <a:r>
              <a:rPr lang="en-US" sz="3200" b="1" u="sng" spc="10" dirty="0">
                <a:solidFill>
                  <a:srgbClr val="0000FF"/>
                </a:solidFill>
                <a:latin typeface="Calibri"/>
                <a:cs typeface="Times New Roman"/>
              </a:rPr>
              <a:t>n</a:t>
            </a:r>
            <a:r>
              <a:rPr lang="en-US" sz="3200" b="1" u="sng" dirty="0">
                <a:solidFill>
                  <a:srgbClr val="0000FF"/>
                </a:solidFill>
                <a:latin typeface="Calibri"/>
                <a:cs typeface="Times New Roman"/>
              </a:rPr>
              <a:t>nual</a:t>
            </a:r>
            <a:r>
              <a:rPr lang="en-US" sz="3200" b="1" u="sng" spc="20" dirty="0">
                <a:solidFill>
                  <a:srgbClr val="0000FF"/>
                </a:solidFill>
                <a:latin typeface="Calibri"/>
                <a:cs typeface="Times New Roman"/>
              </a:rPr>
              <a:t> </a:t>
            </a:r>
            <a:r>
              <a:rPr lang="en-US" sz="3200" b="1" u="sng" dirty="0">
                <a:solidFill>
                  <a:srgbClr val="0000FF"/>
                </a:solidFill>
                <a:latin typeface="Calibri"/>
                <a:cs typeface="Times New Roman"/>
              </a:rPr>
              <a:t>Renewals and Blanket Purchase Orders</a:t>
            </a:r>
            <a:endParaRPr lang="en-US" sz="3200" dirty="0">
              <a:solidFill>
                <a:srgbClr val="0000FF"/>
              </a:solidFill>
              <a:latin typeface="Calibri"/>
              <a:cs typeface="Calibri"/>
            </a:endParaRPr>
          </a:p>
          <a:p>
            <a:pPr algn="ctr"/>
            <a:endParaRPr lang="en-US" sz="1200" spc="10">
              <a:ea typeface="Calibri"/>
              <a:cs typeface="Times New Roman"/>
            </a:endParaRPr>
          </a:p>
          <a:p>
            <a:pPr algn="ctr"/>
            <a:r>
              <a:rPr lang="en-US" sz="2400" spc="10" dirty="0">
                <a:latin typeface="Calibri"/>
                <a:ea typeface="Calibri"/>
                <a:cs typeface="Times New Roman"/>
              </a:rPr>
              <a:t>Annual renewals and blanket PO </a:t>
            </a:r>
            <a:r>
              <a:rPr lang="en-US" sz="2400" spc="10" dirty="0">
                <a:latin typeface="Calibri"/>
                <a:ea typeface="+mn-lt"/>
                <a:cs typeface="Times New Roman"/>
              </a:rPr>
              <a:t>requisitions can be submitted on or after Monday, </a:t>
            </a:r>
            <a:r>
              <a:rPr lang="en-US" sz="2400" b="1" spc="10" dirty="0">
                <a:latin typeface="Calibri"/>
                <a:ea typeface="+mn-lt"/>
                <a:cs typeface="Times New Roman"/>
              </a:rPr>
              <a:t>June 3, 2024</a:t>
            </a:r>
            <a:r>
              <a:rPr lang="en-US" sz="2400" spc="10" dirty="0">
                <a:latin typeface="Calibri"/>
                <a:ea typeface="+mn-lt"/>
                <a:cs typeface="Times New Roman"/>
              </a:rPr>
              <a:t> with an Accounting Date of </a:t>
            </a:r>
            <a:r>
              <a:rPr lang="en-US" sz="2400" b="1" spc="10" dirty="0">
                <a:solidFill>
                  <a:srgbClr val="0000FF"/>
                </a:solidFill>
                <a:latin typeface="Calibri"/>
                <a:ea typeface="+mn-lt"/>
                <a:cs typeface="Times New Roman"/>
              </a:rPr>
              <a:t>7/1/24 </a:t>
            </a:r>
            <a:r>
              <a:rPr lang="en-US" sz="2400" spc="10" dirty="0">
                <a:latin typeface="Calibri"/>
                <a:ea typeface="+mn-lt"/>
                <a:cs typeface="Times New Roman"/>
              </a:rPr>
              <a:t>or later and a comment that PO is a </a:t>
            </a:r>
            <a:r>
              <a:rPr lang="en-US" sz="2400" b="1" spc="10" dirty="0">
                <a:solidFill>
                  <a:srgbClr val="0000FF"/>
                </a:solidFill>
                <a:latin typeface="Calibri"/>
                <a:ea typeface="+mn-lt"/>
                <a:cs typeface="Times New Roman"/>
              </a:rPr>
              <a:t>blanket or annual renewal</a:t>
            </a:r>
            <a:r>
              <a:rPr lang="en-US" sz="2400" spc="10" dirty="0">
                <a:latin typeface="Calibri"/>
                <a:ea typeface="+mn-lt"/>
                <a:cs typeface="Times New Roman"/>
              </a:rPr>
              <a:t> for </a:t>
            </a:r>
            <a:r>
              <a:rPr lang="en-US" sz="2400" b="1" spc="10" dirty="0">
                <a:solidFill>
                  <a:srgbClr val="0000FF"/>
                </a:solidFill>
                <a:latin typeface="Calibri"/>
                <a:ea typeface="+mn-lt"/>
                <a:cs typeface="Times New Roman"/>
              </a:rPr>
              <a:t>FY 2024-25</a:t>
            </a:r>
            <a:r>
              <a:rPr lang="en-US" sz="2400" spc="10" dirty="0">
                <a:latin typeface="Calibri"/>
                <a:ea typeface="+mn-lt"/>
                <a:cs typeface="Times New Roman"/>
              </a:rPr>
              <a:t>.  </a:t>
            </a:r>
            <a:endParaRPr lang="en-US" sz="2400" dirty="0">
              <a:latin typeface="Calibri"/>
              <a:ea typeface="+mn-lt"/>
              <a:cs typeface="Calibri"/>
            </a:endParaRPr>
          </a:p>
          <a:p>
            <a:pPr algn="ctr"/>
            <a:endParaRPr lang="en-US" sz="1200" spc="10">
              <a:latin typeface="Calibri"/>
              <a:ea typeface="+mn-lt"/>
              <a:cs typeface="Times New Roman"/>
            </a:endParaRPr>
          </a:p>
          <a:p>
            <a:pPr algn="ctr"/>
            <a:r>
              <a:rPr lang="en-US" sz="2200" spc="10" dirty="0">
                <a:latin typeface="Calibri"/>
                <a:ea typeface="+mn-lt"/>
                <a:cs typeface="Times New Roman"/>
              </a:rPr>
              <a:t>After July 1, the accounting date and comment is no longer necessary.</a:t>
            </a:r>
            <a:endParaRPr lang="en-US" sz="2200" dirty="0">
              <a:latin typeface="Calibri"/>
              <a:ea typeface="+mn-lt"/>
              <a:cs typeface="Calibri"/>
            </a:endParaRPr>
          </a:p>
          <a:p>
            <a:pPr algn="ctr"/>
            <a:endParaRPr lang="en-US" sz="1200" spc="10">
              <a:latin typeface="Calibri"/>
              <a:ea typeface="+mn-lt"/>
              <a:cs typeface="Times New Roman"/>
            </a:endParaRPr>
          </a:p>
          <a:p>
            <a:pPr algn="ctr"/>
            <a:r>
              <a:rPr lang="en-US" sz="2200" spc="10" dirty="0">
                <a:latin typeface="Calibri"/>
                <a:ea typeface="+mn-lt"/>
                <a:cs typeface="Times New Roman"/>
              </a:rPr>
              <a:t> Procurement will provide the annual renewal/blanket spreadsheet this year only as requestors will have visibility for all their POs in P2P and the ability to run reports to collect this data. </a:t>
            </a:r>
            <a:endParaRPr lang="en-US" sz="2200">
              <a:latin typeface="Calibri"/>
              <a:ea typeface="+mn-lt"/>
              <a:cs typeface="Calibri"/>
            </a:endParaRPr>
          </a:p>
          <a:p>
            <a:pPr algn="ctr"/>
            <a:endParaRPr lang="en-US" sz="2200" spc="10">
              <a:latin typeface="Calibri"/>
              <a:ea typeface="+mn-lt"/>
              <a:cs typeface="Times New Roman"/>
            </a:endParaRPr>
          </a:p>
          <a:p>
            <a:pPr algn="ctr"/>
            <a:r>
              <a:rPr lang="en-US" sz="2200" spc="10" dirty="0">
                <a:latin typeface="Calibri"/>
                <a:ea typeface="+mn-lt"/>
                <a:cs typeface="Times New Roman"/>
              </a:rPr>
              <a:t>Annual renewals and blanket PO information will be posted on the following website on May 1, 2024: </a:t>
            </a:r>
            <a:r>
              <a:rPr lang="en-US" sz="2200" spc="10" dirty="0">
                <a:ea typeface="+mn-lt"/>
                <a:cs typeface="+mn-lt"/>
                <a:hlinkClick r:id="rId3"/>
              </a:rPr>
              <a:t>Fiscal Deadlines &amp; Renewals | California State University, Bakersfield (csub.edu)</a:t>
            </a:r>
            <a:endParaRPr lang="en-US" sz="22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5692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D73157-95E8-4900-9DC5-5602471B0928}"/>
              </a:ext>
            </a:extLst>
          </p:cNvPr>
          <p:cNvSpPr/>
          <p:nvPr/>
        </p:nvSpPr>
        <p:spPr>
          <a:xfrm>
            <a:off x="3165568" y="288485"/>
            <a:ext cx="5416868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Financial Services</a:t>
            </a:r>
            <a:endParaRPr lang="en-US" sz="36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DDC413-29FF-4176-AD1D-EA052BB051B2}"/>
              </a:ext>
            </a:extLst>
          </p:cNvPr>
          <p:cNvSpPr txBox="1"/>
          <p:nvPr/>
        </p:nvSpPr>
        <p:spPr>
          <a:xfrm>
            <a:off x="297951" y="6129977"/>
            <a:ext cx="6010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Contact:</a:t>
            </a:r>
          </a:p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Student Financial Services- </a:t>
            </a:r>
            <a:r>
              <a:rPr lang="en-US" sz="14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sfs@csub.edu</a:t>
            </a:r>
            <a:r>
              <a:rPr lang="en-US" sz="1400" b="1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97A189-0ECA-4AC5-DC21-5E25E9FC01DE}"/>
              </a:ext>
            </a:extLst>
          </p:cNvPr>
          <p:cNvSpPr txBox="1"/>
          <p:nvPr/>
        </p:nvSpPr>
        <p:spPr>
          <a:xfrm>
            <a:off x="924408" y="1054631"/>
            <a:ext cx="9722956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b="1" dirty="0">
                <a:cs typeface="Calibri"/>
              </a:rPr>
              <a:t>Preferred Contact: </a:t>
            </a:r>
            <a:endParaRPr lang="en-US" sz="2600" dirty="0"/>
          </a:p>
          <a:p>
            <a:pPr algn="ctr"/>
            <a:r>
              <a:rPr lang="en-US" sz="2600" b="1" dirty="0">
                <a:cs typeface="Calibri"/>
              </a:rPr>
              <a:t>University Accounts Receivable:  accounts_receivable@csub.edu</a:t>
            </a:r>
            <a:endParaRPr lang="en-US" sz="2600" dirty="0"/>
          </a:p>
          <a:p>
            <a:pPr algn="ctr"/>
            <a:r>
              <a:rPr lang="en-US" sz="2600" dirty="0">
                <a:cs typeface="Calibri"/>
              </a:rPr>
              <a:t>A staff member will respond within 2 business days</a:t>
            </a:r>
            <a:r>
              <a:rPr lang="en-US" sz="1600" dirty="0">
                <a:cs typeface="Calibri"/>
              </a:rPr>
              <a:t>.</a:t>
            </a:r>
            <a:endParaRPr lang="en-US" sz="1600" dirty="0"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116BF1-54A7-017D-C9B3-273F38993E24}"/>
              </a:ext>
            </a:extLst>
          </p:cNvPr>
          <p:cNvSpPr txBox="1"/>
          <p:nvPr/>
        </p:nvSpPr>
        <p:spPr>
          <a:xfrm>
            <a:off x="1214325" y="2715851"/>
            <a:ext cx="9722956" cy="38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spc="-15">
                <a:cs typeface="Calibri"/>
              </a:rPr>
              <a:t>University </a:t>
            </a:r>
            <a:r>
              <a:rPr lang="en-US" sz="2800" b="1" spc="-20">
                <a:cs typeface="Calibri"/>
              </a:rPr>
              <a:t>Centralized</a:t>
            </a:r>
            <a:r>
              <a:rPr lang="en-US" sz="2800" b="1" spc="-60">
                <a:cs typeface="Calibri"/>
              </a:rPr>
              <a:t> </a:t>
            </a:r>
            <a:r>
              <a:rPr lang="en-US" sz="2800" b="1" spc="-5">
                <a:cs typeface="Calibri"/>
              </a:rPr>
              <a:t>Billing</a:t>
            </a:r>
          </a:p>
          <a:p>
            <a:endParaRPr lang="en-US" sz="2800" b="1" spc="-5">
              <a:ea typeface="+mn-lt"/>
              <a:cs typeface="+mn-lt"/>
            </a:endParaRPr>
          </a:p>
          <a:p>
            <a:r>
              <a:rPr lang="en-US" sz="2600" spc="-5">
                <a:ea typeface="+mn-lt"/>
                <a:cs typeface="+mn-lt"/>
              </a:rPr>
              <a:t>The CO has mandated that University billing be </a:t>
            </a:r>
            <a:r>
              <a:rPr lang="en-US" sz="2600" b="1" spc="-5">
                <a:ea typeface="+mn-lt"/>
                <a:cs typeface="+mn-lt"/>
              </a:rPr>
              <a:t>centralized (non-student).</a:t>
            </a:r>
            <a:endParaRPr lang="en-US" sz="2600">
              <a:cs typeface="Calibri"/>
            </a:endParaRPr>
          </a:p>
          <a:p>
            <a:endParaRPr lang="en-US" sz="2600" b="1" spc="-5">
              <a:ea typeface="+mn-lt"/>
              <a:cs typeface="+mn-lt"/>
            </a:endParaRPr>
          </a:p>
          <a:p>
            <a:r>
              <a:rPr lang="en-US" sz="2600" b="1" spc="-5">
                <a:ea typeface="+mn-lt"/>
                <a:cs typeface="+mn-lt"/>
              </a:rPr>
              <a:t>All third party billing, </a:t>
            </a:r>
            <a:r>
              <a:rPr lang="en-US" sz="2600" spc="-5">
                <a:ea typeface="+mn-lt"/>
                <a:cs typeface="+mn-lt"/>
              </a:rPr>
              <a:t>including billing to any Auxiliary, has to be processed by the University  Accounts Receivable (AR) Accountant.</a:t>
            </a:r>
            <a:endParaRPr lang="en-US" sz="2600"/>
          </a:p>
          <a:p>
            <a:endParaRPr lang="en-US" sz="2800" b="1" spc="-5">
              <a:cs typeface="Calibri"/>
            </a:endParaRPr>
          </a:p>
          <a:p>
            <a:endParaRPr lang="en-US" sz="2800" b="1" spc="-5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0971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D73157-95E8-4900-9DC5-5602471B0928}"/>
              </a:ext>
            </a:extLst>
          </p:cNvPr>
          <p:cNvSpPr/>
          <p:nvPr/>
        </p:nvSpPr>
        <p:spPr>
          <a:xfrm>
            <a:off x="3165568" y="355265"/>
            <a:ext cx="5416868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Financial Services</a:t>
            </a:r>
            <a:endParaRPr lang="en-US" sz="36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DDC413-29FF-4176-AD1D-EA052BB051B2}"/>
              </a:ext>
            </a:extLst>
          </p:cNvPr>
          <p:cNvSpPr txBox="1"/>
          <p:nvPr/>
        </p:nvSpPr>
        <p:spPr>
          <a:xfrm>
            <a:off x="303494" y="6132351"/>
            <a:ext cx="6010382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Times New Roman"/>
                <a:cs typeface="Times New Roman"/>
              </a:rPr>
              <a:t>Contact:</a:t>
            </a:r>
          </a:p>
          <a:p>
            <a:r>
              <a:rPr lang="en-US" sz="1400" dirty="0">
                <a:latin typeface="Times New Roman"/>
                <a:cs typeface="Times New Roman"/>
              </a:rPr>
              <a:t>Student Financial Services- </a:t>
            </a:r>
            <a:r>
              <a:rPr lang="en-US" sz="1400" b="1" u="sng" dirty="0">
                <a:solidFill>
                  <a:srgbClr val="0000FF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  <a:hlinkClick r:id="rId2"/>
              </a:rPr>
              <a:t>sfs@csub.edu</a:t>
            </a:r>
            <a:r>
              <a:rPr lang="en-US" sz="1400" b="1" u="sng" dirty="0">
                <a:solidFill>
                  <a:srgbClr val="0000FF"/>
                </a:solidFill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endParaRPr lang="en-US" sz="1400" b="1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81A771-1848-487B-A156-BADB9B07C702}"/>
              </a:ext>
            </a:extLst>
          </p:cNvPr>
          <p:cNvSpPr/>
          <p:nvPr/>
        </p:nvSpPr>
        <p:spPr>
          <a:xfrm>
            <a:off x="757979" y="1305342"/>
            <a:ext cx="107566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30752-4203-3DAE-B990-7F4EF2CEAC52}"/>
              </a:ext>
            </a:extLst>
          </p:cNvPr>
          <p:cNvSpPr txBox="1"/>
          <p:nvPr/>
        </p:nvSpPr>
        <p:spPr>
          <a:xfrm>
            <a:off x="183844" y="1670653"/>
            <a:ext cx="11904955" cy="24006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spc="-5" dirty="0">
                <a:cs typeface="Calibri"/>
              </a:rPr>
              <a:t>AR CRITICAL </a:t>
            </a:r>
            <a:r>
              <a:rPr lang="en-US" sz="2800" b="1" spc="-70" dirty="0">
                <a:cs typeface="Calibri"/>
              </a:rPr>
              <a:t>DATES </a:t>
            </a:r>
            <a:r>
              <a:rPr lang="en-US" sz="2800" b="1" spc="-45" dirty="0">
                <a:cs typeface="Calibri"/>
              </a:rPr>
              <a:t>TO</a:t>
            </a:r>
            <a:r>
              <a:rPr lang="en-US" sz="2800" b="1" spc="-40" dirty="0">
                <a:cs typeface="Calibri"/>
              </a:rPr>
              <a:t> </a:t>
            </a:r>
            <a:r>
              <a:rPr lang="en-US" sz="2800" b="1" dirty="0">
                <a:cs typeface="Calibri"/>
              </a:rPr>
              <a:t>REMEMBER</a:t>
            </a:r>
          </a:p>
          <a:p>
            <a:pPr algn="ctr"/>
            <a:endParaRPr lang="en-US" dirty="0"/>
          </a:p>
          <a:p>
            <a:r>
              <a:rPr lang="en-US" sz="2600" b="1" dirty="0">
                <a:cs typeface="Calibri"/>
              </a:rPr>
              <a:t>May 6</a:t>
            </a:r>
            <a:r>
              <a:rPr lang="en-US" sz="2600" dirty="0">
                <a:cs typeface="Calibri"/>
              </a:rPr>
              <a:t>:	All Billing Request Forms through 4/30/2024 are due from departments.</a:t>
            </a:r>
            <a:endParaRPr lang="en-US" sz="2600" dirty="0">
              <a:ea typeface="Calibri"/>
              <a:cs typeface="Calibri"/>
            </a:endParaRPr>
          </a:p>
          <a:p>
            <a:r>
              <a:rPr lang="en-US" sz="2600" b="1" dirty="0">
                <a:cs typeface="Calibri"/>
              </a:rPr>
              <a:t>June 6</a:t>
            </a:r>
            <a:r>
              <a:rPr lang="en-US" sz="2600" dirty="0">
                <a:cs typeface="Calibri"/>
              </a:rPr>
              <a:t>:	All Billing Request Forms through 5/31/2024 are due from 				departments.</a:t>
            </a:r>
          </a:p>
          <a:p>
            <a:r>
              <a:rPr lang="en-US" sz="2600" b="1" dirty="0">
                <a:cs typeface="Calibri"/>
              </a:rPr>
              <a:t>June 6</a:t>
            </a:r>
            <a:r>
              <a:rPr lang="en-US" sz="2600" dirty="0">
                <a:cs typeface="Calibri"/>
              </a:rPr>
              <a:t>:	All Billing Request Forms for June are due from departments.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3FE6E9-1629-951D-72FA-AFC6E31E4192}"/>
              </a:ext>
            </a:extLst>
          </p:cNvPr>
          <p:cNvSpPr txBox="1"/>
          <p:nvPr/>
        </p:nvSpPr>
        <p:spPr>
          <a:xfrm>
            <a:off x="1806181" y="4641409"/>
            <a:ext cx="809492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spc="-5" dirty="0">
                <a:cs typeface="Calibri"/>
              </a:rPr>
              <a:t>Deposits &amp; Petty Cash                                                            Amy Polston...............6204</a:t>
            </a:r>
          </a:p>
          <a:p>
            <a:r>
              <a:rPr lang="en-US" b="1" spc="-5" dirty="0">
                <a:cs typeface="Calibri"/>
              </a:rPr>
              <a:t>Accounts Receivable (Off Campus)                                      Valeria Rodriguez.......3975</a:t>
            </a:r>
          </a:p>
          <a:p>
            <a:r>
              <a:rPr lang="en-US" b="1" spc="-5" dirty="0">
                <a:cs typeface="Calibri"/>
              </a:rPr>
              <a:t>Accounts Receivable (Student &amp; On Campus)                   Ricky Bravo................3226</a:t>
            </a:r>
          </a:p>
          <a:p>
            <a:r>
              <a:rPr lang="en-US" sz="1600" b="1" spc="-5" dirty="0">
                <a:cs typeface="Calibri"/>
              </a:rPr>
              <a:t>    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346542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D73157-95E8-4900-9DC5-5602471B0928}"/>
              </a:ext>
            </a:extLst>
          </p:cNvPr>
          <p:cNvSpPr/>
          <p:nvPr/>
        </p:nvSpPr>
        <p:spPr>
          <a:xfrm>
            <a:off x="2266014" y="740418"/>
            <a:ext cx="8003217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6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Entries and Expense Transfers,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81A771-1848-487B-A156-BADB9B07C702}"/>
              </a:ext>
            </a:extLst>
          </p:cNvPr>
          <p:cNvSpPr/>
          <p:nvPr/>
        </p:nvSpPr>
        <p:spPr>
          <a:xfrm>
            <a:off x="757979" y="1305342"/>
            <a:ext cx="107566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E30752-4203-3DAE-B990-7F4EF2CEAC52}"/>
              </a:ext>
            </a:extLst>
          </p:cNvPr>
          <p:cNvSpPr txBox="1"/>
          <p:nvPr/>
        </p:nvSpPr>
        <p:spPr>
          <a:xfrm>
            <a:off x="183844" y="1670653"/>
            <a:ext cx="11904955" cy="36625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spc="-5" dirty="0">
                <a:cs typeface="Calibri"/>
              </a:rPr>
              <a:t>Journal entries including expense transfers should be sent to the following departments whose business unit is initiating the journal entry and/or expense transfer:</a:t>
            </a:r>
            <a:endParaRPr lang="en-US" sz="2800" dirty="0">
              <a:cs typeface="Calibri"/>
            </a:endParaRPr>
          </a:p>
          <a:p>
            <a:pPr algn="ctr"/>
            <a:endParaRPr lang="en-US" dirty="0"/>
          </a:p>
          <a:p>
            <a:r>
              <a:rPr lang="en-US" sz="2600" b="1" dirty="0">
                <a:cs typeface="Calibri"/>
              </a:rPr>
              <a:t>BKCMP 	– Liz Gamez 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accounting@csub.edu</a:t>
            </a:r>
            <a:endParaRPr lang="en-US" sz="2600" b="1" dirty="0">
              <a:cs typeface="Calibri"/>
            </a:endParaRPr>
          </a:p>
          <a:p>
            <a:r>
              <a:rPr lang="en-US" sz="2600" b="1" dirty="0">
                <a:cs typeface="Calibri"/>
              </a:rPr>
              <a:t>BKASI 		- Heather Macaulay 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studentaffairsaccounting@csub.edu</a:t>
            </a:r>
            <a:endParaRPr lang="en-US" sz="2600" b="1" dirty="0">
              <a:cs typeface="Calibri"/>
            </a:endParaRPr>
          </a:p>
          <a:p>
            <a:r>
              <a:rPr lang="en-US" sz="2600" b="1" dirty="0">
                <a:cs typeface="Calibri"/>
              </a:rPr>
              <a:t>BKFDN	- Jassica Gauna 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foundationaccounting@csub.edu</a:t>
            </a:r>
            <a:endParaRPr lang="en-US" sz="2600" b="1" dirty="0">
              <a:cs typeface="Calibri"/>
            </a:endParaRPr>
          </a:p>
          <a:p>
            <a:r>
              <a:rPr lang="en-US" sz="2600" b="1" dirty="0">
                <a:cs typeface="Calibri"/>
              </a:rPr>
              <a:t>BKSTU		- Heather Macaulay 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studentaffairsaccounting@csub.edu</a:t>
            </a:r>
            <a:endParaRPr lang="en-US" sz="2600" b="1" dirty="0">
              <a:cs typeface="Calibri"/>
            </a:endParaRPr>
          </a:p>
          <a:p>
            <a:r>
              <a:rPr lang="en-US" sz="2600" b="1" dirty="0">
                <a:cs typeface="Calibri"/>
              </a:rPr>
              <a:t>BKSPA		- Rosalba Flores or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US" sz="2600" u="sng" dirty="0">
                <a:solidFill>
                  <a:srgbClr val="0070C0"/>
                </a:solidFill>
                <a:latin typeface="Times New Roman"/>
                <a:cs typeface="Times New Roman"/>
              </a:rPr>
              <a:t>spaaccounting@csub.edu</a:t>
            </a:r>
            <a:endParaRPr lang="en-US" sz="26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5183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D5E161-6B06-42C8-8439-1F2A0137665C}"/>
              </a:ext>
            </a:extLst>
          </p:cNvPr>
          <p:cNvSpPr txBox="1"/>
          <p:nvPr/>
        </p:nvSpPr>
        <p:spPr>
          <a:xfrm>
            <a:off x="643466" y="1201176"/>
            <a:ext cx="9658773" cy="501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5113E1-1257-4C94-A7E5-27FCF0D28B2A}"/>
              </a:ext>
            </a:extLst>
          </p:cNvPr>
          <p:cNvSpPr txBox="1"/>
          <p:nvPr/>
        </p:nvSpPr>
        <p:spPr>
          <a:xfrm>
            <a:off x="2215128" y="71177"/>
            <a:ext cx="6542843" cy="468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Deadline Summary</a:t>
            </a:r>
            <a:endParaRPr lang="en-US" sz="24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9C7F58-920E-4586-8A24-5870BCCC4104}"/>
              </a:ext>
            </a:extLst>
          </p:cNvPr>
          <p:cNvSpPr txBox="1"/>
          <p:nvPr/>
        </p:nvSpPr>
        <p:spPr>
          <a:xfrm>
            <a:off x="150920" y="-1"/>
            <a:ext cx="11461072" cy="71799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indent="28067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28067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2024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28067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b="1" u="sng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1200" b="1" u="sng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 </a:t>
            </a: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="1" u="sng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b="1" u="sng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1200" b="1" u="sng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b="1" u="sng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="1" u="sng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ugh</a:t>
            </a:r>
            <a:r>
              <a:rPr lang="en-US" sz="1200" b="1" u="sng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Fiscal Year 2023-2024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670" marR="406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(All state-side grant</a:t>
            </a:r>
            <a:r>
              <a:rPr lang="en-US" sz="1200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en-US" sz="12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paperwork listed below is due in Post Award by April 18, 2024).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670" marR="2349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19,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LC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payroll 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month of March 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>
              <a:lnSpc>
                <a:spcPts val="131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26, 2024 – Procurement: 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uis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tions $25,000 or greater</a:t>
            </a:r>
            <a:r>
              <a:rPr lang="en-US" sz="1200" spc="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in CSUBUY Procure-to-Pay (P2P) </a:t>
            </a:r>
            <a:r>
              <a:rPr lang="en-US" sz="1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spc="2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approvals. 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670" marR="292100" algn="just">
              <a:lnSpc>
                <a:spcPct val="115000"/>
              </a:lnSpc>
              <a:spcBef>
                <a:spcPts val="90"/>
              </a:spcBef>
              <a:spcAft>
                <a:spcPts val="0"/>
              </a:spcAft>
            </a:pP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and invoices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hro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26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670" marR="17208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– Ch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acks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ugh</a:t>
            </a:r>
            <a:r>
              <a:rPr lang="en-US" sz="12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670" marR="2349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transactions up through </a:t>
            </a:r>
            <a:r>
              <a:rPr lang="en-US" sz="1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292100" algn="just">
              <a:lnSpc>
                <a:spcPts val="137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6,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ues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</a:t>
            </a:r>
            <a:r>
              <a:rPr lang="en-US" sz="1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April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670" marR="292100" algn="just">
              <a:lnSpc>
                <a:spcPct val="115000"/>
              </a:lnSpc>
              <a:spcBef>
                <a:spcPts val="9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8, 2024 – Travel claims for travel ending through April 26, 2024 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67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travel ending before April 7, 2024, will be accrued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departments need to submit the claims by the deadlines to be charged against the FY23-24 budget.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28067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600" b="1" dirty="0">
              <a:solidFill>
                <a:srgbClr val="000000"/>
              </a:solidFill>
              <a:effectLst/>
              <a:highlight>
                <a:srgbClr val="D3D3D3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28067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2024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28067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b="1" u="sng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u="sng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 </a:t>
            </a: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1200" b="1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="1" u="sng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b="1" u="sng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1200" b="1" u="sng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Fiscal Year 2023-2024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ts val="135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(All state-side grant rel</a:t>
            </a:r>
            <a:r>
              <a:rPr lang="en-US" sz="12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ted p</a:t>
            </a:r>
            <a:r>
              <a:rPr lang="en-US" sz="12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perwork listed below is due in Post Award by May 17, 2024). 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670" marR="292100">
              <a:lnSpc>
                <a:spcPct val="115000"/>
              </a:lnSpc>
              <a:spcBef>
                <a:spcPts val="9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10, 2024 -Procurement: </a:t>
            </a:r>
            <a:r>
              <a:rPr lang="en-US" sz="1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ions less than $25,000</a:t>
            </a:r>
            <a:r>
              <a:rPr lang="en-US" sz="12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itt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in CSUBUY P2P </a:t>
            </a:r>
            <a:r>
              <a:rPr lang="en-US" sz="1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approvals. 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ts val="137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20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LC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payroll 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670" marR="292100">
              <a:lnSpc>
                <a:spcPct val="115000"/>
              </a:lnSpc>
              <a:spcBef>
                <a:spcPts val="9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23, 2024 -Procurement: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sz="1200" b="1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Requisitions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in CSUBUY P2P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670" marR="292100">
              <a:lnSpc>
                <a:spcPct val="115000"/>
              </a:lnSpc>
              <a:spcBef>
                <a:spcPts val="90"/>
              </a:spcBef>
              <a:spcAft>
                <a:spcPts val="0"/>
              </a:spcAft>
            </a:pP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ppropr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approvals. 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ts val="135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3,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invoices 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the month of M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3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ent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month of May 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1371600">
              <a:lnSpc>
                <a:spcPts val="137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3, 2024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ues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</a:t>
            </a:r>
            <a:r>
              <a:rPr lang="en-US" sz="1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ts val="137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6, 2024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Travel claims through May 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28067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28067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2024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heavy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u="heavy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b="1" u="heavy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200" b="1" u="heavy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1200" b="1" u="heavy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200" b="1" u="heavy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b="1" u="heavy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b="1" u="heavy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b="1" u="heavy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="1" u="heavy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 </a:t>
            </a:r>
            <a:r>
              <a:rPr lang="en-US" sz="1200" b="1" u="heavy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u="heavy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1200" b="1" u="heavy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b="1" u="heavy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b="1" u="heavy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200" b="1" u="heavy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u="heavy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1200" b="1" u="heavy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b="1" u="heavy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scal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u="heavy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u="heavy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200" b="1" u="heavy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u="heavy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ts val="1255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(All state-side grant-rel</a:t>
            </a:r>
            <a:r>
              <a:rPr lang="en-US" sz="1200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i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paperwork listed below is due in Post Award by </a:t>
            </a:r>
            <a:r>
              <a:rPr lang="en-US" sz="1200" i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23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2024).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6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ues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sz="12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ct val="115000"/>
              </a:lnSpc>
              <a:spcBef>
                <a:spcPts val="9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6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P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and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invoices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6, 2024 - Travel claims through </a:t>
            </a:r>
            <a:r>
              <a:rPr lang="en-US" sz="1200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5, 2024.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6, 2024 - Travel claims </a:t>
            </a:r>
            <a:r>
              <a:rPr lang="en-US" sz="1200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estimate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June (thru </a:t>
            </a:r>
            <a:r>
              <a:rPr lang="en-US" sz="1200" u="sng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30, 2024)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1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19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LC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payroll 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12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2024. 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88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D5E161-6B06-42C8-8439-1F2A0137665C}"/>
              </a:ext>
            </a:extLst>
          </p:cNvPr>
          <p:cNvSpPr txBox="1"/>
          <p:nvPr/>
        </p:nvSpPr>
        <p:spPr>
          <a:xfrm>
            <a:off x="643466" y="1201176"/>
            <a:ext cx="9658773" cy="501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5113E1-1257-4C94-A7E5-27FCF0D28B2A}"/>
              </a:ext>
            </a:extLst>
          </p:cNvPr>
          <p:cNvSpPr txBox="1"/>
          <p:nvPr/>
        </p:nvSpPr>
        <p:spPr>
          <a:xfrm>
            <a:off x="1785184" y="-13703"/>
            <a:ext cx="7456945" cy="37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sz="16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9C7F58-920E-4586-8A24-5870BCCC4104}"/>
              </a:ext>
            </a:extLst>
          </p:cNvPr>
          <p:cNvSpPr txBox="1"/>
          <p:nvPr/>
        </p:nvSpPr>
        <p:spPr>
          <a:xfrm>
            <a:off x="2302517" y="-404013"/>
            <a:ext cx="758696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Departmental Email Addresses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900EB6D-9E20-4324-9421-2444A3E3329A}"/>
              </a:ext>
            </a:extLst>
          </p:cNvPr>
          <p:cNvSpPr txBox="1">
            <a:spLocks/>
          </p:cNvSpPr>
          <p:nvPr/>
        </p:nvSpPr>
        <p:spPr>
          <a:xfrm>
            <a:off x="838200" y="1508105"/>
            <a:ext cx="10515600" cy="4974052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Campus Accounting 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accounting@csub.edu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Cashiering: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cashiersoffice@csub.edu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 accounting: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foundationaccounting@csub.edu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Affairs Accounting: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studentaffairsaccounting@csub.edu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Financial Services: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sfs@csub.edu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latin typeface="Times New Roman"/>
                <a:cs typeface="Times New Roman"/>
              </a:rPr>
              <a:t>Sponsored Programs Post Award </a:t>
            </a:r>
            <a:r>
              <a:rPr lang="en-US" sz="2400" u="sng" dirty="0">
                <a:solidFill>
                  <a:srgbClr val="0070C0"/>
                </a:solidFill>
                <a:latin typeface="Times New Roman"/>
                <a:cs typeface="Times New Roman"/>
              </a:rPr>
              <a:t>spaaccounting@csub.edu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and Payroll: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Budget: </a:t>
            </a:r>
            <a:r>
              <a:rPr lang="en-US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ORG-Budget@csub.edu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Payroll: </a:t>
            </a:r>
            <a:r>
              <a:rPr lang="en-US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hr@csub.edu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Businesses Servi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Services (A/P &amp; Travel): </a:t>
            </a:r>
            <a:r>
              <a:rPr lang="en-US" u="sng" spc="5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accounts_payable@csub.edu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&amp; Contracts: </a:t>
            </a:r>
            <a:r>
              <a:rPr lang="en-US" u="sng" spc="5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procurement@csub.edu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/>
                <a:cs typeface="Times New Roman"/>
              </a:rPr>
              <a:t>ProCard: </a:t>
            </a:r>
            <a:r>
              <a:rPr lang="en-US" dirty="0">
                <a:latin typeface="Times New Roman"/>
                <a:cs typeface="Times New Roman"/>
                <a:hlinkClick r:id="rId11"/>
              </a:rPr>
              <a:t>procard@csub.edu</a:t>
            </a:r>
            <a:r>
              <a:rPr lang="en-US" dirty="0">
                <a:latin typeface="Times New Roman"/>
                <a:cs typeface="Times New Roman"/>
              </a:rPr>
              <a:t> 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648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2C249E-40DA-4458-8345-064CCA93E3CF}"/>
              </a:ext>
            </a:extLst>
          </p:cNvPr>
          <p:cNvSpPr/>
          <p:nvPr/>
        </p:nvSpPr>
        <p:spPr>
          <a:xfrm>
            <a:off x="1216533" y="2626407"/>
            <a:ext cx="904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Questions and Answer Session from Campus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171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70C45-150F-4DD1-869B-32AEAEFA08C0}"/>
              </a:ext>
            </a:extLst>
          </p:cNvPr>
          <p:cNvSpPr/>
          <p:nvPr/>
        </p:nvSpPr>
        <p:spPr>
          <a:xfrm>
            <a:off x="1541999" y="156345"/>
            <a:ext cx="8487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Campus Accounting 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en-US" sz="3600" b="1" spc="-2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pc="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FE9A86F-FFB3-4F6F-A7E8-439773EEEED9}"/>
              </a:ext>
            </a:extLst>
          </p:cNvPr>
          <p:cNvSpPr txBox="1">
            <a:spLocks/>
          </p:cNvSpPr>
          <p:nvPr/>
        </p:nvSpPr>
        <p:spPr>
          <a:xfrm>
            <a:off x="634999" y="1275676"/>
            <a:ext cx="10811933" cy="43668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E727AE-7634-45AA-89D0-C5F230F96A1F}"/>
              </a:ext>
            </a:extLst>
          </p:cNvPr>
          <p:cNvSpPr/>
          <p:nvPr/>
        </p:nvSpPr>
        <p:spPr>
          <a:xfrm>
            <a:off x="-374488" y="6191533"/>
            <a:ext cx="8386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953769">
              <a:lnSpc>
                <a:spcPct val="100000"/>
              </a:lnSpc>
            </a:pP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Contact:</a:t>
            </a:r>
          </a:p>
          <a:p>
            <a:pPr marL="12700" marR="5080" indent="953769">
              <a:lnSpc>
                <a:spcPct val="100000"/>
              </a:lnSpc>
            </a:pPr>
            <a:r>
              <a:rPr lang="en-US" sz="1400" spc="-5">
                <a:latin typeface="Times New Roman" panose="02020603050405020304" pitchFamily="18" charset="0"/>
                <a:cs typeface="Times New Roman" panose="02020603050405020304" pitchFamily="18" charset="0"/>
              </a:rPr>
              <a:t>Liz Gamez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accounting@csub.edu</a:t>
            </a:r>
            <a:endParaRPr lang="en-US" sz="1400" b="1" spc="-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ject 3">
            <a:extLst>
              <a:ext uri="{FF2B5EF4-FFF2-40B4-BE49-F238E27FC236}">
                <a16:creationId xmlns:a16="http://schemas.microsoft.com/office/drawing/2014/main" id="{6B4F21A2-B4B8-1C76-BDFD-A7CBFDBDAE41}"/>
              </a:ext>
            </a:extLst>
          </p:cNvPr>
          <p:cNvSpPr txBox="1">
            <a:spLocks/>
          </p:cNvSpPr>
          <p:nvPr/>
        </p:nvSpPr>
        <p:spPr>
          <a:xfrm>
            <a:off x="808214" y="1634605"/>
            <a:ext cx="9955341" cy="430220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800" spc="-5" dirty="0"/>
              <a:t>Year End Deadlines to Remember:</a:t>
            </a:r>
          </a:p>
          <a:p>
            <a:pPr marL="812800" lvl="1" indent="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800" spc="-5" dirty="0"/>
              <a:t>  May 2, 2024 – Last day to submit transfers for all transactions through April 2024. </a:t>
            </a:r>
            <a:endParaRPr lang="en-US" sz="1400" spc="-5" dirty="0"/>
          </a:p>
          <a:p>
            <a:pPr marL="812800" lvl="1" indent="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800" spc="-5" dirty="0"/>
              <a:t>  June 3, 2024 – Last day to submit transfers for transactions for May 2024.</a:t>
            </a:r>
          </a:p>
          <a:p>
            <a:pPr marL="812800" lvl="1" indent="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800" spc="-5" dirty="0"/>
              <a:t>  No expenditure transfers for June, these must be corrected at the time of transaction is processed.  </a:t>
            </a:r>
            <a:endParaRPr lang="en-US" sz="1400" spc="-5" dirty="0"/>
          </a:p>
          <a:p>
            <a:pPr marL="812800" lvl="1" indent="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1400" spc="-5" dirty="0"/>
          </a:p>
          <a:p>
            <a:pPr marL="355600" indent="0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800" spc="-5" dirty="0"/>
              <a:t>Journal </a:t>
            </a:r>
            <a:r>
              <a:rPr lang="en-US" sz="1800" spc="-10" dirty="0"/>
              <a:t>Entries submitted </a:t>
            </a:r>
            <a:r>
              <a:rPr lang="en-US" sz="1800" spc="-20" dirty="0"/>
              <a:t>for </a:t>
            </a:r>
            <a:r>
              <a:rPr lang="en-US" sz="1800" spc="-10" dirty="0"/>
              <a:t>processing</a:t>
            </a:r>
            <a:r>
              <a:rPr lang="en-US" sz="1800" spc="-75" dirty="0"/>
              <a:t> </a:t>
            </a:r>
            <a:r>
              <a:rPr lang="en-US" sz="1800" spc="-10" dirty="0"/>
              <a:t>must:</a:t>
            </a:r>
          </a:p>
          <a:p>
            <a:pPr marL="756285" lvl="1" indent="-286385">
              <a:lnSpc>
                <a:spcPct val="100000"/>
              </a:lnSpc>
              <a:spcBef>
                <a:spcPts val="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1800" dirty="0">
                <a:latin typeface="Calibri"/>
                <a:cs typeface="Calibri"/>
              </a:rPr>
              <a:t>Email </a:t>
            </a:r>
            <a:r>
              <a:rPr lang="en-US" sz="1800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accounting@csub.edu </a:t>
            </a:r>
            <a:r>
              <a:rPr lang="en-US" sz="1800" dirty="0">
                <a:latin typeface="Calibri"/>
                <a:cs typeface="Calibri"/>
              </a:rPr>
              <a:t>with </a:t>
            </a:r>
            <a:r>
              <a:rPr lang="en-US" sz="1800" spc="-15" dirty="0">
                <a:latin typeface="Calibri"/>
                <a:cs typeface="Calibri"/>
              </a:rPr>
              <a:t>attached </a:t>
            </a:r>
            <a:r>
              <a:rPr lang="en-US" sz="1800" spc="-10" dirty="0">
                <a:latin typeface="Calibri"/>
                <a:cs typeface="Calibri"/>
              </a:rPr>
              <a:t>Excel </a:t>
            </a:r>
            <a:r>
              <a:rPr lang="en-US" sz="1800" dirty="0">
                <a:latin typeface="Calibri"/>
                <a:cs typeface="Calibri"/>
              </a:rPr>
              <a:t>JE</a:t>
            </a:r>
            <a:r>
              <a:rPr lang="en-US" sz="1800" spc="-114" dirty="0">
                <a:latin typeface="Calibri"/>
                <a:cs typeface="Calibri"/>
              </a:rPr>
              <a:t> </a:t>
            </a:r>
            <a:r>
              <a:rPr lang="en-US" sz="1800" spc="-15" dirty="0">
                <a:latin typeface="Calibri"/>
                <a:cs typeface="Calibri"/>
              </a:rPr>
              <a:t>form.</a:t>
            </a:r>
            <a:endParaRPr lang="en-US" sz="1800" dirty="0">
              <a:latin typeface="Calibri"/>
              <a:cs typeface="Calibri"/>
            </a:endParaRPr>
          </a:p>
          <a:p>
            <a:pPr marL="756285" marR="5080" lvl="1" indent="-286385">
              <a:lnSpc>
                <a:spcPts val="2300"/>
              </a:lnSpc>
              <a:spcBef>
                <a:spcPts val="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1800" spc="-5" dirty="0">
                <a:latin typeface="Calibri"/>
                <a:cs typeface="Calibri"/>
              </a:rPr>
              <a:t>Include </a:t>
            </a:r>
            <a:r>
              <a:rPr lang="en-US" sz="1800" spc="-10" dirty="0">
                <a:latin typeface="Calibri"/>
                <a:cs typeface="Calibri"/>
              </a:rPr>
              <a:t>explanation </a:t>
            </a:r>
            <a:r>
              <a:rPr lang="en-US" sz="1800" spc="-5" dirty="0">
                <a:latin typeface="Calibri"/>
                <a:cs typeface="Calibri"/>
              </a:rPr>
              <a:t>and </a:t>
            </a:r>
            <a:r>
              <a:rPr lang="en-US" sz="1800" spc="-10" dirty="0">
                <a:latin typeface="Calibri"/>
                <a:cs typeface="Calibri"/>
              </a:rPr>
              <a:t>justification that properly explains  </a:t>
            </a:r>
            <a:r>
              <a:rPr lang="en-US" sz="1800" spc="-45" dirty="0">
                <a:latin typeface="Calibri"/>
                <a:cs typeface="Calibri"/>
              </a:rPr>
              <a:t>transfer.</a:t>
            </a:r>
            <a:endParaRPr lang="en-US"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1800" spc="-5" dirty="0">
                <a:latin typeface="Calibri"/>
                <a:cs typeface="Calibri"/>
              </a:rPr>
              <a:t>Include </a:t>
            </a:r>
            <a:r>
              <a:rPr lang="en-US" sz="1800" spc="-10" dirty="0">
                <a:latin typeface="Calibri"/>
                <a:cs typeface="Calibri"/>
              </a:rPr>
              <a:t>proper </a:t>
            </a:r>
            <a:r>
              <a:rPr lang="en-US" sz="1800" spc="-5" dirty="0">
                <a:latin typeface="Calibri"/>
                <a:cs typeface="Calibri"/>
              </a:rPr>
              <a:t>description on </a:t>
            </a:r>
            <a:r>
              <a:rPr lang="en-US" sz="1800" dirty="0">
                <a:latin typeface="Calibri"/>
                <a:cs typeface="Calibri"/>
              </a:rPr>
              <a:t>each </a:t>
            </a:r>
            <a:r>
              <a:rPr lang="en-US" sz="1800" spc="-5" dirty="0">
                <a:latin typeface="Calibri"/>
                <a:cs typeface="Calibri"/>
              </a:rPr>
              <a:t>line of journal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spc="-30" dirty="0">
                <a:latin typeface="Calibri"/>
                <a:cs typeface="Calibri"/>
              </a:rPr>
              <a:t>entry.</a:t>
            </a:r>
            <a:endParaRPr lang="en-US" sz="1400" spc="-30" dirty="0">
              <a:latin typeface="Calibri"/>
              <a:cs typeface="Calibri"/>
            </a:endParaRPr>
          </a:p>
          <a:p>
            <a:pPr marL="1212850" lvl="2" indent="-285750">
              <a:lnSpc>
                <a:spcPct val="100000"/>
              </a:lnSpc>
              <a:spcBef>
                <a:spcPts val="0"/>
              </a:spcBef>
              <a:tabLst>
                <a:tab pos="756920" algn="l"/>
              </a:tabLst>
            </a:pPr>
            <a:r>
              <a:rPr lang="en-US" sz="1800" spc="-30" dirty="0">
                <a:latin typeface="Calibri"/>
                <a:cs typeface="Calibri"/>
              </a:rPr>
              <a:t>Use the same description as shown on Datawarehouse</a:t>
            </a:r>
            <a:r>
              <a:rPr lang="en-US" sz="1400" spc="-30" dirty="0">
                <a:latin typeface="Calibri"/>
                <a:cs typeface="Calibri"/>
              </a:rPr>
              <a:t>.  </a:t>
            </a:r>
            <a:r>
              <a:rPr lang="en-US" sz="1800" u="sng" spc="-30" dirty="0">
                <a:solidFill>
                  <a:srgbClr val="0000FF"/>
                </a:solidFill>
                <a:latin typeface="Calibri"/>
                <a:cs typeface="Calibri"/>
              </a:rPr>
              <a:t>New requirement this year.</a:t>
            </a:r>
            <a:endParaRPr lang="en-US" sz="1800" u="sng" dirty="0">
              <a:solidFill>
                <a:srgbClr val="0000FF"/>
              </a:solidFill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1800" spc="-5" dirty="0">
                <a:latin typeface="Calibri"/>
                <a:cs typeface="Calibri"/>
              </a:rPr>
              <a:t>Include </a:t>
            </a:r>
            <a:r>
              <a:rPr lang="en-US" sz="1800" spc="-10" dirty="0">
                <a:latin typeface="Calibri"/>
                <a:cs typeface="Calibri"/>
              </a:rPr>
              <a:t>authorized</a:t>
            </a:r>
            <a:r>
              <a:rPr lang="en-US" sz="1800" spc="-30" dirty="0">
                <a:latin typeface="Calibri"/>
                <a:cs typeface="Calibri"/>
              </a:rPr>
              <a:t> </a:t>
            </a:r>
            <a:r>
              <a:rPr lang="en-US" sz="1800" spc="-10" dirty="0">
                <a:latin typeface="Calibri"/>
                <a:cs typeface="Calibri"/>
              </a:rPr>
              <a:t>signatures.</a:t>
            </a:r>
          </a:p>
          <a:p>
            <a:pPr marL="1155700" marR="321310" lvl="2">
              <a:lnSpc>
                <a:spcPct val="80000"/>
              </a:lnSpc>
              <a:spcBef>
                <a:spcPts val="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lang="en-US" sz="1800" spc="-10" dirty="0">
                <a:latin typeface="Calibri"/>
                <a:cs typeface="Calibri"/>
              </a:rPr>
              <a:t>Approval must </a:t>
            </a:r>
            <a:r>
              <a:rPr lang="en-US" sz="1800" dirty="0">
                <a:latin typeface="Calibri"/>
                <a:cs typeface="Calibri"/>
              </a:rPr>
              <a:t>be </a:t>
            </a:r>
            <a:r>
              <a:rPr lang="en-US" sz="1800" spc="-5" dirty="0">
                <a:latin typeface="Calibri"/>
                <a:cs typeface="Calibri"/>
              </a:rPr>
              <a:t>obtained </a:t>
            </a:r>
            <a:r>
              <a:rPr lang="en-US" sz="1800" spc="-10" dirty="0">
                <a:latin typeface="Calibri"/>
                <a:cs typeface="Calibri"/>
              </a:rPr>
              <a:t>from </a:t>
            </a:r>
            <a:r>
              <a:rPr lang="en-US" sz="1800" dirty="0">
                <a:latin typeface="Calibri"/>
                <a:cs typeface="Calibri"/>
              </a:rPr>
              <a:t>the </a:t>
            </a:r>
            <a:r>
              <a:rPr lang="en-US" sz="1800" spc="-5" dirty="0">
                <a:latin typeface="Calibri"/>
                <a:cs typeface="Calibri"/>
              </a:rPr>
              <a:t>Department accepting </a:t>
            </a:r>
            <a:r>
              <a:rPr lang="en-US" sz="1800" dirty="0">
                <a:latin typeface="Calibri"/>
                <a:cs typeface="Calibri"/>
              </a:rPr>
              <a:t>the  </a:t>
            </a:r>
            <a:r>
              <a:rPr lang="en-US" sz="1800" spc="-10" dirty="0">
                <a:latin typeface="Calibri"/>
                <a:cs typeface="Calibri"/>
              </a:rPr>
              <a:t>expenditure</a:t>
            </a:r>
            <a:r>
              <a:rPr lang="en-US" sz="1800" spc="-50" dirty="0">
                <a:latin typeface="Calibri"/>
                <a:cs typeface="Calibri"/>
              </a:rPr>
              <a:t> </a:t>
            </a:r>
            <a:r>
              <a:rPr lang="en-US" sz="1800" spc="-15" dirty="0">
                <a:latin typeface="Calibri"/>
                <a:cs typeface="Calibri"/>
              </a:rPr>
              <a:t>transfer.</a:t>
            </a:r>
            <a:endParaRPr lang="en-US" sz="1800" dirty="0">
              <a:latin typeface="Calibri"/>
              <a:cs typeface="Calibri"/>
            </a:endParaRPr>
          </a:p>
          <a:p>
            <a:pPr marL="1155700" lvl="2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lang="en-US" sz="1800" dirty="0">
                <a:latin typeface="Calibri"/>
                <a:cs typeface="Calibri"/>
              </a:rPr>
              <a:t>Include name </a:t>
            </a:r>
            <a:r>
              <a:rPr lang="en-US" sz="1800" spc="-5" dirty="0">
                <a:latin typeface="Calibri"/>
                <a:cs typeface="Calibri"/>
              </a:rPr>
              <a:t>of </a:t>
            </a:r>
            <a:r>
              <a:rPr lang="en-US" sz="1800" spc="-35" dirty="0">
                <a:latin typeface="Calibri"/>
                <a:cs typeface="Calibri"/>
              </a:rPr>
              <a:t>approver. We </a:t>
            </a:r>
            <a:r>
              <a:rPr lang="en-US" sz="1800" spc="-5" dirty="0">
                <a:latin typeface="Calibri"/>
                <a:cs typeface="Calibri"/>
              </a:rPr>
              <a:t>can’t </a:t>
            </a:r>
            <a:r>
              <a:rPr lang="en-US" sz="1800" spc="-15" dirty="0">
                <a:latin typeface="Calibri"/>
                <a:cs typeface="Calibri"/>
              </a:rPr>
              <a:t>always </a:t>
            </a:r>
            <a:r>
              <a:rPr lang="en-US" sz="1800" spc="-10" dirty="0">
                <a:latin typeface="Calibri"/>
                <a:cs typeface="Calibri"/>
              </a:rPr>
              <a:t>read</a:t>
            </a:r>
            <a:r>
              <a:rPr lang="en-US" sz="1800" spc="85" dirty="0">
                <a:latin typeface="Calibri"/>
                <a:cs typeface="Calibri"/>
              </a:rPr>
              <a:t> </a:t>
            </a:r>
            <a:r>
              <a:rPr lang="en-US" sz="1800" spc="-10" dirty="0">
                <a:latin typeface="Calibri"/>
                <a:cs typeface="Calibri"/>
              </a:rPr>
              <a:t>signatures.</a:t>
            </a:r>
          </a:p>
          <a:p>
            <a:pPr marL="756285" lvl="1" indent="-286385">
              <a:lnSpc>
                <a:spcPct val="100000"/>
              </a:lnSpc>
              <a:spcBef>
                <a:spcPts val="0"/>
              </a:spcBef>
              <a:buFont typeface="Arial"/>
              <a:buChar char="–"/>
              <a:tabLst>
                <a:tab pos="756920" algn="l"/>
              </a:tabLst>
            </a:pPr>
            <a:r>
              <a:rPr lang="en-US" sz="1800" spc="-10" dirty="0">
                <a:latin typeface="Calibri"/>
                <a:cs typeface="Calibri"/>
              </a:rPr>
              <a:t>For all transfers involving Hospitality expenses, include new Hospitality justification form.</a:t>
            </a:r>
            <a:endParaRPr lang="en-US" sz="1800" dirty="0">
              <a:latin typeface="Calibri"/>
              <a:cs typeface="Calibri"/>
            </a:endParaRPr>
          </a:p>
          <a:p>
            <a:pPr marL="1155700" lvl="2">
              <a:lnSpc>
                <a:spcPct val="100000"/>
              </a:lnSpc>
              <a:spcBef>
                <a:spcPts val="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ED2EC35-6BA7-DFD0-5CA5-F4BEF79E24C5}"/>
              </a:ext>
            </a:extLst>
          </p:cNvPr>
          <p:cNvSpPr txBox="1">
            <a:spLocks/>
          </p:cNvSpPr>
          <p:nvPr/>
        </p:nvSpPr>
        <p:spPr>
          <a:xfrm>
            <a:off x="2620900" y="774931"/>
            <a:ext cx="6950199" cy="6045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ts val="5255"/>
              </a:lnSpc>
            </a:pPr>
            <a:r>
              <a:rPr lang="en-US" sz="2800" b="1" spc="-5">
                <a:solidFill>
                  <a:srgbClr val="000000"/>
                </a:solidFill>
              </a:rPr>
              <a:t>Campus Expenditure</a:t>
            </a:r>
            <a:r>
              <a:rPr lang="en-US" sz="2800" b="1" spc="-80">
                <a:solidFill>
                  <a:srgbClr val="000000"/>
                </a:solidFill>
              </a:rPr>
              <a:t> </a:t>
            </a:r>
            <a:r>
              <a:rPr lang="en-US" sz="2800" b="1" spc="-65">
                <a:solidFill>
                  <a:srgbClr val="000000"/>
                </a:solidFill>
              </a:rPr>
              <a:t>Transfers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404951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70C45-150F-4DD1-869B-32AEAEFA08C0}"/>
              </a:ext>
            </a:extLst>
          </p:cNvPr>
          <p:cNvSpPr/>
          <p:nvPr/>
        </p:nvSpPr>
        <p:spPr>
          <a:xfrm>
            <a:off x="1541999" y="156345"/>
            <a:ext cx="8487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Campus Accounting 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en-US" sz="3600" b="1" spc="-2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pc="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FE9A86F-FFB3-4F6F-A7E8-439773EEEED9}"/>
              </a:ext>
            </a:extLst>
          </p:cNvPr>
          <p:cNvSpPr txBox="1">
            <a:spLocks/>
          </p:cNvSpPr>
          <p:nvPr/>
        </p:nvSpPr>
        <p:spPr>
          <a:xfrm>
            <a:off x="634999" y="1275676"/>
            <a:ext cx="10811933" cy="43668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E727AE-7634-45AA-89D0-C5F230F96A1F}"/>
              </a:ext>
            </a:extLst>
          </p:cNvPr>
          <p:cNvSpPr/>
          <p:nvPr/>
        </p:nvSpPr>
        <p:spPr>
          <a:xfrm>
            <a:off x="-374488" y="6191533"/>
            <a:ext cx="8386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953769">
              <a:lnSpc>
                <a:spcPct val="100000"/>
              </a:lnSpc>
            </a:pP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Contact:</a:t>
            </a:r>
          </a:p>
          <a:p>
            <a:pPr marL="12700" marR="5080" indent="953769">
              <a:lnSpc>
                <a:spcPct val="100000"/>
              </a:lnSpc>
            </a:pPr>
            <a:r>
              <a:rPr lang="en-US" sz="1400" spc="-5">
                <a:latin typeface="Times New Roman" panose="02020603050405020304" pitchFamily="18" charset="0"/>
                <a:cs typeface="Times New Roman" panose="02020603050405020304" pitchFamily="18" charset="0"/>
              </a:rPr>
              <a:t>Liz Gamez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accounting@csub.edu</a:t>
            </a:r>
            <a:endParaRPr lang="en-US" sz="1400" b="1" spc="-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ED2EC35-6BA7-DFD0-5CA5-F4BEF79E24C5}"/>
              </a:ext>
            </a:extLst>
          </p:cNvPr>
          <p:cNvSpPr txBox="1">
            <a:spLocks/>
          </p:cNvSpPr>
          <p:nvPr/>
        </p:nvSpPr>
        <p:spPr>
          <a:xfrm>
            <a:off x="2620898" y="642996"/>
            <a:ext cx="6950199" cy="6045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ts val="5255"/>
              </a:lnSpc>
            </a:pPr>
            <a:r>
              <a:rPr lang="en-US" sz="2800" b="1" dirty="0"/>
              <a:t>Expenditure Transfer Example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9113E05-E540-54D3-CA49-BAEB9E0AB2AB}"/>
              </a:ext>
            </a:extLst>
          </p:cNvPr>
          <p:cNvSpPr txBox="1"/>
          <p:nvPr/>
        </p:nvSpPr>
        <p:spPr>
          <a:xfrm>
            <a:off x="745068" y="1555338"/>
            <a:ext cx="9949899" cy="24622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355600" marR="78613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sz="1600" dirty="0">
              <a:latin typeface="Calibri"/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7184ED-373C-AB59-F1B5-0D49819F19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2053"/>
          <a:stretch/>
        </p:blipFill>
        <p:spPr>
          <a:xfrm>
            <a:off x="328559" y="1443894"/>
            <a:ext cx="8454487" cy="350786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E1793BB-310A-1281-3857-78ECA5845E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636" y="5187036"/>
            <a:ext cx="11896725" cy="790575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F48DCCF-3958-DE82-419D-9DC5693588E7}"/>
              </a:ext>
            </a:extLst>
          </p:cNvPr>
          <p:cNvCxnSpPr>
            <a:cxnSpLocks/>
          </p:cNvCxnSpPr>
          <p:nvPr/>
        </p:nvCxnSpPr>
        <p:spPr>
          <a:xfrm flipV="1">
            <a:off x="4654284" y="3741576"/>
            <a:ext cx="1131601" cy="1688840"/>
          </a:xfrm>
          <a:prstGeom prst="straightConnector1">
            <a:avLst/>
          </a:prstGeom>
          <a:ln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5AF5049-A90B-E4FD-9F5F-A52EE5691584}"/>
              </a:ext>
            </a:extLst>
          </p:cNvPr>
          <p:cNvCxnSpPr>
            <a:cxnSpLocks/>
          </p:cNvCxnSpPr>
          <p:nvPr/>
        </p:nvCxnSpPr>
        <p:spPr>
          <a:xfrm flipH="1" flipV="1">
            <a:off x="8418983" y="3741576"/>
            <a:ext cx="2755825" cy="1665643"/>
          </a:xfrm>
          <a:prstGeom prst="straightConnector1">
            <a:avLst/>
          </a:prstGeom>
          <a:ln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567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70C45-150F-4DD1-869B-32AEAEFA08C0}"/>
              </a:ext>
            </a:extLst>
          </p:cNvPr>
          <p:cNvSpPr/>
          <p:nvPr/>
        </p:nvSpPr>
        <p:spPr>
          <a:xfrm>
            <a:off x="1541999" y="156345"/>
            <a:ext cx="8487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Campus Accounting 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en-US" sz="3600" b="1" spc="-2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pc="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FE9A86F-FFB3-4F6F-A7E8-439773EEEED9}"/>
              </a:ext>
            </a:extLst>
          </p:cNvPr>
          <p:cNvSpPr txBox="1">
            <a:spLocks/>
          </p:cNvSpPr>
          <p:nvPr/>
        </p:nvSpPr>
        <p:spPr>
          <a:xfrm>
            <a:off x="1113712" y="1292609"/>
            <a:ext cx="9964576" cy="43668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E727AE-7634-45AA-89D0-C5F230F96A1F}"/>
              </a:ext>
            </a:extLst>
          </p:cNvPr>
          <p:cNvSpPr/>
          <p:nvPr/>
        </p:nvSpPr>
        <p:spPr>
          <a:xfrm>
            <a:off x="-374488" y="6192769"/>
            <a:ext cx="8386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953769">
              <a:lnSpc>
                <a:spcPct val="100000"/>
              </a:lnSpc>
            </a:pP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Contact:</a:t>
            </a:r>
          </a:p>
          <a:p>
            <a:pPr marL="12700" marR="5080" indent="953769">
              <a:lnSpc>
                <a:spcPct val="100000"/>
              </a:lnSpc>
            </a:pPr>
            <a:r>
              <a:rPr lang="en-US" sz="1400" spc="-5">
                <a:latin typeface="Times New Roman" panose="02020603050405020304" pitchFamily="18" charset="0"/>
                <a:cs typeface="Times New Roman" panose="02020603050405020304" pitchFamily="18" charset="0"/>
              </a:rPr>
              <a:t>Liz Gamez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accounting@csub.edu</a:t>
            </a:r>
            <a:endParaRPr lang="en-US" sz="1400" b="1" spc="-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B3ACB18-4389-2676-17BE-50EFB13C09A0}"/>
              </a:ext>
            </a:extLst>
          </p:cNvPr>
          <p:cNvSpPr txBox="1">
            <a:spLocks/>
          </p:cNvSpPr>
          <p:nvPr/>
        </p:nvSpPr>
        <p:spPr>
          <a:xfrm>
            <a:off x="2154705" y="802676"/>
            <a:ext cx="8534399" cy="3877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 Delegation of Authority &amp; </a:t>
            </a:r>
            <a:r>
              <a:rPr lang="en-US" sz="2800" b="1" dirty="0" err="1"/>
              <a:t>Chartfield</a:t>
            </a:r>
            <a:r>
              <a:rPr lang="en-US" sz="2800" b="1" dirty="0"/>
              <a:t> Request Form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11D4AF1-7C68-8030-3366-D8A6CD00D535}"/>
              </a:ext>
            </a:extLst>
          </p:cNvPr>
          <p:cNvSpPr txBox="1">
            <a:spLocks/>
          </p:cNvSpPr>
          <p:nvPr/>
        </p:nvSpPr>
        <p:spPr>
          <a:xfrm>
            <a:off x="831715" y="1645100"/>
            <a:ext cx="3657600" cy="534710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New DOA &amp; </a:t>
            </a:r>
            <a:r>
              <a:rPr lang="en-US" sz="1600" dirty="0" err="1"/>
              <a:t>Chartfield</a:t>
            </a:r>
            <a:r>
              <a:rPr lang="en-US" sz="1600" dirty="0"/>
              <a:t> Request Form Requirements</a:t>
            </a:r>
          </a:p>
          <a:p>
            <a:pPr marL="342900" indent="-342900">
              <a:buAutoNum type="arabicPeriod"/>
            </a:pPr>
            <a:r>
              <a:rPr lang="en-US" sz="1600" dirty="0"/>
              <a:t>New DOA form must be submitted as a </a:t>
            </a:r>
            <a:r>
              <a:rPr lang="en-US" sz="1600" dirty="0" err="1"/>
              <a:t>Powerform</a:t>
            </a:r>
            <a:r>
              <a:rPr lang="en-US" sz="1600" dirty="0"/>
              <a:t> in Adobe Sign.  No longer accept form as an email attachment.</a:t>
            </a:r>
          </a:p>
          <a:p>
            <a:pPr marL="342900" indent="-342900">
              <a:buAutoNum type="arabicPeriod"/>
            </a:pPr>
            <a:r>
              <a:rPr lang="en-US" sz="1600" dirty="0"/>
              <a:t>Section 2 is only for adding or removing signers.  This section is not for approving requests.</a:t>
            </a:r>
          </a:p>
          <a:p>
            <a:pPr marL="342900" indent="-342900">
              <a:buAutoNum type="arabicPeriod"/>
            </a:pPr>
            <a:r>
              <a:rPr lang="en-US" sz="1600" dirty="0"/>
              <a:t>List either fund or department in Section 2, but </a:t>
            </a:r>
            <a:r>
              <a:rPr lang="en-US" sz="1600" b="1" u="sng" dirty="0"/>
              <a:t>not both</a:t>
            </a:r>
            <a:r>
              <a:rPr lang="en-US" sz="1600" dirty="0"/>
              <a:t>.</a:t>
            </a:r>
          </a:p>
          <a:p>
            <a:pPr marL="342900" indent="-342900">
              <a:buAutoNum type="arabicPeriod"/>
            </a:pPr>
            <a:r>
              <a:rPr lang="en-US" sz="1600" dirty="0"/>
              <a:t>Section 3 Request Approvals</a:t>
            </a:r>
          </a:p>
          <a:p>
            <a:pPr marL="457200" indent="-457200"/>
            <a:r>
              <a:rPr lang="en-US" sz="1600" dirty="0"/>
              <a:t>Follow instructions so you know what sections to complete.  </a:t>
            </a:r>
          </a:p>
          <a:p>
            <a:pPr marL="457200" indent="-457200"/>
            <a:r>
              <a:rPr lang="en-US" sz="1600" b="1" dirty="0"/>
              <a:t>Incomplete or incorrect sections will cause form to be rejected, resulting in  processing delays.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F859D8-07E2-22C6-B043-3A68375F57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70"/>
          <a:stretch/>
        </p:blipFill>
        <p:spPr>
          <a:xfrm>
            <a:off x="4708361" y="1258744"/>
            <a:ext cx="6307360" cy="556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670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70C45-150F-4DD1-869B-32AEAEFA08C0}"/>
              </a:ext>
            </a:extLst>
          </p:cNvPr>
          <p:cNvSpPr/>
          <p:nvPr/>
        </p:nvSpPr>
        <p:spPr>
          <a:xfrm>
            <a:off x="1541999" y="156345"/>
            <a:ext cx="8487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Campus Accounting 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en-US" sz="3600" b="1" spc="-2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pc="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FE9A86F-FFB3-4F6F-A7E8-439773EEEED9}"/>
              </a:ext>
            </a:extLst>
          </p:cNvPr>
          <p:cNvSpPr txBox="1">
            <a:spLocks/>
          </p:cNvSpPr>
          <p:nvPr/>
        </p:nvSpPr>
        <p:spPr>
          <a:xfrm>
            <a:off x="1113712" y="1292609"/>
            <a:ext cx="9964576" cy="43668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E727AE-7634-45AA-89D0-C5F230F96A1F}"/>
              </a:ext>
            </a:extLst>
          </p:cNvPr>
          <p:cNvSpPr/>
          <p:nvPr/>
        </p:nvSpPr>
        <p:spPr>
          <a:xfrm>
            <a:off x="-374488" y="6192769"/>
            <a:ext cx="8386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953769">
              <a:lnSpc>
                <a:spcPct val="100000"/>
              </a:lnSpc>
            </a:pP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Contact:</a:t>
            </a:r>
          </a:p>
          <a:p>
            <a:pPr marL="12700" marR="5080" indent="953769">
              <a:lnSpc>
                <a:spcPct val="100000"/>
              </a:lnSpc>
            </a:pPr>
            <a:r>
              <a:rPr lang="en-US" sz="1400" spc="-5">
                <a:latin typeface="Times New Roman" panose="02020603050405020304" pitchFamily="18" charset="0"/>
                <a:cs typeface="Times New Roman" panose="02020603050405020304" pitchFamily="18" charset="0"/>
              </a:rPr>
              <a:t>Liz Gamez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accounting@csub.edu</a:t>
            </a:r>
            <a:endParaRPr lang="en-US" sz="1400" b="1" spc="-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B3ACB18-4389-2676-17BE-50EFB13C09A0}"/>
              </a:ext>
            </a:extLst>
          </p:cNvPr>
          <p:cNvSpPr txBox="1">
            <a:spLocks/>
          </p:cNvSpPr>
          <p:nvPr/>
        </p:nvSpPr>
        <p:spPr>
          <a:xfrm>
            <a:off x="2107279" y="998876"/>
            <a:ext cx="8534399" cy="3877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/>
              <a:t> Delegation of Authority &amp; </a:t>
            </a:r>
            <a:r>
              <a:rPr lang="en-US" sz="2800" b="1" err="1"/>
              <a:t>Chartfield</a:t>
            </a:r>
            <a:r>
              <a:rPr lang="en-US" sz="2800" b="1"/>
              <a:t> Request Form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27D85AF2-86B8-0D82-DFE1-4BA9CE12DDE4}"/>
              </a:ext>
            </a:extLst>
          </p:cNvPr>
          <p:cNvSpPr txBox="1">
            <a:spLocks/>
          </p:cNvSpPr>
          <p:nvPr/>
        </p:nvSpPr>
        <p:spPr>
          <a:xfrm>
            <a:off x="263187" y="1645100"/>
            <a:ext cx="3481122" cy="42140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Section 2 – Delegation of Authority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/>
              <a:t>Complete section to update signers only.  This section is not preapprovals.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u="sng" dirty="0">
                <a:solidFill>
                  <a:srgbClr val="0000FF"/>
                </a:solidFill>
              </a:rPr>
              <a:t>BKCMP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Department-Only DOA (Fund=ALL)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BK001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BKC02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BKCPO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BKCST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BKGRD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Fund-Only DOA (Dept=ALL)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All M Funds, remaining BK funds not listed above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All Capital/Construction Funds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u="sng" dirty="0">
                <a:solidFill>
                  <a:srgbClr val="0000FF"/>
                </a:solidFill>
              </a:rPr>
              <a:t>BKASI, BKFDN, BKSTU, BKSPA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Fund-Only DOA (no department numbers)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F36437-E439-2596-5A14-0159A5E3D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4309" y="1720319"/>
            <a:ext cx="8340388" cy="436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82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70C45-150F-4DD1-869B-32AEAEFA08C0}"/>
              </a:ext>
            </a:extLst>
          </p:cNvPr>
          <p:cNvSpPr/>
          <p:nvPr/>
        </p:nvSpPr>
        <p:spPr>
          <a:xfrm>
            <a:off x="1541999" y="156345"/>
            <a:ext cx="8487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Campus Accounting 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en-US" sz="3600" b="1" spc="-2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pc="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FE9A86F-FFB3-4F6F-A7E8-439773EEEED9}"/>
              </a:ext>
            </a:extLst>
          </p:cNvPr>
          <p:cNvSpPr txBox="1">
            <a:spLocks/>
          </p:cNvSpPr>
          <p:nvPr/>
        </p:nvSpPr>
        <p:spPr>
          <a:xfrm>
            <a:off x="1113712" y="1292609"/>
            <a:ext cx="9964576" cy="43668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E727AE-7634-45AA-89D0-C5F230F96A1F}"/>
              </a:ext>
            </a:extLst>
          </p:cNvPr>
          <p:cNvSpPr/>
          <p:nvPr/>
        </p:nvSpPr>
        <p:spPr>
          <a:xfrm>
            <a:off x="-374488" y="6192769"/>
            <a:ext cx="8386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953769">
              <a:lnSpc>
                <a:spcPct val="100000"/>
              </a:lnSpc>
            </a:pP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Contact:</a:t>
            </a:r>
          </a:p>
          <a:p>
            <a:pPr marL="12700" marR="5080" indent="953769">
              <a:lnSpc>
                <a:spcPct val="100000"/>
              </a:lnSpc>
            </a:pPr>
            <a:r>
              <a:rPr lang="en-US" sz="1400" spc="-5">
                <a:latin typeface="Times New Roman" panose="02020603050405020304" pitchFamily="18" charset="0"/>
                <a:cs typeface="Times New Roman" panose="02020603050405020304" pitchFamily="18" charset="0"/>
              </a:rPr>
              <a:t>Liz Gamez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accounting@csub.edu</a:t>
            </a:r>
            <a:endParaRPr lang="en-US" sz="1400" b="1" spc="-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B3ACB18-4389-2676-17BE-50EFB13C09A0}"/>
              </a:ext>
            </a:extLst>
          </p:cNvPr>
          <p:cNvSpPr txBox="1">
            <a:spLocks/>
          </p:cNvSpPr>
          <p:nvPr/>
        </p:nvSpPr>
        <p:spPr>
          <a:xfrm>
            <a:off x="2107279" y="998876"/>
            <a:ext cx="8534399" cy="3877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/>
              <a:t> Delegation of Authority &amp; </a:t>
            </a:r>
            <a:r>
              <a:rPr lang="en-US" sz="2800" b="1" err="1"/>
              <a:t>Chartfield</a:t>
            </a:r>
            <a:r>
              <a:rPr lang="en-US" sz="2800" b="1"/>
              <a:t> Request Form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9AB5B2B-07E9-73ED-4498-932DE6D2DBF2}"/>
              </a:ext>
            </a:extLst>
          </p:cNvPr>
          <p:cNvSpPr txBox="1">
            <a:spLocks/>
          </p:cNvSpPr>
          <p:nvPr/>
        </p:nvSpPr>
        <p:spPr>
          <a:xfrm>
            <a:off x="637729" y="1466994"/>
            <a:ext cx="9162888" cy="3877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Section 2 – Incorrect Sample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62CE34C-8507-0BFD-16ED-0A4B42D53414}"/>
              </a:ext>
            </a:extLst>
          </p:cNvPr>
          <p:cNvSpPr txBox="1">
            <a:spLocks/>
          </p:cNvSpPr>
          <p:nvPr/>
        </p:nvSpPr>
        <p:spPr>
          <a:xfrm>
            <a:off x="575476" y="2035509"/>
            <a:ext cx="2672464" cy="462844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600" dirty="0"/>
              <a:t>Do not use BK001, must use “ALL”.  Valid exception, signer updates for Concur.</a:t>
            </a:r>
          </a:p>
          <a:p>
            <a:pPr marL="285750" indent="-285750"/>
            <a:r>
              <a:rPr lang="en-US" sz="1600" dirty="0"/>
              <a:t>List the department number when using any of these</a:t>
            </a:r>
          </a:p>
          <a:p>
            <a:pPr marL="742950" lvl="1" indent="-285750"/>
            <a:r>
              <a:rPr lang="en-US" sz="1600" dirty="0"/>
              <a:t>BK001</a:t>
            </a:r>
          </a:p>
          <a:p>
            <a:pPr marL="742950" lvl="1" indent="-285750"/>
            <a:r>
              <a:rPr lang="en-US" sz="1600" dirty="0"/>
              <a:t>BKC02</a:t>
            </a:r>
          </a:p>
          <a:p>
            <a:pPr marL="742950" lvl="1" indent="-285750"/>
            <a:r>
              <a:rPr lang="en-US" sz="1600" dirty="0"/>
              <a:t>BKCPO</a:t>
            </a:r>
          </a:p>
          <a:p>
            <a:pPr marL="742950" lvl="1" indent="-285750"/>
            <a:r>
              <a:rPr lang="en-US" sz="1600" dirty="0"/>
              <a:t>BKCST</a:t>
            </a:r>
          </a:p>
          <a:p>
            <a:pPr marL="742950" lvl="1" indent="-285750"/>
            <a:r>
              <a:rPr lang="en-US" sz="1600" dirty="0"/>
              <a:t>BKGRD</a:t>
            </a:r>
          </a:p>
          <a:p>
            <a:pPr marL="285750" indent="-285750"/>
            <a:r>
              <a:rPr lang="en-US" sz="1600" dirty="0"/>
              <a:t>If you are updating multiple </a:t>
            </a:r>
            <a:r>
              <a:rPr lang="en-US" sz="1600" dirty="0" err="1"/>
              <a:t>chartfields</a:t>
            </a:r>
            <a:r>
              <a:rPr lang="en-US" sz="1600" dirty="0"/>
              <a:t>, use “List” in </a:t>
            </a:r>
            <a:r>
              <a:rPr lang="en-US" sz="1600" dirty="0" err="1"/>
              <a:t>chartfield</a:t>
            </a:r>
            <a:r>
              <a:rPr lang="en-US" sz="1600" dirty="0"/>
              <a:t> box.  Attach list of multiple </a:t>
            </a:r>
            <a:r>
              <a:rPr lang="en-US" sz="1600" dirty="0" err="1"/>
              <a:t>chartfields</a:t>
            </a:r>
            <a:r>
              <a:rPr lang="en-US" sz="1600" dirty="0"/>
              <a:t> to update.</a:t>
            </a:r>
          </a:p>
          <a:p>
            <a:pPr marL="285750" indent="-285750"/>
            <a:endParaRPr lang="en-US" sz="1600" dirty="0"/>
          </a:p>
          <a:p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216835-2C0C-143F-BDA0-BC37C2EE9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681" y="2032973"/>
            <a:ext cx="813435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95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70C45-150F-4DD1-869B-32AEAEFA08C0}"/>
              </a:ext>
            </a:extLst>
          </p:cNvPr>
          <p:cNvSpPr/>
          <p:nvPr/>
        </p:nvSpPr>
        <p:spPr>
          <a:xfrm>
            <a:off x="1541999" y="156345"/>
            <a:ext cx="8487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Campus Accounting </a:t>
            </a:r>
            <a:r>
              <a:rPr 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600" b="1" spc="-1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en-US" sz="3600" b="1" spc="-2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pc="5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FE9A86F-FFB3-4F6F-A7E8-439773EEEED9}"/>
              </a:ext>
            </a:extLst>
          </p:cNvPr>
          <p:cNvSpPr txBox="1">
            <a:spLocks/>
          </p:cNvSpPr>
          <p:nvPr/>
        </p:nvSpPr>
        <p:spPr>
          <a:xfrm>
            <a:off x="1113712" y="1292609"/>
            <a:ext cx="9964576" cy="43668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E727AE-7634-45AA-89D0-C5F230F96A1F}"/>
              </a:ext>
            </a:extLst>
          </p:cNvPr>
          <p:cNvSpPr/>
          <p:nvPr/>
        </p:nvSpPr>
        <p:spPr>
          <a:xfrm>
            <a:off x="-374488" y="6192769"/>
            <a:ext cx="8386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953769">
              <a:lnSpc>
                <a:spcPct val="100000"/>
              </a:lnSpc>
            </a:pP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Contact:</a:t>
            </a:r>
          </a:p>
          <a:p>
            <a:pPr marL="12700" marR="5080" indent="953769">
              <a:lnSpc>
                <a:spcPct val="100000"/>
              </a:lnSpc>
            </a:pPr>
            <a:r>
              <a:rPr lang="en-US" sz="1400" spc="-5">
                <a:latin typeface="Times New Roman" panose="02020603050405020304" pitchFamily="18" charset="0"/>
                <a:cs typeface="Times New Roman" panose="02020603050405020304" pitchFamily="18" charset="0"/>
              </a:rPr>
              <a:t>Liz Gamez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accounting@csub.edu</a:t>
            </a:r>
            <a:endParaRPr lang="en-US" sz="1400" b="1" spc="-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B3ACB18-4389-2676-17BE-50EFB13C09A0}"/>
              </a:ext>
            </a:extLst>
          </p:cNvPr>
          <p:cNvSpPr txBox="1">
            <a:spLocks/>
          </p:cNvSpPr>
          <p:nvPr/>
        </p:nvSpPr>
        <p:spPr>
          <a:xfrm>
            <a:off x="2107279" y="998876"/>
            <a:ext cx="8534399" cy="3877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/>
              <a:t> Delegation of Authority &amp; </a:t>
            </a:r>
            <a:r>
              <a:rPr lang="en-US" sz="2800" b="1" err="1"/>
              <a:t>Chartfield</a:t>
            </a:r>
            <a:r>
              <a:rPr lang="en-US" sz="2800" b="1"/>
              <a:t> Request Form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B0AB98C-FD1F-93E9-D355-8225D4106B07}"/>
              </a:ext>
            </a:extLst>
          </p:cNvPr>
          <p:cNvSpPr txBox="1">
            <a:spLocks/>
          </p:cNvSpPr>
          <p:nvPr/>
        </p:nvSpPr>
        <p:spPr>
          <a:xfrm>
            <a:off x="831735" y="1427860"/>
            <a:ext cx="9533086" cy="175432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Section 3 – Approving Authority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This section must always be completed for all types of requests.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Campus President, Vice-Presidents, AVPs, Deans, or other MPP/Administrators can sign in this section. 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Department chairs, Grant Directors, and grant investigators cannot be granted approving authority and cannot not sign in this section.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If request preapprovals are needed, DO NOT USE SECTION 2.  Use the review signature on top of form.  Section 2 should be used for changes to Signature Authority only.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B77015-C946-7709-2848-AADB85B57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487" y="4460881"/>
            <a:ext cx="9725025" cy="1819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A1BDDFD-C9A8-F344-C37B-191167E4F8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4165" y="3281418"/>
            <a:ext cx="7009170" cy="1155659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342591D-73D7-693B-755B-B1FF6EDF3759}"/>
              </a:ext>
            </a:extLst>
          </p:cNvPr>
          <p:cNvCxnSpPr>
            <a:cxnSpLocks/>
          </p:cNvCxnSpPr>
          <p:nvPr/>
        </p:nvCxnSpPr>
        <p:spPr>
          <a:xfrm>
            <a:off x="7697755" y="2967135"/>
            <a:ext cx="2203346" cy="132075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576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F6E05-8899-46C6-A5D4-F5150320DF8C}"/>
              </a:ext>
            </a:extLst>
          </p:cNvPr>
          <p:cNvSpPr/>
          <p:nvPr/>
        </p:nvSpPr>
        <p:spPr>
          <a:xfrm>
            <a:off x="2500194" y="390147"/>
            <a:ext cx="7191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Budget Office </a:t>
            </a:r>
          </a:p>
          <a:p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EA1D4D-4B51-4478-AF66-BAB897161458}"/>
              </a:ext>
            </a:extLst>
          </p:cNvPr>
          <p:cNvSpPr/>
          <p:nvPr/>
        </p:nvSpPr>
        <p:spPr>
          <a:xfrm>
            <a:off x="-409675" y="6225140"/>
            <a:ext cx="8386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953769">
              <a:lnSpc>
                <a:spcPct val="100000"/>
              </a:lnSpc>
            </a:pPr>
            <a:r>
              <a:rPr lang="en-US" sz="1400" b="1" spc="-5">
                <a:latin typeface="Times New Roman" panose="02020603050405020304" pitchFamily="18" charset="0"/>
                <a:cs typeface="Times New Roman" panose="02020603050405020304" pitchFamily="18" charset="0"/>
              </a:rPr>
              <a:t>Contact:</a:t>
            </a:r>
          </a:p>
          <a:p>
            <a:pPr marL="12700" marR="5080" indent="953769">
              <a:lnSpc>
                <a:spcPct val="100000"/>
              </a:lnSpc>
            </a:pPr>
            <a:r>
              <a:rPr lang="en-US" sz="1400" spc="-5">
                <a:latin typeface="Times New Roman" panose="02020603050405020304" pitchFamily="18" charset="0"/>
                <a:cs typeface="Times New Roman" panose="02020603050405020304" pitchFamily="18" charset="0"/>
              </a:rPr>
              <a:t>Natasha Hayes- </a:t>
            </a:r>
            <a:r>
              <a:rPr lang="en-US" sz="1400" b="1" u="sng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ORG-Budget@csub.edu</a:t>
            </a:r>
            <a:endParaRPr lang="en-US" sz="1400" b="1" spc="-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25103C6-28E4-FBAE-830D-57B13D8631FB}"/>
              </a:ext>
            </a:extLst>
          </p:cNvPr>
          <p:cNvSpPr txBox="1">
            <a:spLocks/>
          </p:cNvSpPr>
          <p:nvPr/>
        </p:nvSpPr>
        <p:spPr>
          <a:xfrm>
            <a:off x="1670670" y="1720817"/>
            <a:ext cx="903340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FY 2023-24 Budget Transfers</a:t>
            </a:r>
          </a:p>
          <a:p>
            <a:pPr marL="798513" indent="-4572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a typeface="Calibri" panose="020F0502020204030204" pitchFamily="34" charset="0"/>
                <a:cs typeface="Calibri Light" panose="020F0302020204030204" pitchFamily="34" charset="0"/>
              </a:rPr>
              <a:t>Final day to submit </a:t>
            </a:r>
            <a:r>
              <a:rPr lang="en-US" b="1" dirty="0">
                <a:solidFill>
                  <a:srgbClr val="0000FF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Thursday, June 20, 2024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Questions??</a:t>
            </a:r>
          </a:p>
          <a:p>
            <a:pPr marL="798513" indent="-45720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a typeface="Calibri" panose="020F0502020204030204" pitchFamily="34" charset="0"/>
                <a:cs typeface="Calibri Light" panose="020F0302020204030204" pitchFamily="34" charset="0"/>
              </a:rPr>
              <a:t>ORG-Budget@csub.edu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24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337</TotalTime>
  <Words>3091</Words>
  <Application>Microsoft Office PowerPoint</Application>
  <PresentationFormat>Widescreen</PresentationFormat>
  <Paragraphs>342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2019/2020 TR2019/2020 2023-2024  Year-end Training Q&amp;A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Wishing Kelly Garcia  A Happy Retirement</dc:title>
  <dc:creator>Erlinda Carrillo</dc:creator>
  <cp:lastModifiedBy>Heather Macaulay</cp:lastModifiedBy>
  <cp:revision>87</cp:revision>
  <cp:lastPrinted>2024-04-08T17:56:46Z</cp:lastPrinted>
  <dcterms:created xsi:type="dcterms:W3CDTF">2020-06-15T15:08:34Z</dcterms:created>
  <dcterms:modified xsi:type="dcterms:W3CDTF">2024-04-16T16:56:02Z</dcterms:modified>
</cp:coreProperties>
</file>