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6" r:id="rId1"/>
  </p:sldMasterIdLst>
  <p:notesMasterIdLst>
    <p:notesMasterId r:id="rId25"/>
  </p:notesMasterIdLst>
  <p:handoutMasterIdLst>
    <p:handoutMasterId r:id="rId26"/>
  </p:handoutMasterIdLst>
  <p:sldIdLst>
    <p:sldId id="261" r:id="rId2"/>
    <p:sldId id="353" r:id="rId3"/>
    <p:sldId id="354" r:id="rId4"/>
    <p:sldId id="355" r:id="rId5"/>
    <p:sldId id="356" r:id="rId6"/>
    <p:sldId id="368" r:id="rId7"/>
    <p:sldId id="357" r:id="rId8"/>
    <p:sldId id="358" r:id="rId9"/>
    <p:sldId id="359" r:id="rId10"/>
    <p:sldId id="360" r:id="rId11"/>
    <p:sldId id="373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9" r:id="rId20"/>
    <p:sldId id="370" r:id="rId21"/>
    <p:sldId id="371" r:id="rId22"/>
    <p:sldId id="352" r:id="rId23"/>
    <p:sldId id="372" r:id="rId2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764"/>
    <a:srgbClr val="003399"/>
    <a:srgbClr val="66CCFF"/>
    <a:srgbClr val="66FFFF"/>
    <a:srgbClr val="00008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92" autoAdjust="0"/>
    <p:restoredTop sz="97122" autoAdjust="0"/>
  </p:normalViewPr>
  <p:slideViewPr>
    <p:cSldViewPr>
      <p:cViewPr varScale="1">
        <p:scale>
          <a:sx n="114" d="100"/>
          <a:sy n="114" d="100"/>
        </p:scale>
        <p:origin x="8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9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-38100"/>
            <a:ext cx="2951163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8796338"/>
            <a:ext cx="2951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b="0" i="1"/>
            </a:lvl1pPr>
          </a:lstStyle>
          <a:p>
            <a:fld id="{49AB54B0-9A16-4916-925F-53B5243293F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2225" y="8796338"/>
            <a:ext cx="2951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b="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225" y="-38100"/>
            <a:ext cx="2951163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="0" i="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22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2971801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0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0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4850"/>
            <a:ext cx="4630737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16425"/>
            <a:ext cx="5030787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8832850"/>
            <a:ext cx="2971801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0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000" b="0" i="1">
                <a:latin typeface="Times New Roman" pitchFamily="18" charset="0"/>
              </a:defRPr>
            </a:lvl1pPr>
          </a:lstStyle>
          <a:p>
            <a:fld id="{EFAB8425-3B6F-4248-AD2F-63519342B5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6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271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0375" algn="l" defTabSz="9271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0750" algn="l" defTabSz="9271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1125" algn="l" defTabSz="9271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1500" algn="l" defTabSz="9271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1431859-5180-4D5B-A760-860DD55EC3F9}" type="slidenum">
              <a:rPr lang="en-US" sz="1000" b="0">
                <a:latin typeface="Times New Roman" pitchFamily="18" charset="0"/>
              </a:rPr>
              <a:pPr/>
              <a:t>1</a:t>
            </a:fld>
            <a:endParaRPr lang="en-US" sz="1000" b="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7966710-AB12-4125-91DF-E51DE5D8BAFA}" type="slidenum">
              <a:rPr lang="en-US" sz="1200" b="0">
                <a:latin typeface="Times New Roman" pitchFamily="18" charset="0"/>
              </a:rPr>
              <a:pPr/>
              <a:t>19</a:t>
            </a:fld>
            <a:endParaRPr lang="en-US" sz="1200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58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9396718-DBAB-41E0-9537-BBF0F41F80E5}" type="slidenum">
              <a:rPr lang="en-US" sz="1200" b="0">
                <a:latin typeface="Times New Roman" pitchFamily="18" charset="0"/>
              </a:rPr>
              <a:pPr/>
              <a:t>20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199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75214B2-EEF1-434B-992C-6BA47989EE69}" type="slidenum">
              <a:rPr lang="en-US" sz="1200" b="0">
                <a:latin typeface="Times New Roman" pitchFamily="18" charset="0"/>
              </a:rPr>
              <a:pPr/>
              <a:t>21</a:t>
            </a:fld>
            <a:endParaRPr lang="en-US" sz="1200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3632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C5D2D9D-A4DD-4FA6-A389-A5ACDFA12C5F}" type="slidenum">
              <a:rPr lang="en-US" sz="1200" b="0"/>
              <a:pPr/>
              <a:t>22</a:t>
            </a:fld>
            <a:endParaRPr lang="en-US" sz="1200" b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B74D2E-D083-4B42-A9CD-AB9605E33A0E}" type="slidenum">
              <a:rPr lang="en-US" sz="1200" b="0"/>
              <a:pPr/>
              <a:t>4</a:t>
            </a:fld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93660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14CEC78-EF93-4A53-927B-11D9AB88A134}" type="slidenum">
              <a:rPr lang="en-US" sz="1200" b="0">
                <a:latin typeface="Times New Roman" pitchFamily="18" charset="0"/>
              </a:rPr>
              <a:pPr/>
              <a:t>5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78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3FC0B53-7B7B-4154-965D-16CDFB6A54CB}" type="slidenum">
              <a:rPr lang="en-US" sz="1200" b="0">
                <a:latin typeface="Times New Roman" pitchFamily="18" charset="0"/>
              </a:rPr>
              <a:pPr/>
              <a:t>6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System: A set of components that work together to achieve a common goal</a:t>
            </a:r>
          </a:p>
          <a:p>
            <a:pPr lvl="1"/>
            <a:r>
              <a:rPr lang="en-US">
                <a:solidFill>
                  <a:srgbClr val="FFFF00"/>
                </a:solidFill>
              </a:rPr>
              <a:t>Closed system: Stand-alone system that has no contact with other systems</a:t>
            </a:r>
          </a:p>
          <a:p>
            <a:pPr lvl="1"/>
            <a:r>
              <a:rPr lang="en-US">
                <a:solidFill>
                  <a:srgbClr val="FFFF00"/>
                </a:solidFill>
              </a:rPr>
              <a:t>Open system: System that interfaces with other systems (today’s IS)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96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C0B69D6-D3B3-4CB8-9A97-95014C8297C8}" type="slidenum">
              <a:rPr lang="en-US" sz="1200" b="0">
                <a:latin typeface="Times New Roman" pitchFamily="18" charset="0"/>
              </a:rPr>
              <a:pPr/>
              <a:t>9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69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DDAACA9-DDD5-46DC-B7C9-DE3F78370C58}" type="slidenum">
              <a:rPr lang="en-US" sz="1200" b="0">
                <a:latin typeface="Times New Roman" pitchFamily="18" charset="0"/>
              </a:rPr>
              <a:pPr/>
              <a:t>12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96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DDAACA9-DDD5-46DC-B7C9-DE3F78370C58}" type="slidenum">
              <a:rPr lang="en-US" sz="1200" b="0">
                <a:latin typeface="Times New Roman" pitchFamily="18" charset="0"/>
              </a:rPr>
              <a:pPr/>
              <a:t>13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55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3E0F015-5AD4-41E3-94AF-91D99CA51E61}" type="slidenum">
              <a:rPr lang="en-US" sz="1200" b="0">
                <a:latin typeface="Times New Roman" pitchFamily="18" charset="0"/>
              </a:rPr>
              <a:pPr/>
              <a:t>14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99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71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5F959BD-2069-469E-B3F6-76EE7B6AB9D4}" type="slidenum">
              <a:rPr lang="en-US" sz="1200" b="0">
                <a:latin typeface="Times New Roman" pitchFamily="18" charset="0"/>
              </a:rPr>
              <a:pPr/>
              <a:t>15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3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0065BE-0657-4A47-90AD-C21C55E16B19}" type="datetime4">
              <a:rPr lang="en-US" smtClean="0"/>
              <a:pPr/>
              <a:t>January 30, 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January 30,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January 30,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 -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114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884980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January 30,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January 30,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January 30,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January 30,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January 30,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January 30,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C7EAB0C-2220-4D0E-A0DD-DB7FA0F742F4}" type="datetime4">
              <a:rPr lang="en-US" smtClean="0"/>
              <a:pPr/>
              <a:t>January 30,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416D63-31BF-4B94-B6C5-E20B2C63F515}" type="datetime4">
              <a:rPr lang="en-US" smtClean="0"/>
              <a:pPr/>
              <a:t>January 30,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2B1B13E-D5AF-485E-81A1-82A140076526}" type="datetime4">
              <a:rPr lang="en-US" smtClean="0"/>
              <a:pPr/>
              <a:t>January 30, 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735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st_of_countries_by_GDP_(nominal)" TargetMode="External"/><Relationship Id="rId2" Type="http://schemas.openxmlformats.org/officeDocument/2006/relationships/hyperlink" Target="https://www.bloomberg.com/billionaire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uxL3yzXxJo" TargetMode="External"/><Relationship Id="rId2" Type="http://schemas.openxmlformats.org/officeDocument/2006/relationships/hyperlink" Target="https://www.youtube.com/watch?v=P18EdAKuC1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ssive_open_online_course" TargetMode="External"/><Relationship Id="rId2" Type="http://schemas.openxmlformats.org/officeDocument/2006/relationships/hyperlink" Target="https://www.youtube.com/watch?v=NrmMk1Myrxc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0I7jQb37bo" TargetMode="External"/><Relationship Id="rId2" Type="http://schemas.openxmlformats.org/officeDocument/2006/relationships/hyperlink" Target="https://www.youtube.com/watch?v=w6NtZLcP9M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TvVfDJZ7Qcg" TargetMode="External"/><Relationship Id="rId4" Type="http://schemas.openxmlformats.org/officeDocument/2006/relationships/hyperlink" Target="http://www.youtube.com/watch?v=dQlA9PjQflo&amp;list=PLdKTZLdlcTb5We6-c7gv0N61H5vviGhMz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Introduction to Information Systems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Yong Choi</a:t>
            </a:r>
          </a:p>
          <a:p>
            <a:r>
              <a:rPr lang="en-US" dirty="0"/>
              <a:t>BPA</a:t>
            </a:r>
          </a:p>
          <a:p>
            <a:r>
              <a:rPr lang="en-US" dirty="0"/>
              <a:t>CSUB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Bill Gates and Jeff Bezos</a:t>
            </a:r>
          </a:p>
          <a:p>
            <a:pPr lvl="1"/>
            <a:r>
              <a:rPr lang="en-US" dirty="0">
                <a:hlinkClick r:id="rId2"/>
              </a:rPr>
              <a:t>how much rich now</a:t>
            </a:r>
            <a:r>
              <a:rPr lang="en-US" dirty="0"/>
              <a:t>? &amp; compare with </a:t>
            </a:r>
            <a:r>
              <a:rPr lang="en-US" dirty="0">
                <a:hlinkClick r:id="rId3"/>
              </a:rPr>
              <a:t>List of GDP</a:t>
            </a:r>
            <a:endParaRPr lang="en-US" dirty="0"/>
          </a:p>
          <a:p>
            <a:r>
              <a:rPr lang="en-US" dirty="0"/>
              <a:t>Information age phenomena</a:t>
            </a:r>
          </a:p>
          <a:p>
            <a:pPr lvl="1"/>
            <a:r>
              <a:rPr lang="en-US" dirty="0"/>
              <a:t>Major intangible product of Microsoft</a:t>
            </a:r>
          </a:p>
          <a:p>
            <a:pPr lvl="1"/>
            <a:r>
              <a:rPr lang="en-US" sz="2400" dirty="0"/>
              <a:t>Amazon – largest online retail store</a:t>
            </a:r>
          </a:p>
          <a:p>
            <a:pPr lvl="2"/>
            <a:r>
              <a:rPr lang="en-US" dirty="0"/>
              <a:t>Cash Cow: “Amazon Web Services (AWS)” </a:t>
            </a:r>
          </a:p>
          <a:p>
            <a:pPr lvl="2"/>
            <a:r>
              <a:rPr lang="en-US" dirty="0"/>
              <a:t>AWS: cloud computing service (generate big data!)</a:t>
            </a:r>
          </a:p>
          <a:p>
            <a:pPr lvl="1"/>
            <a:r>
              <a:rPr lang="en-US" dirty="0"/>
              <a:t>Industrial age: John Rockefeller (oil) &amp; Andrew Carnegie (steel)</a:t>
            </a:r>
          </a:p>
          <a:p>
            <a:pPr lvl="1"/>
            <a:r>
              <a:rPr lang="en-US" dirty="0"/>
              <a:t>Facebook (2 B) vs, China (1.357 B)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Living in Information Age</a:t>
            </a:r>
          </a:p>
        </p:txBody>
      </p:sp>
    </p:spTree>
    <p:extLst>
      <p:ext uri="{BB962C8B-B14F-4D97-AF65-F5344CB8AC3E}">
        <p14:creationId xmlns:p14="http://schemas.microsoft.com/office/powerpoint/2010/main" val="274897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19" y="447412"/>
            <a:ext cx="8058945" cy="598779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9820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>
                <a:ea typeface="굴림" charset="-127"/>
              </a:rPr>
              <a:t>Based on nature of job design</a:t>
            </a:r>
          </a:p>
          <a:p>
            <a:pPr lvl="1"/>
            <a:r>
              <a:rPr lang="en-US" sz="2800" b="1" dirty="0"/>
              <a:t>Structured job</a:t>
            </a:r>
          </a:p>
          <a:p>
            <a:pPr lvl="1"/>
            <a:r>
              <a:rPr lang="en-US" sz="2800" b="1" dirty="0"/>
              <a:t>Unstructured job</a:t>
            </a:r>
          </a:p>
          <a:p>
            <a:pPr lvl="1"/>
            <a:r>
              <a:rPr lang="en-US" sz="2800" b="1" dirty="0"/>
              <a:t>Semi-structured job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ea typeface="굴림" charset="-127"/>
              </a:rPr>
              <a:t>Job Security in Information 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42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>
                <a:ea typeface="굴림" charset="-127"/>
              </a:rPr>
              <a:t>Based on nature of job design</a:t>
            </a:r>
          </a:p>
          <a:p>
            <a:r>
              <a:rPr lang="en-US" sz="2800" b="1" u="sng" dirty="0"/>
              <a:t>Structured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Routine &amp; Repetitive</a:t>
            </a:r>
          </a:p>
          <a:p>
            <a:pPr lvl="1"/>
            <a:r>
              <a:rPr lang="en-US" altLang="ko-KR" sz="2400" dirty="0">
                <a:ea typeface="굴림" charset="-127"/>
              </a:rPr>
              <a:t>Small independent travel agencies </a:t>
            </a:r>
          </a:p>
          <a:p>
            <a:pPr lvl="1"/>
            <a:r>
              <a:rPr lang="en-US" sz="2400" dirty="0"/>
              <a:t>Problems </a:t>
            </a:r>
            <a:r>
              <a:rPr lang="en-US" altLang="ko-KR" sz="2400" dirty="0">
                <a:ea typeface="굴림" charset="-127"/>
              </a:rPr>
              <a:t>are predictable</a:t>
            </a:r>
            <a:endParaRPr lang="en-US" sz="2400" dirty="0"/>
          </a:p>
          <a:p>
            <a:pPr lvl="1"/>
            <a:r>
              <a:rPr lang="en-US" sz="2400" dirty="0"/>
              <a:t>Problems can be solved by applying standard solutions 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ea typeface="굴림" charset="-127"/>
              </a:rPr>
              <a:t>Job Security in Information 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/>
              <a:t>Semi</a:t>
            </a:r>
            <a:r>
              <a:rPr lang="en-US" altLang="ko-KR" sz="2800" b="1" u="sng" dirty="0">
                <a:ea typeface="굴림" charset="-127"/>
              </a:rPr>
              <a:t>-</a:t>
            </a:r>
            <a:r>
              <a:rPr lang="en-US" sz="2800" b="1" u="sng" dirty="0"/>
              <a:t>structured </a:t>
            </a:r>
            <a:endParaRPr lang="en-US" altLang="ko-KR" sz="2800" b="1" u="sng" dirty="0">
              <a:ea typeface="굴림" charset="-127"/>
            </a:endParaRP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Combination of non-routine and predictable problems (production Scheduling)</a:t>
            </a:r>
          </a:p>
          <a:p>
            <a:pPr lvl="1"/>
            <a:r>
              <a:rPr lang="en-US" altLang="ko-KR" sz="2400" dirty="0">
                <a:ea typeface="굴림" charset="-127"/>
              </a:rPr>
              <a:t>Production manager</a:t>
            </a:r>
            <a:endParaRPr lang="en-US" sz="2400" dirty="0"/>
          </a:p>
          <a:p>
            <a:pPr lvl="1"/>
            <a:r>
              <a:rPr lang="en-US" sz="2400" dirty="0"/>
              <a:t>Require a combination of standard solution procedure and individual judgment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ea typeface="굴림" charset="-127"/>
              </a:rPr>
              <a:t>Job Security in Information 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1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/>
              <a:t>Unstructured 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Non-routine, Unpredictable, </a:t>
            </a:r>
            <a:r>
              <a:rPr lang="en-US" altLang="ko-KR" sz="2400" dirty="0">
                <a:solidFill>
                  <a:schemeClr val="accent1"/>
                </a:solidFill>
                <a:ea typeface="굴림" charset="-127"/>
              </a:rPr>
              <a:t>and F</a:t>
            </a:r>
            <a:r>
              <a:rPr lang="en-US" sz="2400" dirty="0">
                <a:solidFill>
                  <a:schemeClr val="accent1"/>
                </a:solidFill>
              </a:rPr>
              <a:t>uzzy</a:t>
            </a:r>
          </a:p>
          <a:p>
            <a:pPr lvl="1"/>
            <a:r>
              <a:rPr lang="en-US" altLang="ko-KR" sz="2400" dirty="0">
                <a:ea typeface="굴림" charset="-127"/>
              </a:rPr>
              <a:t>Business consultant (case by case)</a:t>
            </a:r>
          </a:p>
          <a:p>
            <a:pPr lvl="2"/>
            <a:r>
              <a:rPr lang="en-US" sz="2200" dirty="0">
                <a:ea typeface="굴림" charset="-127"/>
              </a:rPr>
              <a:t>Social Media consultant (new type of job)</a:t>
            </a:r>
            <a:endParaRPr lang="en-US" sz="2200" dirty="0"/>
          </a:p>
          <a:p>
            <a:pPr lvl="1"/>
            <a:r>
              <a:rPr lang="en-US" sz="2400" dirty="0"/>
              <a:t>Standard solutions are not applicable</a:t>
            </a:r>
          </a:p>
          <a:p>
            <a:pPr lvl="1"/>
            <a:r>
              <a:rPr lang="en-US" sz="2400" dirty="0"/>
              <a:t>Solve problems by individual judgment using various technologies.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ea typeface="굴림" charset="-127"/>
              </a:rPr>
              <a:t>Job Security in Information 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39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458200" cy="4835525"/>
          </a:xfrm>
        </p:spPr>
        <p:txBody>
          <a:bodyPr/>
          <a:lstStyle/>
          <a:p>
            <a:r>
              <a:rPr lang="en-US" dirty="0"/>
              <a:t>Acceleration of Globalization (example: Nike Corporation)</a:t>
            </a:r>
            <a:endParaRPr lang="en-US" altLang="ko-KR" dirty="0">
              <a:ea typeface="굴림" charset="-127"/>
            </a:endParaRPr>
          </a:p>
          <a:p>
            <a:pPr lvl="1"/>
            <a:r>
              <a:rPr lang="en-US" altLang="ko-KR" dirty="0">
                <a:ea typeface="굴림" charset="-127"/>
              </a:rPr>
              <a:t>Global management thru IS</a:t>
            </a:r>
            <a:endParaRPr lang="en-US" dirty="0"/>
          </a:p>
          <a:p>
            <a:r>
              <a:rPr lang="en-US" dirty="0"/>
              <a:t>Organizational Change</a:t>
            </a:r>
          </a:p>
          <a:p>
            <a:pPr lvl="1"/>
            <a:r>
              <a:rPr lang="en-US" dirty="0"/>
              <a:t>Almost no traditional middle management : </a:t>
            </a:r>
            <a:r>
              <a:rPr lang="en-US" dirty="0">
                <a:solidFill>
                  <a:schemeClr val="accent1"/>
                </a:solidFill>
              </a:rPr>
              <a:t>collect, process, store and distribute information for various decision makings</a:t>
            </a:r>
          </a:p>
          <a:p>
            <a:r>
              <a:rPr lang="en-US" dirty="0"/>
              <a:t>Cross functional (project based – virtual team or organization)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 of Information Age</a:t>
            </a:r>
          </a:p>
        </p:txBody>
      </p:sp>
    </p:spTree>
    <p:extLst>
      <p:ext uri="{BB962C8B-B14F-4D97-AF65-F5344CB8AC3E}">
        <p14:creationId xmlns:p14="http://schemas.microsoft.com/office/powerpoint/2010/main" val="139357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305800" cy="452596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Post information age</a:t>
            </a:r>
          </a:p>
          <a:p>
            <a:r>
              <a:rPr lang="en-US" sz="3200" dirty="0">
                <a:solidFill>
                  <a:schemeClr val="tx1"/>
                </a:solidFill>
              </a:rPr>
              <a:t>IBM </a:t>
            </a:r>
            <a:r>
              <a:rPr lang="en-US" sz="3200" dirty="0">
                <a:solidFill>
                  <a:srgbClr val="0000E5"/>
                </a:solidFill>
                <a:hlinkClick r:id="rId2"/>
              </a:rPr>
              <a:t>Watson</a:t>
            </a:r>
            <a:r>
              <a:rPr lang="en-US" sz="3200" dirty="0">
                <a:solidFill>
                  <a:srgbClr val="0000E5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(3:45) </a:t>
            </a:r>
          </a:p>
          <a:p>
            <a:pPr lvl="1"/>
            <a:r>
              <a:rPr lang="en-US" sz="2800" dirty="0">
                <a:hlinkClick r:id="rId3"/>
              </a:rPr>
              <a:t>IBM Watson as Cancer Specialist </a:t>
            </a:r>
            <a:r>
              <a:rPr lang="en-US" sz="2800" dirty="0"/>
              <a:t>(2:50)</a:t>
            </a:r>
          </a:p>
          <a:p>
            <a:r>
              <a:rPr lang="en-US" sz="3200" dirty="0"/>
              <a:t>Artificial Intelligence (AI)</a:t>
            </a:r>
          </a:p>
          <a:p>
            <a:pPr lvl="1"/>
            <a:r>
              <a:rPr lang="en-US" sz="2800" dirty="0"/>
              <a:t>Not a new concept, started in </a:t>
            </a:r>
            <a:r>
              <a:rPr lang="en-US" sz="2800" dirty="0" smtClean="0"/>
              <a:t>50s</a:t>
            </a:r>
            <a:endParaRPr lang="en-US" sz="2800" dirty="0"/>
          </a:p>
          <a:p>
            <a:pPr lvl="1"/>
            <a:r>
              <a:rPr lang="en-US" sz="2800" dirty="0" smtClean="0"/>
              <a:t>Why </a:t>
            </a:r>
            <a:r>
              <a:rPr lang="en-US" sz="2800" dirty="0"/>
              <a:t>booming now? &amp; future stakeholder</a:t>
            </a:r>
          </a:p>
          <a:p>
            <a:pPr lvl="1"/>
            <a:r>
              <a:rPr lang="en-US" sz="2800" dirty="0"/>
              <a:t>Almost limitless application: self-driving car, senior companion, etc. </a:t>
            </a:r>
            <a:endParaRPr lang="en-US" sz="3200" dirty="0"/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r>
              <a:rPr lang="en-US" dirty="0"/>
              <a:t>What’s ahead?</a:t>
            </a:r>
          </a:p>
        </p:txBody>
      </p:sp>
    </p:spTree>
    <p:extLst>
      <p:ext uri="{BB962C8B-B14F-4D97-AF65-F5344CB8AC3E}">
        <p14:creationId xmlns:p14="http://schemas.microsoft.com/office/powerpoint/2010/main" val="220344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/>
          <a:lstStyle/>
          <a:p>
            <a:r>
              <a:rPr lang="en-US" sz="3200" dirty="0"/>
              <a:t>Happening now!</a:t>
            </a:r>
          </a:p>
          <a:p>
            <a:pPr lvl="1"/>
            <a:r>
              <a:rPr lang="en-US" sz="2800" dirty="0">
                <a:hlinkClick r:id="rId2"/>
              </a:rPr>
              <a:t>Amazon Go </a:t>
            </a:r>
            <a:r>
              <a:rPr lang="en-US" sz="2800" dirty="0">
                <a:solidFill>
                  <a:srgbClr val="FF0000"/>
                </a:solidFill>
              </a:rPr>
              <a:t>(1:49)</a:t>
            </a:r>
          </a:p>
          <a:p>
            <a:r>
              <a:rPr lang="en-US" sz="3200" smtClean="0"/>
              <a:t>What </a:t>
            </a:r>
            <a:r>
              <a:rPr lang="en-US" sz="3200" dirty="0"/>
              <a:t>about higher education industry?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</a:rPr>
              <a:t>CSU system unification</a:t>
            </a:r>
          </a:p>
          <a:p>
            <a:pPr lvl="1"/>
            <a:r>
              <a:rPr lang="en-US" sz="2800" dirty="0"/>
              <a:t>MOOC:</a:t>
            </a:r>
            <a:r>
              <a:rPr lang="en-US" sz="2800" dirty="0">
                <a:solidFill>
                  <a:srgbClr val="0000E5"/>
                </a:solidFill>
              </a:rPr>
              <a:t> </a:t>
            </a:r>
            <a:r>
              <a:rPr lang="en-US" sz="2800" dirty="0">
                <a:hlinkClick r:id="rId3"/>
              </a:rPr>
              <a:t>massive open online course</a:t>
            </a:r>
            <a:endParaRPr lang="en-US" sz="2800" dirty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ahead? </a:t>
            </a:r>
            <a:r>
              <a:rPr lang="en-US" sz="1800" dirty="0" err="1"/>
              <a:t>Con’t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7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Initiative # 1: Cost leadership</a:t>
            </a:r>
          </a:p>
          <a:p>
            <a:pPr lvl="1"/>
            <a:r>
              <a:rPr lang="en-US" dirty="0"/>
              <a:t>Achieve competitive advantage by providing lower cost than competitors</a:t>
            </a:r>
          </a:p>
          <a:p>
            <a:pPr lvl="1"/>
            <a:r>
              <a:rPr lang="en-US" dirty="0"/>
              <a:t>Wal-Mart</a:t>
            </a:r>
            <a:r>
              <a:rPr lang="en-US" altLang="ko-KR" dirty="0">
                <a:ea typeface="굴림" charset="-127"/>
              </a:rPr>
              <a:t>: Always Low Price:</a:t>
            </a:r>
            <a:r>
              <a:rPr lang="en-US" dirty="0"/>
              <a:t> lower price using </a:t>
            </a:r>
            <a:r>
              <a:rPr lang="en-US" altLang="ko-KR" dirty="0">
                <a:ea typeface="굴림" charset="-127"/>
              </a:rPr>
              <a:t>c</a:t>
            </a:r>
            <a:r>
              <a:rPr lang="en-US" dirty="0"/>
              <a:t>omputerized purchasing and inventory system </a:t>
            </a:r>
          </a:p>
          <a:p>
            <a:r>
              <a:rPr lang="en-US" dirty="0"/>
              <a:t>Initiative # 2: Differentiation</a:t>
            </a:r>
          </a:p>
          <a:p>
            <a:pPr lvl="1"/>
            <a:r>
              <a:rPr lang="en-US" dirty="0"/>
              <a:t>Achieve competitive advantage by providing more unique and value added products/services than competitors</a:t>
            </a:r>
          </a:p>
          <a:p>
            <a:pPr lvl="1"/>
            <a:r>
              <a:rPr lang="en-US" dirty="0"/>
              <a:t>First Online Order Tracking system by FedEx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Competitive Advantage Thru MIS:</a:t>
            </a:r>
            <a:br>
              <a:rPr lang="en-US" sz="4000" dirty="0"/>
            </a:br>
            <a:r>
              <a:rPr lang="en-US" sz="4000" dirty="0"/>
              <a:t>Classic Examples </a:t>
            </a:r>
          </a:p>
        </p:txBody>
      </p:sp>
    </p:spTree>
    <p:extLst>
      <p:ext uri="{BB962C8B-B14F-4D97-AF65-F5344CB8AC3E}">
        <p14:creationId xmlns:p14="http://schemas.microsoft.com/office/powerpoint/2010/main" val="407502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is the study of people, technology, organizations, and the relationships among them for improving business operations. </a:t>
            </a:r>
          </a:p>
          <a:p>
            <a:pPr lvl="1"/>
            <a:r>
              <a:rPr lang="en-US" sz="2400" dirty="0"/>
              <a:t>Save cost (i.e., inventory management)</a:t>
            </a:r>
          </a:p>
          <a:p>
            <a:pPr lvl="1"/>
            <a:r>
              <a:rPr lang="en-US" sz="2400" dirty="0"/>
              <a:t>Improve </a:t>
            </a:r>
            <a:r>
              <a:rPr lang="en-US" sz="2400" dirty="0" smtClean="0"/>
              <a:t>productivity</a:t>
            </a:r>
          </a:p>
          <a:p>
            <a:pPr lvl="1"/>
            <a:r>
              <a:rPr lang="en-US" sz="2400" dirty="0" smtClean="0"/>
              <a:t>Maximize profit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MIS?</a:t>
            </a:r>
          </a:p>
        </p:txBody>
      </p:sp>
    </p:spTree>
    <p:extLst>
      <p:ext uri="{BB962C8B-B14F-4D97-AF65-F5344CB8AC3E}">
        <p14:creationId xmlns:p14="http://schemas.microsoft.com/office/powerpoint/2010/main" val="146068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Initiative # 3: Focus (Cost leadership + Differentiation)</a:t>
            </a:r>
          </a:p>
          <a:p>
            <a:pPr lvl="1"/>
            <a:r>
              <a:rPr lang="en-US" dirty="0"/>
              <a:t>Achieve competitive advantage by providing lower cost + unique and value added products/services</a:t>
            </a:r>
          </a:p>
          <a:p>
            <a:pPr lvl="1"/>
            <a:r>
              <a:rPr lang="en-US" dirty="0"/>
              <a:t>Amazon.com (others: SW, DVD, games and extra value added information for each product)</a:t>
            </a:r>
          </a:p>
          <a:p>
            <a:r>
              <a:rPr lang="en-US" dirty="0"/>
              <a:t>Initiative #4: Create new products and services</a:t>
            </a:r>
          </a:p>
          <a:p>
            <a:pPr lvl="1"/>
            <a:r>
              <a:rPr lang="en-US" dirty="0"/>
              <a:t>E*Trade.com </a:t>
            </a:r>
          </a:p>
          <a:p>
            <a:endParaRPr lang="en-US" altLang="ko-KR" dirty="0">
              <a:ea typeface="굴림" charset="-127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Competitive Advantage Thru MIS:</a:t>
            </a:r>
            <a:br>
              <a:rPr lang="en-US" sz="4000" dirty="0"/>
            </a:br>
            <a:r>
              <a:rPr lang="en-US" sz="4000" dirty="0"/>
              <a:t>Classic Examples </a:t>
            </a:r>
          </a:p>
        </p:txBody>
      </p:sp>
    </p:spTree>
    <p:extLst>
      <p:ext uri="{BB962C8B-B14F-4D97-AF65-F5344CB8AC3E}">
        <p14:creationId xmlns:p14="http://schemas.microsoft.com/office/powerpoint/2010/main" val="3576183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53400" cy="4530725"/>
          </a:xfrm>
        </p:spPr>
        <p:txBody>
          <a:bodyPr/>
          <a:lstStyle/>
          <a:p>
            <a:r>
              <a:rPr lang="en-US" altLang="ko-KR" dirty="0">
                <a:ea typeface="굴림" charset="-127"/>
              </a:rPr>
              <a:t>IS can be easily copied </a:t>
            </a:r>
            <a:r>
              <a:rPr lang="en-US" dirty="0"/>
              <a:t>by competitors</a:t>
            </a:r>
            <a:r>
              <a:rPr lang="en-US" altLang="ko-KR" dirty="0">
                <a:ea typeface="굴림" charset="-127"/>
              </a:rPr>
              <a:t>.</a:t>
            </a:r>
            <a:r>
              <a:rPr lang="en-US" dirty="0"/>
              <a:t> </a:t>
            </a:r>
          </a:p>
          <a:p>
            <a:r>
              <a:rPr lang="en-US" altLang="ko-KR" dirty="0">
                <a:ea typeface="굴림" charset="-127"/>
              </a:rPr>
              <a:t>IS can b</a:t>
            </a:r>
            <a:r>
              <a:rPr lang="en-US" dirty="0"/>
              <a:t>ring on litigation or regulation </a:t>
            </a:r>
          </a:p>
          <a:p>
            <a:pPr lvl="1"/>
            <a:r>
              <a:rPr lang="en-US" dirty="0"/>
              <a:t>SABRE by AA</a:t>
            </a:r>
            <a:r>
              <a:rPr lang="en-US" altLang="ko-KR" dirty="0">
                <a:ea typeface="굴림" charset="-127"/>
              </a:rPr>
              <a:t>: first computer-based online reservation system. </a:t>
            </a:r>
            <a:endParaRPr lang="en-US" dirty="0"/>
          </a:p>
          <a:p>
            <a:pPr lvl="1"/>
            <a:r>
              <a:rPr lang="en-US" dirty="0"/>
              <a:t>Monopolization of the entire market </a:t>
            </a:r>
            <a:r>
              <a:rPr lang="en-US" altLang="ko-KR" dirty="0">
                <a:ea typeface="굴림" charset="-127"/>
              </a:rPr>
              <a:t>by monopolizing information</a:t>
            </a:r>
          </a:p>
          <a:p>
            <a:r>
              <a:rPr lang="en-US" dirty="0"/>
              <a:t>Bad timing </a:t>
            </a:r>
          </a:p>
          <a:p>
            <a:pPr lvl="1"/>
            <a:r>
              <a:rPr lang="en-US" dirty="0"/>
              <a:t>on-line home banking in the early 1980s by chemical bank</a:t>
            </a:r>
          </a:p>
          <a:p>
            <a:r>
              <a:rPr lang="en-US" dirty="0"/>
              <a:t>Fail to integrate system: WorldCom (i.e., KP)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of IS success</a:t>
            </a:r>
          </a:p>
        </p:txBody>
      </p:sp>
    </p:spTree>
    <p:extLst>
      <p:ext uri="{BB962C8B-B14F-4D97-AF65-F5344CB8AC3E}">
        <p14:creationId xmlns:p14="http://schemas.microsoft.com/office/powerpoint/2010/main" val="3375281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8077200" cy="4648200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Monitor</a:t>
            </a:r>
            <a:r>
              <a:rPr lang="en-US" altLang="ko-KR" sz="2400" dirty="0">
                <a:solidFill>
                  <a:schemeClr val="tx1">
                    <a:lumMod val="95000"/>
                    <a:lumOff val="5000"/>
                  </a:schemeClr>
                </a:solidFill>
                <a:ea typeface="굴림" charset="-127"/>
              </a:rPr>
              <a:t>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competitors IS usage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Monitor change of government regulations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Review competitor’s web sites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Information about new products and projects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Trend in budgeting (e.g., annual report)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Advertising strategies 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Analyze competitor’s newsgroup on the Internet</a:t>
            </a:r>
          </a:p>
          <a:p>
            <a:pPr lvl="1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Newsgroup participants discuss what they like or dislike about competitor’s products or services</a:t>
            </a:r>
          </a:p>
        </p:txBody>
      </p:sp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878763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Manager’s job in </a:t>
            </a:r>
            <a:r>
              <a:rPr lang="en-US" altLang="ko-KR" sz="3600" dirty="0">
                <a:solidFill>
                  <a:schemeClr val="tx1">
                    <a:lumMod val="95000"/>
                    <a:lumOff val="5000"/>
                  </a:schemeClr>
                </a:solidFill>
                <a:ea typeface="굴림" charset="-127"/>
              </a:rPr>
              <a:t>information age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806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D8DB09-3738-4D59-BB17-302D1F0CE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4400" b="1" dirty="0">
                <a:solidFill>
                  <a:srgbClr val="0070C0"/>
                </a:solidFill>
              </a:rPr>
              <a:t>Make sure to try the online Microsoft Access Tutorials on the class website!</a:t>
            </a:r>
          </a:p>
          <a:p>
            <a:pPr marL="109728" indent="0" algn="ctr">
              <a:buNone/>
            </a:pPr>
            <a:endParaRPr lang="en-US" sz="4400" b="1" dirty="0">
              <a:solidFill>
                <a:srgbClr val="0070C0"/>
              </a:solidFill>
            </a:endParaRPr>
          </a:p>
          <a:p>
            <a:pPr marL="109728" indent="0" algn="ctr">
              <a:buNone/>
            </a:pPr>
            <a:r>
              <a:rPr lang="en-US" sz="4400" b="1" dirty="0">
                <a:solidFill>
                  <a:srgbClr val="0070C0"/>
                </a:solidFill>
              </a:rPr>
              <a:t>Especially, 2013 tutorial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84764-8A2C-469F-A66E-0C2E601D7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3623A3-55EF-447F-8600-8E75133EE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Next Class</a:t>
            </a:r>
          </a:p>
        </p:txBody>
      </p:sp>
    </p:spTree>
    <p:extLst>
      <p:ext uri="{BB962C8B-B14F-4D97-AF65-F5344CB8AC3E}">
        <p14:creationId xmlns:p14="http://schemas.microsoft.com/office/powerpoint/2010/main" val="3275983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/>
              <a:t>MIS vs. CS </a:t>
            </a:r>
            <a:r>
              <a:rPr lang="en-US" sz="2000" dirty="0"/>
              <a:t>(transportation firm vs. semi-truck manufacturer) 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8600" y="1066800"/>
          <a:ext cx="8686800" cy="50680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3299">
                  <a:extLst>
                    <a:ext uri="{9D8B030D-6E8A-4147-A177-3AD203B41FA5}">
                      <a16:colId xmlns:a16="http://schemas.microsoft.com/office/drawing/2014/main" val="1187583708"/>
                    </a:ext>
                  </a:extLst>
                </a:gridCol>
                <a:gridCol w="3426903">
                  <a:extLst>
                    <a:ext uri="{9D8B030D-6E8A-4147-A177-3AD203B41FA5}">
                      <a16:colId xmlns:a16="http://schemas.microsoft.com/office/drawing/2014/main" val="4014613777"/>
                    </a:ext>
                  </a:extLst>
                </a:gridCol>
                <a:gridCol w="3506598">
                  <a:extLst>
                    <a:ext uri="{9D8B030D-6E8A-4147-A177-3AD203B41FA5}">
                      <a16:colId xmlns:a16="http://schemas.microsoft.com/office/drawing/2014/main" val="1439925551"/>
                    </a:ext>
                  </a:extLst>
                </a:gridCol>
              </a:tblGrid>
              <a:tr h="4931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Focus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18" marR="76318" marT="76318" marB="7631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Organization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18" marR="76318" marT="76318" marB="7631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Computer System</a:t>
                      </a:r>
                    </a:p>
                  </a:txBody>
                  <a:tcPr marL="76318" marR="76318" marT="76318" marB="76318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326239"/>
                  </a:ext>
                </a:extLst>
              </a:tr>
              <a:tr h="8149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Objective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18" marR="76318" marT="76318" marB="7631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Achieve</a:t>
                      </a:r>
                      <a:r>
                        <a:rPr lang="en-US" sz="2400" baseline="0" dirty="0">
                          <a:effectLst/>
                          <a:latin typeface="Calibri" panose="020F0502020204030204" pitchFamily="34" charset="0"/>
                        </a:rPr>
                        <a:t> m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ore efficient or effective business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18" marR="76318" marT="76318" marB="7631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Develop and improve technical capability and quality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18" marR="76318" marT="76318" marB="76318"/>
                </a:tc>
                <a:extLst>
                  <a:ext uri="{0D108BD9-81ED-4DB2-BD59-A6C34878D82A}">
                    <a16:rowId xmlns:a16="http://schemas.microsoft.com/office/drawing/2014/main" val="2360939069"/>
                  </a:ext>
                </a:extLst>
              </a:tr>
              <a:tr h="4931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Core Skill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18" marR="76318" marT="76318" marB="7631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Business Problem solving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18" marR="76318" marT="76318" marB="7631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Programming &amp; Engineering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18" marR="76318" marT="76318" marB="76318"/>
                </a:tc>
                <a:extLst>
                  <a:ext uri="{0D108BD9-81ED-4DB2-BD59-A6C34878D82A}">
                    <a16:rowId xmlns:a16="http://schemas.microsoft.com/office/drawing/2014/main" val="2351267275"/>
                  </a:ext>
                </a:extLst>
              </a:tr>
              <a:tr h="10574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Core Task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18" marR="76318" marT="76318" marB="7631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Determine business requirements for information systems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18" marR="76318" marT="76318" marB="7631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Determine technical requirements for device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18" marR="76318" marT="76318" marB="76318"/>
                </a:tc>
                <a:extLst>
                  <a:ext uri="{0D108BD9-81ED-4DB2-BD59-A6C34878D82A}">
                    <a16:rowId xmlns:a16="http://schemas.microsoft.com/office/drawing/2014/main" val="323555771"/>
                  </a:ext>
                </a:extLst>
              </a:tr>
              <a:tr h="8248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Generic Job Title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18" marR="76318" marT="76318" marB="7631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Analyst/Designer using IT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18" marR="76318" marT="76318" marB="7631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Technical computer architect and Tool Builder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318" marR="76318" marT="76318" marB="76318"/>
                </a:tc>
                <a:extLst>
                  <a:ext uri="{0D108BD9-81ED-4DB2-BD59-A6C34878D82A}">
                    <a16:rowId xmlns:a16="http://schemas.microsoft.com/office/drawing/2014/main" val="2164196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07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838200"/>
          </a:xfrm>
          <a:noFill/>
        </p:spPr>
        <p:txBody>
          <a:bodyPr lIns="90488" tIns="44450" rIns="90488" bIns="44450"/>
          <a:lstStyle/>
          <a:p>
            <a:r>
              <a:rPr lang="en-US" sz="3200" b="1">
                <a:solidFill>
                  <a:schemeClr val="tx1"/>
                </a:solidFill>
              </a:rPr>
              <a:t>Background of  MIS</a:t>
            </a: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1454150" y="3130550"/>
            <a:ext cx="7302500" cy="3340100"/>
          </a:xfrm>
          <a:prstGeom prst="ellipse">
            <a:avLst/>
          </a:prstGeom>
          <a:gradFill rotWithShape="0">
            <a:gsLst>
              <a:gs pos="0">
                <a:srgbClr val="184200"/>
              </a:gs>
              <a:gs pos="100000">
                <a:srgbClr val="51DC00"/>
              </a:gs>
            </a:gsLst>
            <a:lin ang="2700000" scaled="1"/>
          </a:gradFill>
          <a:ln w="12699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630988" y="4649788"/>
            <a:ext cx="1749425" cy="3937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SOCIOLOGY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878388" y="5335588"/>
            <a:ext cx="2587625" cy="6985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POLITICAL SCIENCE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668588" y="5411788"/>
            <a:ext cx="2587625" cy="3937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PSYCHOLOGY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539750" y="1606550"/>
            <a:ext cx="7302500" cy="3340100"/>
          </a:xfrm>
          <a:prstGeom prst="ellipse">
            <a:avLst/>
          </a:prstGeom>
          <a:gradFill rotWithShape="0">
            <a:gsLst>
              <a:gs pos="0">
                <a:srgbClr val="618FFD"/>
              </a:gs>
              <a:gs pos="100000">
                <a:srgbClr val="1D2B4B"/>
              </a:gs>
            </a:gsLst>
            <a:lin ang="2700000" scaled="1"/>
          </a:gradFill>
          <a:ln w="12699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906588" y="1982788"/>
            <a:ext cx="2968625" cy="8509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COMPUTER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SCIENCE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5106988" y="2287588"/>
            <a:ext cx="2359025" cy="8509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OPERATIONS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RESEARCH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687388" y="3201988"/>
            <a:ext cx="2435225" cy="8509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MANAGEMENT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SCIENCE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1231900" y="2298700"/>
            <a:ext cx="6680200" cy="355600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4203700" y="1612900"/>
            <a:ext cx="1041400" cy="485140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3282950" y="3054350"/>
            <a:ext cx="3187700" cy="2120900"/>
          </a:xfrm>
          <a:prstGeom prst="ellipse">
            <a:avLst/>
          </a:prstGeom>
          <a:gradFill rotWithShape="0">
            <a:gsLst>
              <a:gs pos="0">
                <a:srgbClr val="31481C"/>
              </a:gs>
              <a:gs pos="100000">
                <a:srgbClr val="A3F25F"/>
              </a:gs>
            </a:gsLst>
            <a:path path="shape">
              <a:fillToRect l="50000" t="50000" r="50000" b="50000"/>
            </a:path>
          </a:gradFill>
          <a:ln w="12699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4344988" y="3811588"/>
            <a:ext cx="1063625" cy="6381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MIS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4956175" y="1295400"/>
            <a:ext cx="4187825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TECHNICAL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838200" y="6019800"/>
            <a:ext cx="4645025" cy="4540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BEHAVIORAL</a:t>
            </a:r>
          </a:p>
        </p:txBody>
      </p:sp>
    </p:spTree>
    <p:extLst>
      <p:ext uri="{BB962C8B-B14F-4D97-AF65-F5344CB8AC3E}">
        <p14:creationId xmlns:p14="http://schemas.microsoft.com/office/powerpoint/2010/main" val="3672546635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5344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is interrelated components to </a:t>
            </a:r>
            <a:r>
              <a:rPr lang="en-US" sz="2800" b="1" dirty="0">
                <a:solidFill>
                  <a:srgbClr val="0070C0"/>
                </a:solidFill>
              </a:rPr>
              <a:t>collect, process, store and distribute information to support </a:t>
            </a:r>
            <a:r>
              <a:rPr lang="en-US" sz="2800" b="1" dirty="0" smtClean="0">
                <a:solidFill>
                  <a:srgbClr val="0070C0"/>
                </a:solidFill>
              </a:rPr>
              <a:t>decision </a:t>
            </a:r>
            <a:r>
              <a:rPr lang="en-US" sz="2800" b="1" dirty="0">
                <a:solidFill>
                  <a:srgbClr val="0070C0"/>
                </a:solidFill>
              </a:rPr>
              <a:t>makings in an organization</a:t>
            </a:r>
            <a:r>
              <a:rPr lang="en-US" sz="2800" b="1" dirty="0" smtClean="0">
                <a:solidFill>
                  <a:srgbClr val="0070C0"/>
                </a:solidFill>
              </a:rPr>
              <a:t>.</a:t>
            </a:r>
          </a:p>
          <a:p>
            <a:pPr lvl="1"/>
            <a:r>
              <a:rPr lang="en-US" sz="2400" b="1" dirty="0" smtClean="0">
                <a:solidFill>
                  <a:srgbClr val="0070C0"/>
                </a:solidFill>
              </a:rPr>
              <a:t>Private and non-profit</a:t>
            </a:r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800" dirty="0"/>
              <a:t>Information technology (IT) describes the combination of computer technology (hardware and software) with </a:t>
            </a:r>
            <a:r>
              <a:rPr lang="en-US" sz="2800" dirty="0" smtClean="0"/>
              <a:t>telecommunication </a:t>
            </a:r>
            <a:r>
              <a:rPr lang="en-US" sz="2800" dirty="0"/>
              <a:t>technology (data, image, and voice networks).</a:t>
            </a:r>
          </a:p>
          <a:p>
            <a:r>
              <a:rPr lang="en-US" sz="2800" dirty="0">
                <a:solidFill>
                  <a:srgbClr val="C00000"/>
                </a:solidFill>
              </a:rPr>
              <a:t>CBIS </a:t>
            </a:r>
            <a:r>
              <a:rPr lang="en-US" sz="2800" dirty="0">
                <a:solidFill>
                  <a:srgbClr val="008764"/>
                </a:solidFill>
              </a:rPr>
              <a:t>vs.</a:t>
            </a:r>
            <a:r>
              <a:rPr lang="en-US" sz="2800" dirty="0">
                <a:solidFill>
                  <a:srgbClr val="C00000"/>
                </a:solidFill>
              </a:rPr>
              <a:t> Manual IS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 of Information Systems</a:t>
            </a:r>
          </a:p>
        </p:txBody>
      </p:sp>
    </p:spTree>
    <p:extLst>
      <p:ext uri="{BB962C8B-B14F-4D97-AF65-F5344CB8AC3E}">
        <p14:creationId xmlns:p14="http://schemas.microsoft.com/office/powerpoint/2010/main" val="191003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4"/>
          <p:cNvSpPr>
            <a:spLocks noChangeArrowheads="1"/>
          </p:cNvSpPr>
          <p:nvPr/>
        </p:nvSpPr>
        <p:spPr bwMode="auto">
          <a:xfrm>
            <a:off x="1066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200"/>
              <a:t>Functions of an information system</a:t>
            </a:r>
            <a:endParaRPr lang="en-US" sz="3600" b="0"/>
          </a:p>
        </p:txBody>
      </p:sp>
      <p:grpSp>
        <p:nvGrpSpPr>
          <p:cNvPr id="24579" name="Group 25"/>
          <p:cNvGrpSpPr>
            <a:grpSpLocks/>
          </p:cNvGrpSpPr>
          <p:nvPr/>
        </p:nvGrpSpPr>
        <p:grpSpPr bwMode="auto">
          <a:xfrm>
            <a:off x="533400" y="1447800"/>
            <a:ext cx="8077200" cy="4100513"/>
            <a:chOff x="1584" y="2064"/>
            <a:chExt cx="3984" cy="2108"/>
          </a:xfrm>
        </p:grpSpPr>
        <p:pic>
          <p:nvPicPr>
            <p:cNvPr id="24581" name="Picture 26" descr="Fig01-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667" r="1556" b="21667"/>
            <a:stretch>
              <a:fillRect/>
            </a:stretch>
          </p:blipFill>
          <p:spPr bwMode="auto">
            <a:xfrm>
              <a:off x="1584" y="2064"/>
              <a:ext cx="3984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2" name="Text Box 27"/>
            <p:cNvSpPr txBox="1">
              <a:spLocks noChangeArrowheads="1"/>
            </p:cNvSpPr>
            <p:nvPr/>
          </p:nvSpPr>
          <p:spPr bwMode="white">
            <a:xfrm>
              <a:off x="1584" y="3984"/>
              <a:ext cx="3984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sz="1800">
                <a:latin typeface="Times New Roman" pitchFamily="18" charset="0"/>
              </a:endParaRPr>
            </a:p>
          </p:txBody>
        </p:sp>
      </p:grpSp>
      <p:sp>
        <p:nvSpPr>
          <p:cNvPr id="24580" name="Text Box 28"/>
          <p:cNvSpPr txBox="1">
            <a:spLocks noChangeArrowheads="1"/>
          </p:cNvSpPr>
          <p:nvPr/>
        </p:nvSpPr>
        <p:spPr bwMode="auto">
          <a:xfrm>
            <a:off x="762000" y="51054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479583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Provide relevant and timely data &amp; information for facilitating effective business planning</a:t>
            </a:r>
          </a:p>
          <a:p>
            <a:r>
              <a:rPr lang="en-US" sz="2800" dirty="0"/>
              <a:t>Improve coordination between business units, functions, organizations, etc. </a:t>
            </a:r>
          </a:p>
          <a:p>
            <a:r>
              <a:rPr lang="en-US" sz="2800" dirty="0"/>
              <a:t>Enhance communication for internal and external stakeholders</a:t>
            </a:r>
          </a:p>
          <a:p>
            <a:r>
              <a:rPr lang="en-US" sz="2800" dirty="0"/>
              <a:t>Contribute for improving productivity and saving cost</a:t>
            </a:r>
          </a:p>
          <a:p>
            <a:pPr lvl="1"/>
            <a:endParaRPr lang="en-US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8001000" cy="1143000"/>
          </a:xfrm>
        </p:spPr>
        <p:txBody>
          <a:bodyPr>
            <a:normAutofit/>
          </a:bodyPr>
          <a:lstStyle/>
          <a:p>
            <a:r>
              <a:rPr lang="en-US" dirty="0"/>
              <a:t>Advantages of MIS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8162925" y="6543675"/>
            <a:ext cx="914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b="0">
                <a:latin typeface="Times New Roman" pitchFamily="18" charset="0"/>
                <a:ea typeface="ＭＳ Ｐゴシック" pitchFamily="34" charset="-128"/>
              </a:rPr>
              <a:t>1-</a:t>
            </a:r>
            <a:fld id="{B3AE181F-9C21-4495-8182-2B4023307A72}" type="slidenum">
              <a:rPr lang="en-US" sz="1200" b="0">
                <a:latin typeface="Times New Roman" pitchFamily="18" charset="0"/>
                <a:ea typeface="ＭＳ Ｐゴシック" pitchFamily="34" charset="-128"/>
              </a:rPr>
              <a:pPr eaLnBrk="1" hangingPunct="1"/>
              <a:t>7</a:t>
            </a:fld>
            <a:endParaRPr lang="en-US" sz="1800" b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0695117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Constant update of HW &amp; SW and training employees (high cost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CSU moving to cloud-based computing</a:t>
            </a:r>
            <a:endParaRPr lang="en-US" sz="2400" dirty="0"/>
          </a:p>
          <a:p>
            <a:r>
              <a:rPr lang="en-US" sz="2800" dirty="0"/>
              <a:t>Projecting precise benefit and budgeting</a:t>
            </a:r>
          </a:p>
          <a:p>
            <a:r>
              <a:rPr lang="en-US" sz="2800" dirty="0"/>
              <a:t>Difficult to hire well trained professional</a:t>
            </a:r>
          </a:p>
          <a:p>
            <a:r>
              <a:rPr lang="en-US" sz="2800" dirty="0"/>
              <a:t>Privacy and Security </a:t>
            </a:r>
          </a:p>
          <a:p>
            <a:pPr lvl="1"/>
            <a:r>
              <a:rPr lang="en-US" sz="2400" dirty="0">
                <a:hlinkClick r:id="rId2"/>
              </a:rPr>
              <a:t>Tracking Employees</a:t>
            </a:r>
            <a:r>
              <a:rPr lang="en-US" sz="2400" dirty="0"/>
              <a:t> (1:59) </a:t>
            </a:r>
          </a:p>
          <a:p>
            <a:pPr lvl="1"/>
            <a:r>
              <a:rPr lang="en-US" sz="2400" dirty="0">
                <a:hlinkClick r:id="rId3"/>
              </a:rPr>
              <a:t>A Cyber Privacy Parable</a:t>
            </a:r>
            <a:r>
              <a:rPr lang="en-US" sz="2400" dirty="0"/>
              <a:t> (3:27)</a:t>
            </a:r>
          </a:p>
          <a:p>
            <a:pPr lvl="1"/>
            <a:r>
              <a:rPr lang="en-US" sz="2400" dirty="0">
                <a:hlinkClick r:id="rId4"/>
              </a:rPr>
              <a:t>Online Scams Watch </a:t>
            </a:r>
            <a:r>
              <a:rPr lang="en-US" sz="2400" dirty="0">
                <a:solidFill>
                  <a:srgbClr val="FF0000"/>
                </a:solidFill>
              </a:rPr>
              <a:t>(4:42)</a:t>
            </a:r>
          </a:p>
          <a:p>
            <a:pPr lvl="1"/>
            <a:r>
              <a:rPr lang="en-US" sz="2400" dirty="0">
                <a:hlinkClick r:id="rId5"/>
              </a:rPr>
              <a:t>Cyber security</a:t>
            </a:r>
            <a:r>
              <a:rPr lang="en-US" sz="2400" dirty="0"/>
              <a:t> (2:50)</a:t>
            </a:r>
          </a:p>
          <a:p>
            <a:pPr lvl="1"/>
            <a:endParaRPr lang="en-US" sz="2000" dirty="0"/>
          </a:p>
          <a:p>
            <a:pPr marL="109728" indent="0">
              <a:buNone/>
            </a:pPr>
            <a:endParaRPr lang="en-US" sz="2400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MIS</a:t>
            </a:r>
          </a:p>
        </p:txBody>
      </p:sp>
    </p:spTree>
    <p:extLst>
      <p:ext uri="{BB962C8B-B14F-4D97-AF65-F5344CB8AC3E}">
        <p14:creationId xmlns:p14="http://schemas.microsoft.com/office/powerpoint/2010/main" val="3546105033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Micro view</a:t>
            </a:r>
          </a:p>
          <a:p>
            <a:pPr lvl="1"/>
            <a:r>
              <a:rPr lang="en-US" sz="2400" dirty="0"/>
              <a:t>Studying MIS can provide you with essential knowledge to ensure that how company manages information systems with the highest level of efficiency.</a:t>
            </a:r>
          </a:p>
          <a:p>
            <a:r>
              <a:rPr lang="en-US" sz="2800" dirty="0"/>
              <a:t>Macro view</a:t>
            </a:r>
          </a:p>
          <a:p>
            <a:pPr lvl="1"/>
            <a:r>
              <a:rPr lang="en-US" sz="2400" dirty="0"/>
              <a:t>Change of paradigm: information age</a:t>
            </a:r>
          </a:p>
          <a:p>
            <a:pPr lvl="1"/>
            <a:endParaRPr lang="en-US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study MIS? </a:t>
            </a:r>
          </a:p>
        </p:txBody>
      </p:sp>
    </p:spTree>
    <p:extLst>
      <p:ext uri="{BB962C8B-B14F-4D97-AF65-F5344CB8AC3E}">
        <p14:creationId xmlns:p14="http://schemas.microsoft.com/office/powerpoint/2010/main" val="295157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3765</TotalTime>
  <Words>934</Words>
  <Application>Microsoft Office PowerPoint</Application>
  <PresentationFormat>On-screen Show (4:3)</PresentationFormat>
  <Paragraphs>175</Paragraphs>
  <Slides>23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굴림</vt:lpstr>
      <vt:lpstr>ＭＳ Ｐゴシック</vt:lpstr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Introduction to Information Systems</vt:lpstr>
      <vt:lpstr>What is MIS?</vt:lpstr>
      <vt:lpstr>MIS vs. CS (transportation firm vs. semi-truck manufacturer) </vt:lpstr>
      <vt:lpstr>Background of  MIS</vt:lpstr>
      <vt:lpstr>Definition of Information Systems</vt:lpstr>
      <vt:lpstr>PowerPoint Presentation</vt:lpstr>
      <vt:lpstr>Advantages of MIS</vt:lpstr>
      <vt:lpstr>Disadvantages of MIS</vt:lpstr>
      <vt:lpstr>Why study MIS? </vt:lpstr>
      <vt:lpstr>Living in Information Age</vt:lpstr>
      <vt:lpstr>PowerPoint Presentation</vt:lpstr>
      <vt:lpstr>Job Security in Information Age </vt:lpstr>
      <vt:lpstr>Job Security in Information Age </vt:lpstr>
      <vt:lpstr>Job Security in Information Age </vt:lpstr>
      <vt:lpstr>Job Security in Information Age </vt:lpstr>
      <vt:lpstr>Effect of Information Age</vt:lpstr>
      <vt:lpstr>What’s ahead?</vt:lpstr>
      <vt:lpstr>What’s ahead? Con’t</vt:lpstr>
      <vt:lpstr>Competitive Advantage Thru MIS: Classic Examples </vt:lpstr>
      <vt:lpstr>Competitive Advantage Thru MIS: Classic Examples </vt:lpstr>
      <vt:lpstr>Risks of IS success</vt:lpstr>
      <vt:lpstr>Manager’s job in information age</vt:lpstr>
      <vt:lpstr>Next Class</vt:lpstr>
    </vt:vector>
  </TitlesOfParts>
  <Company>Seattle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subject>Instructor PowerPoint</dc:subject>
  <dc:creator>Gelinas-Dull-Wheeler</dc:creator>
  <cp:lastModifiedBy>Yong Choi</cp:lastModifiedBy>
  <cp:revision>206</cp:revision>
  <cp:lastPrinted>2010-09-14T15:50:35Z</cp:lastPrinted>
  <dcterms:created xsi:type="dcterms:W3CDTF">1998-07-02T17:22:19Z</dcterms:created>
  <dcterms:modified xsi:type="dcterms:W3CDTF">2019-01-30T22:20:55Z</dcterms:modified>
</cp:coreProperties>
</file>