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257" r:id="rId2"/>
    <p:sldId id="334" r:id="rId3"/>
    <p:sldId id="398" r:id="rId4"/>
    <p:sldId id="378" r:id="rId5"/>
    <p:sldId id="397" r:id="rId6"/>
    <p:sldId id="360" r:id="rId7"/>
    <p:sldId id="359" r:id="rId8"/>
    <p:sldId id="358" r:id="rId9"/>
    <p:sldId id="299" r:id="rId10"/>
    <p:sldId id="267" r:id="rId11"/>
    <p:sldId id="367" r:id="rId12"/>
    <p:sldId id="388" r:id="rId13"/>
    <p:sldId id="269" r:id="rId14"/>
    <p:sldId id="310" r:id="rId15"/>
    <p:sldId id="311" r:id="rId16"/>
    <p:sldId id="259" r:id="rId17"/>
    <p:sldId id="350" r:id="rId18"/>
    <p:sldId id="351" r:id="rId19"/>
    <p:sldId id="278" r:id="rId20"/>
    <p:sldId id="280" r:id="rId21"/>
    <p:sldId id="281" r:id="rId22"/>
    <p:sldId id="356" r:id="rId23"/>
    <p:sldId id="357" r:id="rId24"/>
    <p:sldId id="386" r:id="rId25"/>
    <p:sldId id="399" r:id="rId26"/>
    <p:sldId id="387" r:id="rId27"/>
    <p:sldId id="288" r:id="rId28"/>
    <p:sldId id="355" r:id="rId29"/>
    <p:sldId id="400" r:id="rId30"/>
    <p:sldId id="286" r:id="rId31"/>
    <p:sldId id="401" r:id="rId32"/>
    <p:sldId id="287" r:id="rId33"/>
    <p:sldId id="290" r:id="rId34"/>
    <p:sldId id="389" r:id="rId35"/>
    <p:sldId id="390" r:id="rId36"/>
    <p:sldId id="391" r:id="rId37"/>
    <p:sldId id="392" r:id="rId38"/>
    <p:sldId id="402" r:id="rId39"/>
    <p:sldId id="393" r:id="rId40"/>
    <p:sldId id="394" r:id="rId41"/>
    <p:sldId id="395" r:id="rId42"/>
    <p:sldId id="396" r:id="rId43"/>
  </p:sldIdLst>
  <p:sldSz cx="9144000" cy="6858000" type="screen4x3"/>
  <p:notesSz cx="6858000" cy="90773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80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4627" autoAdjust="0"/>
  </p:normalViewPr>
  <p:slideViewPr>
    <p:cSldViewPr>
      <p:cViewPr varScale="1">
        <p:scale>
          <a:sx n="101" d="100"/>
          <a:sy n="101" d="100"/>
        </p:scale>
        <p:origin x="6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-121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330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2330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F00C46-F663-4966-A58A-ABD242ACFA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8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81038"/>
            <a:ext cx="4538662" cy="3403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11650"/>
            <a:ext cx="5029200" cy="408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330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2330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85615A0-1C99-4FB3-BDE4-F5DF2C2A42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43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214B773-B69C-4A7D-B928-E4A6F40000AB}" type="slidenum">
              <a:rPr lang="en-US" sz="1200">
                <a:latin typeface="Times New Roman" pitchFamily="18" charset="0"/>
              </a:rPr>
              <a:pPr eaLnBrk="1" hangingPunct="1"/>
              <a:t>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294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8A8E5A55-19DF-464B-8F1B-304FBFAB701A}" type="slidenum">
              <a:rPr lang="en-US" sz="1200">
                <a:latin typeface="Times New Roman" pitchFamily="18" charset="0"/>
              </a:rPr>
              <a:pPr eaLnBrk="1" hangingPunct="1"/>
              <a:t>12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7267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2172087-9C9F-4917-934C-1171E987B57C}" type="slidenum">
              <a:rPr lang="en-US" sz="1200">
                <a:latin typeface="Times New Roman" pitchFamily="18" charset="0"/>
              </a:rPr>
              <a:pPr eaLnBrk="1" hangingPunct="1"/>
              <a:t>13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208627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0C0DF4D-D157-4209-9EA9-24592B900AF4}" type="slidenum">
              <a:rPr lang="en-US" sz="1200">
                <a:latin typeface="Times New Roman" pitchFamily="18" charset="0"/>
              </a:rPr>
              <a:pPr eaLnBrk="1" hangingPunct="1"/>
              <a:t>14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41915234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A4B2CA2-EC2F-422B-A9A4-A7E89549FF39}" type="slidenum">
              <a:rPr lang="en-US" sz="1200">
                <a:latin typeface="Times New Roman" pitchFamily="18" charset="0"/>
              </a:rPr>
              <a:pPr eaLnBrk="1" hangingPunct="1"/>
              <a:t>15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676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D68E243-E9BE-48B9-9203-78E9E7D8DFCF}" type="slidenum">
              <a:rPr lang="en-US" sz="1200">
                <a:latin typeface="Times New Roman" pitchFamily="18" charset="0"/>
              </a:rPr>
              <a:pPr eaLnBrk="1" hangingPunct="1"/>
              <a:t>16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156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67ECB4B-BA23-40CE-95D7-846C5C309C63}" type="slidenum">
              <a:rPr lang="en-US" sz="1200">
                <a:latin typeface="Times New Roman" pitchFamily="18" charset="0"/>
              </a:rPr>
              <a:pPr eaLnBrk="1" hangingPunct="1"/>
              <a:t>17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596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EAA24399-3B9B-466C-822A-B35F6D6E65AC}" type="slidenum">
              <a:rPr lang="en-US" sz="1200">
                <a:latin typeface="Times New Roman" pitchFamily="18" charset="0"/>
              </a:rPr>
              <a:pPr eaLnBrk="1" hangingPunct="1"/>
              <a:t>18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269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66908AB-3924-4BD9-B3DD-21FDF98AE974}" type="slidenum">
              <a:rPr lang="en-US" sz="1200">
                <a:latin typeface="Times New Roman" pitchFamily="18" charset="0"/>
              </a:rPr>
              <a:pPr eaLnBrk="1" hangingPunct="1"/>
              <a:t>19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40794356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9E5BC5D-D756-4F35-B8DC-041C600761FE}" type="slidenum">
              <a:rPr lang="en-US" sz="1200">
                <a:latin typeface="Times New Roman" pitchFamily="18" charset="0"/>
              </a:rPr>
              <a:pPr eaLnBrk="1" hangingPunct="1"/>
              <a:t>20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5715487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41FF5CA-14F3-408A-BF39-F410A264D309}" type="slidenum">
              <a:rPr lang="en-US" sz="1200">
                <a:latin typeface="Times New Roman" pitchFamily="18" charset="0"/>
              </a:rPr>
              <a:pPr eaLnBrk="1" hangingPunct="1"/>
              <a:t>21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580481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05AEDD66-A429-48FE-BBCB-41CED7A91C74}" type="slidenum">
              <a:rPr lang="en-US" sz="1200">
                <a:latin typeface="Times New Roman" pitchFamily="18" charset="0"/>
              </a:rPr>
              <a:pPr eaLnBrk="1" hangingPunct="1"/>
              <a:t>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835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4003036-5B93-4A31-8290-89751042B2FB}" type="slidenum">
              <a:rPr lang="en-US" sz="1200">
                <a:latin typeface="Times New Roman" pitchFamily="18" charset="0"/>
              </a:rPr>
              <a:pPr eaLnBrk="1" hangingPunct="1"/>
              <a:t>22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416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384D58DA-6787-42FD-9FA8-1A9CAEF643E1}" type="slidenum">
              <a:rPr lang="en-US" sz="1200">
                <a:latin typeface="Times New Roman" pitchFamily="18" charset="0"/>
              </a:rPr>
              <a:pPr eaLnBrk="1" hangingPunct="1"/>
              <a:t>23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2303137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F3775D4-4E45-4DD4-91E4-6E74DDF8AD93}" type="slidenum">
              <a:rPr lang="en-US" sz="1200">
                <a:latin typeface="Times New Roman" pitchFamily="18" charset="0"/>
              </a:rPr>
              <a:pPr eaLnBrk="1" hangingPunct="1"/>
              <a:t>24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7853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447D266-83E5-4D80-9DB3-E99A89146202}" type="slidenum">
              <a:rPr lang="en-US" sz="1200">
                <a:latin typeface="Times New Roman" pitchFamily="18" charset="0"/>
              </a:rPr>
              <a:pPr eaLnBrk="1" hangingPunct="1"/>
              <a:t>27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4515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3152498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BE7739B-E85D-47CE-88A5-B9419A67757D}" type="slidenum">
              <a:rPr lang="en-US" sz="1200">
                <a:latin typeface="Times New Roman" pitchFamily="18" charset="0"/>
              </a:rPr>
              <a:pPr eaLnBrk="1" hangingPunct="1"/>
              <a:t>28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2483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E6B0A42-3125-4DBF-96F3-E4BB9870A649}" type="slidenum">
              <a:rPr lang="en-US" sz="1200">
                <a:latin typeface="Times New Roman" pitchFamily="18" charset="0"/>
              </a:rPr>
              <a:pPr eaLnBrk="1" hangingPunct="1"/>
              <a:t>30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600">
              <a:sym typeface="Wingdings" pitchFamily="2" charset="2"/>
            </a:endParaRPr>
          </a:p>
          <a:p>
            <a:pPr eaLnBrk="1" hangingPunct="1"/>
            <a:endParaRPr lang="en-US" sz="1600">
              <a:sym typeface="Wingdings" pitchFamily="2" charset="2"/>
            </a:endParaRPr>
          </a:p>
          <a:p>
            <a:pPr eaLnBrk="1" hangingPunct="1"/>
            <a:endParaRPr lang="en-US" sz="1600">
              <a:sym typeface="Wingdings" pitchFamily="2" charset="2"/>
            </a:endParaRPr>
          </a:p>
          <a:p>
            <a:pPr eaLnBrk="1" hangingPunct="1"/>
            <a:endParaRPr lang="en-US" sz="1600" b="1">
              <a:sym typeface="Wingdings" pitchFamily="2" charset="2"/>
            </a:endParaRPr>
          </a:p>
          <a:p>
            <a:pPr eaLnBrk="1" hangingPunct="1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6485484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04B7C51-46AD-434F-98F4-CC5CCC5DFC72}" type="slidenum">
              <a:rPr lang="en-US" sz="1200">
                <a:latin typeface="Times New Roman" pitchFamily="18" charset="0"/>
              </a:rPr>
              <a:pPr eaLnBrk="1" hangingPunct="1"/>
              <a:t>32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1410987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3648F68-E429-4135-8B3A-7DF24ED98AE1}" type="slidenum">
              <a:rPr lang="en-US" sz="1200">
                <a:latin typeface="Times New Roman" pitchFamily="18" charset="0"/>
              </a:rPr>
              <a:pPr eaLnBrk="1" hangingPunct="1"/>
              <a:t>33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6645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FAD41E6-7BC2-4F7E-A808-A462B4687578}" type="slidenum">
              <a:rPr lang="en-US" sz="1200">
                <a:latin typeface="Times New Roman" pitchFamily="18" charset="0"/>
              </a:rPr>
              <a:pPr eaLnBrk="1" hangingPunct="1"/>
              <a:t>34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5926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EAC0545-CFE4-4C92-AE7F-F40A841E6CEE}" type="slidenum">
              <a:rPr lang="en-US" sz="1200">
                <a:latin typeface="Times New Roman" pitchFamily="18" charset="0"/>
              </a:rPr>
              <a:pPr eaLnBrk="1" hangingPunct="1"/>
              <a:t>35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50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6A07278-5057-49CC-9E38-AD6594242457}" type="slidenum">
              <a:rPr lang="en-US" sz="1200">
                <a:latin typeface="Times New Roman" pitchFamily="18" charset="0"/>
              </a:rPr>
              <a:pPr eaLnBrk="1" hangingPunct="1"/>
              <a:t>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269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ED86312-EF73-49C8-9527-E6DF5866B009}" type="slidenum">
              <a:rPr lang="en-US" sz="1200">
                <a:latin typeface="Times New Roman" pitchFamily="18" charset="0"/>
              </a:rPr>
              <a:pPr eaLnBrk="1" hangingPunct="1"/>
              <a:t>36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982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4B4D083-4509-4142-BBFC-305FAD70B184}" type="slidenum">
              <a:rPr lang="en-US" sz="1200">
                <a:latin typeface="Times New Roman" pitchFamily="18" charset="0"/>
              </a:rPr>
              <a:pPr eaLnBrk="1" hangingPunct="1"/>
              <a:t>37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8814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5B3A1F63-6F6F-49EB-9DCB-8F1FDE53B51B}" type="slidenum">
              <a:rPr lang="en-US" sz="1200">
                <a:latin typeface="Times New Roman" pitchFamily="18" charset="0"/>
              </a:rPr>
              <a:pPr eaLnBrk="1" hangingPunct="1"/>
              <a:t>39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42088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7F5ABC0F-16F5-44E8-87F4-13263CD81778}" type="slidenum">
              <a:rPr lang="en-US" sz="1200">
                <a:latin typeface="Times New Roman" pitchFamily="18" charset="0"/>
              </a:rPr>
              <a:pPr eaLnBrk="1" hangingPunct="1"/>
              <a:t>40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5540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13105A9-3E54-4013-9C7D-EFD3CFC8F3A6}" type="slidenum">
              <a:rPr lang="en-US" sz="1200">
                <a:latin typeface="Times New Roman" pitchFamily="18" charset="0"/>
              </a:rPr>
              <a:pPr eaLnBrk="1" hangingPunct="1"/>
              <a:t>41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252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2410707C-FEBE-47D4-9AE5-5A236BE0B6EA}" type="slidenum">
              <a:rPr lang="en-US" sz="1200">
                <a:latin typeface="Times New Roman" pitchFamily="18" charset="0"/>
              </a:rPr>
              <a:pPr eaLnBrk="1" hangingPunct="1"/>
              <a:t>42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94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293A9F6-62A0-429D-8FAC-EB8C25B5CCE0}" type="slidenum">
              <a:rPr lang="en-US" sz="1200">
                <a:latin typeface="Times New Roman" pitchFamily="18" charset="0"/>
              </a:rPr>
              <a:pPr eaLnBrk="1" hangingPunct="1"/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9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4717EBCF-EAF2-4EB7-BBFA-EE7BA299E1C5}" type="slidenum">
              <a:rPr lang="en-US" sz="1200">
                <a:latin typeface="Times New Roman" pitchFamily="18" charset="0"/>
              </a:rPr>
              <a:pPr eaLnBrk="1" hangingPunct="1"/>
              <a:t>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9693316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D7D4B4D9-B14B-42EE-A6DE-1DF0A1E8E8D2}" type="slidenum">
              <a:rPr lang="en-US" sz="1200">
                <a:latin typeface="Times New Roman" pitchFamily="18" charset="0"/>
              </a:rPr>
              <a:pPr eaLnBrk="1" hangingPunct="1"/>
              <a:t>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21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ABD2D525-EB5E-407D-860A-6B7EFE065409}" type="slidenum">
              <a:rPr lang="en-US" sz="1200">
                <a:latin typeface="Times New Roman" pitchFamily="18" charset="0"/>
              </a:rPr>
              <a:pPr eaLnBrk="1" hangingPunct="1"/>
              <a:t>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40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59054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CEEC89ED-9735-4A1F-865C-B7112E52C4AE}" type="slidenum">
              <a:rPr lang="en-US" sz="1200">
                <a:latin typeface="Times New Roman" pitchFamily="18" charset="0"/>
              </a:rPr>
              <a:pPr eaLnBrk="1" hangingPunct="1"/>
              <a:t>10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202533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3523A81-E4B7-4637-BF12-41E0FFED8A02}" type="slidenum">
              <a:rPr lang="en-US" sz="1200">
                <a:latin typeface="Times New Roman" pitchFamily="18" charset="0"/>
              </a:rPr>
              <a:pPr eaLnBrk="1" hangingPunct="1"/>
              <a:t>11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40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912B207-DDEE-42A3-900F-68B385DCEF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56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C5B280-F44D-4DE0-8543-98CE3D1EDA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47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4BE578-7B3E-4507-9C97-DB43F8B8EC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44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1A6E1E-9B00-42DC-B548-977FA16F07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615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BC9DB9-8EB1-42D0-A8D9-D0E7231347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3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E0E19B-6169-4090-8705-CD67FA05C4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8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BFA988-4803-4738-9908-BD0B65D13A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7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36C7CA-6CE1-484F-A422-64AB1830A2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E287F9-5BD4-4906-8023-A6E350B3D0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06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05A5F2-DD22-435B-B7A6-B3D0800BD7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6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042907-341F-4E44-8AA1-9827EE8029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69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74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74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A9995A3-BF37-4263-9CA9-0FF1A9837F2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Database </a:t>
            </a:r>
            <a:r>
              <a:rPr lang="en-US" dirty="0"/>
              <a:t>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Database Creation and Management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Querying and Sorting of </a:t>
            </a:r>
            <a:br>
              <a:rPr lang="en-US" sz="4000"/>
            </a:br>
            <a:r>
              <a:rPr lang="en-US" sz="4000"/>
              <a:t>multiple Tables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Barbara wants to have </a:t>
            </a:r>
            <a:r>
              <a:rPr lang="en-US" sz="2400" dirty="0" smtClean="0"/>
              <a:t>followings </a:t>
            </a:r>
            <a:r>
              <a:rPr lang="en-US" sz="2400" dirty="0"/>
              <a:t>for the upcoming quarterly report: </a:t>
            </a:r>
            <a:r>
              <a:rPr lang="en-US" sz="2400" b="1" dirty="0" err="1"/>
              <a:t>CustomerName</a:t>
            </a:r>
            <a:r>
              <a:rPr lang="en-US" sz="2400" b="1" dirty="0"/>
              <a:t>, City, State, </a:t>
            </a:r>
            <a:r>
              <a:rPr lang="en-US" sz="2400" b="1" dirty="0" err="1"/>
              <a:t>BillingDate</a:t>
            </a:r>
            <a:r>
              <a:rPr lang="en-US" sz="2400" b="1" dirty="0"/>
              <a:t>, </a:t>
            </a:r>
            <a:r>
              <a:rPr lang="en-US" sz="2400" b="1" dirty="0" err="1"/>
              <a:t>InvoiceAmt</a:t>
            </a:r>
            <a:r>
              <a:rPr lang="en-US" sz="2400" b="1" dirty="0"/>
              <a:t>, Paid, and First Contact.</a:t>
            </a:r>
          </a:p>
          <a:p>
            <a:pPr eaLnBrk="1" hangingPunct="1"/>
            <a:r>
              <a:rPr lang="en-US" sz="2400" dirty="0"/>
              <a:t>At same time, Barbara wants to sort the records by the </a:t>
            </a:r>
            <a:r>
              <a:rPr lang="en-US" sz="2400" b="1" dirty="0" err="1"/>
              <a:t>InvoiceAmt</a:t>
            </a:r>
            <a:r>
              <a:rPr lang="en-US" sz="2400" dirty="0"/>
              <a:t> field in </a:t>
            </a:r>
            <a:r>
              <a:rPr lang="en-US" sz="2400" b="1" dirty="0"/>
              <a:t>ascending </a:t>
            </a:r>
            <a:r>
              <a:rPr lang="en-US" sz="2400" dirty="0"/>
              <a:t>order.</a:t>
            </a:r>
          </a:p>
          <a:p>
            <a:pPr eaLnBrk="1" hangingPunct="1"/>
            <a:r>
              <a:rPr lang="en-US" sz="2400" dirty="0"/>
              <a:t>Barbara also wants to move the</a:t>
            </a:r>
            <a:r>
              <a:rPr lang="en-US" sz="2400" b="1" dirty="0"/>
              <a:t> Paid </a:t>
            </a:r>
            <a:r>
              <a:rPr lang="en-US" sz="2400" dirty="0"/>
              <a:t>field between the </a:t>
            </a:r>
            <a:r>
              <a:rPr lang="en-US" sz="2400" b="1" dirty="0"/>
              <a:t>State</a:t>
            </a:r>
            <a:r>
              <a:rPr lang="en-US" sz="2400" dirty="0"/>
              <a:t> and </a:t>
            </a:r>
            <a:r>
              <a:rPr lang="en-US" sz="2400" b="1" dirty="0" err="1"/>
              <a:t>BillingDate</a:t>
            </a:r>
            <a:r>
              <a:rPr lang="en-US" sz="2400" dirty="0"/>
              <a:t> field.</a:t>
            </a:r>
          </a:p>
          <a:p>
            <a:pPr eaLnBrk="1" hangingPunct="1"/>
            <a:r>
              <a:rPr lang="en-US" sz="2400" dirty="0"/>
              <a:t>Save as </a:t>
            </a:r>
            <a:r>
              <a:rPr lang="en-US" sz="2400" b="1" dirty="0"/>
              <a:t>Customer Orders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3"/>
          <p:cNvGraphicFramePr>
            <a:graphicFrameLocks noChangeAspect="1"/>
          </p:cNvGraphicFramePr>
          <p:nvPr/>
        </p:nvGraphicFramePr>
        <p:xfrm>
          <a:off x="914400" y="1828800"/>
          <a:ext cx="7086600" cy="285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Bitmap Image" r:id="rId4" imgW="4323810" imgH="1743318" progId="Paint.Picture">
                  <p:embed/>
                </p:oleObj>
              </mc:Choice>
              <mc:Fallback>
                <p:oleObj name="Bitmap Image" r:id="rId4" imgW="4323810" imgH="1743318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828800"/>
                        <a:ext cx="7086600" cy="285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914400" y="4267200"/>
            <a:ext cx="7239000" cy="150810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altLang="ko-KR" dirty="0" smtClean="0">
                <a:latin typeface="Arial Narrow" pitchFamily="34" charset="0"/>
                <a:ea typeface="굴림" charset="-127"/>
              </a:rPr>
              <a:t>LIKE operator with Wildcard character “*”</a:t>
            </a:r>
          </a:p>
          <a:p>
            <a:pPr marL="108585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ko-KR" sz="2000" dirty="0" smtClean="0">
                <a:latin typeface="Arial Narrow" pitchFamily="34" charset="0"/>
                <a:ea typeface="굴림" charset="-127"/>
              </a:rPr>
              <a:t>Word b</a:t>
            </a:r>
            <a:r>
              <a:rPr lang="en-US" sz="2000" dirty="0" smtClean="0">
                <a:latin typeface="Arial Narrow" pitchFamily="34" charset="0"/>
              </a:rPr>
              <a:t>egi</a:t>
            </a:r>
            <a:r>
              <a:rPr lang="en-US" altLang="ko-KR" sz="2000" dirty="0" smtClean="0">
                <a:latin typeface="Arial Narrow" pitchFamily="34" charset="0"/>
                <a:ea typeface="굴림" charset="-127"/>
              </a:rPr>
              <a:t>n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dirty="0">
                <a:latin typeface="Arial Narrow" pitchFamily="34" charset="0"/>
              </a:rPr>
              <a:t>or </a:t>
            </a:r>
            <a:r>
              <a:rPr lang="en-US" altLang="ko-KR" sz="2000" dirty="0">
                <a:latin typeface="Arial Narrow" pitchFamily="34" charset="0"/>
                <a:ea typeface="굴림" charset="-127"/>
              </a:rPr>
              <a:t>e</a:t>
            </a:r>
            <a:r>
              <a:rPr lang="en-US" sz="2000" dirty="0">
                <a:latin typeface="Arial Narrow" pitchFamily="34" charset="0"/>
              </a:rPr>
              <a:t>nd with </a:t>
            </a:r>
            <a:r>
              <a:rPr lang="en-US" sz="2000" dirty="0" smtClean="0">
                <a:latin typeface="Arial Narrow" pitchFamily="34" charset="0"/>
              </a:rPr>
              <a:t>a</a:t>
            </a:r>
            <a:r>
              <a:rPr lang="en-US" altLang="ko-KR" sz="2000" dirty="0" smtClean="0">
                <a:latin typeface="Arial Narrow" pitchFamily="34" charset="0"/>
                <a:ea typeface="굴림" charset="-127"/>
              </a:rPr>
              <a:t>:</a:t>
            </a:r>
            <a:r>
              <a:rPr lang="en-US" sz="2000" dirty="0" smtClean="0">
                <a:latin typeface="Arial Narrow" pitchFamily="34" charset="0"/>
              </a:rPr>
              <a:t> </a:t>
            </a:r>
            <a:r>
              <a:rPr lang="en-US" sz="2000" b="1" dirty="0">
                <a:solidFill>
                  <a:srgbClr val="3333FF"/>
                </a:solidFill>
                <a:latin typeface="Arial Narrow" pitchFamily="34" charset="0"/>
              </a:rPr>
              <a:t>LIKE a*</a:t>
            </a:r>
            <a:r>
              <a:rPr lang="en-US" altLang="ko-KR" sz="2000" b="1" dirty="0">
                <a:solidFill>
                  <a:srgbClr val="3333FF"/>
                </a:solidFill>
                <a:latin typeface="Arial Narrow" pitchFamily="34" charset="0"/>
                <a:ea typeface="굴림" charset="-127"/>
              </a:rPr>
              <a:t> or </a:t>
            </a:r>
            <a:r>
              <a:rPr lang="en-US" sz="2000" b="1" dirty="0">
                <a:solidFill>
                  <a:srgbClr val="3333FF"/>
                </a:solidFill>
                <a:latin typeface="Arial Narrow" pitchFamily="34" charset="0"/>
              </a:rPr>
              <a:t>LIKE *</a:t>
            </a:r>
            <a:r>
              <a:rPr lang="en-US" altLang="ko-KR" sz="2000" b="1" dirty="0">
                <a:solidFill>
                  <a:srgbClr val="3333FF"/>
                </a:solidFill>
                <a:latin typeface="Arial Narrow" pitchFamily="34" charset="0"/>
                <a:ea typeface="굴림" charset="-127"/>
              </a:rPr>
              <a:t>a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altLang="ko-KR" dirty="0">
                <a:latin typeface="Arial Narrow" pitchFamily="34" charset="0"/>
                <a:ea typeface="굴림" charset="-127"/>
                <a:sym typeface="Wingdings" pitchFamily="2" charset="2"/>
              </a:rPr>
              <a:t>Find between values: </a:t>
            </a:r>
            <a:r>
              <a:rPr lang="en-US" b="1" dirty="0">
                <a:latin typeface="Arial Narrow" pitchFamily="34" charset="0"/>
                <a:sym typeface="Wingdings" pitchFamily="2" charset="2"/>
              </a:rPr>
              <a:t>(NOT) </a:t>
            </a:r>
            <a:r>
              <a:rPr lang="en-US" b="1" dirty="0">
                <a:solidFill>
                  <a:srgbClr val="3333FF"/>
                </a:solidFill>
                <a:latin typeface="Arial Narrow" pitchFamily="34" charset="0"/>
                <a:cs typeface="Times New Roman" pitchFamily="18" charset="0"/>
              </a:rPr>
              <a:t>BETWEEN 45000 AND 78000</a:t>
            </a:r>
            <a:r>
              <a:rPr lang="en-US" b="1" dirty="0">
                <a:solidFill>
                  <a:srgbClr val="3333FF"/>
                </a:solidFill>
                <a:latin typeface="Arial Narrow" pitchFamily="34" charset="0"/>
              </a:rPr>
              <a:t> 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altLang="ko-KR" dirty="0">
                <a:latin typeface="Arial Narrow" pitchFamily="34" charset="0"/>
                <a:ea typeface="굴림" charset="-127"/>
              </a:rPr>
              <a:t>Find exact match value:</a:t>
            </a:r>
            <a:r>
              <a:rPr lang="en-US" altLang="ko-KR" b="1" dirty="0">
                <a:latin typeface="Arial Narrow" pitchFamily="34" charset="0"/>
                <a:ea typeface="굴림" charset="-127"/>
              </a:rPr>
              <a:t> </a:t>
            </a:r>
            <a:r>
              <a:rPr lang="en-US" altLang="ko-KR" b="1" dirty="0">
                <a:solidFill>
                  <a:srgbClr val="3333FF"/>
                </a:solidFill>
                <a:latin typeface="Arial Narrow" pitchFamily="34" charset="0"/>
                <a:ea typeface="굴림" charset="-127"/>
              </a:rPr>
              <a:t>1/10/2013</a:t>
            </a:r>
            <a:endParaRPr lang="en-US" b="1" dirty="0">
              <a:solidFill>
                <a:srgbClr val="3333FF"/>
              </a:solidFill>
              <a:latin typeface="Arial Narrow" pitchFamily="34" charset="0"/>
            </a:endParaRP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altLang="ko-KR" sz="4000">
                <a:solidFill>
                  <a:schemeClr val="tx2"/>
                </a:solidFill>
                <a:ea typeface="굴림" charset="-127"/>
              </a:rPr>
              <a:t>Expressions </a:t>
            </a:r>
            <a:endParaRPr lang="en-US" sz="4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Stating Query Condition</a:t>
            </a:r>
          </a:p>
        </p:txBody>
      </p:sp>
      <p:pic>
        <p:nvPicPr>
          <p:cNvPr id="13315" name="Picture 3" descr="FIG3-26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54" b="31503"/>
          <a:stretch>
            <a:fillRect/>
          </a:stretch>
        </p:blipFill>
        <p:spPr>
          <a:xfrm>
            <a:off x="1371600" y="1906588"/>
            <a:ext cx="7477125" cy="1631950"/>
          </a:xfrm>
          <a:noFill/>
        </p:spPr>
      </p:pic>
      <p:sp>
        <p:nvSpPr>
          <p:cNvPr id="13316" name="Line 6"/>
          <p:cNvSpPr>
            <a:spLocks noChangeShapeType="1"/>
          </p:cNvSpPr>
          <p:nvPr/>
        </p:nvSpPr>
        <p:spPr bwMode="auto">
          <a:xfrm flipV="1">
            <a:off x="2667000" y="2590800"/>
            <a:ext cx="1143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Line 7"/>
          <p:cNvSpPr>
            <a:spLocks noChangeShapeType="1"/>
          </p:cNvSpPr>
          <p:nvPr/>
        </p:nvSpPr>
        <p:spPr bwMode="auto">
          <a:xfrm flipV="1">
            <a:off x="2667000" y="2590800"/>
            <a:ext cx="4267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Content Placeholder 11"/>
          <p:cNvSpPr>
            <a:spLocks noGrp="1"/>
          </p:cNvSpPr>
          <p:nvPr>
            <p:ph sz="half" idx="2"/>
          </p:nvPr>
        </p:nvSpPr>
        <p:spPr>
          <a:xfrm>
            <a:off x="228600" y="3657600"/>
            <a:ext cx="4459288" cy="838200"/>
          </a:xfrm>
          <a:solidFill>
            <a:srgbClr val="FFFF00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1"/>
              <a:t>And conditions stated on the “Criteria” line.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000">
                <a:ea typeface="굴림" charset="-127"/>
              </a:rPr>
              <a:t>Applying Exact Condition</a:t>
            </a:r>
            <a:endParaRPr lang="en-US" sz="40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Barbara would like to have a list of all orders billed on 01/15/2013.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list must include following fields; </a:t>
            </a:r>
            <a:r>
              <a:rPr lang="en-US" sz="2400" b="1" dirty="0" err="1"/>
              <a:t>OrderNum</a:t>
            </a:r>
            <a:r>
              <a:rPr lang="en-US" sz="2400" b="1" dirty="0"/>
              <a:t>, Paid, </a:t>
            </a:r>
            <a:r>
              <a:rPr lang="en-US" sz="2400" b="1" dirty="0" err="1"/>
              <a:t>InvoiceAmt</a:t>
            </a:r>
            <a:r>
              <a:rPr lang="en-US" sz="2400" b="1" dirty="0"/>
              <a:t>, </a:t>
            </a:r>
            <a:r>
              <a:rPr lang="en-US" sz="2400" b="1" dirty="0" err="1"/>
              <a:t>BillingDate</a:t>
            </a:r>
            <a:r>
              <a:rPr lang="en-US" sz="2400" b="1" dirty="0"/>
              <a:t>, </a:t>
            </a:r>
            <a:r>
              <a:rPr lang="en-US" sz="2400" b="1" dirty="0" err="1"/>
              <a:t>CustomerName</a:t>
            </a:r>
            <a:r>
              <a:rPr lang="en-US" sz="2400" b="1" dirty="0"/>
              <a:t>, State, </a:t>
            </a:r>
            <a:r>
              <a:rPr lang="en-US" sz="2400" b="1" dirty="0" err="1"/>
              <a:t>OwnerName</a:t>
            </a:r>
            <a:r>
              <a:rPr lang="en-US" sz="2400" b="1" dirty="0"/>
              <a:t>, </a:t>
            </a:r>
            <a:r>
              <a:rPr lang="en-US" sz="2400" dirty="0"/>
              <a:t>and </a:t>
            </a:r>
            <a:r>
              <a:rPr lang="en-US" sz="2400" b="1" dirty="0"/>
              <a:t>Phone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Save as </a:t>
            </a:r>
            <a:r>
              <a:rPr lang="en-US" sz="2400" b="1" dirty="0"/>
              <a:t>Jan Orders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Using Like a*</a:t>
            </a:r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Barbara wants to know </a:t>
            </a:r>
            <a:r>
              <a:rPr lang="en-US" sz="2400" dirty="0">
                <a:cs typeface="Times New Roman" pitchFamily="18" charset="0"/>
              </a:rPr>
              <a:t>a list of all Customer Names that </a:t>
            </a:r>
            <a:r>
              <a:rPr lang="en-US" sz="2400" b="1" u="sng" dirty="0">
                <a:solidFill>
                  <a:schemeClr val="hlink"/>
                </a:solidFill>
                <a:cs typeface="Times New Roman" pitchFamily="18" charset="0"/>
              </a:rPr>
              <a:t>begins with M</a:t>
            </a:r>
            <a:r>
              <a:rPr lang="en-US" sz="2400" dirty="0">
                <a:cs typeface="Times New Roman" pitchFamily="18" charset="0"/>
              </a:rPr>
              <a:t>. </a:t>
            </a:r>
            <a:r>
              <a:rPr lang="en-US" sz="2400" dirty="0"/>
              <a:t>The list must include following fields; </a:t>
            </a:r>
            <a:r>
              <a:rPr lang="en-US" sz="2400" b="1" dirty="0">
                <a:cs typeface="Times New Roman" pitchFamily="18" charset="0"/>
              </a:rPr>
              <a:t>Customer Name, Order Number, First Contact and Billing Date. </a:t>
            </a:r>
            <a:r>
              <a:rPr lang="en-US" sz="2400" dirty="0">
                <a:cs typeface="Times New Roman" pitchFamily="18" charset="0"/>
              </a:rPr>
              <a:t>In addition, the </a:t>
            </a:r>
            <a:r>
              <a:rPr lang="en-US" sz="2400" b="1" dirty="0">
                <a:cs typeface="Times New Roman" pitchFamily="18" charset="0"/>
              </a:rPr>
              <a:t>Order Number</a:t>
            </a:r>
            <a:r>
              <a:rPr lang="en-US" sz="2400" dirty="0">
                <a:cs typeface="Times New Roman" pitchFamily="18" charset="0"/>
              </a:rPr>
              <a:t> must be sorted in </a:t>
            </a:r>
            <a:r>
              <a:rPr lang="en-US" sz="2400" b="1" dirty="0">
                <a:cs typeface="Times New Roman" pitchFamily="18" charset="0"/>
              </a:rPr>
              <a:t>ascending</a:t>
            </a:r>
            <a:r>
              <a:rPr lang="en-US" sz="2400" dirty="0">
                <a:cs typeface="Times New Roman" pitchFamily="18" charset="0"/>
              </a:rPr>
              <a:t> order. </a:t>
            </a:r>
            <a:endParaRPr lang="en-US" sz="2400" dirty="0" smtClean="0">
              <a:cs typeface="Times New Roman" pitchFamily="18" charset="0"/>
            </a:endParaRPr>
          </a:p>
          <a:p>
            <a:pPr lvl="1" eaLnBrk="1" hangingPunct="1"/>
            <a:r>
              <a:rPr lang="en-US" sz="2000" dirty="0" smtClean="0">
                <a:cs typeface="Times New Roman" pitchFamily="18" charset="0"/>
              </a:rPr>
              <a:t>LIKE operator and Wildcard character “*”</a:t>
            </a:r>
            <a:endParaRPr lang="en-US" sz="2000" dirty="0"/>
          </a:p>
          <a:p>
            <a:pPr eaLnBrk="1" hangingPunct="1"/>
            <a:r>
              <a:rPr lang="en-US" sz="2400" dirty="0"/>
              <a:t>Save as </a:t>
            </a:r>
            <a:r>
              <a:rPr lang="en-US" sz="2400" b="1" dirty="0"/>
              <a:t>Customer Name Begins With 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Using Between ** and **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/>
              <a:t>Barbara wants to know </a:t>
            </a:r>
            <a:r>
              <a:rPr lang="en-US" sz="2400">
                <a:cs typeface="Times New Roman" pitchFamily="18" charset="0"/>
              </a:rPr>
              <a:t>a list of all Product Code between 2465 and 2763. </a:t>
            </a:r>
            <a:r>
              <a:rPr lang="en-US" sz="2400"/>
              <a:t>The list must include following fields; </a:t>
            </a:r>
            <a:r>
              <a:rPr lang="en-US" sz="2400" b="1">
                <a:cs typeface="Times New Roman" pitchFamily="18" charset="0"/>
              </a:rPr>
              <a:t>Product Code,  Coffee Name and Price</a:t>
            </a:r>
            <a:r>
              <a:rPr lang="en-US" sz="2400">
                <a:cs typeface="Times New Roman" pitchFamily="18" charset="0"/>
              </a:rPr>
              <a:t>.  </a:t>
            </a:r>
          </a:p>
          <a:p>
            <a:pPr lvl="1" eaLnBrk="1" hangingPunct="1"/>
            <a:r>
              <a:rPr lang="en-US" sz="2000"/>
              <a:t>There should a space between number and word</a:t>
            </a:r>
          </a:p>
          <a:p>
            <a:pPr eaLnBrk="1" hangingPunct="1"/>
            <a:r>
              <a:rPr lang="en-US" sz="2400"/>
              <a:t>Save as </a:t>
            </a:r>
            <a:r>
              <a:rPr lang="en-US" sz="2400" b="1"/>
              <a:t>Product Code Between 2465 And 2763.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Using Greater than (&gt;)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/>
              <a:t>Barbara wants to know those records whose InvoiceAmt exceed</a:t>
            </a:r>
            <a:r>
              <a:rPr lang="en-US" altLang="ko-KR" sz="2400">
                <a:ea typeface="굴림" charset="-127"/>
              </a:rPr>
              <a:t>s</a:t>
            </a:r>
            <a:r>
              <a:rPr lang="en-US" sz="2400"/>
              <a:t> $2,000. </a:t>
            </a:r>
          </a:p>
          <a:p>
            <a:pPr eaLnBrk="1" hangingPunct="1"/>
            <a:r>
              <a:rPr lang="en-US" sz="2400"/>
              <a:t>Use the </a:t>
            </a:r>
            <a:r>
              <a:rPr lang="en-US" sz="2400" b="1"/>
              <a:t>Customer Orders </a:t>
            </a:r>
            <a:r>
              <a:rPr lang="en-US" sz="2400"/>
              <a:t>query.</a:t>
            </a:r>
            <a:r>
              <a:rPr lang="en-US" sz="2400" b="1"/>
              <a:t> </a:t>
            </a:r>
          </a:p>
          <a:p>
            <a:pPr eaLnBrk="1" hangingPunct="1"/>
            <a:r>
              <a:rPr lang="en-US" altLang="ko-KR" sz="2400">
                <a:ea typeface="굴림" charset="-127"/>
              </a:rPr>
              <a:t>The query must include only following fields; </a:t>
            </a:r>
            <a:r>
              <a:rPr lang="en-US" altLang="ko-KR" sz="2400" b="1">
                <a:ea typeface="굴림" charset="-127"/>
              </a:rPr>
              <a:t>Customer Name</a:t>
            </a:r>
            <a:r>
              <a:rPr lang="en-US" altLang="ko-KR" sz="2400">
                <a:ea typeface="굴림" charset="-127"/>
              </a:rPr>
              <a:t>, </a:t>
            </a:r>
            <a:r>
              <a:rPr lang="en-US" altLang="ko-KR" sz="2400" b="1">
                <a:ea typeface="굴림" charset="-127"/>
              </a:rPr>
              <a:t>Invoice Amount</a:t>
            </a:r>
            <a:r>
              <a:rPr lang="en-US" altLang="ko-KR" sz="2400">
                <a:ea typeface="굴림" charset="-127"/>
              </a:rPr>
              <a:t>, and </a:t>
            </a:r>
            <a:r>
              <a:rPr lang="en-US" altLang="ko-KR" sz="2400" b="1">
                <a:ea typeface="굴림" charset="-127"/>
              </a:rPr>
              <a:t>Billing Date</a:t>
            </a:r>
            <a:r>
              <a:rPr lang="en-US" altLang="ko-KR" sz="2400">
                <a:ea typeface="굴림" charset="-127"/>
              </a:rPr>
              <a:t>. </a:t>
            </a:r>
            <a:endParaRPr lang="en-US" sz="2400"/>
          </a:p>
          <a:p>
            <a:pPr eaLnBrk="1" hangingPunct="1"/>
            <a:r>
              <a:rPr lang="en-US" sz="2400"/>
              <a:t>Save as </a:t>
            </a:r>
            <a:r>
              <a:rPr lang="en-US" sz="2400" b="1"/>
              <a:t>High Invoice Amounts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4000">
                <a:ea typeface="굴림" charset="-127"/>
              </a:rPr>
              <a:t>Using</a:t>
            </a:r>
            <a:r>
              <a:rPr lang="en-US" sz="4000"/>
              <a:t> </a:t>
            </a:r>
            <a:r>
              <a:rPr lang="en-US" sz="4000">
                <a:solidFill>
                  <a:schemeClr val="hlink"/>
                </a:solidFill>
              </a:rPr>
              <a:t>And</a:t>
            </a:r>
            <a:r>
              <a:rPr lang="en-US" sz="4000"/>
              <a:t> and </a:t>
            </a:r>
            <a:r>
              <a:rPr lang="en-US" sz="4000">
                <a:solidFill>
                  <a:schemeClr val="hlink"/>
                </a:solidFill>
              </a:rPr>
              <a:t>Or</a:t>
            </a:r>
            <a:r>
              <a:rPr lang="en-US" sz="4000"/>
              <a:t> </a:t>
            </a:r>
            <a:r>
              <a:rPr lang="en-US" altLang="ko-KR" sz="4000">
                <a:ea typeface="굴림" charset="-127"/>
              </a:rPr>
              <a:t>Operators</a:t>
            </a:r>
            <a:endParaRPr lang="en-US" sz="4000"/>
          </a:p>
        </p:txBody>
      </p:sp>
      <p:pic>
        <p:nvPicPr>
          <p:cNvPr id="18435" name="Picture 3" descr="FIG3-2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29" t="18520" r="1361" b="14815"/>
          <a:stretch>
            <a:fillRect/>
          </a:stretch>
        </p:blipFill>
        <p:spPr>
          <a:xfrm>
            <a:off x="3011488" y="2165350"/>
            <a:ext cx="5943600" cy="3890963"/>
          </a:xfrm>
          <a:noFill/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1295400" cy="6413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The And condition.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1524000" y="26670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04800" y="4419600"/>
            <a:ext cx="1295400" cy="6413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The Or condition.</a:t>
            </a: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1447800" y="4724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Creating And and Or conditions </a:t>
            </a:r>
            <a:br>
              <a:rPr lang="en-US" sz="4000"/>
            </a:br>
            <a:r>
              <a:rPr lang="en-US" sz="4000"/>
              <a:t>in the design grid</a:t>
            </a:r>
          </a:p>
        </p:txBody>
      </p:sp>
      <p:pic>
        <p:nvPicPr>
          <p:cNvPr id="19459" name="Picture 3" descr="FIG3-26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54" b="31503"/>
          <a:stretch>
            <a:fillRect/>
          </a:stretch>
        </p:blipFill>
        <p:spPr>
          <a:xfrm>
            <a:off x="1371600" y="1906588"/>
            <a:ext cx="7477125" cy="1631950"/>
          </a:xfrm>
          <a:noFill/>
        </p:spPr>
      </p:pic>
      <p:pic>
        <p:nvPicPr>
          <p:cNvPr id="19460" name="Picture 4" descr="FIG3-29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299" b="36000"/>
          <a:stretch>
            <a:fillRect/>
          </a:stretch>
        </p:blipFill>
        <p:spPr>
          <a:xfrm>
            <a:off x="1524000" y="4724400"/>
            <a:ext cx="7162800" cy="1219200"/>
          </a:xfrm>
          <a:noFill/>
        </p:spPr>
      </p:pic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52400" y="3429000"/>
            <a:ext cx="2743200" cy="6413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And conditions must be specified on the same line.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V="1">
            <a:off x="2667000" y="2590800"/>
            <a:ext cx="1143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 flipV="1">
            <a:off x="2667000" y="2590800"/>
            <a:ext cx="4267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657600" y="3962400"/>
            <a:ext cx="5257800" cy="366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Or conditions must be specified on different lines.</a:t>
            </a: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H="1">
            <a:off x="6248400" y="42672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 flipH="1">
            <a:off x="6934200" y="4267200"/>
            <a:ext cx="3810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Using AND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Leonard asks Barbara for a list of orders billed on 01/15/2013 that are still unpaid. He wants to know which customers are slow in paying their invoices.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ko-KR" sz="2400" dirty="0">
                <a:ea typeface="굴림" charset="-127"/>
              </a:rPr>
              <a:t>Use </a:t>
            </a:r>
            <a:r>
              <a:rPr lang="en-US" sz="2400" dirty="0"/>
              <a:t>the </a:t>
            </a:r>
            <a:r>
              <a:rPr lang="en-US" sz="2400" b="1" dirty="0"/>
              <a:t>Customer Orders </a:t>
            </a:r>
            <a:r>
              <a:rPr lang="en-US" sz="2400" dirty="0"/>
              <a:t>query</a:t>
            </a:r>
            <a:r>
              <a:rPr lang="en-US" altLang="ko-KR" sz="2400" dirty="0">
                <a:ea typeface="굴림" charset="-127"/>
              </a:rPr>
              <a:t> again and m</a:t>
            </a:r>
            <a:r>
              <a:rPr lang="en-US" sz="2400" dirty="0"/>
              <a:t>ake sure that this query includes following fields; </a:t>
            </a:r>
            <a:r>
              <a:rPr lang="en-US" sz="2400" b="1" dirty="0" err="1"/>
              <a:t>CustomerName</a:t>
            </a:r>
            <a:r>
              <a:rPr lang="en-US" sz="2400" b="1" dirty="0"/>
              <a:t>, Paid, </a:t>
            </a:r>
            <a:r>
              <a:rPr lang="en-US" sz="2400" b="1" dirty="0" err="1"/>
              <a:t>BillingDate</a:t>
            </a:r>
            <a:r>
              <a:rPr lang="en-US" sz="2400" b="1" dirty="0"/>
              <a:t>, and </a:t>
            </a:r>
            <a:r>
              <a:rPr lang="en-US" sz="2400" b="1" dirty="0" err="1"/>
              <a:t>InvoiceAmt</a:t>
            </a:r>
            <a:r>
              <a:rPr lang="en-US" sz="2400" b="1" dirty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01/15/2013 </a:t>
            </a:r>
            <a:r>
              <a:rPr lang="en-US" sz="2000" b="1" dirty="0"/>
              <a:t>AND</a:t>
            </a:r>
            <a:r>
              <a:rPr lang="en-US" sz="2000" dirty="0"/>
              <a:t> unpaid (No)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Save as </a:t>
            </a:r>
            <a:r>
              <a:rPr lang="en-US" sz="2400" b="1" dirty="0"/>
              <a:t>Unpaid Jan Orders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What is an Access query?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427912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dirty="0">
                <a:ea typeface="굴림" charset="-127"/>
              </a:rPr>
              <a:t>Y</a:t>
            </a:r>
            <a:r>
              <a:rPr lang="en-US" dirty="0"/>
              <a:t>ou can create a query</a:t>
            </a:r>
            <a:r>
              <a:rPr lang="en-US" altLang="ko-KR" dirty="0">
                <a:ea typeface="굴림" charset="-127"/>
              </a:rPr>
              <a:t> when you need </a:t>
            </a:r>
            <a:r>
              <a:rPr lang="en-US" altLang="ko-KR" b="1" dirty="0">
                <a:solidFill>
                  <a:schemeClr val="hlink"/>
                </a:solidFill>
                <a:ea typeface="굴림" charset="-127"/>
              </a:rPr>
              <a:t>ONLY</a:t>
            </a:r>
            <a:r>
              <a:rPr lang="en-US" altLang="ko-KR" dirty="0">
                <a:ea typeface="굴림" charset="-127"/>
              </a:rPr>
              <a:t> </a:t>
            </a:r>
            <a:r>
              <a:rPr lang="en-US" u="sng" dirty="0">
                <a:solidFill>
                  <a:srgbClr val="3333FF"/>
                </a:solidFill>
              </a:rPr>
              <a:t>a portion of the data</a:t>
            </a:r>
            <a:r>
              <a:rPr lang="en-US" dirty="0"/>
              <a:t> </a:t>
            </a:r>
            <a:r>
              <a:rPr lang="en-US" altLang="ko-KR" dirty="0" smtClean="0">
                <a:ea typeface="굴림" charset="-127"/>
              </a:rPr>
              <a:t>from a table or tables and a query or queries. 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 list of customers </a:t>
            </a:r>
            <a:r>
              <a:rPr lang="en-US" altLang="ko-KR" dirty="0">
                <a:ea typeface="굴림" charset="-127"/>
              </a:rPr>
              <a:t>who live in Bakersfield, CA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dirty="0">
                <a:ea typeface="굴림" charset="-127"/>
              </a:rPr>
              <a:t>T</a:t>
            </a:r>
            <a:r>
              <a:rPr lang="en-US" dirty="0"/>
              <a:t>he response would be to display only the records whose state field matches with </a:t>
            </a:r>
            <a:r>
              <a:rPr lang="en-US" altLang="ko-KR" dirty="0">
                <a:ea typeface="굴림" charset="-127"/>
              </a:rPr>
              <a:t>Bakersfield, </a:t>
            </a:r>
            <a:r>
              <a:rPr lang="en-US" altLang="ko-KR" dirty="0" smtClean="0">
                <a:ea typeface="굴림" charset="-127"/>
              </a:rPr>
              <a:t>CA</a:t>
            </a:r>
            <a:endParaRPr lang="en-US" altLang="ko-KR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Using OR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383087"/>
          </a:xfrm>
        </p:spPr>
        <p:txBody>
          <a:bodyPr/>
          <a:lstStyle/>
          <a:p>
            <a:pPr eaLnBrk="1" hangingPunct="1"/>
            <a:r>
              <a:rPr lang="en-US" sz="2400" dirty="0"/>
              <a:t>Leonard wants to determine which restaurant customers are most valuable to Valle Coffee. Specifically, he wants to see a list of customers whose first contact date is earlier than 01/01/2004. </a:t>
            </a:r>
            <a:r>
              <a:rPr lang="en-US" sz="2400" b="1" dirty="0"/>
              <a:t>OR</a:t>
            </a:r>
            <a:r>
              <a:rPr lang="en-US" sz="2400" dirty="0"/>
              <a:t> who has been placed orders for greater than $2,000, so that he can call the customers personally and thank them for their business.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Using OR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Make sure that this query includes following fields; </a:t>
            </a:r>
            <a:r>
              <a:rPr lang="en-US" sz="2400" b="1" dirty="0" err="1"/>
              <a:t>CustomerName</a:t>
            </a:r>
            <a:r>
              <a:rPr lang="en-US" sz="2400" b="1" dirty="0"/>
              <a:t>, </a:t>
            </a:r>
            <a:r>
              <a:rPr lang="en-US" sz="2400" b="1" dirty="0" err="1"/>
              <a:t>InvoiceAmt</a:t>
            </a:r>
            <a:r>
              <a:rPr lang="en-US" sz="2400" b="1" dirty="0"/>
              <a:t>, and First Contact.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He also wants to have a </a:t>
            </a:r>
            <a:r>
              <a:rPr lang="en-US" sz="2400" b="1" dirty="0"/>
              <a:t>sorted output</a:t>
            </a:r>
            <a:r>
              <a:rPr lang="en-US" sz="2400" dirty="0"/>
              <a:t> in </a:t>
            </a:r>
            <a:r>
              <a:rPr lang="en-US" sz="2400" b="1" dirty="0"/>
              <a:t>ascending</a:t>
            </a:r>
            <a:r>
              <a:rPr lang="en-US" sz="2400" dirty="0"/>
              <a:t> order based on the </a:t>
            </a:r>
            <a:r>
              <a:rPr lang="en-US" sz="2400" b="1" dirty="0"/>
              <a:t>customer name</a:t>
            </a:r>
            <a:r>
              <a:rPr lang="en-US" sz="2400" dirty="0"/>
              <a:t>. </a:t>
            </a:r>
            <a:endParaRPr lang="en-US" altLang="ko-KR" sz="2400" dirty="0">
              <a:ea typeface="굴림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ko-KR" sz="2400" dirty="0">
                <a:ea typeface="굴림" charset="-127"/>
              </a:rPr>
              <a:t>If you want, you can use the </a:t>
            </a:r>
            <a:r>
              <a:rPr lang="en-US" sz="2400" b="1" dirty="0"/>
              <a:t>Customer Orders </a:t>
            </a:r>
            <a:r>
              <a:rPr lang="en-US" sz="2400" dirty="0"/>
              <a:t>query</a:t>
            </a:r>
            <a:r>
              <a:rPr lang="en-US" altLang="ko-KR" sz="2400" dirty="0">
                <a:ea typeface="굴림" charset="-127"/>
              </a:rPr>
              <a:t> again 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Save as </a:t>
            </a:r>
            <a:r>
              <a:rPr lang="en-US" sz="2400" b="1" dirty="0"/>
              <a:t>Top Customers</a:t>
            </a:r>
            <a:endParaRPr lang="en-US" altLang="ko-KR" sz="2400" b="1" dirty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Performing Calculation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383087"/>
          </a:xfrm>
        </p:spPr>
        <p:txBody>
          <a:bodyPr/>
          <a:lstStyle/>
          <a:p>
            <a:pPr eaLnBrk="1" hangingPunct="1"/>
            <a:r>
              <a:rPr lang="en-US" sz="2400" dirty="0"/>
              <a:t>Leonard </a:t>
            </a:r>
            <a:r>
              <a:rPr lang="en-US" sz="2400" dirty="0" smtClean="0"/>
              <a:t>wants to add </a:t>
            </a:r>
            <a:r>
              <a:rPr lang="en-US" sz="2400" dirty="0"/>
              <a:t>a 2% late charge to the </a:t>
            </a:r>
            <a:r>
              <a:rPr lang="en-US" sz="2400" b="1" dirty="0"/>
              <a:t>unpaid invoices. </a:t>
            </a:r>
            <a:r>
              <a:rPr lang="en-US" sz="2400" dirty="0"/>
              <a:t>He only wants to include following fields; </a:t>
            </a:r>
            <a:r>
              <a:rPr lang="en-US" sz="2400" b="1" dirty="0"/>
              <a:t>Customer Name, Paid, Billing Date, and Invoice Amount. </a:t>
            </a:r>
          </a:p>
          <a:p>
            <a:pPr lvl="1" eaLnBrk="1" hangingPunct="1"/>
            <a:r>
              <a:rPr lang="en-US" sz="2000" dirty="0">
                <a:solidFill>
                  <a:schemeClr val="folHlink"/>
                </a:solidFill>
              </a:rPr>
              <a:t>Set </a:t>
            </a:r>
            <a:r>
              <a:rPr lang="en-US" sz="2000" dirty="0" smtClean="0">
                <a:solidFill>
                  <a:schemeClr val="folHlink"/>
                </a:solidFill>
              </a:rPr>
              <a:t>paid </a:t>
            </a:r>
            <a:r>
              <a:rPr lang="en-US" sz="2000" dirty="0">
                <a:solidFill>
                  <a:schemeClr val="folHlink"/>
                </a:solidFill>
              </a:rPr>
              <a:t>field to “No”</a:t>
            </a:r>
          </a:p>
          <a:p>
            <a:pPr eaLnBrk="1" hangingPunct="1"/>
            <a:endParaRPr lang="en-US" sz="2000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Performing Calculation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459287"/>
          </a:xfrm>
        </p:spPr>
        <p:txBody>
          <a:bodyPr/>
          <a:lstStyle/>
          <a:p>
            <a:pPr eaLnBrk="1" hangingPunct="1"/>
            <a:r>
              <a:rPr lang="en-US" sz="2400"/>
              <a:t>And he wants to know exactly what these charges would be. He wants to create a new field “</a:t>
            </a:r>
            <a:r>
              <a:rPr lang="en-US" sz="2400" b="1"/>
              <a:t>Late Charge</a:t>
            </a:r>
            <a:r>
              <a:rPr lang="en-US" sz="2400"/>
              <a:t>” right after InvoiceAmt field and then use it to calculate late charge.</a:t>
            </a:r>
          </a:p>
          <a:p>
            <a:pPr eaLnBrk="1" hangingPunct="1"/>
            <a:r>
              <a:rPr lang="en-US" sz="2400"/>
              <a:t>Late charge formula: InvoiceAmt*0.02</a:t>
            </a:r>
          </a:p>
          <a:p>
            <a:pPr eaLnBrk="1" hangingPunct="1"/>
            <a:r>
              <a:rPr lang="en-US" sz="2400"/>
              <a:t>Save as </a:t>
            </a:r>
            <a:r>
              <a:rPr lang="en-US" sz="2400" b="1"/>
              <a:t>Unpaid With Late Charge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A calculated field in </a:t>
            </a:r>
            <a:br>
              <a:rPr lang="en-US" sz="4000"/>
            </a:br>
            <a:r>
              <a:rPr lang="en-US" sz="4000"/>
              <a:t>the query datasheet</a:t>
            </a:r>
          </a:p>
        </p:txBody>
      </p:sp>
      <p:pic>
        <p:nvPicPr>
          <p:cNvPr id="25603" name="Picture 3" descr="FIG3-3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39" t="27777" b="22223"/>
          <a:stretch>
            <a:fillRect/>
          </a:stretch>
        </p:blipFill>
        <p:spPr>
          <a:xfrm>
            <a:off x="1752600" y="2951163"/>
            <a:ext cx="6780213" cy="3213100"/>
          </a:xfrm>
          <a:noFill/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04800" y="1981200"/>
            <a:ext cx="8534400" cy="6413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Expression Builder adds your calculated field to the query design grid. You can then assign it a name, which will display in query datasheet view when the query is run.</a:t>
            </a: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3810000" y="2590800"/>
            <a:ext cx="685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Manually…..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00" y="2057400"/>
            <a:ext cx="85344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64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610600" cy="58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381000" y="228600"/>
            <a:ext cx="861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6628" name="Text Box 7"/>
          <p:cNvSpPr txBox="1">
            <a:spLocks noChangeArrowheads="1"/>
          </p:cNvSpPr>
          <p:nvPr/>
        </p:nvSpPr>
        <p:spPr bwMode="auto">
          <a:xfrm>
            <a:off x="228600" y="228600"/>
            <a:ext cx="845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0099"/>
                </a:solidFill>
              </a:rPr>
              <a:t>Use of “Build”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Using Aggregate Functions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Barbara prepares a report of Valle coffee’s restaurant business for Leonard on a regular basis. The information in the report </a:t>
            </a:r>
            <a:r>
              <a:rPr lang="en-US" altLang="ko-KR" sz="2400">
                <a:ea typeface="굴림" charset="-127"/>
              </a:rPr>
              <a:t>should </a:t>
            </a:r>
            <a:r>
              <a:rPr lang="en-US" sz="2400"/>
              <a:t>include a summary of the restaurant </a:t>
            </a:r>
            <a:r>
              <a:rPr lang="en-US" altLang="ko-KR" sz="2400">
                <a:ea typeface="굴림" charset="-127"/>
              </a:rPr>
              <a:t>invoice statistics: </a:t>
            </a:r>
            <a:r>
              <a:rPr lang="en-US" sz="2400"/>
              <a:t>the </a:t>
            </a:r>
            <a:r>
              <a:rPr lang="en-US" sz="2400" b="1">
                <a:solidFill>
                  <a:srgbClr val="3333FF"/>
                </a:solidFill>
              </a:rPr>
              <a:t>total invoice amount</a:t>
            </a:r>
            <a:r>
              <a:rPr lang="en-US" sz="2400" b="1"/>
              <a:t> for all orders</a:t>
            </a:r>
            <a:r>
              <a:rPr lang="en-US" sz="2400"/>
              <a:t>, the </a:t>
            </a:r>
            <a:r>
              <a:rPr lang="en-US" sz="2400" b="1">
                <a:solidFill>
                  <a:srgbClr val="3333FF"/>
                </a:solidFill>
              </a:rPr>
              <a:t>average invoice amount</a:t>
            </a:r>
            <a:r>
              <a:rPr lang="en-US" sz="2400"/>
              <a:t>, and the </a:t>
            </a:r>
            <a:r>
              <a:rPr lang="en-US" sz="2400" b="1">
                <a:solidFill>
                  <a:srgbClr val="3333FF"/>
                </a:solidFill>
              </a:rPr>
              <a:t>number of orders</a:t>
            </a:r>
            <a:r>
              <a:rPr lang="en-US" sz="2400" b="1"/>
              <a:t> </a:t>
            </a:r>
            <a:r>
              <a:rPr lang="en-US" sz="2400"/>
              <a:t>(</a:t>
            </a:r>
            <a:r>
              <a:rPr lang="en-US" altLang="ko-KR" sz="2400" b="1">
                <a:solidFill>
                  <a:srgbClr val="008000"/>
                </a:solidFill>
                <a:ea typeface="굴림" charset="-127"/>
              </a:rPr>
              <a:t>same as number of </a:t>
            </a:r>
            <a:r>
              <a:rPr lang="en-US" sz="2400" b="1">
                <a:solidFill>
                  <a:srgbClr val="008000"/>
                </a:solidFill>
              </a:rPr>
              <a:t>invoice amount</a:t>
            </a:r>
            <a:r>
              <a:rPr lang="en-US" sz="2400"/>
              <a:t>). She asks you to create these statistics.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Using Aggregate Functions</a:t>
            </a:r>
          </a:p>
        </p:txBody>
      </p:sp>
      <p:pic>
        <p:nvPicPr>
          <p:cNvPr id="28675" name="Picture 3" descr="FIG3-3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185" b="29630"/>
          <a:stretch>
            <a:fillRect/>
          </a:stretch>
        </p:blipFill>
        <p:spPr>
          <a:xfrm>
            <a:off x="228600" y="3732213"/>
            <a:ext cx="8380413" cy="2211387"/>
          </a:xfrm>
          <a:noFill/>
        </p:spPr>
      </p:pic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28600" y="2057400"/>
            <a:ext cx="3124200" cy="11906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Access has several Aggregate Functions that can be used to calculate various statistical information.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343400" y="2057400"/>
            <a:ext cx="4038600" cy="11906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Aggregate functions are specified in the Total row of the design grid. They can be assigned by clicking the Totals button on the Query Design toolbar.</a:t>
            </a:r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H="1">
            <a:off x="1143000" y="3048000"/>
            <a:ext cx="6858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</a:t>
            </a:r>
            <a:r>
              <a:rPr lang="en-US" dirty="0"/>
              <a:t>Aggregate </a:t>
            </a:r>
            <a:r>
              <a:rPr lang="en-US" dirty="0" smtClean="0"/>
              <a:t>Function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981200"/>
            <a:ext cx="6096000" cy="417483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 bwMode="auto">
          <a:xfrm>
            <a:off x="762000" y="3657600"/>
            <a:ext cx="1219200" cy="0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066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Access query</a:t>
            </a:r>
            <a:r>
              <a:rPr lang="en-US" dirty="0" smtClean="0"/>
              <a:t>? </a:t>
            </a:r>
            <a:r>
              <a:rPr lang="en-US" sz="1800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3"/>
            <a:ext cx="7427912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Multiple tables or queries can be used.</a:t>
            </a:r>
            <a:endParaRPr lang="en-US" altLang="ko-KR" dirty="0">
              <a:ea typeface="굴림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ko-KR" dirty="0">
                <a:ea typeface="굴림" charset="-127"/>
              </a:rPr>
              <a:t>If necessary, conditions can be applied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ko-KR" dirty="0">
                <a:ea typeface="굴림" charset="-127"/>
              </a:rPr>
              <a:t>Comparison operators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The </a:t>
            </a:r>
            <a:r>
              <a:rPr lang="en-US" b="1" dirty="0">
                <a:solidFill>
                  <a:schemeClr val="hlink"/>
                </a:solidFill>
              </a:rPr>
              <a:t>design view is used</a:t>
            </a:r>
            <a:r>
              <a:rPr lang="en-US" dirty="0"/>
              <a:t> to specify the fields and records you want to see.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83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Using Aggregate Functions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/>
              <a:t>She also wants you assign a new field as follows; </a:t>
            </a:r>
          </a:p>
          <a:p>
            <a:pPr lvl="1" eaLnBrk="1" hangingPunct="1"/>
            <a:r>
              <a:rPr lang="en-US" sz="2000" b="1"/>
              <a:t>Total of Invoices (</a:t>
            </a:r>
            <a:r>
              <a:rPr lang="en-US" sz="2000"/>
              <a:t> </a:t>
            </a:r>
            <a:r>
              <a:rPr lang="en-US" sz="2000" b="1"/>
              <a:t>total invoice amount for all orders)</a:t>
            </a:r>
            <a:r>
              <a:rPr lang="en-US" sz="2000"/>
              <a:t> </a:t>
            </a:r>
          </a:p>
          <a:p>
            <a:pPr lvl="1" eaLnBrk="1" hangingPunct="1"/>
            <a:r>
              <a:rPr lang="en-US" sz="2000" b="1"/>
              <a:t>Average of Invoices </a:t>
            </a:r>
            <a:r>
              <a:rPr lang="en-US" sz="2000"/>
              <a:t>(</a:t>
            </a:r>
            <a:r>
              <a:rPr lang="en-US" sz="2000" b="1"/>
              <a:t>average invoice amount</a:t>
            </a:r>
            <a:r>
              <a:rPr lang="en-US" sz="2000"/>
              <a:t>)</a:t>
            </a:r>
          </a:p>
          <a:p>
            <a:pPr lvl="1" eaLnBrk="1" hangingPunct="1"/>
            <a:r>
              <a:rPr lang="en-US" sz="2000" b="1"/>
              <a:t>Number of </a:t>
            </a:r>
            <a:r>
              <a:rPr lang="en-US" altLang="ko-KR" sz="2000" b="1">
                <a:ea typeface="굴림" charset="-127"/>
              </a:rPr>
              <a:t>Orders</a:t>
            </a:r>
            <a:r>
              <a:rPr lang="en-US" sz="2000" b="1"/>
              <a:t> </a:t>
            </a:r>
            <a:r>
              <a:rPr lang="en-US" sz="2000"/>
              <a:t>(</a:t>
            </a:r>
            <a:r>
              <a:rPr lang="en-US" sz="2000" b="1"/>
              <a:t>number of </a:t>
            </a:r>
            <a:r>
              <a:rPr lang="en-US" altLang="ko-KR" sz="2000" b="1">
                <a:ea typeface="굴림" charset="-127"/>
              </a:rPr>
              <a:t>invoice amount</a:t>
            </a:r>
            <a:r>
              <a:rPr lang="en-US" sz="2000" b="1"/>
              <a:t>)</a:t>
            </a:r>
            <a:endParaRPr lang="en-US" sz="2000"/>
          </a:p>
          <a:p>
            <a:pPr eaLnBrk="1" hangingPunct="1"/>
            <a:r>
              <a:rPr lang="en-US" sz="2400"/>
              <a:t>Save as </a:t>
            </a:r>
            <a:r>
              <a:rPr lang="en-US" sz="2400" b="1"/>
              <a:t>Invoice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Title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938" y="1946606"/>
            <a:ext cx="7736566" cy="392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84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Using Record Group Calculations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Barbara’s another report to Leonard also includes the same invoice statistics (total, average, and count). Because Valle Coffee </a:t>
            </a:r>
            <a:r>
              <a:rPr lang="en-US" sz="2400" b="1"/>
              <a:t>sends invoices to its customers </a:t>
            </a:r>
            <a:r>
              <a:rPr lang="en-US" altLang="ko-KR" sz="2400" b="1">
                <a:solidFill>
                  <a:srgbClr val="3333FF"/>
                </a:solidFill>
                <a:ea typeface="굴림" charset="-127"/>
              </a:rPr>
              <a:t>each</a:t>
            </a:r>
            <a:r>
              <a:rPr lang="en-US" sz="2400" b="1">
                <a:solidFill>
                  <a:srgbClr val="3333FF"/>
                </a:solidFill>
              </a:rPr>
              <a:t> month</a:t>
            </a:r>
            <a:r>
              <a:rPr lang="en-US" altLang="ko-KR" sz="2400" b="1">
                <a:solidFill>
                  <a:srgbClr val="3333FF"/>
                </a:solidFill>
                <a:ea typeface="굴림" charset="-127"/>
              </a:rPr>
              <a:t> </a:t>
            </a:r>
            <a:r>
              <a:rPr lang="en-US" altLang="ko-KR" sz="2400">
                <a:solidFill>
                  <a:srgbClr val="008000"/>
                </a:solidFill>
                <a:ea typeface="굴림" charset="-127"/>
              </a:rPr>
              <a:t>(Jan invoice, Feb Invoice, and March invoice)</a:t>
            </a:r>
            <a:r>
              <a:rPr lang="en-US" sz="2400"/>
              <a:t>, </a:t>
            </a:r>
            <a:r>
              <a:rPr lang="en-US" sz="2400" b="1"/>
              <a:t>each invoice has the same billing date</a:t>
            </a:r>
            <a:r>
              <a:rPr lang="en-US" sz="2400"/>
              <a:t>. Barbara asks you to </a:t>
            </a:r>
            <a:r>
              <a:rPr lang="en-US" sz="2400" b="1">
                <a:solidFill>
                  <a:srgbClr val="3333FF"/>
                </a:solidFill>
              </a:rPr>
              <a:t>display the invoice statistics for each month</a:t>
            </a:r>
            <a:r>
              <a:rPr lang="en-US" sz="2400" b="1"/>
              <a:t> (billing date).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Grouping by each month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Using Record Group Calculations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sz="2400" dirty="0">
                <a:ea typeface="굴림" charset="-127"/>
              </a:rPr>
              <a:t>Calculate statistics for groups of records</a:t>
            </a:r>
          </a:p>
          <a:p>
            <a:pPr lvl="1" eaLnBrk="1" hangingPunct="1"/>
            <a:r>
              <a:rPr lang="en-US" altLang="ko-KR" sz="2000" dirty="0">
                <a:ea typeface="굴림" charset="-127"/>
              </a:rPr>
              <a:t>Average salary by the position</a:t>
            </a:r>
          </a:p>
          <a:p>
            <a:pPr lvl="1" eaLnBrk="1" hangingPunct="1"/>
            <a:r>
              <a:rPr lang="en-US" altLang="ko-KR" sz="2000" dirty="0">
                <a:ea typeface="굴림" charset="-127"/>
              </a:rPr>
              <a:t>Number of employees in each department</a:t>
            </a:r>
          </a:p>
          <a:p>
            <a:pPr eaLnBrk="1" hangingPunct="1"/>
            <a:r>
              <a:rPr lang="en-US" sz="2400" dirty="0"/>
              <a:t>Group By operator</a:t>
            </a:r>
          </a:p>
          <a:p>
            <a:pPr lvl="1" eaLnBrk="1" hangingPunct="1"/>
            <a:r>
              <a:rPr lang="en-US" sz="2000" dirty="0"/>
              <a:t>Divides the selected records into groups based on the values in the specified field</a:t>
            </a:r>
          </a:p>
          <a:p>
            <a:pPr lvl="1" eaLnBrk="1" hangingPunct="1"/>
            <a:r>
              <a:rPr lang="en-US" sz="2000" dirty="0"/>
              <a:t>Those records with the same value for the field are grouped together.</a:t>
            </a:r>
          </a:p>
          <a:p>
            <a:pPr eaLnBrk="1" hangingPunct="1"/>
            <a:r>
              <a:rPr lang="en-US" sz="2400" dirty="0"/>
              <a:t>Save as </a:t>
            </a:r>
            <a:r>
              <a:rPr lang="en-US" sz="2400" b="1" dirty="0"/>
              <a:t>By Billing </a:t>
            </a:r>
            <a:r>
              <a:rPr lang="en-US" sz="2400" b="1" dirty="0" smtClean="0"/>
              <a:t>Date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Query Practice</a:t>
            </a:r>
            <a:r>
              <a:rPr lang="en-US" altLang="ko-KR" sz="3200" b="1" dirty="0">
                <a:solidFill>
                  <a:srgbClr val="FF0000"/>
                </a:solidFill>
                <a:ea typeface="굴림" charset="-127"/>
              </a:rPr>
              <a:t>:</a:t>
            </a:r>
            <a:br>
              <a:rPr lang="en-US" altLang="ko-KR" sz="3200" b="1" dirty="0">
                <a:solidFill>
                  <a:srgbClr val="FF0000"/>
                </a:solidFill>
                <a:ea typeface="굴림" charset="-127"/>
              </a:rPr>
            </a:br>
            <a:r>
              <a:rPr lang="en-US" altLang="ko-KR" sz="3200" dirty="0">
                <a:ea typeface="굴림" charset="-127"/>
              </a:rPr>
              <a:t>Generating Queries</a:t>
            </a:r>
            <a:endParaRPr lang="en-US" sz="3200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ko-KR" sz="2400" dirty="0">
                <a:ea typeface="굴림" charset="-127"/>
                <a:cs typeface="Arial" charset="0"/>
              </a:rPr>
              <a:t>Download a d</a:t>
            </a:r>
            <a:r>
              <a:rPr lang="en-US" sz="2400" dirty="0">
                <a:ea typeface="굴림" charset="-127"/>
                <a:cs typeface="Arial" charset="0"/>
              </a:rPr>
              <a:t>atabase</a:t>
            </a:r>
            <a:r>
              <a:rPr lang="en-US" altLang="ko-KR" sz="2400" dirty="0">
                <a:ea typeface="굴림" charset="-127"/>
                <a:cs typeface="Arial" charset="0"/>
              </a:rPr>
              <a:t>: “</a:t>
            </a:r>
            <a:r>
              <a:rPr lang="en-US" altLang="ko-KR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Roadrunner</a:t>
            </a:r>
            <a:r>
              <a:rPr lang="en-US" altLang="ko-KR" sz="2400" dirty="0">
                <a:ea typeface="굴림" charset="-127"/>
                <a:cs typeface="Arial" charset="0"/>
              </a:rPr>
              <a:t>”</a:t>
            </a:r>
            <a:r>
              <a:rPr lang="en-US" sz="2400" dirty="0">
                <a:ea typeface="굴림" charset="-127"/>
                <a:cs typeface="Arial" charset="0"/>
              </a:rPr>
              <a:t> </a:t>
            </a:r>
            <a:endParaRPr lang="en-US" sz="2400" dirty="0" smtClean="0">
              <a:ea typeface="굴림" charset="-127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 altLang="ko-KR" sz="2400" dirty="0">
              <a:ea typeface="굴림" charset="-127"/>
              <a:cs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ea typeface="굴림" charset="-127"/>
                <a:cs typeface="Arial" charset="0"/>
              </a:rPr>
              <a:t>1. I would like to </a:t>
            </a:r>
            <a:r>
              <a:rPr lang="en-US" altLang="ko-KR" sz="2400" dirty="0">
                <a:ea typeface="굴림" charset="-127"/>
                <a:cs typeface="Arial" charset="0"/>
              </a:rPr>
              <a:t>have a query that includes following fields; </a:t>
            </a:r>
            <a:r>
              <a:rPr lang="en-US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Employee Number</a:t>
            </a:r>
            <a:r>
              <a:rPr lang="en-US" sz="2400" dirty="0">
                <a:ea typeface="굴림" charset="-127"/>
                <a:cs typeface="Arial" charset="0"/>
              </a:rPr>
              <a:t>, </a:t>
            </a:r>
            <a:r>
              <a:rPr lang="en-US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Instructor Last</a:t>
            </a:r>
            <a:r>
              <a:rPr lang="en-US" altLang="ko-KR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 Name</a:t>
            </a:r>
            <a:r>
              <a:rPr lang="en-US" sz="2400" dirty="0">
                <a:ea typeface="굴림" charset="-127"/>
                <a:cs typeface="Arial" charset="0"/>
              </a:rPr>
              <a:t>, </a:t>
            </a:r>
            <a:r>
              <a:rPr lang="en-US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Instructor First</a:t>
            </a:r>
            <a:r>
              <a:rPr lang="en-US" altLang="ko-KR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 Name</a:t>
            </a:r>
            <a:r>
              <a:rPr lang="en-US" sz="2400" dirty="0">
                <a:ea typeface="굴림" charset="-127"/>
                <a:cs typeface="Arial" charset="0"/>
              </a:rPr>
              <a:t>, </a:t>
            </a:r>
            <a:r>
              <a:rPr lang="en-US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Course Name</a:t>
            </a:r>
            <a:r>
              <a:rPr lang="en-US" sz="2400" dirty="0">
                <a:ea typeface="굴림" charset="-127"/>
                <a:cs typeface="Arial" charset="0"/>
              </a:rPr>
              <a:t> and </a:t>
            </a:r>
            <a:r>
              <a:rPr lang="en-US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Time</a:t>
            </a:r>
            <a:r>
              <a:rPr lang="en-US" sz="2400" dirty="0">
                <a:ea typeface="굴림" charset="-127"/>
                <a:cs typeface="Arial" charset="0"/>
              </a:rPr>
              <a:t>.  </a:t>
            </a:r>
            <a:endParaRPr lang="en-US" altLang="ko-KR" sz="2400" dirty="0">
              <a:ea typeface="굴림" charset="-127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altLang="ko-KR" sz="2000" dirty="0">
                <a:ea typeface="굴림" charset="-127"/>
                <a:cs typeface="Arial" charset="0"/>
              </a:rPr>
              <a:t>Save</a:t>
            </a:r>
            <a:r>
              <a:rPr lang="en-US" sz="2000" dirty="0">
                <a:ea typeface="굴림" charset="-127"/>
                <a:cs typeface="Arial" charset="0"/>
              </a:rPr>
              <a:t> </a:t>
            </a:r>
            <a:r>
              <a:rPr lang="en-US" altLang="ko-KR" sz="2000" dirty="0">
                <a:ea typeface="굴림" charset="-127"/>
                <a:cs typeface="Arial" charset="0"/>
              </a:rPr>
              <a:t>as</a:t>
            </a:r>
            <a:r>
              <a:rPr lang="en-US" sz="2000" dirty="0">
                <a:ea typeface="굴림" charset="-127"/>
                <a:cs typeface="Arial" charset="0"/>
              </a:rPr>
              <a:t> </a:t>
            </a:r>
            <a:r>
              <a:rPr lang="en-US" sz="2000" b="1" dirty="0">
                <a:solidFill>
                  <a:srgbClr val="3333FF"/>
                </a:solidFill>
                <a:ea typeface="굴림" charset="-127"/>
                <a:cs typeface="Arial" charset="0"/>
              </a:rPr>
              <a:t>Your Course Info</a:t>
            </a:r>
            <a:r>
              <a:rPr lang="en-US" sz="2000" b="1" dirty="0">
                <a:ea typeface="굴림" charset="-127"/>
                <a:cs typeface="Arial" charset="0"/>
              </a:rPr>
              <a:t>. </a:t>
            </a:r>
            <a:endParaRPr lang="en-US" sz="2000" b="1" dirty="0">
              <a:ea typeface="굴림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Query Practice</a:t>
            </a:r>
            <a:r>
              <a:rPr lang="en-US" altLang="ko-KR" sz="3200" b="1" dirty="0">
                <a:solidFill>
                  <a:srgbClr val="FF0000"/>
                </a:solidFill>
                <a:ea typeface="굴림" charset="-127"/>
              </a:rPr>
              <a:t>:</a:t>
            </a:r>
            <a:br>
              <a:rPr lang="en-US" altLang="ko-KR" sz="3200" b="1" dirty="0">
                <a:solidFill>
                  <a:srgbClr val="FF0000"/>
                </a:solidFill>
                <a:ea typeface="굴림" charset="-127"/>
              </a:rPr>
            </a:br>
            <a:r>
              <a:rPr lang="en-US" altLang="ko-KR" sz="3200" dirty="0">
                <a:ea typeface="굴림" charset="-127"/>
              </a:rPr>
              <a:t>Generating Queries</a:t>
            </a:r>
            <a:endParaRPr lang="en-US" sz="3200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>
                <a:cs typeface="Arial" charset="0"/>
              </a:rPr>
              <a:t>2</a:t>
            </a:r>
            <a:r>
              <a:rPr lang="en-US" sz="2400" dirty="0" smtClean="0">
                <a:cs typeface="Arial" charset="0"/>
              </a:rPr>
              <a:t>. </a:t>
            </a:r>
            <a:r>
              <a:rPr lang="en-US" sz="2400" dirty="0">
                <a:cs typeface="Arial" charset="0"/>
              </a:rPr>
              <a:t>I would like to know a list of all members who</a:t>
            </a:r>
            <a:r>
              <a:rPr lang="en-US" altLang="ko-KR" sz="2400" dirty="0">
                <a:ea typeface="굴림" charset="-127"/>
                <a:cs typeface="Arial" charset="0"/>
              </a:rPr>
              <a:t>se</a:t>
            </a:r>
            <a:r>
              <a:rPr lang="en-US" sz="2400" dirty="0">
                <a:cs typeface="Arial" charset="0"/>
              </a:rPr>
              <a:t> last name begins with P </a:t>
            </a:r>
            <a:r>
              <a:rPr lang="en-US" altLang="ko-KR" sz="2400" dirty="0">
                <a:ea typeface="굴림" charset="-127"/>
              </a:rPr>
              <a:t>using following fields; </a:t>
            </a:r>
            <a:r>
              <a:rPr lang="en-US" sz="2400" dirty="0">
                <a:solidFill>
                  <a:schemeClr val="hlink"/>
                </a:solidFill>
                <a:cs typeface="Arial" charset="0"/>
              </a:rPr>
              <a:t>First Name</a:t>
            </a:r>
            <a:r>
              <a:rPr lang="en-US" sz="2400" dirty="0">
                <a:cs typeface="Arial" charset="0"/>
              </a:rPr>
              <a:t>, </a:t>
            </a:r>
            <a:r>
              <a:rPr lang="en-US" sz="2400" dirty="0">
                <a:solidFill>
                  <a:schemeClr val="hlink"/>
                </a:solidFill>
                <a:cs typeface="Arial" charset="0"/>
              </a:rPr>
              <a:t>Last Name</a:t>
            </a:r>
            <a:r>
              <a:rPr lang="en-US" sz="2400" dirty="0">
                <a:cs typeface="Arial" charset="0"/>
              </a:rPr>
              <a:t>, </a:t>
            </a:r>
            <a:r>
              <a:rPr lang="en-US" sz="2400" dirty="0">
                <a:solidFill>
                  <a:schemeClr val="hlink"/>
                </a:solidFill>
                <a:cs typeface="Arial" charset="0"/>
              </a:rPr>
              <a:t>City</a:t>
            </a:r>
            <a:r>
              <a:rPr lang="en-US" sz="2400" dirty="0">
                <a:cs typeface="Arial" charset="0"/>
              </a:rPr>
              <a:t>, and </a:t>
            </a:r>
            <a:r>
              <a:rPr lang="en-US" sz="2400" dirty="0">
                <a:solidFill>
                  <a:schemeClr val="hlink"/>
                </a:solidFill>
                <a:cs typeface="Arial" charset="0"/>
              </a:rPr>
              <a:t>State</a:t>
            </a:r>
            <a:r>
              <a:rPr lang="en-US" sz="2400" dirty="0">
                <a:cs typeface="Arial" charset="0"/>
              </a:rPr>
              <a:t>. </a:t>
            </a:r>
            <a:endParaRPr lang="en-US" altLang="ko-KR" sz="2400" dirty="0">
              <a:ea typeface="굴림" charset="-127"/>
            </a:endParaRPr>
          </a:p>
          <a:p>
            <a:pPr lvl="1"/>
            <a:r>
              <a:rPr lang="en-US" altLang="ko-KR" sz="2000" dirty="0">
                <a:ea typeface="굴림" charset="-127"/>
              </a:rPr>
              <a:t>Save as </a:t>
            </a:r>
            <a:r>
              <a:rPr lang="en-US" sz="2000" b="1" dirty="0">
                <a:solidFill>
                  <a:srgbClr val="3333FF"/>
                </a:solidFill>
                <a:cs typeface="Arial" charset="0"/>
              </a:rPr>
              <a:t>Last Names begin with P</a:t>
            </a:r>
            <a:r>
              <a:rPr lang="en-US" sz="2000" b="1" dirty="0">
                <a:cs typeface="Arial" charset="0"/>
              </a:rPr>
              <a:t>. </a:t>
            </a:r>
          </a:p>
          <a:p>
            <a:endParaRPr lang="en-US" sz="2400" b="1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Query Practice</a:t>
            </a:r>
            <a:r>
              <a:rPr lang="en-US" altLang="ko-KR" sz="3200" b="1" dirty="0">
                <a:solidFill>
                  <a:srgbClr val="FF0000"/>
                </a:solidFill>
                <a:ea typeface="굴림" charset="-127"/>
              </a:rPr>
              <a:t>:</a:t>
            </a:r>
            <a:br>
              <a:rPr lang="en-US" altLang="ko-KR" sz="3200" b="1" dirty="0">
                <a:solidFill>
                  <a:srgbClr val="FF0000"/>
                </a:solidFill>
                <a:ea typeface="굴림" charset="-127"/>
              </a:rPr>
            </a:br>
            <a:r>
              <a:rPr lang="en-US" altLang="ko-KR" sz="3200" dirty="0">
                <a:ea typeface="굴림" charset="-127"/>
              </a:rPr>
              <a:t>Generating Queries</a:t>
            </a:r>
            <a:endParaRPr lang="en-US" sz="3200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cs typeface="Times New Roman" pitchFamily="18" charset="0"/>
              </a:rPr>
              <a:t>3</a:t>
            </a:r>
            <a:r>
              <a:rPr lang="en-US" sz="2400" dirty="0" smtClean="0">
                <a:cs typeface="Times New Roman" pitchFamily="18" charset="0"/>
              </a:rPr>
              <a:t>. </a:t>
            </a:r>
            <a:r>
              <a:rPr lang="en-US" sz="2400" dirty="0">
                <a:cs typeface="Times New Roman" pitchFamily="18" charset="0"/>
              </a:rPr>
              <a:t>I would like to know ONLY the</a:t>
            </a:r>
            <a:r>
              <a:rPr lang="en-US" sz="2400" dirty="0">
                <a:solidFill>
                  <a:schemeClr val="hlink"/>
                </a:solidFill>
                <a:cs typeface="Times New Roman" pitchFamily="18" charset="0"/>
              </a:rPr>
              <a:t> Employee Number, Instructor Last name, Instructor First name, </a:t>
            </a:r>
            <a:r>
              <a:rPr lang="en-US" sz="2400" dirty="0">
                <a:cs typeface="Times New Roman" pitchFamily="18" charset="0"/>
              </a:rPr>
              <a:t>and </a:t>
            </a:r>
            <a:r>
              <a:rPr lang="en-US" sz="2400" dirty="0">
                <a:solidFill>
                  <a:schemeClr val="hlink"/>
                </a:solidFill>
                <a:cs typeface="Times New Roman" pitchFamily="18" charset="0"/>
              </a:rPr>
              <a:t>the Salary Amount </a:t>
            </a:r>
            <a:r>
              <a:rPr lang="en-US" sz="2400" dirty="0">
                <a:cs typeface="Times New Roman" pitchFamily="18" charset="0"/>
              </a:rPr>
              <a:t>for only those employees who make</a:t>
            </a:r>
            <a:r>
              <a:rPr lang="en-US" sz="2400" dirty="0">
                <a:solidFill>
                  <a:schemeClr val="hlink"/>
                </a:solidFill>
                <a:cs typeface="Times New Roman" pitchFamily="18" charset="0"/>
              </a:rPr>
              <a:t> between $39,500 and $55,000.</a:t>
            </a:r>
            <a:r>
              <a:rPr lang="en-US" sz="2400" dirty="0">
                <a:cs typeface="Times New Roman" pitchFamily="18" charset="0"/>
              </a:rPr>
              <a:t> In addition, the resulting salaries must also be placed in</a:t>
            </a:r>
            <a:r>
              <a:rPr lang="en-US" sz="2400" dirty="0">
                <a:solidFill>
                  <a:schemeClr val="hlink"/>
                </a:solidFill>
                <a:cs typeface="Times New Roman" pitchFamily="18" charset="0"/>
              </a:rPr>
              <a:t> order </a:t>
            </a:r>
            <a:r>
              <a:rPr lang="en-US" sz="2400" dirty="0">
                <a:cs typeface="Times New Roman" pitchFamily="18" charset="0"/>
              </a:rPr>
              <a:t>from </a:t>
            </a:r>
            <a:r>
              <a:rPr lang="en-US" sz="2400" dirty="0">
                <a:solidFill>
                  <a:schemeClr val="hlink"/>
                </a:solidFill>
                <a:cs typeface="Times New Roman" pitchFamily="18" charset="0"/>
              </a:rPr>
              <a:t>high salary to low salaries.</a:t>
            </a:r>
            <a:r>
              <a:rPr lang="en-US" sz="2400" dirty="0">
                <a:cs typeface="Times New Roman" pitchFamily="18" charset="0"/>
              </a:rPr>
              <a:t> </a:t>
            </a:r>
            <a:endParaRPr lang="en-US" altLang="ko-KR" sz="2400" dirty="0">
              <a:ea typeface="굴림" charset="-127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altLang="ko-KR" sz="2000" dirty="0">
                <a:ea typeface="굴림" charset="-127"/>
                <a:cs typeface="Times New Roman" pitchFamily="18" charset="0"/>
              </a:rPr>
              <a:t>Save as </a:t>
            </a:r>
            <a:r>
              <a:rPr lang="en-US" sz="2000" b="1" dirty="0">
                <a:solidFill>
                  <a:srgbClr val="3333FF"/>
                </a:solidFill>
                <a:cs typeface="Times New Roman" pitchFamily="18" charset="0"/>
              </a:rPr>
              <a:t>Between Salaries.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Query Practice</a:t>
            </a:r>
            <a:r>
              <a:rPr lang="en-US" altLang="ko-KR" sz="3200" b="1" dirty="0">
                <a:solidFill>
                  <a:srgbClr val="FF0000"/>
                </a:solidFill>
                <a:ea typeface="굴림" charset="-127"/>
              </a:rPr>
              <a:t>:</a:t>
            </a:r>
            <a:br>
              <a:rPr lang="en-US" altLang="ko-KR" sz="3200" b="1" dirty="0">
                <a:solidFill>
                  <a:srgbClr val="FF0000"/>
                </a:solidFill>
                <a:ea typeface="굴림" charset="-127"/>
              </a:rPr>
            </a:br>
            <a:r>
              <a:rPr lang="en-US" altLang="ko-KR" sz="3200" dirty="0">
                <a:ea typeface="굴림" charset="-127"/>
              </a:rPr>
              <a:t>Generating Queries</a:t>
            </a:r>
            <a:endParaRPr lang="en-US" sz="32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>
                <a:cs typeface="Times New Roman" pitchFamily="18" charset="0"/>
              </a:rPr>
              <a:t>4</a:t>
            </a:r>
            <a:r>
              <a:rPr lang="en-US" sz="2400" dirty="0" smtClean="0">
                <a:cs typeface="Times New Roman" pitchFamily="18" charset="0"/>
              </a:rPr>
              <a:t>. </a:t>
            </a:r>
            <a:r>
              <a:rPr lang="en-US" sz="2400" dirty="0">
                <a:cs typeface="Times New Roman" pitchFamily="18" charset="0"/>
              </a:rPr>
              <a:t>I would like to know the </a:t>
            </a:r>
            <a:r>
              <a:rPr lang="en-US" sz="2400" dirty="0">
                <a:solidFill>
                  <a:schemeClr val="hlink"/>
                </a:solidFill>
                <a:cs typeface="Times New Roman" pitchFamily="18" charset="0"/>
              </a:rPr>
              <a:t>Class Number, Last Name, and Member Number</a:t>
            </a:r>
            <a:r>
              <a:rPr lang="en-US" sz="2400" dirty="0">
                <a:cs typeface="Times New Roman" pitchFamily="18" charset="0"/>
              </a:rPr>
              <a:t> for each member who has a </a:t>
            </a:r>
            <a:r>
              <a:rPr lang="en-US" sz="2400" dirty="0">
                <a:solidFill>
                  <a:schemeClr val="hlink"/>
                </a:solidFill>
                <a:cs typeface="Times New Roman" pitchFamily="18" charset="0"/>
              </a:rPr>
              <a:t>class number greater than or equal to 8900</a:t>
            </a:r>
            <a:r>
              <a:rPr lang="en-US" sz="2400" dirty="0">
                <a:cs typeface="Times New Roman" pitchFamily="18" charset="0"/>
              </a:rPr>
              <a:t>. In addition, </a:t>
            </a:r>
            <a:r>
              <a:rPr lang="en-US" altLang="ko-KR" sz="2400" dirty="0">
                <a:ea typeface="굴림" charset="-127"/>
                <a:cs typeface="Times New Roman" pitchFamily="18" charset="0"/>
              </a:rPr>
              <a:t>sort </a:t>
            </a:r>
            <a:r>
              <a:rPr lang="en-US" sz="2400" dirty="0">
                <a:cs typeface="Times New Roman" pitchFamily="18" charset="0"/>
              </a:rPr>
              <a:t>last names in</a:t>
            </a:r>
            <a:r>
              <a:rPr lang="en-US" sz="2400" dirty="0">
                <a:solidFill>
                  <a:schemeClr val="hlink"/>
                </a:solidFill>
                <a:cs typeface="Times New Roman" pitchFamily="18" charset="0"/>
              </a:rPr>
              <a:t> ascending order</a:t>
            </a:r>
            <a:r>
              <a:rPr lang="en-US" sz="2400" dirty="0">
                <a:cs typeface="Times New Roman" pitchFamily="18" charset="0"/>
              </a:rPr>
              <a:t>. </a:t>
            </a:r>
            <a:endParaRPr lang="en-US" altLang="ko-KR" sz="2400" dirty="0">
              <a:ea typeface="굴림" charset="-127"/>
            </a:endParaRPr>
          </a:p>
          <a:p>
            <a:pPr lvl="1"/>
            <a:r>
              <a:rPr lang="en-US" altLang="ko-KR" sz="2000" dirty="0">
                <a:ea typeface="굴림" charset="-127"/>
              </a:rPr>
              <a:t>Save as </a:t>
            </a:r>
            <a:r>
              <a:rPr lang="en-US" sz="2000" b="1" dirty="0">
                <a:solidFill>
                  <a:srgbClr val="3333FF"/>
                </a:solidFill>
                <a:cs typeface="Times New Roman" pitchFamily="18" charset="0"/>
              </a:rPr>
              <a:t>Greater than or equal to 8900.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Query Practice</a:t>
            </a:r>
            <a:r>
              <a:rPr lang="en-US" altLang="ko-KR" sz="3200" b="1" dirty="0">
                <a:solidFill>
                  <a:srgbClr val="FF0000"/>
                </a:solidFill>
                <a:ea typeface="굴림" charset="-127"/>
              </a:rPr>
              <a:t>:</a:t>
            </a:r>
            <a:br>
              <a:rPr lang="en-US" altLang="ko-KR" sz="3200" b="1" dirty="0">
                <a:solidFill>
                  <a:srgbClr val="FF0000"/>
                </a:solidFill>
                <a:ea typeface="굴림" charset="-127"/>
              </a:rPr>
            </a:br>
            <a:r>
              <a:rPr lang="en-US" altLang="ko-KR" sz="3200" dirty="0">
                <a:ea typeface="굴림" charset="-127"/>
              </a:rPr>
              <a:t>Generating Queries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2400" dirty="0" smtClean="0">
                <a:ea typeface="굴림" charset="-127"/>
                <a:cs typeface="Arial" charset="0"/>
              </a:rPr>
              <a:t>5. I </a:t>
            </a:r>
            <a:r>
              <a:rPr lang="en-US" sz="2400" dirty="0">
                <a:ea typeface="굴림" charset="-127"/>
                <a:cs typeface="Arial" charset="0"/>
              </a:rPr>
              <a:t>would like to </a:t>
            </a:r>
            <a:r>
              <a:rPr lang="en-US" altLang="ko-KR" sz="2400" dirty="0">
                <a:ea typeface="굴림" charset="-127"/>
                <a:cs typeface="Arial" charset="0"/>
              </a:rPr>
              <a:t>have a query that ONLY includes </a:t>
            </a:r>
            <a:r>
              <a:rPr lang="en-US" sz="2400" dirty="0">
                <a:ea typeface="굴림" charset="-127"/>
                <a:cs typeface="Arial" charset="0"/>
              </a:rPr>
              <a:t>the male members who live in Burbank</a:t>
            </a:r>
            <a:r>
              <a:rPr lang="en-US" altLang="ko-KR" sz="2400" dirty="0">
                <a:ea typeface="굴림" charset="-127"/>
                <a:cs typeface="Arial" charset="0"/>
              </a:rPr>
              <a:t> using following fields; </a:t>
            </a:r>
            <a:r>
              <a:rPr lang="en-US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First Name</a:t>
            </a:r>
            <a:r>
              <a:rPr lang="en-US" sz="2400" dirty="0">
                <a:ea typeface="굴림" charset="-127"/>
                <a:cs typeface="Arial" charset="0"/>
              </a:rPr>
              <a:t>, </a:t>
            </a:r>
            <a:r>
              <a:rPr lang="en-US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Last Name</a:t>
            </a:r>
            <a:r>
              <a:rPr lang="en-US" sz="2400" dirty="0">
                <a:ea typeface="굴림" charset="-127"/>
                <a:cs typeface="Arial" charset="0"/>
              </a:rPr>
              <a:t>, </a:t>
            </a:r>
            <a:r>
              <a:rPr lang="en-US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Gender</a:t>
            </a:r>
            <a:r>
              <a:rPr lang="en-US" sz="2400" dirty="0">
                <a:ea typeface="굴림" charset="-127"/>
                <a:cs typeface="Arial" charset="0"/>
              </a:rPr>
              <a:t>, </a:t>
            </a:r>
            <a:r>
              <a:rPr lang="en-US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City</a:t>
            </a:r>
            <a:r>
              <a:rPr lang="en-US" sz="2400" dirty="0">
                <a:ea typeface="굴림" charset="-127"/>
                <a:cs typeface="Arial" charset="0"/>
              </a:rPr>
              <a:t>, and </a:t>
            </a:r>
            <a:r>
              <a:rPr lang="en-US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State</a:t>
            </a:r>
            <a:r>
              <a:rPr lang="en-US" altLang="ko-KR" sz="2400" dirty="0">
                <a:solidFill>
                  <a:schemeClr val="hlink"/>
                </a:solidFill>
                <a:ea typeface="굴림" charset="-127"/>
                <a:cs typeface="Arial" charset="0"/>
              </a:rPr>
              <a:t>. </a:t>
            </a:r>
          </a:p>
          <a:p>
            <a:pPr lvl="1">
              <a:lnSpc>
                <a:spcPct val="90000"/>
              </a:lnSpc>
            </a:pPr>
            <a:r>
              <a:rPr lang="en-US" altLang="ko-KR" sz="2000" dirty="0">
                <a:ea typeface="굴림" charset="-127"/>
                <a:cs typeface="Arial" charset="0"/>
              </a:rPr>
              <a:t>Save as </a:t>
            </a:r>
            <a:r>
              <a:rPr lang="en-US" sz="2000" b="1" dirty="0">
                <a:solidFill>
                  <a:srgbClr val="3333FF"/>
                </a:solidFill>
                <a:ea typeface="굴림" charset="-127"/>
                <a:cs typeface="Arial" charset="0"/>
              </a:rPr>
              <a:t>Males in Burbank</a:t>
            </a:r>
            <a:r>
              <a:rPr lang="en-US" sz="2000" b="1" dirty="0">
                <a:ea typeface="굴림" charset="-127"/>
                <a:cs typeface="Arial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47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Query Practice</a:t>
            </a:r>
            <a:r>
              <a:rPr lang="en-US" altLang="ko-KR" sz="3200" b="1" dirty="0">
                <a:solidFill>
                  <a:srgbClr val="FF0000"/>
                </a:solidFill>
                <a:ea typeface="굴림" charset="-127"/>
              </a:rPr>
              <a:t>:</a:t>
            </a:r>
            <a:br>
              <a:rPr lang="en-US" altLang="ko-KR" sz="3200" b="1" dirty="0">
                <a:solidFill>
                  <a:srgbClr val="FF0000"/>
                </a:solidFill>
                <a:ea typeface="굴림" charset="-127"/>
              </a:rPr>
            </a:br>
            <a:r>
              <a:rPr lang="en-US" altLang="ko-KR" sz="3200" dirty="0">
                <a:ea typeface="굴림" charset="-127"/>
              </a:rPr>
              <a:t>Generating Queries</a:t>
            </a:r>
            <a:endParaRPr lang="en-US" sz="3200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cs typeface="Arial" charset="0"/>
              </a:rPr>
              <a:t>6. I would like to know a list of all members who</a:t>
            </a:r>
            <a:r>
              <a:rPr lang="en-US" altLang="ko-KR" sz="2400">
                <a:ea typeface="굴림" charset="-127"/>
                <a:cs typeface="Arial" charset="0"/>
              </a:rPr>
              <a:t>se</a:t>
            </a:r>
            <a:r>
              <a:rPr lang="en-US" sz="2400">
                <a:cs typeface="Arial" charset="0"/>
              </a:rPr>
              <a:t> last name that begins with</a:t>
            </a:r>
            <a:r>
              <a:rPr lang="en-US" sz="2400" b="1">
                <a:solidFill>
                  <a:schemeClr val="hlink"/>
                </a:solidFill>
                <a:cs typeface="Arial" charset="0"/>
              </a:rPr>
              <a:t> </a:t>
            </a:r>
            <a:r>
              <a:rPr lang="en-US" sz="2400">
                <a:solidFill>
                  <a:schemeClr val="hlink"/>
                </a:solidFill>
                <a:cs typeface="Arial" charset="0"/>
              </a:rPr>
              <a:t>A</a:t>
            </a:r>
            <a:r>
              <a:rPr lang="en-US" sz="2400" b="1">
                <a:cs typeface="Arial" charset="0"/>
              </a:rPr>
              <a:t> </a:t>
            </a:r>
            <a:r>
              <a:rPr lang="en-US" sz="2400">
                <a:cs typeface="Arial" charset="0"/>
              </a:rPr>
              <a:t>or a first name that begins with </a:t>
            </a:r>
            <a:r>
              <a:rPr lang="en-US" sz="2400">
                <a:solidFill>
                  <a:schemeClr val="hlink"/>
                </a:solidFill>
                <a:cs typeface="Arial" charset="0"/>
              </a:rPr>
              <a:t>R</a:t>
            </a:r>
            <a:r>
              <a:rPr lang="en-US" sz="2400">
                <a:cs typeface="Arial" charset="0"/>
              </a:rPr>
              <a:t> including the following fields: </a:t>
            </a:r>
            <a:r>
              <a:rPr lang="en-US" sz="2400">
                <a:solidFill>
                  <a:schemeClr val="hlink"/>
                </a:solidFill>
                <a:cs typeface="Arial" charset="0"/>
              </a:rPr>
              <a:t>First Name, Last Name, City, and State</a:t>
            </a:r>
            <a:r>
              <a:rPr lang="en-US" sz="2400">
                <a:cs typeface="Arial" charset="0"/>
              </a:rPr>
              <a:t>. </a:t>
            </a:r>
            <a:endParaRPr lang="en-US" altLang="ko-KR" sz="2400">
              <a:ea typeface="굴림" charset="-127"/>
            </a:endParaRPr>
          </a:p>
          <a:p>
            <a:pPr lvl="1"/>
            <a:r>
              <a:rPr lang="en-US" altLang="ko-KR" sz="2000">
                <a:ea typeface="굴림" charset="-127"/>
              </a:rPr>
              <a:t>Save as </a:t>
            </a:r>
            <a:r>
              <a:rPr lang="en-US" sz="2000" b="1">
                <a:solidFill>
                  <a:srgbClr val="3333FF"/>
                </a:solidFill>
                <a:cs typeface="Arial" charset="0"/>
              </a:rPr>
              <a:t>Names with A or 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The Query Design view window</a:t>
            </a:r>
          </a:p>
        </p:txBody>
      </p:sp>
      <p:pic>
        <p:nvPicPr>
          <p:cNvPr id="5123" name="Picture 3" descr="FIG3-0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77" b="20370"/>
          <a:stretch>
            <a:fillRect/>
          </a:stretch>
        </p:blipFill>
        <p:spPr>
          <a:xfrm>
            <a:off x="228600" y="2895600"/>
            <a:ext cx="8456613" cy="3289300"/>
          </a:xfrm>
          <a:noFill/>
        </p:spPr>
      </p:pic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8600" y="1981200"/>
            <a:ext cx="4495800" cy="6413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Fields used in the query are selected from the field list and added to the design grid.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1143000" y="2590800"/>
            <a:ext cx="1143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H="1">
            <a:off x="3505200" y="2514600"/>
            <a:ext cx="3810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486400" y="1981200"/>
            <a:ext cx="3429000" cy="6413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You can run the query at any time by clicking the Run button.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 flipH="1">
            <a:off x="4876800" y="2590800"/>
            <a:ext cx="2743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Query Practice</a:t>
            </a:r>
            <a:r>
              <a:rPr lang="en-US" altLang="ko-KR" sz="3200" b="1" dirty="0">
                <a:solidFill>
                  <a:srgbClr val="FF0000"/>
                </a:solidFill>
                <a:ea typeface="굴림" charset="-127"/>
              </a:rPr>
              <a:t>:</a:t>
            </a:r>
            <a:br>
              <a:rPr lang="en-US" altLang="ko-KR" sz="3200" b="1" dirty="0">
                <a:solidFill>
                  <a:srgbClr val="FF0000"/>
                </a:solidFill>
                <a:ea typeface="굴림" charset="-127"/>
              </a:rPr>
            </a:br>
            <a:r>
              <a:rPr lang="en-US" altLang="ko-KR" sz="3200" dirty="0">
                <a:ea typeface="굴림" charset="-127"/>
              </a:rPr>
              <a:t>Generating Queries</a:t>
            </a:r>
            <a:endParaRPr lang="en-US" sz="3200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cs typeface="Times New Roman" pitchFamily="18" charset="0"/>
              </a:rPr>
              <a:t>7. I would like to know an instructor who teaches handball and students who are taking handball course. Following fields must be appear on the query: </a:t>
            </a:r>
            <a:r>
              <a:rPr lang="en-US" sz="2400">
                <a:solidFill>
                  <a:schemeClr val="hlink"/>
                </a:solidFill>
                <a:cs typeface="Times New Roman" pitchFamily="18" charset="0"/>
              </a:rPr>
              <a:t>Instructor First</a:t>
            </a:r>
            <a:r>
              <a:rPr lang="en-US" altLang="ko-KR" sz="2400">
                <a:solidFill>
                  <a:schemeClr val="hlink"/>
                </a:solidFill>
                <a:ea typeface="굴림" charset="-127"/>
                <a:cs typeface="Times New Roman" pitchFamily="18" charset="0"/>
              </a:rPr>
              <a:t> Name</a:t>
            </a:r>
            <a:r>
              <a:rPr lang="en-US" sz="2400">
                <a:solidFill>
                  <a:schemeClr val="hlink"/>
                </a:solidFill>
                <a:cs typeface="Times New Roman" pitchFamily="18" charset="0"/>
              </a:rPr>
              <a:t>, Instructor Last</a:t>
            </a:r>
            <a:r>
              <a:rPr lang="en-US" altLang="ko-KR" sz="2400">
                <a:solidFill>
                  <a:schemeClr val="hlink"/>
                </a:solidFill>
                <a:ea typeface="굴림" charset="-127"/>
              </a:rPr>
              <a:t> Name</a:t>
            </a:r>
            <a:r>
              <a:rPr lang="en-US" sz="2400">
                <a:solidFill>
                  <a:schemeClr val="hlink"/>
                </a:solidFill>
                <a:cs typeface="Times New Roman" pitchFamily="18" charset="0"/>
              </a:rPr>
              <a:t>, Course Name, Member Last Name and Member First Name.</a:t>
            </a:r>
            <a:r>
              <a:rPr lang="en-US" sz="2400">
                <a:cs typeface="Times New Roman" pitchFamily="18" charset="0"/>
              </a:rPr>
              <a:t> In addition, the member last names should be sorted in alphabetical order. </a:t>
            </a:r>
            <a:endParaRPr lang="en-US" altLang="ko-KR" sz="2400">
              <a:ea typeface="굴림" charset="-127"/>
            </a:endParaRPr>
          </a:p>
          <a:p>
            <a:pPr lvl="1"/>
            <a:r>
              <a:rPr lang="en-US" altLang="ko-KR" sz="2000">
                <a:ea typeface="굴림" charset="-127"/>
              </a:rPr>
              <a:t>Save as </a:t>
            </a:r>
            <a:r>
              <a:rPr lang="en-US" sz="2000" b="1">
                <a:solidFill>
                  <a:srgbClr val="3333FF"/>
                </a:solidFill>
                <a:cs typeface="Times New Roman" pitchFamily="18" charset="0"/>
              </a:rPr>
              <a:t>Handball Listing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</a:rPr>
              <a:t>Query Practice</a:t>
            </a:r>
            <a:r>
              <a:rPr lang="en-US" altLang="ko-KR" sz="3200" b="1" dirty="0">
                <a:solidFill>
                  <a:srgbClr val="FF0000"/>
                </a:solidFill>
                <a:ea typeface="굴림" charset="-127"/>
              </a:rPr>
              <a:t>:</a:t>
            </a:r>
            <a:br>
              <a:rPr lang="en-US" altLang="ko-KR" sz="3200" b="1" dirty="0">
                <a:solidFill>
                  <a:srgbClr val="FF0000"/>
                </a:solidFill>
                <a:ea typeface="굴림" charset="-127"/>
              </a:rPr>
            </a:br>
            <a:r>
              <a:rPr lang="en-US" altLang="ko-KR" sz="3200" dirty="0">
                <a:ea typeface="굴림" charset="-127"/>
              </a:rPr>
              <a:t>Generating Queries</a:t>
            </a:r>
            <a:endParaRPr lang="en-US" sz="32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cs typeface="Times New Roman" pitchFamily="18" charset="0"/>
              </a:rPr>
              <a:t>8. I would like to know a whole list of the </a:t>
            </a:r>
            <a:r>
              <a:rPr lang="en-US" sz="2400" b="1">
                <a:cs typeface="Times New Roman" pitchFamily="18" charset="0"/>
              </a:rPr>
              <a:t> </a:t>
            </a:r>
            <a:r>
              <a:rPr lang="en-US" sz="2400">
                <a:solidFill>
                  <a:schemeClr val="hlink"/>
                </a:solidFill>
                <a:cs typeface="Times New Roman" pitchFamily="18" charset="0"/>
              </a:rPr>
              <a:t>Instructor Last name, Instructor First name, and the Salary Amount.</a:t>
            </a:r>
            <a:r>
              <a:rPr lang="en-US" sz="2400" b="1">
                <a:cs typeface="Times New Roman" pitchFamily="18" charset="0"/>
              </a:rPr>
              <a:t> </a:t>
            </a:r>
            <a:r>
              <a:rPr lang="en-US" sz="2400">
                <a:cs typeface="Times New Roman" pitchFamily="18" charset="0"/>
              </a:rPr>
              <a:t>Since instructors have worked hard, I would like to increase their </a:t>
            </a:r>
            <a:r>
              <a:rPr lang="en-US" sz="2400">
                <a:solidFill>
                  <a:schemeClr val="hlink"/>
                </a:solidFill>
                <a:cs typeface="Times New Roman" pitchFamily="18" charset="0"/>
              </a:rPr>
              <a:t>salary by 15%.</a:t>
            </a:r>
            <a:r>
              <a:rPr lang="en-US" sz="2400">
                <a:cs typeface="Times New Roman" pitchFamily="18" charset="0"/>
              </a:rPr>
              <a:t> So, I’d like to calculate 15% salary increase for each instructor.</a:t>
            </a:r>
            <a:endParaRPr lang="en-US" altLang="ko-KR" sz="2400">
              <a:ea typeface="굴림" charset="-127"/>
              <a:cs typeface="Times New Roman" pitchFamily="18" charset="0"/>
            </a:endParaRPr>
          </a:p>
          <a:p>
            <a:pPr lvl="1"/>
            <a:r>
              <a:rPr lang="en-US" altLang="ko-KR" sz="2000">
                <a:ea typeface="굴림" charset="-127"/>
                <a:cs typeface="Times New Roman" pitchFamily="18" charset="0"/>
              </a:rPr>
              <a:t>Save as </a:t>
            </a:r>
            <a:r>
              <a:rPr lang="en-US" sz="2000" b="1">
                <a:solidFill>
                  <a:srgbClr val="3333FF"/>
                </a:solidFill>
                <a:cs typeface="Times New Roman" pitchFamily="18" charset="0"/>
              </a:rPr>
              <a:t>Salaries Increase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solidFill>
                  <a:srgbClr val="FF0000"/>
                </a:solidFill>
              </a:rPr>
              <a:t>Query Practice</a:t>
            </a:r>
            <a:r>
              <a:rPr lang="en-US" altLang="ko-KR" sz="3200" b="1">
                <a:solidFill>
                  <a:srgbClr val="FF0000"/>
                </a:solidFill>
                <a:ea typeface="굴림" charset="-127"/>
              </a:rPr>
              <a:t>:</a:t>
            </a:r>
            <a:r>
              <a:rPr lang="en-US" altLang="ko-KR" sz="3200" b="1" dirty="0">
                <a:solidFill>
                  <a:srgbClr val="FF0000"/>
                </a:solidFill>
                <a:ea typeface="굴림" charset="-127"/>
              </a:rPr>
              <a:t/>
            </a:r>
            <a:br>
              <a:rPr lang="en-US" altLang="ko-KR" sz="3200" b="1" dirty="0">
                <a:solidFill>
                  <a:srgbClr val="FF0000"/>
                </a:solidFill>
                <a:ea typeface="굴림" charset="-127"/>
              </a:rPr>
            </a:br>
            <a:r>
              <a:rPr lang="en-US" altLang="ko-KR" sz="3200" dirty="0">
                <a:ea typeface="굴림" charset="-127"/>
              </a:rPr>
              <a:t>Generating Queries</a:t>
            </a:r>
            <a:endParaRPr lang="en-US" sz="3200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cs typeface="Times New Roman" pitchFamily="18" charset="0"/>
              </a:rPr>
              <a:t>9. I would like to know the </a:t>
            </a:r>
            <a:r>
              <a:rPr lang="en-US" sz="2400">
                <a:solidFill>
                  <a:schemeClr val="hlink"/>
                </a:solidFill>
                <a:cs typeface="Times New Roman" pitchFamily="18" charset="0"/>
              </a:rPr>
              <a:t>Sum, Average, Max. and Min. of employees salary</a:t>
            </a:r>
            <a:r>
              <a:rPr lang="en-US" sz="2400" b="1">
                <a:cs typeface="Times New Roman" pitchFamily="18" charset="0"/>
              </a:rPr>
              <a:t> (</a:t>
            </a:r>
            <a:r>
              <a:rPr lang="en-US" sz="2400">
                <a:cs typeface="Times New Roman" pitchFamily="18" charset="0"/>
              </a:rPr>
              <a:t>These four items must all appear in the same query</a:t>
            </a:r>
            <a:r>
              <a:rPr lang="en-US" sz="2400" b="1">
                <a:cs typeface="Times New Roman" pitchFamily="18" charset="0"/>
              </a:rPr>
              <a:t>).</a:t>
            </a:r>
            <a:endParaRPr lang="en-US" altLang="ko-KR" sz="2400" b="1">
              <a:ea typeface="굴림" charset="-127"/>
              <a:cs typeface="Times New Roman" pitchFamily="18" charset="0"/>
            </a:endParaRPr>
          </a:p>
          <a:p>
            <a:pPr lvl="1"/>
            <a:r>
              <a:rPr lang="en-US" sz="2000">
                <a:cs typeface="Times New Roman" pitchFamily="18" charset="0"/>
              </a:rPr>
              <a:t>Save as </a:t>
            </a:r>
            <a:r>
              <a:rPr lang="en-US" sz="2000" b="1">
                <a:solidFill>
                  <a:srgbClr val="3333FF"/>
                </a:solidFill>
                <a:cs typeface="Times New Roman" pitchFamily="18" charset="0"/>
              </a:rPr>
              <a:t>Salary Calculations</a:t>
            </a:r>
            <a:endParaRPr lang="en-US" altLang="ko-KR" sz="2000">
              <a:ea typeface="굴림" charset="-127"/>
            </a:endParaRPr>
          </a:p>
          <a:p>
            <a:pPr>
              <a:buFont typeface="Wingdings" pitchFamily="2" charset="2"/>
              <a:buNone/>
            </a:pPr>
            <a:r>
              <a:rPr lang="en-US" sz="2400">
                <a:cs typeface="Times New Roman" pitchFamily="18" charset="0"/>
              </a:rPr>
              <a:t>10. I would like to know the </a:t>
            </a:r>
            <a:r>
              <a:rPr lang="en-US" sz="2400">
                <a:solidFill>
                  <a:schemeClr val="hlink"/>
                </a:solidFill>
                <a:cs typeface="Times New Roman" pitchFamily="18" charset="0"/>
              </a:rPr>
              <a:t>Sum, Average, Max. and Min. of employees salary based on Employee Type.</a:t>
            </a:r>
            <a:r>
              <a:rPr lang="en-US" sz="2400" b="1">
                <a:cs typeface="Times New Roman" pitchFamily="18" charset="0"/>
              </a:rPr>
              <a:t> </a:t>
            </a:r>
            <a:endParaRPr lang="en-US" altLang="ko-KR" sz="2400" b="1">
              <a:ea typeface="굴림" charset="-127"/>
            </a:endParaRPr>
          </a:p>
          <a:p>
            <a:pPr lvl="1"/>
            <a:r>
              <a:rPr lang="en-US" altLang="ko-KR" sz="2000">
                <a:ea typeface="굴림" charset="-127"/>
              </a:rPr>
              <a:t>Save as </a:t>
            </a:r>
            <a:r>
              <a:rPr lang="en-US" sz="2000" b="1">
                <a:solidFill>
                  <a:srgbClr val="3333FF"/>
                </a:solidFill>
                <a:cs typeface="Times New Roman" pitchFamily="18" charset="0"/>
              </a:rPr>
              <a:t>Employee Type</a:t>
            </a:r>
            <a:endParaRPr lang="en-US" sz="200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Creating Query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Review each table</a:t>
            </a:r>
          </a:p>
          <a:p>
            <a:pPr lvl="1"/>
            <a:r>
              <a:rPr lang="en-US" dirty="0"/>
              <a:t>Identify necessary information such as data type, PK, FK, and so on. </a:t>
            </a:r>
          </a:p>
          <a:p>
            <a:pPr lvl="1"/>
            <a:r>
              <a:rPr lang="en-US" dirty="0"/>
              <a:t>Figure it out manually (improve accuracy)</a:t>
            </a:r>
          </a:p>
          <a:p>
            <a:r>
              <a:rPr lang="en-US" b="1" dirty="0"/>
              <a:t>Review relationships</a:t>
            </a:r>
          </a:p>
          <a:p>
            <a:pPr lvl="1"/>
            <a:r>
              <a:rPr lang="en-US" b="1" u="sng" dirty="0"/>
              <a:t>Identify primary </a:t>
            </a:r>
            <a:r>
              <a:rPr lang="en-US" dirty="0"/>
              <a:t>and </a:t>
            </a:r>
            <a:r>
              <a:rPr lang="en-US" b="1" u="sng" dirty="0"/>
              <a:t>related tables</a:t>
            </a:r>
            <a:r>
              <a:rPr lang="en-US" dirty="0"/>
              <a:t>: </a:t>
            </a:r>
            <a:r>
              <a:rPr lang="en-US" b="1" dirty="0">
                <a:solidFill>
                  <a:srgbClr val="FF0000"/>
                </a:solidFill>
              </a:rPr>
              <a:t>select data items only from “primary table” </a:t>
            </a:r>
          </a:p>
          <a:p>
            <a:pPr lvl="1"/>
            <a:r>
              <a:rPr lang="en-US" dirty="0"/>
              <a:t>Identify corresponding fields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847850" y="3184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555875" y="3184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0" y="3505200"/>
            <a:ext cx="7239000" cy="609600"/>
            <a:chOff x="-3" y="-3"/>
            <a:chExt cx="2547" cy="314"/>
          </a:xfrm>
        </p:grpSpPr>
        <p:grpSp>
          <p:nvGrpSpPr>
            <p:cNvPr id="8403" name="Group 5"/>
            <p:cNvGrpSpPr>
              <a:grpSpLocks/>
            </p:cNvGrpSpPr>
            <p:nvPr/>
          </p:nvGrpSpPr>
          <p:grpSpPr bwMode="auto">
            <a:xfrm>
              <a:off x="0" y="0"/>
              <a:ext cx="2541" cy="308"/>
              <a:chOff x="0" y="0"/>
              <a:chExt cx="2541" cy="308"/>
            </a:xfrm>
          </p:grpSpPr>
          <p:grpSp>
            <p:nvGrpSpPr>
              <p:cNvPr id="8405" name="Group 6"/>
              <p:cNvGrpSpPr>
                <a:grpSpLocks/>
              </p:cNvGrpSpPr>
              <p:nvPr/>
            </p:nvGrpSpPr>
            <p:grpSpPr bwMode="auto">
              <a:xfrm>
                <a:off x="0" y="0"/>
                <a:ext cx="511" cy="154"/>
                <a:chOff x="0" y="0"/>
                <a:chExt cx="511" cy="154"/>
              </a:xfrm>
            </p:grpSpPr>
            <p:sp>
              <p:nvSpPr>
                <p:cNvPr id="8441" name="Rectangle 7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511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442" name="Group 8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11" cy="154"/>
                  <a:chOff x="0" y="0"/>
                  <a:chExt cx="511" cy="154"/>
                </a:xfrm>
              </p:grpSpPr>
              <p:sp>
                <p:nvSpPr>
                  <p:cNvPr id="8443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511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OrderNum</a:t>
                    </a:r>
                  </a:p>
                </p:txBody>
              </p:sp>
              <p:sp>
                <p:nvSpPr>
                  <p:cNvPr id="8444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511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406" name="Group 11"/>
              <p:cNvGrpSpPr>
                <a:grpSpLocks/>
              </p:cNvGrpSpPr>
              <p:nvPr/>
            </p:nvGrpSpPr>
            <p:grpSpPr bwMode="auto">
              <a:xfrm>
                <a:off x="511" y="0"/>
                <a:ext cx="667" cy="154"/>
                <a:chOff x="511" y="0"/>
                <a:chExt cx="667" cy="154"/>
              </a:xfrm>
            </p:grpSpPr>
            <p:sp>
              <p:nvSpPr>
                <p:cNvPr id="8437" name="Rectangle 12"/>
                <p:cNvSpPr>
                  <a:spLocks noChangeArrowheads="1"/>
                </p:cNvSpPr>
                <p:nvPr/>
              </p:nvSpPr>
              <p:spPr bwMode="auto">
                <a:xfrm>
                  <a:off x="511" y="0"/>
                  <a:ext cx="667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438" name="Group 13"/>
                <p:cNvGrpSpPr>
                  <a:grpSpLocks/>
                </p:cNvGrpSpPr>
                <p:nvPr/>
              </p:nvGrpSpPr>
              <p:grpSpPr bwMode="auto">
                <a:xfrm>
                  <a:off x="511" y="0"/>
                  <a:ext cx="667" cy="154"/>
                  <a:chOff x="511" y="0"/>
                  <a:chExt cx="667" cy="154"/>
                </a:xfrm>
              </p:grpSpPr>
              <p:sp>
                <p:nvSpPr>
                  <p:cNvPr id="8439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511" y="0"/>
                    <a:ext cx="667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CustomerNum</a:t>
                    </a:r>
                  </a:p>
                </p:txBody>
              </p:sp>
              <p:sp>
                <p:nvSpPr>
                  <p:cNvPr id="8440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511" y="0"/>
                    <a:ext cx="667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407" name="Group 16"/>
              <p:cNvGrpSpPr>
                <a:grpSpLocks/>
              </p:cNvGrpSpPr>
              <p:nvPr/>
            </p:nvGrpSpPr>
            <p:grpSpPr bwMode="auto">
              <a:xfrm>
                <a:off x="1178" y="0"/>
                <a:ext cx="284" cy="154"/>
                <a:chOff x="1178" y="0"/>
                <a:chExt cx="284" cy="154"/>
              </a:xfrm>
            </p:grpSpPr>
            <p:sp>
              <p:nvSpPr>
                <p:cNvPr id="8433" name="Rectangle 17"/>
                <p:cNvSpPr>
                  <a:spLocks noChangeArrowheads="1"/>
                </p:cNvSpPr>
                <p:nvPr/>
              </p:nvSpPr>
              <p:spPr bwMode="auto">
                <a:xfrm>
                  <a:off x="1178" y="0"/>
                  <a:ext cx="284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434" name="Group 18"/>
                <p:cNvGrpSpPr>
                  <a:grpSpLocks/>
                </p:cNvGrpSpPr>
                <p:nvPr/>
              </p:nvGrpSpPr>
              <p:grpSpPr bwMode="auto">
                <a:xfrm>
                  <a:off x="1178" y="0"/>
                  <a:ext cx="284" cy="154"/>
                  <a:chOff x="1178" y="0"/>
                  <a:chExt cx="284" cy="154"/>
                </a:xfrm>
              </p:grpSpPr>
              <p:sp>
                <p:nvSpPr>
                  <p:cNvPr id="8435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1178" y="0"/>
                    <a:ext cx="284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Paid</a:t>
                    </a:r>
                  </a:p>
                </p:txBody>
              </p:sp>
              <p:sp>
                <p:nvSpPr>
                  <p:cNvPr id="8436" name="Rectangle 20"/>
                  <p:cNvSpPr>
                    <a:spLocks noChangeArrowheads="1"/>
                  </p:cNvSpPr>
                  <p:nvPr/>
                </p:nvSpPr>
                <p:spPr bwMode="auto">
                  <a:xfrm>
                    <a:off x="1178" y="0"/>
                    <a:ext cx="284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408" name="Group 21"/>
              <p:cNvGrpSpPr>
                <a:grpSpLocks/>
              </p:cNvGrpSpPr>
              <p:nvPr/>
            </p:nvGrpSpPr>
            <p:grpSpPr bwMode="auto">
              <a:xfrm>
                <a:off x="1462" y="0"/>
                <a:ext cx="546" cy="154"/>
                <a:chOff x="1462" y="0"/>
                <a:chExt cx="546" cy="154"/>
              </a:xfrm>
            </p:grpSpPr>
            <p:sp>
              <p:nvSpPr>
                <p:cNvPr id="8429" name="Rectangle 22"/>
                <p:cNvSpPr>
                  <a:spLocks noChangeArrowheads="1"/>
                </p:cNvSpPr>
                <p:nvPr/>
              </p:nvSpPr>
              <p:spPr bwMode="auto">
                <a:xfrm>
                  <a:off x="1462" y="0"/>
                  <a:ext cx="546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430" name="Group 23"/>
                <p:cNvGrpSpPr>
                  <a:grpSpLocks/>
                </p:cNvGrpSpPr>
                <p:nvPr/>
              </p:nvGrpSpPr>
              <p:grpSpPr bwMode="auto">
                <a:xfrm>
                  <a:off x="1462" y="0"/>
                  <a:ext cx="546" cy="154"/>
                  <a:chOff x="1462" y="0"/>
                  <a:chExt cx="546" cy="154"/>
                </a:xfrm>
              </p:grpSpPr>
              <p:sp>
                <p:nvSpPr>
                  <p:cNvPr id="8431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462" y="0"/>
                    <a:ext cx="546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InvoiceAmt</a:t>
                    </a:r>
                  </a:p>
                </p:txBody>
              </p:sp>
              <p:sp>
                <p:nvSpPr>
                  <p:cNvPr id="8432" name="Rectangle 25"/>
                  <p:cNvSpPr>
                    <a:spLocks noChangeArrowheads="1"/>
                  </p:cNvSpPr>
                  <p:nvPr/>
                </p:nvSpPr>
                <p:spPr bwMode="auto">
                  <a:xfrm>
                    <a:off x="1462" y="0"/>
                    <a:ext cx="546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409" name="Group 26"/>
              <p:cNvGrpSpPr>
                <a:grpSpLocks/>
              </p:cNvGrpSpPr>
              <p:nvPr/>
            </p:nvGrpSpPr>
            <p:grpSpPr bwMode="auto">
              <a:xfrm>
                <a:off x="2008" y="0"/>
                <a:ext cx="533" cy="154"/>
                <a:chOff x="2008" y="0"/>
                <a:chExt cx="533" cy="154"/>
              </a:xfrm>
            </p:grpSpPr>
            <p:sp>
              <p:nvSpPr>
                <p:cNvPr id="8425" name="Rectangle 27"/>
                <p:cNvSpPr>
                  <a:spLocks noChangeArrowheads="1"/>
                </p:cNvSpPr>
                <p:nvPr/>
              </p:nvSpPr>
              <p:spPr bwMode="auto">
                <a:xfrm>
                  <a:off x="2008" y="0"/>
                  <a:ext cx="533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426" name="Group 28"/>
                <p:cNvGrpSpPr>
                  <a:grpSpLocks/>
                </p:cNvGrpSpPr>
                <p:nvPr/>
              </p:nvGrpSpPr>
              <p:grpSpPr bwMode="auto">
                <a:xfrm>
                  <a:off x="2008" y="0"/>
                  <a:ext cx="533" cy="154"/>
                  <a:chOff x="2008" y="0"/>
                  <a:chExt cx="533" cy="154"/>
                </a:xfrm>
              </p:grpSpPr>
              <p:sp>
                <p:nvSpPr>
                  <p:cNvPr id="8427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2008" y="0"/>
                    <a:ext cx="533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BillingDate</a:t>
                    </a:r>
                  </a:p>
                </p:txBody>
              </p:sp>
              <p:sp>
                <p:nvSpPr>
                  <p:cNvPr id="8428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2008" y="0"/>
                    <a:ext cx="533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410" name="Group 31"/>
              <p:cNvGrpSpPr>
                <a:grpSpLocks/>
              </p:cNvGrpSpPr>
              <p:nvPr/>
            </p:nvGrpSpPr>
            <p:grpSpPr bwMode="auto">
              <a:xfrm>
                <a:off x="0" y="154"/>
                <a:ext cx="511" cy="154"/>
                <a:chOff x="0" y="154"/>
                <a:chExt cx="511" cy="154"/>
              </a:xfrm>
            </p:grpSpPr>
            <p:sp>
              <p:nvSpPr>
                <p:cNvPr id="8423" name="Rectangle 32"/>
                <p:cNvSpPr>
                  <a:spLocks noChangeArrowheads="1"/>
                </p:cNvSpPr>
                <p:nvPr/>
              </p:nvSpPr>
              <p:spPr bwMode="auto">
                <a:xfrm>
                  <a:off x="0" y="154"/>
                  <a:ext cx="511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201</a:t>
                  </a:r>
                </a:p>
              </p:txBody>
            </p:sp>
            <p:sp>
              <p:nvSpPr>
                <p:cNvPr id="8424" name="Rectangle 33"/>
                <p:cNvSpPr>
                  <a:spLocks noChangeArrowheads="1"/>
                </p:cNvSpPr>
                <p:nvPr/>
              </p:nvSpPr>
              <p:spPr bwMode="auto">
                <a:xfrm>
                  <a:off x="0" y="154"/>
                  <a:ext cx="511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411" name="Group 34"/>
              <p:cNvGrpSpPr>
                <a:grpSpLocks/>
              </p:cNvGrpSpPr>
              <p:nvPr/>
            </p:nvGrpSpPr>
            <p:grpSpPr bwMode="auto">
              <a:xfrm>
                <a:off x="511" y="154"/>
                <a:ext cx="667" cy="154"/>
                <a:chOff x="511" y="154"/>
                <a:chExt cx="667" cy="154"/>
              </a:xfrm>
            </p:grpSpPr>
            <p:sp>
              <p:nvSpPr>
                <p:cNvPr id="8421" name="Rectangle 35"/>
                <p:cNvSpPr>
                  <a:spLocks noChangeArrowheads="1"/>
                </p:cNvSpPr>
                <p:nvPr/>
              </p:nvSpPr>
              <p:spPr bwMode="auto">
                <a:xfrm>
                  <a:off x="511" y="154"/>
                  <a:ext cx="667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107</a:t>
                  </a:r>
                </a:p>
              </p:txBody>
            </p:sp>
            <p:sp>
              <p:nvSpPr>
                <p:cNvPr id="8422" name="Rectangle 36"/>
                <p:cNvSpPr>
                  <a:spLocks noChangeArrowheads="1"/>
                </p:cNvSpPr>
                <p:nvPr/>
              </p:nvSpPr>
              <p:spPr bwMode="auto">
                <a:xfrm>
                  <a:off x="511" y="154"/>
                  <a:ext cx="667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412" name="Group 37"/>
              <p:cNvGrpSpPr>
                <a:grpSpLocks/>
              </p:cNvGrpSpPr>
              <p:nvPr/>
            </p:nvGrpSpPr>
            <p:grpSpPr bwMode="auto">
              <a:xfrm>
                <a:off x="1178" y="154"/>
                <a:ext cx="284" cy="154"/>
                <a:chOff x="1178" y="154"/>
                <a:chExt cx="284" cy="154"/>
              </a:xfrm>
            </p:grpSpPr>
            <p:sp>
              <p:nvSpPr>
                <p:cNvPr id="8419" name="Rectangle 38"/>
                <p:cNvSpPr>
                  <a:spLocks noChangeArrowheads="1"/>
                </p:cNvSpPr>
                <p:nvPr/>
              </p:nvSpPr>
              <p:spPr bwMode="auto">
                <a:xfrm>
                  <a:off x="1178" y="154"/>
                  <a:ext cx="284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/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No</a:t>
                  </a:r>
                </a:p>
              </p:txBody>
            </p:sp>
            <p:sp>
              <p:nvSpPr>
                <p:cNvPr id="8420" name="Rectangle 39"/>
                <p:cNvSpPr>
                  <a:spLocks noChangeArrowheads="1"/>
                </p:cNvSpPr>
                <p:nvPr/>
              </p:nvSpPr>
              <p:spPr bwMode="auto">
                <a:xfrm>
                  <a:off x="1178" y="154"/>
                  <a:ext cx="284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413" name="Group 40"/>
              <p:cNvGrpSpPr>
                <a:grpSpLocks/>
              </p:cNvGrpSpPr>
              <p:nvPr/>
            </p:nvGrpSpPr>
            <p:grpSpPr bwMode="auto">
              <a:xfrm>
                <a:off x="1462" y="154"/>
                <a:ext cx="546" cy="154"/>
                <a:chOff x="1462" y="154"/>
                <a:chExt cx="546" cy="154"/>
              </a:xfrm>
            </p:grpSpPr>
            <p:sp>
              <p:nvSpPr>
                <p:cNvPr id="8417" name="Rectangle 41"/>
                <p:cNvSpPr>
                  <a:spLocks noChangeArrowheads="1"/>
                </p:cNvSpPr>
                <p:nvPr/>
              </p:nvSpPr>
              <p:spPr bwMode="auto">
                <a:xfrm>
                  <a:off x="1462" y="154"/>
                  <a:ext cx="546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/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854.00</a:t>
                  </a:r>
                </a:p>
              </p:txBody>
            </p:sp>
            <p:sp>
              <p:nvSpPr>
                <p:cNvPr id="8418" name="Rectangle 42"/>
                <p:cNvSpPr>
                  <a:spLocks noChangeArrowheads="1"/>
                </p:cNvSpPr>
                <p:nvPr/>
              </p:nvSpPr>
              <p:spPr bwMode="auto">
                <a:xfrm>
                  <a:off x="1462" y="154"/>
                  <a:ext cx="546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414" name="Group 43"/>
              <p:cNvGrpSpPr>
                <a:grpSpLocks/>
              </p:cNvGrpSpPr>
              <p:nvPr/>
            </p:nvGrpSpPr>
            <p:grpSpPr bwMode="auto">
              <a:xfrm>
                <a:off x="2008" y="154"/>
                <a:ext cx="533" cy="154"/>
                <a:chOff x="2008" y="154"/>
                <a:chExt cx="533" cy="154"/>
              </a:xfrm>
            </p:grpSpPr>
            <p:sp>
              <p:nvSpPr>
                <p:cNvPr id="8415" name="Rectangle 44"/>
                <p:cNvSpPr>
                  <a:spLocks noChangeArrowheads="1"/>
                </p:cNvSpPr>
                <p:nvPr/>
              </p:nvSpPr>
              <p:spPr bwMode="auto">
                <a:xfrm>
                  <a:off x="2008" y="154"/>
                  <a:ext cx="533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/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01/15/2001</a:t>
                  </a:r>
                </a:p>
              </p:txBody>
            </p:sp>
            <p:sp>
              <p:nvSpPr>
                <p:cNvPr id="8416" name="Rectangle 45"/>
                <p:cNvSpPr>
                  <a:spLocks noChangeArrowheads="1"/>
                </p:cNvSpPr>
                <p:nvPr/>
              </p:nvSpPr>
              <p:spPr bwMode="auto">
                <a:xfrm>
                  <a:off x="2008" y="154"/>
                  <a:ext cx="533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8404" name="Rectangle 46"/>
            <p:cNvSpPr>
              <a:spLocks noChangeArrowheads="1"/>
            </p:cNvSpPr>
            <p:nvPr/>
          </p:nvSpPr>
          <p:spPr bwMode="auto">
            <a:xfrm>
              <a:off x="-3" y="-3"/>
              <a:ext cx="2547" cy="314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7" name="Rectangle 47"/>
          <p:cNvSpPr>
            <a:spLocks noChangeArrowheads="1"/>
          </p:cNvSpPr>
          <p:nvPr/>
        </p:nvSpPr>
        <p:spPr bwMode="auto">
          <a:xfrm>
            <a:off x="3836988" y="32448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8198" name="Group 48"/>
          <p:cNvGrpSpPr>
            <a:grpSpLocks/>
          </p:cNvGrpSpPr>
          <p:nvPr/>
        </p:nvGrpSpPr>
        <p:grpSpPr bwMode="auto">
          <a:xfrm>
            <a:off x="0" y="4800600"/>
            <a:ext cx="4724400" cy="533400"/>
            <a:chOff x="-3" y="-3"/>
            <a:chExt cx="932" cy="238"/>
          </a:xfrm>
        </p:grpSpPr>
        <p:grpSp>
          <p:nvGrpSpPr>
            <p:cNvPr id="8377" name="Group 49"/>
            <p:cNvGrpSpPr>
              <a:grpSpLocks/>
            </p:cNvGrpSpPr>
            <p:nvPr/>
          </p:nvGrpSpPr>
          <p:grpSpPr bwMode="auto">
            <a:xfrm>
              <a:off x="0" y="0"/>
              <a:ext cx="926" cy="232"/>
              <a:chOff x="0" y="0"/>
              <a:chExt cx="926" cy="232"/>
            </a:xfrm>
          </p:grpSpPr>
          <p:grpSp>
            <p:nvGrpSpPr>
              <p:cNvPr id="8379" name="Group 50"/>
              <p:cNvGrpSpPr>
                <a:grpSpLocks/>
              </p:cNvGrpSpPr>
              <p:nvPr/>
            </p:nvGrpSpPr>
            <p:grpSpPr bwMode="auto">
              <a:xfrm>
                <a:off x="0" y="0"/>
                <a:ext cx="345" cy="116"/>
                <a:chOff x="0" y="0"/>
                <a:chExt cx="345" cy="116"/>
              </a:xfrm>
            </p:grpSpPr>
            <p:sp>
              <p:nvSpPr>
                <p:cNvPr id="8399" name="Rectangle 5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45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400" name="Group 52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345" cy="116"/>
                  <a:chOff x="0" y="0"/>
                  <a:chExt cx="345" cy="116"/>
                </a:xfrm>
              </p:grpSpPr>
              <p:sp>
                <p:nvSpPr>
                  <p:cNvPr id="8401" name="Rectangle 53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345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OrderNum</a:t>
                    </a:r>
                  </a:p>
                </p:txBody>
              </p:sp>
              <p:sp>
                <p:nvSpPr>
                  <p:cNvPr id="8402" name="Rectangle 5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345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380" name="Group 55"/>
              <p:cNvGrpSpPr>
                <a:grpSpLocks/>
              </p:cNvGrpSpPr>
              <p:nvPr/>
            </p:nvGrpSpPr>
            <p:grpSpPr bwMode="auto">
              <a:xfrm>
                <a:off x="345" y="0"/>
                <a:ext cx="388" cy="116"/>
                <a:chOff x="345" y="0"/>
                <a:chExt cx="388" cy="116"/>
              </a:xfrm>
            </p:grpSpPr>
            <p:sp>
              <p:nvSpPr>
                <p:cNvPr id="8395" name="Rectangle 56"/>
                <p:cNvSpPr>
                  <a:spLocks noChangeArrowheads="1"/>
                </p:cNvSpPr>
                <p:nvPr/>
              </p:nvSpPr>
              <p:spPr bwMode="auto">
                <a:xfrm>
                  <a:off x="345" y="0"/>
                  <a:ext cx="388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96" name="Group 57"/>
                <p:cNvGrpSpPr>
                  <a:grpSpLocks/>
                </p:cNvGrpSpPr>
                <p:nvPr/>
              </p:nvGrpSpPr>
              <p:grpSpPr bwMode="auto">
                <a:xfrm>
                  <a:off x="345" y="0"/>
                  <a:ext cx="388" cy="116"/>
                  <a:chOff x="345" y="0"/>
                  <a:chExt cx="388" cy="116"/>
                </a:xfrm>
              </p:grpSpPr>
              <p:sp>
                <p:nvSpPr>
                  <p:cNvPr id="8397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345" y="0"/>
                    <a:ext cx="388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ProductCode</a:t>
                    </a:r>
                  </a:p>
                </p:txBody>
              </p:sp>
              <p:sp>
                <p:nvSpPr>
                  <p:cNvPr id="8398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345" y="0"/>
                    <a:ext cx="388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381" name="Group 60"/>
              <p:cNvGrpSpPr>
                <a:grpSpLocks/>
              </p:cNvGrpSpPr>
              <p:nvPr/>
            </p:nvGrpSpPr>
            <p:grpSpPr bwMode="auto">
              <a:xfrm>
                <a:off x="733" y="0"/>
                <a:ext cx="193" cy="116"/>
                <a:chOff x="733" y="0"/>
                <a:chExt cx="193" cy="116"/>
              </a:xfrm>
            </p:grpSpPr>
            <p:sp>
              <p:nvSpPr>
                <p:cNvPr id="8391" name="Rectangle 61"/>
                <p:cNvSpPr>
                  <a:spLocks noChangeArrowheads="1"/>
                </p:cNvSpPr>
                <p:nvPr/>
              </p:nvSpPr>
              <p:spPr bwMode="auto">
                <a:xfrm>
                  <a:off x="733" y="0"/>
                  <a:ext cx="193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92" name="Group 62"/>
                <p:cNvGrpSpPr>
                  <a:grpSpLocks/>
                </p:cNvGrpSpPr>
                <p:nvPr/>
              </p:nvGrpSpPr>
              <p:grpSpPr bwMode="auto">
                <a:xfrm>
                  <a:off x="733" y="0"/>
                  <a:ext cx="193" cy="116"/>
                  <a:chOff x="733" y="0"/>
                  <a:chExt cx="193" cy="116"/>
                </a:xfrm>
              </p:grpSpPr>
              <p:sp>
                <p:nvSpPr>
                  <p:cNvPr id="8393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733" y="0"/>
                    <a:ext cx="193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Qty</a:t>
                    </a:r>
                  </a:p>
                </p:txBody>
              </p:sp>
              <p:sp>
                <p:nvSpPr>
                  <p:cNvPr id="8394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733" y="0"/>
                    <a:ext cx="193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382" name="Group 65"/>
              <p:cNvGrpSpPr>
                <a:grpSpLocks/>
              </p:cNvGrpSpPr>
              <p:nvPr/>
            </p:nvGrpSpPr>
            <p:grpSpPr bwMode="auto">
              <a:xfrm>
                <a:off x="0" y="116"/>
                <a:ext cx="345" cy="116"/>
                <a:chOff x="0" y="116"/>
                <a:chExt cx="345" cy="116"/>
              </a:xfrm>
            </p:grpSpPr>
            <p:sp>
              <p:nvSpPr>
                <p:cNvPr id="8389" name="Rectangle 66"/>
                <p:cNvSpPr>
                  <a:spLocks noChangeArrowheads="1"/>
                </p:cNvSpPr>
                <p:nvPr/>
              </p:nvSpPr>
              <p:spPr bwMode="auto">
                <a:xfrm>
                  <a:off x="0" y="116"/>
                  <a:ext cx="345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201</a:t>
                  </a:r>
                </a:p>
              </p:txBody>
            </p:sp>
            <p:sp>
              <p:nvSpPr>
                <p:cNvPr id="8390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16"/>
                  <a:ext cx="345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83" name="Group 68"/>
              <p:cNvGrpSpPr>
                <a:grpSpLocks/>
              </p:cNvGrpSpPr>
              <p:nvPr/>
            </p:nvGrpSpPr>
            <p:grpSpPr bwMode="auto">
              <a:xfrm>
                <a:off x="345" y="116"/>
                <a:ext cx="388" cy="116"/>
                <a:chOff x="345" y="116"/>
                <a:chExt cx="388" cy="116"/>
              </a:xfrm>
            </p:grpSpPr>
            <p:sp>
              <p:nvSpPr>
                <p:cNvPr id="8387" name="Rectangle 69"/>
                <p:cNvSpPr>
                  <a:spLocks noChangeArrowheads="1"/>
                </p:cNvSpPr>
                <p:nvPr/>
              </p:nvSpPr>
              <p:spPr bwMode="auto">
                <a:xfrm>
                  <a:off x="345" y="116"/>
                  <a:ext cx="388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2834</a:t>
                  </a:r>
                </a:p>
              </p:txBody>
            </p:sp>
            <p:sp>
              <p:nvSpPr>
                <p:cNvPr id="8388" name="Rectangle 70"/>
                <p:cNvSpPr>
                  <a:spLocks noChangeArrowheads="1"/>
                </p:cNvSpPr>
                <p:nvPr/>
              </p:nvSpPr>
              <p:spPr bwMode="auto">
                <a:xfrm>
                  <a:off x="345" y="116"/>
                  <a:ext cx="388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84" name="Group 71"/>
              <p:cNvGrpSpPr>
                <a:grpSpLocks/>
              </p:cNvGrpSpPr>
              <p:nvPr/>
            </p:nvGrpSpPr>
            <p:grpSpPr bwMode="auto">
              <a:xfrm>
                <a:off x="733" y="116"/>
                <a:ext cx="193" cy="116"/>
                <a:chOff x="733" y="116"/>
                <a:chExt cx="193" cy="116"/>
              </a:xfrm>
            </p:grpSpPr>
            <p:sp>
              <p:nvSpPr>
                <p:cNvPr id="8385" name="Rectangle 72"/>
                <p:cNvSpPr>
                  <a:spLocks noChangeArrowheads="1"/>
                </p:cNvSpPr>
                <p:nvPr/>
              </p:nvSpPr>
              <p:spPr bwMode="auto">
                <a:xfrm>
                  <a:off x="733" y="116"/>
                  <a:ext cx="193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/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11</a:t>
                  </a:r>
                </a:p>
              </p:txBody>
            </p:sp>
            <p:sp>
              <p:nvSpPr>
                <p:cNvPr id="8386" name="Rectangle 73"/>
                <p:cNvSpPr>
                  <a:spLocks noChangeArrowheads="1"/>
                </p:cNvSpPr>
                <p:nvPr/>
              </p:nvSpPr>
              <p:spPr bwMode="auto">
                <a:xfrm>
                  <a:off x="733" y="116"/>
                  <a:ext cx="193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8378" name="Rectangle 74"/>
            <p:cNvSpPr>
              <a:spLocks noChangeArrowheads="1"/>
            </p:cNvSpPr>
            <p:nvPr/>
          </p:nvSpPr>
          <p:spPr bwMode="auto">
            <a:xfrm>
              <a:off x="-3" y="-3"/>
              <a:ext cx="932" cy="238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9" name="Rectangle 75"/>
          <p:cNvSpPr>
            <a:spLocks noChangeArrowheads="1"/>
          </p:cNvSpPr>
          <p:nvPr/>
        </p:nvSpPr>
        <p:spPr bwMode="auto">
          <a:xfrm>
            <a:off x="3179763" y="32448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8200" name="Group 76"/>
          <p:cNvGrpSpPr>
            <a:grpSpLocks/>
          </p:cNvGrpSpPr>
          <p:nvPr/>
        </p:nvGrpSpPr>
        <p:grpSpPr bwMode="auto">
          <a:xfrm>
            <a:off x="0" y="5943600"/>
            <a:ext cx="7620000" cy="685800"/>
            <a:chOff x="-3" y="-3"/>
            <a:chExt cx="1760" cy="238"/>
          </a:xfrm>
        </p:grpSpPr>
        <p:grpSp>
          <p:nvGrpSpPr>
            <p:cNvPr id="8335" name="Group 77"/>
            <p:cNvGrpSpPr>
              <a:grpSpLocks/>
            </p:cNvGrpSpPr>
            <p:nvPr/>
          </p:nvGrpSpPr>
          <p:grpSpPr bwMode="auto">
            <a:xfrm>
              <a:off x="0" y="0"/>
              <a:ext cx="1754" cy="232"/>
              <a:chOff x="0" y="0"/>
              <a:chExt cx="1754" cy="232"/>
            </a:xfrm>
          </p:grpSpPr>
          <p:grpSp>
            <p:nvGrpSpPr>
              <p:cNvPr id="8337" name="Group 78"/>
              <p:cNvGrpSpPr>
                <a:grpSpLocks/>
              </p:cNvGrpSpPr>
              <p:nvPr/>
            </p:nvGrpSpPr>
            <p:grpSpPr bwMode="auto">
              <a:xfrm>
                <a:off x="0" y="0"/>
                <a:ext cx="388" cy="116"/>
                <a:chOff x="0" y="0"/>
                <a:chExt cx="388" cy="116"/>
              </a:xfrm>
            </p:grpSpPr>
            <p:sp>
              <p:nvSpPr>
                <p:cNvPr id="8373" name="Rectangle 79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88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74" name="Group 80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388" cy="116"/>
                  <a:chOff x="0" y="0"/>
                  <a:chExt cx="388" cy="116"/>
                </a:xfrm>
              </p:grpSpPr>
              <p:sp>
                <p:nvSpPr>
                  <p:cNvPr id="8375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388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ProductCode</a:t>
                    </a:r>
                  </a:p>
                </p:txBody>
              </p:sp>
              <p:sp>
                <p:nvSpPr>
                  <p:cNvPr id="8376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388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338" name="Group 83"/>
              <p:cNvGrpSpPr>
                <a:grpSpLocks/>
              </p:cNvGrpSpPr>
              <p:nvPr/>
            </p:nvGrpSpPr>
            <p:grpSpPr bwMode="auto">
              <a:xfrm>
                <a:off x="388" y="0"/>
                <a:ext cx="552" cy="116"/>
                <a:chOff x="388" y="0"/>
                <a:chExt cx="552" cy="116"/>
              </a:xfrm>
            </p:grpSpPr>
            <p:sp>
              <p:nvSpPr>
                <p:cNvPr id="8369" name="Rectangle 84"/>
                <p:cNvSpPr>
                  <a:spLocks noChangeArrowheads="1"/>
                </p:cNvSpPr>
                <p:nvPr/>
              </p:nvSpPr>
              <p:spPr bwMode="auto">
                <a:xfrm>
                  <a:off x="388" y="0"/>
                  <a:ext cx="552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70" name="Group 85"/>
                <p:cNvGrpSpPr>
                  <a:grpSpLocks/>
                </p:cNvGrpSpPr>
                <p:nvPr/>
              </p:nvGrpSpPr>
              <p:grpSpPr bwMode="auto">
                <a:xfrm>
                  <a:off x="388" y="0"/>
                  <a:ext cx="552" cy="116"/>
                  <a:chOff x="388" y="0"/>
                  <a:chExt cx="552" cy="116"/>
                </a:xfrm>
              </p:grpSpPr>
              <p:sp>
                <p:nvSpPr>
                  <p:cNvPr id="8371" name="Rectangle 86"/>
                  <p:cNvSpPr>
                    <a:spLocks noChangeArrowheads="1"/>
                  </p:cNvSpPr>
                  <p:nvPr/>
                </p:nvSpPr>
                <p:spPr bwMode="auto">
                  <a:xfrm>
                    <a:off x="388" y="0"/>
                    <a:ext cx="552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CoffeeName</a:t>
                    </a:r>
                  </a:p>
                </p:txBody>
              </p:sp>
              <p:sp>
                <p:nvSpPr>
                  <p:cNvPr id="8372" name="Rectangle 87"/>
                  <p:cNvSpPr>
                    <a:spLocks noChangeArrowheads="1"/>
                  </p:cNvSpPr>
                  <p:nvPr/>
                </p:nvSpPr>
                <p:spPr bwMode="auto">
                  <a:xfrm>
                    <a:off x="388" y="0"/>
                    <a:ext cx="552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339" name="Group 88"/>
              <p:cNvGrpSpPr>
                <a:grpSpLocks/>
              </p:cNvGrpSpPr>
              <p:nvPr/>
            </p:nvGrpSpPr>
            <p:grpSpPr bwMode="auto">
              <a:xfrm>
                <a:off x="940" y="0"/>
                <a:ext cx="360" cy="116"/>
                <a:chOff x="940" y="0"/>
                <a:chExt cx="360" cy="116"/>
              </a:xfrm>
            </p:grpSpPr>
            <p:sp>
              <p:nvSpPr>
                <p:cNvPr id="8365" name="Rectangle 89"/>
                <p:cNvSpPr>
                  <a:spLocks noChangeArrowheads="1"/>
                </p:cNvSpPr>
                <p:nvPr/>
              </p:nvSpPr>
              <p:spPr bwMode="auto">
                <a:xfrm>
                  <a:off x="940" y="0"/>
                  <a:ext cx="360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66" name="Group 90"/>
                <p:cNvGrpSpPr>
                  <a:grpSpLocks/>
                </p:cNvGrpSpPr>
                <p:nvPr/>
              </p:nvGrpSpPr>
              <p:grpSpPr bwMode="auto">
                <a:xfrm>
                  <a:off x="940" y="0"/>
                  <a:ext cx="360" cy="116"/>
                  <a:chOff x="940" y="0"/>
                  <a:chExt cx="360" cy="116"/>
                </a:xfrm>
              </p:grpSpPr>
              <p:sp>
                <p:nvSpPr>
                  <p:cNvPr id="8367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940" y="0"/>
                    <a:ext cx="360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Weight/Size</a:t>
                    </a:r>
                  </a:p>
                </p:txBody>
              </p:sp>
              <p:sp>
                <p:nvSpPr>
                  <p:cNvPr id="8368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940" y="0"/>
                    <a:ext cx="360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340" name="Group 93"/>
              <p:cNvGrpSpPr>
                <a:grpSpLocks/>
              </p:cNvGrpSpPr>
              <p:nvPr/>
            </p:nvGrpSpPr>
            <p:grpSpPr bwMode="auto">
              <a:xfrm>
                <a:off x="1300" y="0"/>
                <a:ext cx="221" cy="116"/>
                <a:chOff x="1300" y="0"/>
                <a:chExt cx="221" cy="116"/>
              </a:xfrm>
            </p:grpSpPr>
            <p:sp>
              <p:nvSpPr>
                <p:cNvPr id="8361" name="Rectangle 94"/>
                <p:cNvSpPr>
                  <a:spLocks noChangeArrowheads="1"/>
                </p:cNvSpPr>
                <p:nvPr/>
              </p:nvSpPr>
              <p:spPr bwMode="auto">
                <a:xfrm>
                  <a:off x="1300" y="0"/>
                  <a:ext cx="221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62" name="Group 95"/>
                <p:cNvGrpSpPr>
                  <a:grpSpLocks/>
                </p:cNvGrpSpPr>
                <p:nvPr/>
              </p:nvGrpSpPr>
              <p:grpSpPr bwMode="auto">
                <a:xfrm>
                  <a:off x="1300" y="0"/>
                  <a:ext cx="221" cy="116"/>
                  <a:chOff x="1300" y="0"/>
                  <a:chExt cx="221" cy="116"/>
                </a:xfrm>
              </p:grpSpPr>
              <p:sp>
                <p:nvSpPr>
                  <p:cNvPr id="8363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1300" y="0"/>
                    <a:ext cx="221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Price</a:t>
                    </a:r>
                  </a:p>
                </p:txBody>
              </p:sp>
              <p:sp>
                <p:nvSpPr>
                  <p:cNvPr id="8364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1300" y="0"/>
                    <a:ext cx="221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341" name="Group 98"/>
              <p:cNvGrpSpPr>
                <a:grpSpLocks/>
              </p:cNvGrpSpPr>
              <p:nvPr/>
            </p:nvGrpSpPr>
            <p:grpSpPr bwMode="auto">
              <a:xfrm>
                <a:off x="1521" y="0"/>
                <a:ext cx="233" cy="116"/>
                <a:chOff x="1521" y="0"/>
                <a:chExt cx="233" cy="116"/>
              </a:xfrm>
            </p:grpSpPr>
            <p:sp>
              <p:nvSpPr>
                <p:cNvPr id="8357" name="Rectangle 99"/>
                <p:cNvSpPr>
                  <a:spLocks noChangeArrowheads="1"/>
                </p:cNvSpPr>
                <p:nvPr/>
              </p:nvSpPr>
              <p:spPr bwMode="auto">
                <a:xfrm>
                  <a:off x="1521" y="0"/>
                  <a:ext cx="233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58" name="Group 100"/>
                <p:cNvGrpSpPr>
                  <a:grpSpLocks/>
                </p:cNvGrpSpPr>
                <p:nvPr/>
              </p:nvGrpSpPr>
              <p:grpSpPr bwMode="auto">
                <a:xfrm>
                  <a:off x="1521" y="0"/>
                  <a:ext cx="233" cy="116"/>
                  <a:chOff x="1521" y="0"/>
                  <a:chExt cx="233" cy="116"/>
                </a:xfrm>
              </p:grpSpPr>
              <p:sp>
                <p:nvSpPr>
                  <p:cNvPr id="8359" name="Rectangle 101"/>
                  <p:cNvSpPr>
                    <a:spLocks noChangeArrowheads="1"/>
                  </p:cNvSpPr>
                  <p:nvPr/>
                </p:nvSpPr>
                <p:spPr bwMode="auto">
                  <a:xfrm>
                    <a:off x="1521" y="0"/>
                    <a:ext cx="233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folHlink"/>
                        </a:solidFill>
                        <a:latin typeface="Arial" charset="0"/>
                      </a:rPr>
                      <a:t>Decaf</a:t>
                    </a:r>
                  </a:p>
                </p:txBody>
              </p:sp>
              <p:sp>
                <p:nvSpPr>
                  <p:cNvPr id="8360" name="Rectangle 102"/>
                  <p:cNvSpPr>
                    <a:spLocks noChangeArrowheads="1"/>
                  </p:cNvSpPr>
                  <p:nvPr/>
                </p:nvSpPr>
                <p:spPr bwMode="auto">
                  <a:xfrm>
                    <a:off x="1521" y="0"/>
                    <a:ext cx="233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342" name="Group 103"/>
              <p:cNvGrpSpPr>
                <a:grpSpLocks/>
              </p:cNvGrpSpPr>
              <p:nvPr/>
            </p:nvGrpSpPr>
            <p:grpSpPr bwMode="auto">
              <a:xfrm>
                <a:off x="0" y="116"/>
                <a:ext cx="388" cy="116"/>
                <a:chOff x="0" y="116"/>
                <a:chExt cx="388" cy="116"/>
              </a:xfrm>
            </p:grpSpPr>
            <p:sp>
              <p:nvSpPr>
                <p:cNvPr id="8355" name="Rectangle 104"/>
                <p:cNvSpPr>
                  <a:spLocks noChangeArrowheads="1"/>
                </p:cNvSpPr>
                <p:nvPr/>
              </p:nvSpPr>
              <p:spPr bwMode="auto">
                <a:xfrm>
                  <a:off x="0" y="116"/>
                  <a:ext cx="388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2301</a:t>
                  </a:r>
                </a:p>
              </p:txBody>
            </p:sp>
            <p:sp>
              <p:nvSpPr>
                <p:cNvPr id="8356" name="Rectangle 105"/>
                <p:cNvSpPr>
                  <a:spLocks noChangeArrowheads="1"/>
                </p:cNvSpPr>
                <p:nvPr/>
              </p:nvSpPr>
              <p:spPr bwMode="auto">
                <a:xfrm>
                  <a:off x="0" y="116"/>
                  <a:ext cx="388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43" name="Group 106"/>
              <p:cNvGrpSpPr>
                <a:grpSpLocks/>
              </p:cNvGrpSpPr>
              <p:nvPr/>
            </p:nvGrpSpPr>
            <p:grpSpPr bwMode="auto">
              <a:xfrm>
                <a:off x="388" y="116"/>
                <a:ext cx="552" cy="116"/>
                <a:chOff x="388" y="116"/>
                <a:chExt cx="552" cy="116"/>
              </a:xfrm>
            </p:grpSpPr>
            <p:sp>
              <p:nvSpPr>
                <p:cNvPr id="8353" name="Rectangle 107"/>
                <p:cNvSpPr>
                  <a:spLocks noChangeArrowheads="1"/>
                </p:cNvSpPr>
                <p:nvPr/>
              </p:nvSpPr>
              <p:spPr bwMode="auto">
                <a:xfrm>
                  <a:off x="388" y="116"/>
                  <a:ext cx="552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Colombian Aged Crop</a:t>
                  </a:r>
                </a:p>
              </p:txBody>
            </p:sp>
            <p:sp>
              <p:nvSpPr>
                <p:cNvPr id="8354" name="Rectangle 108"/>
                <p:cNvSpPr>
                  <a:spLocks noChangeArrowheads="1"/>
                </p:cNvSpPr>
                <p:nvPr/>
              </p:nvSpPr>
              <p:spPr bwMode="auto">
                <a:xfrm>
                  <a:off x="388" y="116"/>
                  <a:ext cx="552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44" name="Group 109"/>
              <p:cNvGrpSpPr>
                <a:grpSpLocks/>
              </p:cNvGrpSpPr>
              <p:nvPr/>
            </p:nvGrpSpPr>
            <p:grpSpPr bwMode="auto">
              <a:xfrm>
                <a:off x="940" y="116"/>
                <a:ext cx="360" cy="116"/>
                <a:chOff x="940" y="116"/>
                <a:chExt cx="360" cy="116"/>
              </a:xfrm>
            </p:grpSpPr>
            <p:sp>
              <p:nvSpPr>
                <p:cNvPr id="8351" name="Rectangle 110"/>
                <p:cNvSpPr>
                  <a:spLocks noChangeArrowheads="1"/>
                </p:cNvSpPr>
                <p:nvPr/>
              </p:nvSpPr>
              <p:spPr bwMode="auto">
                <a:xfrm>
                  <a:off x="940" y="116"/>
                  <a:ext cx="360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1 lb pkg</a:t>
                  </a:r>
                </a:p>
              </p:txBody>
            </p:sp>
            <p:sp>
              <p:nvSpPr>
                <p:cNvPr id="8352" name="Rectangle 111"/>
                <p:cNvSpPr>
                  <a:spLocks noChangeArrowheads="1"/>
                </p:cNvSpPr>
                <p:nvPr/>
              </p:nvSpPr>
              <p:spPr bwMode="auto">
                <a:xfrm>
                  <a:off x="940" y="116"/>
                  <a:ext cx="360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45" name="Group 112"/>
              <p:cNvGrpSpPr>
                <a:grpSpLocks/>
              </p:cNvGrpSpPr>
              <p:nvPr/>
            </p:nvGrpSpPr>
            <p:grpSpPr bwMode="auto">
              <a:xfrm>
                <a:off x="1300" y="116"/>
                <a:ext cx="221" cy="116"/>
                <a:chOff x="1300" y="116"/>
                <a:chExt cx="221" cy="116"/>
              </a:xfrm>
            </p:grpSpPr>
            <p:sp>
              <p:nvSpPr>
                <p:cNvPr id="8349" name="Rectangle 113"/>
                <p:cNvSpPr>
                  <a:spLocks noChangeArrowheads="1"/>
                </p:cNvSpPr>
                <p:nvPr/>
              </p:nvSpPr>
              <p:spPr bwMode="auto">
                <a:xfrm>
                  <a:off x="1300" y="116"/>
                  <a:ext cx="221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/>
                  <a:r>
                    <a:rPr lang="en-US" sz="1600" b="1">
                      <a:solidFill>
                        <a:schemeClr val="folHlink"/>
                      </a:solidFill>
                      <a:latin typeface="Arial" charset="0"/>
                    </a:rPr>
                    <a:t>7.99</a:t>
                  </a:r>
                </a:p>
              </p:txBody>
            </p:sp>
            <p:sp>
              <p:nvSpPr>
                <p:cNvPr id="8350" name="Rectangle 114"/>
                <p:cNvSpPr>
                  <a:spLocks noChangeArrowheads="1"/>
                </p:cNvSpPr>
                <p:nvPr/>
              </p:nvSpPr>
              <p:spPr bwMode="auto">
                <a:xfrm>
                  <a:off x="1300" y="116"/>
                  <a:ext cx="221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346" name="Group 115"/>
              <p:cNvGrpSpPr>
                <a:grpSpLocks/>
              </p:cNvGrpSpPr>
              <p:nvPr/>
            </p:nvGrpSpPr>
            <p:grpSpPr bwMode="auto">
              <a:xfrm>
                <a:off x="1521" y="116"/>
                <a:ext cx="233" cy="116"/>
                <a:chOff x="1521" y="116"/>
                <a:chExt cx="233" cy="116"/>
              </a:xfrm>
            </p:grpSpPr>
            <p:sp>
              <p:nvSpPr>
                <p:cNvPr id="8347" name="Rectangle 116"/>
                <p:cNvSpPr>
                  <a:spLocks noChangeArrowheads="1" noTextEdit="1"/>
                </p:cNvSpPr>
                <p:nvPr/>
              </p:nvSpPr>
              <p:spPr bwMode="auto">
                <a:xfrm>
                  <a:off x="1521" y="116"/>
                  <a:ext cx="233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8348" name="Rectangle 117"/>
                <p:cNvSpPr>
                  <a:spLocks noChangeArrowheads="1"/>
                </p:cNvSpPr>
                <p:nvPr/>
              </p:nvSpPr>
              <p:spPr bwMode="auto">
                <a:xfrm>
                  <a:off x="1521" y="116"/>
                  <a:ext cx="233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8336" name="Rectangle 118"/>
            <p:cNvSpPr>
              <a:spLocks noChangeArrowheads="1"/>
            </p:cNvSpPr>
            <p:nvPr/>
          </p:nvSpPr>
          <p:spPr bwMode="auto">
            <a:xfrm>
              <a:off x="-3" y="-3"/>
              <a:ext cx="1760" cy="238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1" name="Text Box 119"/>
          <p:cNvSpPr txBox="1">
            <a:spLocks noChangeArrowheads="1"/>
          </p:cNvSpPr>
          <p:nvPr/>
        </p:nvSpPr>
        <p:spPr bwMode="auto">
          <a:xfrm>
            <a:off x="304800" y="228600"/>
            <a:ext cx="2590800" cy="366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  <a:latin typeface="Arial" charset="0"/>
              </a:rPr>
              <a:t>Billing Address Table</a:t>
            </a:r>
          </a:p>
        </p:txBody>
      </p:sp>
      <p:sp>
        <p:nvSpPr>
          <p:cNvPr id="8202" name="Text Box 120"/>
          <p:cNvSpPr txBox="1">
            <a:spLocks noChangeArrowheads="1"/>
          </p:cNvSpPr>
          <p:nvPr/>
        </p:nvSpPr>
        <p:spPr bwMode="auto">
          <a:xfrm>
            <a:off x="304800" y="1752600"/>
            <a:ext cx="1981200" cy="366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  <a:latin typeface="Arial" charset="0"/>
              </a:rPr>
              <a:t>Customer Table</a:t>
            </a:r>
          </a:p>
        </p:txBody>
      </p:sp>
      <p:sp>
        <p:nvSpPr>
          <p:cNvPr id="8203" name="Text Box 121"/>
          <p:cNvSpPr txBox="1">
            <a:spLocks noChangeArrowheads="1"/>
          </p:cNvSpPr>
          <p:nvPr/>
        </p:nvSpPr>
        <p:spPr bwMode="auto">
          <a:xfrm>
            <a:off x="304800" y="3124200"/>
            <a:ext cx="1600200" cy="366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  <a:latin typeface="Arial" charset="0"/>
              </a:rPr>
              <a:t>Order Table</a:t>
            </a:r>
          </a:p>
        </p:txBody>
      </p:sp>
      <p:sp>
        <p:nvSpPr>
          <p:cNvPr id="8204" name="Text Box 122"/>
          <p:cNvSpPr txBox="1">
            <a:spLocks noChangeArrowheads="1"/>
          </p:cNvSpPr>
          <p:nvPr/>
        </p:nvSpPr>
        <p:spPr bwMode="auto">
          <a:xfrm>
            <a:off x="304800" y="4419600"/>
            <a:ext cx="2209800" cy="366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  <a:latin typeface="Arial" charset="0"/>
              </a:rPr>
              <a:t>Order Detail Table</a:t>
            </a:r>
          </a:p>
        </p:txBody>
      </p:sp>
      <p:sp>
        <p:nvSpPr>
          <p:cNvPr id="8205" name="Text Box 123"/>
          <p:cNvSpPr txBox="1">
            <a:spLocks noChangeArrowheads="1"/>
          </p:cNvSpPr>
          <p:nvPr/>
        </p:nvSpPr>
        <p:spPr bwMode="auto">
          <a:xfrm>
            <a:off x="228600" y="5562600"/>
            <a:ext cx="1752600" cy="3667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  <a:latin typeface="Arial" charset="0"/>
              </a:rPr>
              <a:t>Product Table</a:t>
            </a:r>
          </a:p>
        </p:txBody>
      </p:sp>
      <p:sp>
        <p:nvSpPr>
          <p:cNvPr id="8206" name="Rectangle 124"/>
          <p:cNvSpPr>
            <a:spLocks noChangeArrowheads="1"/>
          </p:cNvSpPr>
          <p:nvPr/>
        </p:nvSpPr>
        <p:spPr bwMode="auto">
          <a:xfrm>
            <a:off x="1989138" y="32448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8207" name="Group 125"/>
          <p:cNvGrpSpPr>
            <a:grpSpLocks/>
          </p:cNvGrpSpPr>
          <p:nvPr/>
        </p:nvGrpSpPr>
        <p:grpSpPr bwMode="auto">
          <a:xfrm>
            <a:off x="0" y="2133600"/>
            <a:ext cx="9144000" cy="838200"/>
            <a:chOff x="-3" y="-3"/>
            <a:chExt cx="3260" cy="238"/>
          </a:xfrm>
        </p:grpSpPr>
        <p:grpSp>
          <p:nvGrpSpPr>
            <p:cNvPr id="8261" name="Group 126"/>
            <p:cNvGrpSpPr>
              <a:grpSpLocks/>
            </p:cNvGrpSpPr>
            <p:nvPr/>
          </p:nvGrpSpPr>
          <p:grpSpPr bwMode="auto">
            <a:xfrm>
              <a:off x="0" y="0"/>
              <a:ext cx="3254" cy="232"/>
              <a:chOff x="0" y="0"/>
              <a:chExt cx="3254" cy="232"/>
            </a:xfrm>
          </p:grpSpPr>
          <p:grpSp>
            <p:nvGrpSpPr>
              <p:cNvPr id="8263" name="Group 127"/>
              <p:cNvGrpSpPr>
                <a:grpSpLocks/>
              </p:cNvGrpSpPr>
              <p:nvPr/>
            </p:nvGrpSpPr>
            <p:grpSpPr bwMode="auto">
              <a:xfrm>
                <a:off x="0" y="0"/>
                <a:ext cx="448" cy="116"/>
                <a:chOff x="0" y="0"/>
                <a:chExt cx="448" cy="116"/>
              </a:xfrm>
            </p:grpSpPr>
            <p:sp>
              <p:nvSpPr>
                <p:cNvPr id="8331" name="Rectangle 12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48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32" name="Group 129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448" cy="116"/>
                  <a:chOff x="0" y="0"/>
                  <a:chExt cx="448" cy="116"/>
                </a:xfrm>
              </p:grpSpPr>
              <p:sp>
                <p:nvSpPr>
                  <p:cNvPr id="8333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448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200" b="1">
                        <a:solidFill>
                          <a:schemeClr val="folHlink"/>
                        </a:solidFill>
                        <a:latin typeface="Arial" charset="0"/>
                      </a:rPr>
                      <a:t>CustomerNum</a:t>
                    </a:r>
                  </a:p>
                </p:txBody>
              </p:sp>
              <p:sp>
                <p:nvSpPr>
                  <p:cNvPr id="8334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448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64" name="Group 132"/>
              <p:cNvGrpSpPr>
                <a:grpSpLocks/>
              </p:cNvGrpSpPr>
              <p:nvPr/>
            </p:nvGrpSpPr>
            <p:grpSpPr bwMode="auto">
              <a:xfrm>
                <a:off x="448" y="0"/>
                <a:ext cx="473" cy="116"/>
                <a:chOff x="448" y="0"/>
                <a:chExt cx="473" cy="116"/>
              </a:xfrm>
            </p:grpSpPr>
            <p:sp>
              <p:nvSpPr>
                <p:cNvPr id="8327" name="Rectangle 133"/>
                <p:cNvSpPr>
                  <a:spLocks noChangeArrowheads="1"/>
                </p:cNvSpPr>
                <p:nvPr/>
              </p:nvSpPr>
              <p:spPr bwMode="auto">
                <a:xfrm>
                  <a:off x="448" y="0"/>
                  <a:ext cx="473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28" name="Group 134"/>
                <p:cNvGrpSpPr>
                  <a:grpSpLocks/>
                </p:cNvGrpSpPr>
                <p:nvPr/>
              </p:nvGrpSpPr>
              <p:grpSpPr bwMode="auto">
                <a:xfrm>
                  <a:off x="448" y="0"/>
                  <a:ext cx="473" cy="116"/>
                  <a:chOff x="448" y="0"/>
                  <a:chExt cx="473" cy="116"/>
                </a:xfrm>
              </p:grpSpPr>
              <p:sp>
                <p:nvSpPr>
                  <p:cNvPr id="8329" name="Rectangle 135"/>
                  <p:cNvSpPr>
                    <a:spLocks noChangeArrowheads="1"/>
                  </p:cNvSpPr>
                  <p:nvPr/>
                </p:nvSpPr>
                <p:spPr bwMode="auto">
                  <a:xfrm>
                    <a:off x="448" y="0"/>
                    <a:ext cx="473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200" b="1">
                        <a:solidFill>
                          <a:schemeClr val="folHlink"/>
                        </a:solidFill>
                        <a:latin typeface="Arial" charset="0"/>
                      </a:rPr>
                      <a:t>CustomerName</a:t>
                    </a:r>
                  </a:p>
                </p:txBody>
              </p:sp>
              <p:sp>
                <p:nvSpPr>
                  <p:cNvPr id="8330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448" y="0"/>
                    <a:ext cx="473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65" name="Group 137"/>
              <p:cNvGrpSpPr>
                <a:grpSpLocks/>
              </p:cNvGrpSpPr>
              <p:nvPr/>
            </p:nvGrpSpPr>
            <p:grpSpPr bwMode="auto">
              <a:xfrm>
                <a:off x="921" y="0"/>
                <a:ext cx="433" cy="116"/>
                <a:chOff x="921" y="0"/>
                <a:chExt cx="433" cy="116"/>
              </a:xfrm>
            </p:grpSpPr>
            <p:sp>
              <p:nvSpPr>
                <p:cNvPr id="8323" name="Rectangle 138"/>
                <p:cNvSpPr>
                  <a:spLocks noChangeArrowheads="1"/>
                </p:cNvSpPr>
                <p:nvPr/>
              </p:nvSpPr>
              <p:spPr bwMode="auto">
                <a:xfrm>
                  <a:off x="921" y="0"/>
                  <a:ext cx="433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24" name="Group 139"/>
                <p:cNvGrpSpPr>
                  <a:grpSpLocks/>
                </p:cNvGrpSpPr>
                <p:nvPr/>
              </p:nvGrpSpPr>
              <p:grpSpPr bwMode="auto">
                <a:xfrm>
                  <a:off x="921" y="0"/>
                  <a:ext cx="433" cy="116"/>
                  <a:chOff x="921" y="0"/>
                  <a:chExt cx="433" cy="116"/>
                </a:xfrm>
              </p:grpSpPr>
              <p:sp>
                <p:nvSpPr>
                  <p:cNvPr id="8325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921" y="0"/>
                    <a:ext cx="433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200" b="1">
                        <a:solidFill>
                          <a:schemeClr val="folHlink"/>
                        </a:solidFill>
                        <a:latin typeface="Arial" charset="0"/>
                      </a:rPr>
                      <a:t>Street</a:t>
                    </a:r>
                  </a:p>
                </p:txBody>
              </p:sp>
              <p:sp>
                <p:nvSpPr>
                  <p:cNvPr id="8326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921" y="0"/>
                    <a:ext cx="433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66" name="Group 142"/>
              <p:cNvGrpSpPr>
                <a:grpSpLocks/>
              </p:cNvGrpSpPr>
              <p:nvPr/>
            </p:nvGrpSpPr>
            <p:grpSpPr bwMode="auto">
              <a:xfrm>
                <a:off x="1354" y="0"/>
                <a:ext cx="301" cy="116"/>
                <a:chOff x="1354" y="0"/>
                <a:chExt cx="301" cy="116"/>
              </a:xfrm>
            </p:grpSpPr>
            <p:sp>
              <p:nvSpPr>
                <p:cNvPr id="8319" name="Rectangle 143"/>
                <p:cNvSpPr>
                  <a:spLocks noChangeArrowheads="1"/>
                </p:cNvSpPr>
                <p:nvPr/>
              </p:nvSpPr>
              <p:spPr bwMode="auto">
                <a:xfrm>
                  <a:off x="1354" y="0"/>
                  <a:ext cx="301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20" name="Group 144"/>
                <p:cNvGrpSpPr>
                  <a:grpSpLocks/>
                </p:cNvGrpSpPr>
                <p:nvPr/>
              </p:nvGrpSpPr>
              <p:grpSpPr bwMode="auto">
                <a:xfrm>
                  <a:off x="1354" y="0"/>
                  <a:ext cx="301" cy="116"/>
                  <a:chOff x="1354" y="0"/>
                  <a:chExt cx="301" cy="116"/>
                </a:xfrm>
              </p:grpSpPr>
              <p:sp>
                <p:nvSpPr>
                  <p:cNvPr id="8321" name="Rectangle 145"/>
                  <p:cNvSpPr>
                    <a:spLocks noChangeArrowheads="1"/>
                  </p:cNvSpPr>
                  <p:nvPr/>
                </p:nvSpPr>
                <p:spPr bwMode="auto">
                  <a:xfrm>
                    <a:off x="1354" y="0"/>
                    <a:ext cx="301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200" b="1">
                        <a:solidFill>
                          <a:schemeClr val="folHlink"/>
                        </a:solidFill>
                        <a:latin typeface="Arial" charset="0"/>
                      </a:rPr>
                      <a:t>City</a:t>
                    </a:r>
                  </a:p>
                </p:txBody>
              </p:sp>
              <p:sp>
                <p:nvSpPr>
                  <p:cNvPr id="8322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1354" y="0"/>
                    <a:ext cx="301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67" name="Group 147"/>
              <p:cNvGrpSpPr>
                <a:grpSpLocks/>
              </p:cNvGrpSpPr>
              <p:nvPr/>
            </p:nvGrpSpPr>
            <p:grpSpPr bwMode="auto">
              <a:xfrm>
                <a:off x="1655" y="0"/>
                <a:ext cx="234" cy="116"/>
                <a:chOff x="1655" y="0"/>
                <a:chExt cx="234" cy="116"/>
              </a:xfrm>
            </p:grpSpPr>
            <p:sp>
              <p:nvSpPr>
                <p:cNvPr id="8315" name="Rectangle 148"/>
                <p:cNvSpPr>
                  <a:spLocks noChangeArrowheads="1"/>
                </p:cNvSpPr>
                <p:nvPr/>
              </p:nvSpPr>
              <p:spPr bwMode="auto">
                <a:xfrm>
                  <a:off x="1655" y="0"/>
                  <a:ext cx="234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16" name="Group 149"/>
                <p:cNvGrpSpPr>
                  <a:grpSpLocks/>
                </p:cNvGrpSpPr>
                <p:nvPr/>
              </p:nvGrpSpPr>
              <p:grpSpPr bwMode="auto">
                <a:xfrm>
                  <a:off x="1655" y="0"/>
                  <a:ext cx="234" cy="116"/>
                  <a:chOff x="1655" y="0"/>
                  <a:chExt cx="234" cy="116"/>
                </a:xfrm>
              </p:grpSpPr>
              <p:sp>
                <p:nvSpPr>
                  <p:cNvPr id="8317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1655" y="0"/>
                    <a:ext cx="234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200" b="1">
                        <a:solidFill>
                          <a:schemeClr val="folHlink"/>
                        </a:solidFill>
                        <a:latin typeface="Arial" charset="0"/>
                      </a:rPr>
                      <a:t>State</a:t>
                    </a:r>
                  </a:p>
                </p:txBody>
              </p:sp>
              <p:sp>
                <p:nvSpPr>
                  <p:cNvPr id="8318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1655" y="0"/>
                    <a:ext cx="234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68" name="Group 152"/>
              <p:cNvGrpSpPr>
                <a:grpSpLocks/>
              </p:cNvGrpSpPr>
              <p:nvPr/>
            </p:nvGrpSpPr>
            <p:grpSpPr bwMode="auto">
              <a:xfrm>
                <a:off x="1889" y="0"/>
                <a:ext cx="307" cy="116"/>
                <a:chOff x="1889" y="0"/>
                <a:chExt cx="307" cy="116"/>
              </a:xfrm>
            </p:grpSpPr>
            <p:sp>
              <p:nvSpPr>
                <p:cNvPr id="8311" name="Rectangle 153"/>
                <p:cNvSpPr>
                  <a:spLocks noChangeArrowheads="1"/>
                </p:cNvSpPr>
                <p:nvPr/>
              </p:nvSpPr>
              <p:spPr bwMode="auto">
                <a:xfrm>
                  <a:off x="1889" y="0"/>
                  <a:ext cx="307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12" name="Group 154"/>
                <p:cNvGrpSpPr>
                  <a:grpSpLocks/>
                </p:cNvGrpSpPr>
                <p:nvPr/>
              </p:nvGrpSpPr>
              <p:grpSpPr bwMode="auto">
                <a:xfrm>
                  <a:off x="1889" y="0"/>
                  <a:ext cx="307" cy="116"/>
                  <a:chOff x="1889" y="0"/>
                  <a:chExt cx="307" cy="116"/>
                </a:xfrm>
              </p:grpSpPr>
              <p:sp>
                <p:nvSpPr>
                  <p:cNvPr id="8313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1889" y="0"/>
                    <a:ext cx="307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200" b="1">
                        <a:solidFill>
                          <a:schemeClr val="folHlink"/>
                        </a:solidFill>
                        <a:latin typeface="Arial" charset="0"/>
                      </a:rPr>
                      <a:t>ZipCode</a:t>
                    </a:r>
                  </a:p>
                </p:txBody>
              </p:sp>
              <p:sp>
                <p:nvSpPr>
                  <p:cNvPr id="8314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1889" y="0"/>
                    <a:ext cx="307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69" name="Group 157"/>
              <p:cNvGrpSpPr>
                <a:grpSpLocks/>
              </p:cNvGrpSpPr>
              <p:nvPr/>
            </p:nvGrpSpPr>
            <p:grpSpPr bwMode="auto">
              <a:xfrm>
                <a:off x="2196" y="0"/>
                <a:ext cx="397" cy="116"/>
                <a:chOff x="2196" y="0"/>
                <a:chExt cx="397" cy="116"/>
              </a:xfrm>
            </p:grpSpPr>
            <p:sp>
              <p:nvSpPr>
                <p:cNvPr id="8307" name="Rectangle 158"/>
                <p:cNvSpPr>
                  <a:spLocks noChangeArrowheads="1"/>
                </p:cNvSpPr>
                <p:nvPr/>
              </p:nvSpPr>
              <p:spPr bwMode="auto">
                <a:xfrm>
                  <a:off x="2196" y="0"/>
                  <a:ext cx="397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08" name="Group 159"/>
                <p:cNvGrpSpPr>
                  <a:grpSpLocks/>
                </p:cNvGrpSpPr>
                <p:nvPr/>
              </p:nvGrpSpPr>
              <p:grpSpPr bwMode="auto">
                <a:xfrm>
                  <a:off x="2196" y="0"/>
                  <a:ext cx="397" cy="116"/>
                  <a:chOff x="2196" y="0"/>
                  <a:chExt cx="397" cy="116"/>
                </a:xfrm>
              </p:grpSpPr>
              <p:sp>
                <p:nvSpPr>
                  <p:cNvPr id="8309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2196" y="0"/>
                    <a:ext cx="397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200" b="1">
                        <a:solidFill>
                          <a:schemeClr val="folHlink"/>
                        </a:solidFill>
                        <a:latin typeface="Arial" charset="0"/>
                      </a:rPr>
                      <a:t>OwnerName</a:t>
                    </a:r>
                  </a:p>
                </p:txBody>
              </p:sp>
              <p:sp>
                <p:nvSpPr>
                  <p:cNvPr id="8310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2196" y="0"/>
                    <a:ext cx="397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70" name="Group 162"/>
              <p:cNvGrpSpPr>
                <a:grpSpLocks/>
              </p:cNvGrpSpPr>
              <p:nvPr/>
            </p:nvGrpSpPr>
            <p:grpSpPr bwMode="auto">
              <a:xfrm>
                <a:off x="2593" y="0"/>
                <a:ext cx="262" cy="116"/>
                <a:chOff x="2593" y="0"/>
                <a:chExt cx="262" cy="116"/>
              </a:xfrm>
            </p:grpSpPr>
            <p:sp>
              <p:nvSpPr>
                <p:cNvPr id="8303" name="Rectangle 163"/>
                <p:cNvSpPr>
                  <a:spLocks noChangeArrowheads="1"/>
                </p:cNvSpPr>
                <p:nvPr/>
              </p:nvSpPr>
              <p:spPr bwMode="auto">
                <a:xfrm>
                  <a:off x="2593" y="0"/>
                  <a:ext cx="262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04" name="Group 164"/>
                <p:cNvGrpSpPr>
                  <a:grpSpLocks/>
                </p:cNvGrpSpPr>
                <p:nvPr/>
              </p:nvGrpSpPr>
              <p:grpSpPr bwMode="auto">
                <a:xfrm>
                  <a:off x="2593" y="0"/>
                  <a:ext cx="262" cy="116"/>
                  <a:chOff x="2593" y="0"/>
                  <a:chExt cx="262" cy="116"/>
                </a:xfrm>
              </p:grpSpPr>
              <p:sp>
                <p:nvSpPr>
                  <p:cNvPr id="8305" name="Rectangle 165"/>
                  <p:cNvSpPr>
                    <a:spLocks noChangeArrowheads="1"/>
                  </p:cNvSpPr>
                  <p:nvPr/>
                </p:nvSpPr>
                <p:spPr bwMode="auto">
                  <a:xfrm>
                    <a:off x="2593" y="0"/>
                    <a:ext cx="262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200" b="1">
                        <a:solidFill>
                          <a:schemeClr val="folHlink"/>
                        </a:solidFill>
                        <a:latin typeface="Arial" charset="0"/>
                      </a:rPr>
                      <a:t>Phone</a:t>
                    </a:r>
                  </a:p>
                </p:txBody>
              </p:sp>
              <p:sp>
                <p:nvSpPr>
                  <p:cNvPr id="8306" name="Rectangle 166"/>
                  <p:cNvSpPr>
                    <a:spLocks noChangeArrowheads="1"/>
                  </p:cNvSpPr>
                  <p:nvPr/>
                </p:nvSpPr>
                <p:spPr bwMode="auto">
                  <a:xfrm>
                    <a:off x="2593" y="0"/>
                    <a:ext cx="262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71" name="Group 167"/>
              <p:cNvGrpSpPr>
                <a:grpSpLocks/>
              </p:cNvGrpSpPr>
              <p:nvPr/>
            </p:nvGrpSpPr>
            <p:grpSpPr bwMode="auto">
              <a:xfrm>
                <a:off x="2855" y="0"/>
                <a:ext cx="399" cy="116"/>
                <a:chOff x="2855" y="0"/>
                <a:chExt cx="399" cy="116"/>
              </a:xfrm>
            </p:grpSpPr>
            <p:sp>
              <p:nvSpPr>
                <p:cNvPr id="8299" name="Rectangle 168"/>
                <p:cNvSpPr>
                  <a:spLocks noChangeArrowheads="1"/>
                </p:cNvSpPr>
                <p:nvPr/>
              </p:nvSpPr>
              <p:spPr bwMode="auto">
                <a:xfrm>
                  <a:off x="2855" y="0"/>
                  <a:ext cx="399" cy="116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8300" name="Group 169"/>
                <p:cNvGrpSpPr>
                  <a:grpSpLocks/>
                </p:cNvGrpSpPr>
                <p:nvPr/>
              </p:nvGrpSpPr>
              <p:grpSpPr bwMode="auto">
                <a:xfrm>
                  <a:off x="2855" y="0"/>
                  <a:ext cx="399" cy="116"/>
                  <a:chOff x="2855" y="0"/>
                  <a:chExt cx="399" cy="116"/>
                </a:xfrm>
              </p:grpSpPr>
              <p:sp>
                <p:nvSpPr>
                  <p:cNvPr id="8301" name="Rectangle 170"/>
                  <p:cNvSpPr>
                    <a:spLocks noChangeArrowheads="1"/>
                  </p:cNvSpPr>
                  <p:nvPr/>
                </p:nvSpPr>
                <p:spPr bwMode="auto">
                  <a:xfrm>
                    <a:off x="2855" y="0"/>
                    <a:ext cx="399" cy="116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200" b="1">
                        <a:solidFill>
                          <a:schemeClr val="folHlink"/>
                        </a:solidFill>
                        <a:latin typeface="Arial" charset="0"/>
                      </a:rPr>
                      <a:t>FirstContact</a:t>
                    </a:r>
                  </a:p>
                </p:txBody>
              </p:sp>
              <p:sp>
                <p:nvSpPr>
                  <p:cNvPr id="8302" name="Rectangle 171"/>
                  <p:cNvSpPr>
                    <a:spLocks noChangeArrowheads="1"/>
                  </p:cNvSpPr>
                  <p:nvPr/>
                </p:nvSpPr>
                <p:spPr bwMode="auto">
                  <a:xfrm>
                    <a:off x="2855" y="0"/>
                    <a:ext cx="399" cy="116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72" name="Group 172"/>
              <p:cNvGrpSpPr>
                <a:grpSpLocks/>
              </p:cNvGrpSpPr>
              <p:nvPr/>
            </p:nvGrpSpPr>
            <p:grpSpPr bwMode="auto">
              <a:xfrm>
                <a:off x="0" y="116"/>
                <a:ext cx="448" cy="116"/>
                <a:chOff x="0" y="116"/>
                <a:chExt cx="448" cy="116"/>
              </a:xfrm>
            </p:grpSpPr>
            <p:sp>
              <p:nvSpPr>
                <p:cNvPr id="8297" name="Rectangle 173"/>
                <p:cNvSpPr>
                  <a:spLocks noChangeArrowheads="1"/>
                </p:cNvSpPr>
                <p:nvPr/>
              </p:nvSpPr>
              <p:spPr bwMode="auto">
                <a:xfrm>
                  <a:off x="0" y="116"/>
                  <a:ext cx="448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200" b="1">
                      <a:solidFill>
                        <a:schemeClr val="folHlink"/>
                      </a:solidFill>
                      <a:latin typeface="Arial" charset="0"/>
                    </a:rPr>
                    <a:t>000</a:t>
                  </a:r>
                </a:p>
              </p:txBody>
            </p:sp>
            <p:sp>
              <p:nvSpPr>
                <p:cNvPr id="8298" name="Rectangle 174"/>
                <p:cNvSpPr>
                  <a:spLocks noChangeArrowheads="1"/>
                </p:cNvSpPr>
                <p:nvPr/>
              </p:nvSpPr>
              <p:spPr bwMode="auto">
                <a:xfrm>
                  <a:off x="0" y="116"/>
                  <a:ext cx="448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73" name="Group 175"/>
              <p:cNvGrpSpPr>
                <a:grpSpLocks/>
              </p:cNvGrpSpPr>
              <p:nvPr/>
            </p:nvGrpSpPr>
            <p:grpSpPr bwMode="auto">
              <a:xfrm>
                <a:off x="448" y="116"/>
                <a:ext cx="473" cy="116"/>
                <a:chOff x="448" y="116"/>
                <a:chExt cx="473" cy="116"/>
              </a:xfrm>
            </p:grpSpPr>
            <p:sp>
              <p:nvSpPr>
                <p:cNvPr id="8295" name="Rectangle 176"/>
                <p:cNvSpPr>
                  <a:spLocks noChangeArrowheads="1"/>
                </p:cNvSpPr>
                <p:nvPr/>
              </p:nvSpPr>
              <p:spPr bwMode="auto">
                <a:xfrm>
                  <a:off x="448" y="116"/>
                  <a:ext cx="473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200" b="1">
                      <a:solidFill>
                        <a:schemeClr val="folHlink"/>
                      </a:solidFill>
                      <a:latin typeface="Arial" charset="0"/>
                    </a:rPr>
                    <a:t>Choi </a:t>
                  </a:r>
                </a:p>
              </p:txBody>
            </p:sp>
            <p:sp>
              <p:nvSpPr>
                <p:cNvPr id="8296" name="Rectangle 177"/>
                <p:cNvSpPr>
                  <a:spLocks noChangeArrowheads="1"/>
                </p:cNvSpPr>
                <p:nvPr/>
              </p:nvSpPr>
              <p:spPr bwMode="auto">
                <a:xfrm>
                  <a:off x="448" y="116"/>
                  <a:ext cx="473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74" name="Group 178"/>
              <p:cNvGrpSpPr>
                <a:grpSpLocks/>
              </p:cNvGrpSpPr>
              <p:nvPr/>
            </p:nvGrpSpPr>
            <p:grpSpPr bwMode="auto">
              <a:xfrm>
                <a:off x="921" y="116"/>
                <a:ext cx="433" cy="116"/>
                <a:chOff x="921" y="116"/>
                <a:chExt cx="433" cy="116"/>
              </a:xfrm>
            </p:grpSpPr>
            <p:sp>
              <p:nvSpPr>
                <p:cNvPr id="8293" name="Rectangle 179"/>
                <p:cNvSpPr>
                  <a:spLocks noChangeArrowheads="1"/>
                </p:cNvSpPr>
                <p:nvPr/>
              </p:nvSpPr>
              <p:spPr bwMode="auto">
                <a:xfrm>
                  <a:off x="921" y="116"/>
                  <a:ext cx="433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200" b="1">
                      <a:solidFill>
                        <a:schemeClr val="folHlink"/>
                      </a:solidFill>
                      <a:latin typeface="Arial" charset="0"/>
                    </a:rPr>
                    <a:t>COB 105</a:t>
                  </a:r>
                </a:p>
              </p:txBody>
            </p:sp>
            <p:sp>
              <p:nvSpPr>
                <p:cNvPr id="8294" name="Rectangle 180"/>
                <p:cNvSpPr>
                  <a:spLocks noChangeArrowheads="1"/>
                </p:cNvSpPr>
                <p:nvPr/>
              </p:nvSpPr>
              <p:spPr bwMode="auto">
                <a:xfrm>
                  <a:off x="921" y="116"/>
                  <a:ext cx="433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75" name="Group 181"/>
              <p:cNvGrpSpPr>
                <a:grpSpLocks/>
              </p:cNvGrpSpPr>
              <p:nvPr/>
            </p:nvGrpSpPr>
            <p:grpSpPr bwMode="auto">
              <a:xfrm>
                <a:off x="1354" y="116"/>
                <a:ext cx="301" cy="116"/>
                <a:chOff x="1354" y="116"/>
                <a:chExt cx="301" cy="116"/>
              </a:xfrm>
            </p:grpSpPr>
            <p:sp>
              <p:nvSpPr>
                <p:cNvPr id="8291" name="Rectangle 182"/>
                <p:cNvSpPr>
                  <a:spLocks noChangeArrowheads="1"/>
                </p:cNvSpPr>
                <p:nvPr/>
              </p:nvSpPr>
              <p:spPr bwMode="auto">
                <a:xfrm>
                  <a:off x="1354" y="116"/>
                  <a:ext cx="301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200" b="1">
                      <a:solidFill>
                        <a:schemeClr val="folHlink"/>
                      </a:solidFill>
                      <a:latin typeface="Arial" charset="0"/>
                    </a:rPr>
                    <a:t>CSUB</a:t>
                  </a:r>
                </a:p>
              </p:txBody>
            </p:sp>
            <p:sp>
              <p:nvSpPr>
                <p:cNvPr id="8292" name="Rectangle 183"/>
                <p:cNvSpPr>
                  <a:spLocks noChangeArrowheads="1"/>
                </p:cNvSpPr>
                <p:nvPr/>
              </p:nvSpPr>
              <p:spPr bwMode="auto">
                <a:xfrm>
                  <a:off x="1354" y="116"/>
                  <a:ext cx="301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76" name="Group 184"/>
              <p:cNvGrpSpPr>
                <a:grpSpLocks/>
              </p:cNvGrpSpPr>
              <p:nvPr/>
            </p:nvGrpSpPr>
            <p:grpSpPr bwMode="auto">
              <a:xfrm>
                <a:off x="1655" y="116"/>
                <a:ext cx="234" cy="116"/>
                <a:chOff x="1655" y="116"/>
                <a:chExt cx="234" cy="116"/>
              </a:xfrm>
            </p:grpSpPr>
            <p:sp>
              <p:nvSpPr>
                <p:cNvPr id="8289" name="Rectangle 185"/>
                <p:cNvSpPr>
                  <a:spLocks noChangeArrowheads="1"/>
                </p:cNvSpPr>
                <p:nvPr/>
              </p:nvSpPr>
              <p:spPr bwMode="auto">
                <a:xfrm>
                  <a:off x="1655" y="116"/>
                  <a:ext cx="234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200" b="1">
                      <a:solidFill>
                        <a:schemeClr val="folHlink"/>
                      </a:solidFill>
                      <a:latin typeface="Arial" charset="0"/>
                    </a:rPr>
                    <a:t>CA</a:t>
                  </a:r>
                </a:p>
              </p:txBody>
            </p:sp>
            <p:sp>
              <p:nvSpPr>
                <p:cNvPr id="8290" name="Rectangle 186"/>
                <p:cNvSpPr>
                  <a:spLocks noChangeArrowheads="1"/>
                </p:cNvSpPr>
                <p:nvPr/>
              </p:nvSpPr>
              <p:spPr bwMode="auto">
                <a:xfrm>
                  <a:off x="1655" y="116"/>
                  <a:ext cx="234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77" name="Group 187"/>
              <p:cNvGrpSpPr>
                <a:grpSpLocks/>
              </p:cNvGrpSpPr>
              <p:nvPr/>
            </p:nvGrpSpPr>
            <p:grpSpPr bwMode="auto">
              <a:xfrm>
                <a:off x="1889" y="116"/>
                <a:ext cx="307" cy="116"/>
                <a:chOff x="1889" y="116"/>
                <a:chExt cx="307" cy="116"/>
              </a:xfrm>
            </p:grpSpPr>
            <p:sp>
              <p:nvSpPr>
                <p:cNvPr id="8287" name="Rectangle 188"/>
                <p:cNvSpPr>
                  <a:spLocks noChangeArrowheads="1"/>
                </p:cNvSpPr>
                <p:nvPr/>
              </p:nvSpPr>
              <p:spPr bwMode="auto">
                <a:xfrm>
                  <a:off x="1889" y="116"/>
                  <a:ext cx="307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200" b="1">
                      <a:solidFill>
                        <a:schemeClr val="folHlink"/>
                      </a:solidFill>
                      <a:latin typeface="Arial" charset="0"/>
                    </a:rPr>
                    <a:t>93311</a:t>
                  </a:r>
                </a:p>
              </p:txBody>
            </p:sp>
            <p:sp>
              <p:nvSpPr>
                <p:cNvPr id="8288" name="Rectangle 189"/>
                <p:cNvSpPr>
                  <a:spLocks noChangeArrowheads="1"/>
                </p:cNvSpPr>
                <p:nvPr/>
              </p:nvSpPr>
              <p:spPr bwMode="auto">
                <a:xfrm>
                  <a:off x="1889" y="116"/>
                  <a:ext cx="307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78" name="Group 190"/>
              <p:cNvGrpSpPr>
                <a:grpSpLocks/>
              </p:cNvGrpSpPr>
              <p:nvPr/>
            </p:nvGrpSpPr>
            <p:grpSpPr bwMode="auto">
              <a:xfrm>
                <a:off x="2196" y="116"/>
                <a:ext cx="397" cy="116"/>
                <a:chOff x="2196" y="116"/>
                <a:chExt cx="397" cy="116"/>
              </a:xfrm>
            </p:grpSpPr>
            <p:sp>
              <p:nvSpPr>
                <p:cNvPr id="8285" name="Rectangle 191"/>
                <p:cNvSpPr>
                  <a:spLocks noChangeArrowheads="1"/>
                </p:cNvSpPr>
                <p:nvPr/>
              </p:nvSpPr>
              <p:spPr bwMode="auto">
                <a:xfrm>
                  <a:off x="2196" y="116"/>
                  <a:ext cx="397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200" b="1">
                      <a:solidFill>
                        <a:schemeClr val="folHlink"/>
                      </a:solidFill>
                      <a:latin typeface="Arial" charset="0"/>
                    </a:rPr>
                    <a:t>Scott Choi</a:t>
                  </a:r>
                </a:p>
              </p:txBody>
            </p:sp>
            <p:sp>
              <p:nvSpPr>
                <p:cNvPr id="8286" name="Rectangle 192"/>
                <p:cNvSpPr>
                  <a:spLocks noChangeArrowheads="1"/>
                </p:cNvSpPr>
                <p:nvPr/>
              </p:nvSpPr>
              <p:spPr bwMode="auto">
                <a:xfrm>
                  <a:off x="2196" y="116"/>
                  <a:ext cx="397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79" name="Group 193"/>
              <p:cNvGrpSpPr>
                <a:grpSpLocks/>
              </p:cNvGrpSpPr>
              <p:nvPr/>
            </p:nvGrpSpPr>
            <p:grpSpPr bwMode="auto">
              <a:xfrm>
                <a:off x="2593" y="116"/>
                <a:ext cx="262" cy="116"/>
                <a:chOff x="2593" y="116"/>
                <a:chExt cx="262" cy="116"/>
              </a:xfrm>
            </p:grpSpPr>
            <p:sp>
              <p:nvSpPr>
                <p:cNvPr id="8283" name="Rectangle 194"/>
                <p:cNvSpPr>
                  <a:spLocks noChangeArrowheads="1"/>
                </p:cNvSpPr>
                <p:nvPr/>
              </p:nvSpPr>
              <p:spPr bwMode="auto">
                <a:xfrm>
                  <a:off x="2593" y="116"/>
                  <a:ext cx="262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200" b="1">
                      <a:solidFill>
                        <a:schemeClr val="folHlink"/>
                      </a:solidFill>
                      <a:latin typeface="Arial" charset="0"/>
                    </a:rPr>
                    <a:t>5348</a:t>
                  </a:r>
                </a:p>
              </p:txBody>
            </p:sp>
            <p:sp>
              <p:nvSpPr>
                <p:cNvPr id="8284" name="Rectangle 195"/>
                <p:cNvSpPr>
                  <a:spLocks noChangeArrowheads="1"/>
                </p:cNvSpPr>
                <p:nvPr/>
              </p:nvSpPr>
              <p:spPr bwMode="auto">
                <a:xfrm>
                  <a:off x="2593" y="116"/>
                  <a:ext cx="262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8280" name="Group 196"/>
              <p:cNvGrpSpPr>
                <a:grpSpLocks/>
              </p:cNvGrpSpPr>
              <p:nvPr/>
            </p:nvGrpSpPr>
            <p:grpSpPr bwMode="auto">
              <a:xfrm>
                <a:off x="2855" y="116"/>
                <a:ext cx="399" cy="116"/>
                <a:chOff x="2855" y="116"/>
                <a:chExt cx="399" cy="116"/>
              </a:xfrm>
            </p:grpSpPr>
            <p:sp>
              <p:nvSpPr>
                <p:cNvPr id="8281" name="Rectangle 197"/>
                <p:cNvSpPr>
                  <a:spLocks noChangeArrowheads="1"/>
                </p:cNvSpPr>
                <p:nvPr/>
              </p:nvSpPr>
              <p:spPr bwMode="auto">
                <a:xfrm>
                  <a:off x="2855" y="116"/>
                  <a:ext cx="399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r"/>
                  <a:r>
                    <a:rPr lang="en-US" sz="1200" b="1" dirty="0">
                      <a:solidFill>
                        <a:schemeClr val="folHlink"/>
                      </a:solidFill>
                      <a:latin typeface="Arial" charset="0"/>
                    </a:rPr>
                    <a:t>09/20/2001</a:t>
                  </a:r>
                </a:p>
              </p:txBody>
            </p:sp>
            <p:sp>
              <p:nvSpPr>
                <p:cNvPr id="8282" name="Rectangle 198"/>
                <p:cNvSpPr>
                  <a:spLocks noChangeArrowheads="1"/>
                </p:cNvSpPr>
                <p:nvPr/>
              </p:nvSpPr>
              <p:spPr bwMode="auto">
                <a:xfrm>
                  <a:off x="2855" y="116"/>
                  <a:ext cx="399" cy="116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8262" name="Rectangle 199"/>
            <p:cNvSpPr>
              <a:spLocks noChangeArrowheads="1"/>
            </p:cNvSpPr>
            <p:nvPr/>
          </p:nvSpPr>
          <p:spPr bwMode="auto">
            <a:xfrm>
              <a:off x="-3" y="-3"/>
              <a:ext cx="3260" cy="238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8" name="Rectangle 200"/>
          <p:cNvSpPr>
            <a:spLocks noChangeArrowheads="1"/>
          </p:cNvSpPr>
          <p:nvPr/>
        </p:nvSpPr>
        <p:spPr bwMode="auto">
          <a:xfrm>
            <a:off x="1498600" y="3184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8209" name="Rectangle 201"/>
          <p:cNvSpPr>
            <a:spLocks noChangeArrowheads="1"/>
          </p:cNvSpPr>
          <p:nvPr/>
        </p:nvSpPr>
        <p:spPr bwMode="auto">
          <a:xfrm>
            <a:off x="1847850" y="31845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8210" name="Group 202"/>
          <p:cNvGrpSpPr>
            <a:grpSpLocks/>
          </p:cNvGrpSpPr>
          <p:nvPr/>
        </p:nvGrpSpPr>
        <p:grpSpPr bwMode="auto">
          <a:xfrm>
            <a:off x="0" y="609600"/>
            <a:ext cx="8915400" cy="1066800"/>
            <a:chOff x="-3" y="-3"/>
            <a:chExt cx="3439" cy="314"/>
          </a:xfrm>
        </p:grpSpPr>
        <p:grpSp>
          <p:nvGrpSpPr>
            <p:cNvPr id="8211" name="Group 203"/>
            <p:cNvGrpSpPr>
              <a:grpSpLocks/>
            </p:cNvGrpSpPr>
            <p:nvPr/>
          </p:nvGrpSpPr>
          <p:grpSpPr bwMode="auto">
            <a:xfrm>
              <a:off x="0" y="0"/>
              <a:ext cx="3433" cy="308"/>
              <a:chOff x="0" y="0"/>
              <a:chExt cx="3433" cy="308"/>
            </a:xfrm>
          </p:grpSpPr>
          <p:grpSp>
            <p:nvGrpSpPr>
              <p:cNvPr id="8213" name="Group 204"/>
              <p:cNvGrpSpPr>
                <a:grpSpLocks/>
              </p:cNvGrpSpPr>
              <p:nvPr/>
            </p:nvGrpSpPr>
            <p:grpSpPr bwMode="auto">
              <a:xfrm>
                <a:off x="0" y="0"/>
                <a:ext cx="667" cy="154"/>
                <a:chOff x="0" y="0"/>
                <a:chExt cx="667" cy="154"/>
              </a:xfrm>
            </p:grpSpPr>
            <p:sp>
              <p:nvSpPr>
                <p:cNvPr id="8257" name="Rectangle 205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667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8258" name="Group 206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667" cy="154"/>
                  <a:chOff x="0" y="0"/>
                  <a:chExt cx="667" cy="154"/>
                </a:xfrm>
              </p:grpSpPr>
              <p:sp>
                <p:nvSpPr>
                  <p:cNvPr id="8259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667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tx2"/>
                        </a:solidFill>
                        <a:latin typeface="Arial" charset="0"/>
                        <a:cs typeface="Arial" charset="0"/>
                      </a:rPr>
                      <a:t>CustomerNum</a:t>
                    </a:r>
                    <a:endParaRPr lang="en-US" sz="1600" b="1">
                      <a:solidFill>
                        <a:schemeClr val="tx2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260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667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14" name="Group 209"/>
              <p:cNvGrpSpPr>
                <a:grpSpLocks/>
              </p:cNvGrpSpPr>
              <p:nvPr/>
            </p:nvGrpSpPr>
            <p:grpSpPr bwMode="auto">
              <a:xfrm>
                <a:off x="667" y="0"/>
                <a:ext cx="1056" cy="154"/>
                <a:chOff x="667" y="0"/>
                <a:chExt cx="1056" cy="154"/>
              </a:xfrm>
            </p:grpSpPr>
            <p:sp>
              <p:nvSpPr>
                <p:cNvPr id="8253" name="Rectangle 210"/>
                <p:cNvSpPr>
                  <a:spLocks noChangeArrowheads="1"/>
                </p:cNvSpPr>
                <p:nvPr/>
              </p:nvSpPr>
              <p:spPr bwMode="auto">
                <a:xfrm>
                  <a:off x="667" y="0"/>
                  <a:ext cx="1056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8254" name="Group 211"/>
                <p:cNvGrpSpPr>
                  <a:grpSpLocks/>
                </p:cNvGrpSpPr>
                <p:nvPr/>
              </p:nvGrpSpPr>
              <p:grpSpPr bwMode="auto">
                <a:xfrm>
                  <a:off x="667" y="0"/>
                  <a:ext cx="1056" cy="154"/>
                  <a:chOff x="667" y="0"/>
                  <a:chExt cx="1056" cy="154"/>
                </a:xfrm>
              </p:grpSpPr>
              <p:sp>
                <p:nvSpPr>
                  <p:cNvPr id="8255" name="Rectangle 212"/>
                  <p:cNvSpPr>
                    <a:spLocks noChangeArrowheads="1"/>
                  </p:cNvSpPr>
                  <p:nvPr/>
                </p:nvSpPr>
                <p:spPr bwMode="auto">
                  <a:xfrm>
                    <a:off x="667" y="0"/>
                    <a:ext cx="1056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tx2"/>
                        </a:solidFill>
                        <a:latin typeface="Arial" charset="0"/>
                        <a:cs typeface="Arial" charset="0"/>
                      </a:rPr>
                      <a:t>BillingName</a:t>
                    </a:r>
                    <a:endParaRPr lang="en-US" sz="1600" b="1">
                      <a:solidFill>
                        <a:schemeClr val="tx2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256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667" y="0"/>
                    <a:ext cx="1056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15" name="Group 214"/>
              <p:cNvGrpSpPr>
                <a:grpSpLocks/>
              </p:cNvGrpSpPr>
              <p:nvPr/>
            </p:nvGrpSpPr>
            <p:grpSpPr bwMode="auto">
              <a:xfrm>
                <a:off x="1723" y="0"/>
                <a:ext cx="588" cy="154"/>
                <a:chOff x="1723" y="0"/>
                <a:chExt cx="588" cy="154"/>
              </a:xfrm>
            </p:grpSpPr>
            <p:sp>
              <p:nvSpPr>
                <p:cNvPr id="8249" name="Rectangle 215"/>
                <p:cNvSpPr>
                  <a:spLocks noChangeArrowheads="1"/>
                </p:cNvSpPr>
                <p:nvPr/>
              </p:nvSpPr>
              <p:spPr bwMode="auto">
                <a:xfrm>
                  <a:off x="1723" y="0"/>
                  <a:ext cx="588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8250" name="Group 216"/>
                <p:cNvGrpSpPr>
                  <a:grpSpLocks/>
                </p:cNvGrpSpPr>
                <p:nvPr/>
              </p:nvGrpSpPr>
              <p:grpSpPr bwMode="auto">
                <a:xfrm>
                  <a:off x="1723" y="0"/>
                  <a:ext cx="588" cy="154"/>
                  <a:chOff x="1723" y="0"/>
                  <a:chExt cx="588" cy="154"/>
                </a:xfrm>
              </p:grpSpPr>
              <p:sp>
                <p:nvSpPr>
                  <p:cNvPr id="8251" name="Rectangle 217"/>
                  <p:cNvSpPr>
                    <a:spLocks noChangeArrowheads="1"/>
                  </p:cNvSpPr>
                  <p:nvPr/>
                </p:nvSpPr>
                <p:spPr bwMode="auto">
                  <a:xfrm>
                    <a:off x="1723" y="0"/>
                    <a:ext cx="588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tx2"/>
                        </a:solidFill>
                        <a:latin typeface="Arial" charset="0"/>
                        <a:cs typeface="Arial" charset="0"/>
                      </a:rPr>
                      <a:t>Street</a:t>
                    </a:r>
                    <a:endParaRPr lang="en-US" sz="1600" b="1">
                      <a:solidFill>
                        <a:schemeClr val="tx2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252" name="Rectangle 218"/>
                  <p:cNvSpPr>
                    <a:spLocks noChangeArrowheads="1"/>
                  </p:cNvSpPr>
                  <p:nvPr/>
                </p:nvSpPr>
                <p:spPr bwMode="auto">
                  <a:xfrm>
                    <a:off x="1723" y="0"/>
                    <a:ext cx="588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16" name="Group 219"/>
              <p:cNvGrpSpPr>
                <a:grpSpLocks/>
              </p:cNvGrpSpPr>
              <p:nvPr/>
            </p:nvGrpSpPr>
            <p:grpSpPr bwMode="auto">
              <a:xfrm>
                <a:off x="2311" y="0"/>
                <a:ext cx="475" cy="154"/>
                <a:chOff x="2311" y="0"/>
                <a:chExt cx="475" cy="154"/>
              </a:xfrm>
            </p:grpSpPr>
            <p:sp>
              <p:nvSpPr>
                <p:cNvPr id="8245" name="Rectangle 220"/>
                <p:cNvSpPr>
                  <a:spLocks noChangeArrowheads="1"/>
                </p:cNvSpPr>
                <p:nvPr/>
              </p:nvSpPr>
              <p:spPr bwMode="auto">
                <a:xfrm>
                  <a:off x="2311" y="0"/>
                  <a:ext cx="475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8246" name="Group 221"/>
                <p:cNvGrpSpPr>
                  <a:grpSpLocks/>
                </p:cNvGrpSpPr>
                <p:nvPr/>
              </p:nvGrpSpPr>
              <p:grpSpPr bwMode="auto">
                <a:xfrm>
                  <a:off x="2311" y="0"/>
                  <a:ext cx="475" cy="154"/>
                  <a:chOff x="2311" y="0"/>
                  <a:chExt cx="475" cy="154"/>
                </a:xfrm>
              </p:grpSpPr>
              <p:sp>
                <p:nvSpPr>
                  <p:cNvPr id="8247" name="Rectangle 222"/>
                  <p:cNvSpPr>
                    <a:spLocks noChangeArrowheads="1"/>
                  </p:cNvSpPr>
                  <p:nvPr/>
                </p:nvSpPr>
                <p:spPr bwMode="auto">
                  <a:xfrm>
                    <a:off x="2311" y="0"/>
                    <a:ext cx="475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tx2"/>
                        </a:solidFill>
                        <a:latin typeface="Arial" charset="0"/>
                        <a:cs typeface="Arial" charset="0"/>
                      </a:rPr>
                      <a:t>City</a:t>
                    </a:r>
                    <a:endParaRPr lang="en-US" sz="1600" b="1">
                      <a:solidFill>
                        <a:schemeClr val="tx2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248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2311" y="0"/>
                    <a:ext cx="475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17" name="Group 224"/>
              <p:cNvGrpSpPr>
                <a:grpSpLocks/>
              </p:cNvGrpSpPr>
              <p:nvPr/>
            </p:nvGrpSpPr>
            <p:grpSpPr bwMode="auto">
              <a:xfrm>
                <a:off x="2786" y="0"/>
                <a:ext cx="311" cy="154"/>
                <a:chOff x="2786" y="0"/>
                <a:chExt cx="311" cy="154"/>
              </a:xfrm>
            </p:grpSpPr>
            <p:sp>
              <p:nvSpPr>
                <p:cNvPr id="8241" name="Rectangle 225"/>
                <p:cNvSpPr>
                  <a:spLocks noChangeArrowheads="1"/>
                </p:cNvSpPr>
                <p:nvPr/>
              </p:nvSpPr>
              <p:spPr bwMode="auto">
                <a:xfrm>
                  <a:off x="2786" y="0"/>
                  <a:ext cx="311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8242" name="Group 226"/>
                <p:cNvGrpSpPr>
                  <a:grpSpLocks/>
                </p:cNvGrpSpPr>
                <p:nvPr/>
              </p:nvGrpSpPr>
              <p:grpSpPr bwMode="auto">
                <a:xfrm>
                  <a:off x="2786" y="0"/>
                  <a:ext cx="311" cy="154"/>
                  <a:chOff x="2786" y="0"/>
                  <a:chExt cx="311" cy="154"/>
                </a:xfrm>
              </p:grpSpPr>
              <p:sp>
                <p:nvSpPr>
                  <p:cNvPr id="8243" name="Rectangle 227"/>
                  <p:cNvSpPr>
                    <a:spLocks noChangeArrowheads="1"/>
                  </p:cNvSpPr>
                  <p:nvPr/>
                </p:nvSpPr>
                <p:spPr bwMode="auto">
                  <a:xfrm>
                    <a:off x="2786" y="0"/>
                    <a:ext cx="311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tx2"/>
                        </a:solidFill>
                        <a:latin typeface="Arial" charset="0"/>
                        <a:cs typeface="Arial" charset="0"/>
                      </a:rPr>
                      <a:t>State</a:t>
                    </a:r>
                    <a:endParaRPr lang="en-US" sz="1600" b="1">
                      <a:solidFill>
                        <a:schemeClr val="tx2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244" name="Rectangle 228"/>
                  <p:cNvSpPr>
                    <a:spLocks noChangeArrowheads="1"/>
                  </p:cNvSpPr>
                  <p:nvPr/>
                </p:nvSpPr>
                <p:spPr bwMode="auto">
                  <a:xfrm>
                    <a:off x="2786" y="0"/>
                    <a:ext cx="311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18" name="Group 229"/>
              <p:cNvGrpSpPr>
                <a:grpSpLocks/>
              </p:cNvGrpSpPr>
              <p:nvPr/>
            </p:nvGrpSpPr>
            <p:grpSpPr bwMode="auto">
              <a:xfrm>
                <a:off x="3097" y="0"/>
                <a:ext cx="336" cy="154"/>
                <a:chOff x="3097" y="0"/>
                <a:chExt cx="336" cy="154"/>
              </a:xfrm>
            </p:grpSpPr>
            <p:sp>
              <p:nvSpPr>
                <p:cNvPr id="8237" name="Rectangle 230"/>
                <p:cNvSpPr>
                  <a:spLocks noChangeArrowheads="1"/>
                </p:cNvSpPr>
                <p:nvPr/>
              </p:nvSpPr>
              <p:spPr bwMode="auto">
                <a:xfrm>
                  <a:off x="3097" y="0"/>
                  <a:ext cx="336" cy="154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grpSp>
              <p:nvGrpSpPr>
                <p:cNvPr id="8238" name="Group 231"/>
                <p:cNvGrpSpPr>
                  <a:grpSpLocks/>
                </p:cNvGrpSpPr>
                <p:nvPr/>
              </p:nvGrpSpPr>
              <p:grpSpPr bwMode="auto">
                <a:xfrm>
                  <a:off x="3097" y="0"/>
                  <a:ext cx="336" cy="154"/>
                  <a:chOff x="3097" y="0"/>
                  <a:chExt cx="336" cy="154"/>
                </a:xfrm>
              </p:grpSpPr>
              <p:sp>
                <p:nvSpPr>
                  <p:cNvPr id="8239" name="Rectangle 232"/>
                  <p:cNvSpPr>
                    <a:spLocks noChangeArrowheads="1"/>
                  </p:cNvSpPr>
                  <p:nvPr/>
                </p:nvSpPr>
                <p:spPr bwMode="auto">
                  <a:xfrm>
                    <a:off x="3097" y="0"/>
                    <a:ext cx="336" cy="154"/>
                  </a:xfrm>
                  <a:prstGeom prst="rect">
                    <a:avLst/>
                  </a:pr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anchor="ctr"/>
                  <a:lstStyle/>
                  <a:p>
                    <a:r>
                      <a:rPr lang="en-US" sz="1600" b="1">
                        <a:solidFill>
                          <a:schemeClr val="tx2"/>
                        </a:solidFill>
                        <a:latin typeface="Arial" charset="0"/>
                        <a:cs typeface="Arial" charset="0"/>
                      </a:rPr>
                      <a:t>Zip</a:t>
                    </a:r>
                    <a:endParaRPr lang="en-US" sz="1600" b="1">
                      <a:solidFill>
                        <a:schemeClr val="tx2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8240" name="Rectangle 233"/>
                  <p:cNvSpPr>
                    <a:spLocks noChangeArrowheads="1"/>
                  </p:cNvSpPr>
                  <p:nvPr/>
                </p:nvSpPr>
                <p:spPr bwMode="auto">
                  <a:xfrm>
                    <a:off x="3097" y="0"/>
                    <a:ext cx="336" cy="154"/>
                  </a:xfrm>
                  <a:prstGeom prst="rect">
                    <a:avLst/>
                  </a:prstGeom>
                  <a:noFill/>
                  <a:ln w="7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8219" name="Group 234"/>
              <p:cNvGrpSpPr>
                <a:grpSpLocks/>
              </p:cNvGrpSpPr>
              <p:nvPr/>
            </p:nvGrpSpPr>
            <p:grpSpPr bwMode="auto">
              <a:xfrm>
                <a:off x="0" y="154"/>
                <a:ext cx="667" cy="154"/>
                <a:chOff x="0" y="154"/>
                <a:chExt cx="667" cy="154"/>
              </a:xfrm>
            </p:grpSpPr>
            <p:sp>
              <p:nvSpPr>
                <p:cNvPr id="8235" name="Rectangle 235"/>
                <p:cNvSpPr>
                  <a:spLocks noChangeArrowheads="1"/>
                </p:cNvSpPr>
                <p:nvPr/>
              </p:nvSpPr>
              <p:spPr bwMode="auto">
                <a:xfrm>
                  <a:off x="0" y="154"/>
                  <a:ext cx="667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tx2"/>
                      </a:solidFill>
                      <a:latin typeface="Arial" charset="0"/>
                      <a:cs typeface="Arial" charset="0"/>
                    </a:rPr>
                    <a:t>129</a:t>
                  </a:r>
                  <a:endParaRPr lang="en-US" sz="1600" b="1">
                    <a:solidFill>
                      <a:schemeClr val="tx2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236" name="Rectangle 236"/>
                <p:cNvSpPr>
                  <a:spLocks noChangeArrowheads="1"/>
                </p:cNvSpPr>
                <p:nvPr/>
              </p:nvSpPr>
              <p:spPr bwMode="auto">
                <a:xfrm>
                  <a:off x="0" y="154"/>
                  <a:ext cx="667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8220" name="Group 237"/>
              <p:cNvGrpSpPr>
                <a:grpSpLocks/>
              </p:cNvGrpSpPr>
              <p:nvPr/>
            </p:nvGrpSpPr>
            <p:grpSpPr bwMode="auto">
              <a:xfrm>
                <a:off x="667" y="154"/>
                <a:ext cx="1056" cy="154"/>
                <a:chOff x="667" y="154"/>
                <a:chExt cx="1056" cy="154"/>
              </a:xfrm>
            </p:grpSpPr>
            <p:sp>
              <p:nvSpPr>
                <p:cNvPr id="8233" name="Rectangle 238"/>
                <p:cNvSpPr>
                  <a:spLocks noChangeArrowheads="1"/>
                </p:cNvSpPr>
                <p:nvPr/>
              </p:nvSpPr>
              <p:spPr bwMode="auto">
                <a:xfrm>
                  <a:off x="667" y="154"/>
                  <a:ext cx="1056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tx2"/>
                      </a:solidFill>
                      <a:latin typeface="Arial" charset="0"/>
                      <a:cs typeface="Arial" charset="0"/>
                    </a:rPr>
                    <a:t>Sandy Lookout Restaurant</a:t>
                  </a:r>
                  <a:endParaRPr lang="en-US" sz="1600" b="1">
                    <a:solidFill>
                      <a:schemeClr val="tx2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234" name="Rectangle 239"/>
                <p:cNvSpPr>
                  <a:spLocks noChangeArrowheads="1"/>
                </p:cNvSpPr>
                <p:nvPr/>
              </p:nvSpPr>
              <p:spPr bwMode="auto">
                <a:xfrm>
                  <a:off x="667" y="154"/>
                  <a:ext cx="1056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8221" name="Group 240"/>
              <p:cNvGrpSpPr>
                <a:grpSpLocks/>
              </p:cNvGrpSpPr>
              <p:nvPr/>
            </p:nvGrpSpPr>
            <p:grpSpPr bwMode="auto">
              <a:xfrm>
                <a:off x="1723" y="154"/>
                <a:ext cx="588" cy="154"/>
                <a:chOff x="1723" y="154"/>
                <a:chExt cx="588" cy="154"/>
              </a:xfrm>
            </p:grpSpPr>
            <p:sp>
              <p:nvSpPr>
                <p:cNvPr id="8231" name="Rectangle 241"/>
                <p:cNvSpPr>
                  <a:spLocks noChangeArrowheads="1"/>
                </p:cNvSpPr>
                <p:nvPr/>
              </p:nvSpPr>
              <p:spPr bwMode="auto">
                <a:xfrm>
                  <a:off x="1723" y="154"/>
                  <a:ext cx="588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tx2"/>
                      </a:solidFill>
                      <a:latin typeface="Arial" charset="0"/>
                      <a:cs typeface="Arial" charset="0"/>
                    </a:rPr>
                    <a:t>PO Box 2800</a:t>
                  </a:r>
                  <a:endParaRPr lang="en-US" sz="1600" b="1">
                    <a:solidFill>
                      <a:schemeClr val="tx2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232" name="Rectangle 242"/>
                <p:cNvSpPr>
                  <a:spLocks noChangeArrowheads="1"/>
                </p:cNvSpPr>
                <p:nvPr/>
              </p:nvSpPr>
              <p:spPr bwMode="auto">
                <a:xfrm>
                  <a:off x="1723" y="154"/>
                  <a:ext cx="588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8222" name="Group 243"/>
              <p:cNvGrpSpPr>
                <a:grpSpLocks/>
              </p:cNvGrpSpPr>
              <p:nvPr/>
            </p:nvGrpSpPr>
            <p:grpSpPr bwMode="auto">
              <a:xfrm>
                <a:off x="2311" y="154"/>
                <a:ext cx="475" cy="154"/>
                <a:chOff x="2311" y="154"/>
                <a:chExt cx="475" cy="154"/>
              </a:xfrm>
            </p:grpSpPr>
            <p:sp>
              <p:nvSpPr>
                <p:cNvPr id="8229" name="Rectangle 244"/>
                <p:cNvSpPr>
                  <a:spLocks noChangeArrowheads="1"/>
                </p:cNvSpPr>
                <p:nvPr/>
              </p:nvSpPr>
              <p:spPr bwMode="auto">
                <a:xfrm>
                  <a:off x="2311" y="154"/>
                  <a:ext cx="475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tx2"/>
                      </a:solidFill>
                      <a:latin typeface="Arial" charset="0"/>
                      <a:cs typeface="Arial" charset="0"/>
                    </a:rPr>
                    <a:t>Grandville</a:t>
                  </a:r>
                  <a:endParaRPr lang="en-US" sz="1600" b="1">
                    <a:solidFill>
                      <a:schemeClr val="tx2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230" name="Rectangle 245"/>
                <p:cNvSpPr>
                  <a:spLocks noChangeArrowheads="1"/>
                </p:cNvSpPr>
                <p:nvPr/>
              </p:nvSpPr>
              <p:spPr bwMode="auto">
                <a:xfrm>
                  <a:off x="2311" y="154"/>
                  <a:ext cx="475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8223" name="Group 246"/>
              <p:cNvGrpSpPr>
                <a:grpSpLocks/>
              </p:cNvGrpSpPr>
              <p:nvPr/>
            </p:nvGrpSpPr>
            <p:grpSpPr bwMode="auto">
              <a:xfrm>
                <a:off x="2786" y="154"/>
                <a:ext cx="311" cy="154"/>
                <a:chOff x="2786" y="154"/>
                <a:chExt cx="311" cy="154"/>
              </a:xfrm>
            </p:grpSpPr>
            <p:sp>
              <p:nvSpPr>
                <p:cNvPr id="8227" name="Rectangle 247"/>
                <p:cNvSpPr>
                  <a:spLocks noChangeArrowheads="1"/>
                </p:cNvSpPr>
                <p:nvPr/>
              </p:nvSpPr>
              <p:spPr bwMode="auto">
                <a:xfrm>
                  <a:off x="2786" y="154"/>
                  <a:ext cx="311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tx2"/>
                      </a:solidFill>
                      <a:latin typeface="Arial" charset="0"/>
                      <a:cs typeface="Arial" charset="0"/>
                    </a:rPr>
                    <a:t>MI</a:t>
                  </a:r>
                  <a:endParaRPr lang="en-US" sz="1600" b="1">
                    <a:solidFill>
                      <a:schemeClr val="tx2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228" name="Rectangle 248"/>
                <p:cNvSpPr>
                  <a:spLocks noChangeArrowheads="1"/>
                </p:cNvSpPr>
                <p:nvPr/>
              </p:nvSpPr>
              <p:spPr bwMode="auto">
                <a:xfrm>
                  <a:off x="2786" y="154"/>
                  <a:ext cx="311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8224" name="Group 249"/>
              <p:cNvGrpSpPr>
                <a:grpSpLocks/>
              </p:cNvGrpSpPr>
              <p:nvPr/>
            </p:nvGrpSpPr>
            <p:grpSpPr bwMode="auto">
              <a:xfrm>
                <a:off x="3097" y="154"/>
                <a:ext cx="336" cy="154"/>
                <a:chOff x="3097" y="154"/>
                <a:chExt cx="336" cy="154"/>
              </a:xfrm>
            </p:grpSpPr>
            <p:sp>
              <p:nvSpPr>
                <p:cNvPr id="8225" name="Rectangle 250"/>
                <p:cNvSpPr>
                  <a:spLocks noChangeArrowheads="1"/>
                </p:cNvSpPr>
                <p:nvPr/>
              </p:nvSpPr>
              <p:spPr bwMode="auto">
                <a:xfrm>
                  <a:off x="3097" y="154"/>
                  <a:ext cx="336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1600" b="1">
                      <a:solidFill>
                        <a:schemeClr val="tx2"/>
                      </a:solidFill>
                      <a:latin typeface="Arial" charset="0"/>
                      <a:cs typeface="Arial" charset="0"/>
                    </a:rPr>
                    <a:t>49468</a:t>
                  </a:r>
                  <a:endParaRPr lang="en-US" sz="1600" b="1">
                    <a:solidFill>
                      <a:schemeClr val="tx2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8226" name="Rectangle 251"/>
                <p:cNvSpPr>
                  <a:spLocks noChangeArrowheads="1"/>
                </p:cNvSpPr>
                <p:nvPr/>
              </p:nvSpPr>
              <p:spPr bwMode="auto">
                <a:xfrm>
                  <a:off x="3097" y="154"/>
                  <a:ext cx="336" cy="154"/>
                </a:xfrm>
                <a:prstGeom prst="rect">
                  <a:avLst/>
                </a:prstGeom>
                <a:noFill/>
                <a:ln w="7">
                  <a:solidFill>
                    <a:srgbClr val="C0C0C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8212" name="Rectangle 252"/>
            <p:cNvSpPr>
              <a:spLocks noChangeArrowheads="1"/>
            </p:cNvSpPr>
            <p:nvPr/>
          </p:nvSpPr>
          <p:spPr bwMode="auto">
            <a:xfrm>
              <a:off x="-3" y="-3"/>
              <a:ext cx="3439" cy="314"/>
            </a:xfrm>
            <a:prstGeom prst="rect">
              <a:avLst/>
            </a:prstGeom>
            <a:noFill/>
            <a:ln w="1111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Creating a Sample Query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Kim </a:t>
            </a:r>
            <a:r>
              <a:rPr lang="en-US" sz="2400" dirty="0" smtClean="0"/>
              <a:t>Carpenter (director </a:t>
            </a:r>
            <a:r>
              <a:rPr lang="en-US" sz="2400" dirty="0"/>
              <a:t>of </a:t>
            </a:r>
            <a:r>
              <a:rPr lang="en-US" sz="2400" dirty="0" smtClean="0"/>
              <a:t>marketing) </a:t>
            </a:r>
            <a:r>
              <a:rPr lang="en-US" sz="2400" dirty="0"/>
              <a:t>wants a list of all restaurant customers </a:t>
            </a:r>
            <a:r>
              <a:rPr lang="en-US" sz="2400" dirty="0" smtClean="0"/>
              <a:t>because her </a:t>
            </a:r>
            <a:r>
              <a:rPr lang="en-US" sz="2400" dirty="0"/>
              <a:t>staff can call customers to check on their satisfaction with Valle coffee’s services and products. She wants to have only followings; </a:t>
            </a:r>
            <a:r>
              <a:rPr lang="en-US" sz="2400" b="1" dirty="0" err="1"/>
              <a:t>CustomerName</a:t>
            </a:r>
            <a:r>
              <a:rPr lang="en-US" sz="2400" b="1" dirty="0"/>
              <a:t>, City, State, </a:t>
            </a:r>
            <a:r>
              <a:rPr lang="en-US" sz="2400" b="1" dirty="0" err="1"/>
              <a:t>OwnerName</a:t>
            </a:r>
            <a:r>
              <a:rPr lang="en-US" sz="2400" b="1" dirty="0"/>
              <a:t>, </a:t>
            </a:r>
            <a:r>
              <a:rPr lang="en-US" sz="2400" dirty="0"/>
              <a:t>and</a:t>
            </a:r>
            <a:r>
              <a:rPr lang="en-US" sz="2400" b="1" dirty="0"/>
              <a:t> Phone</a:t>
            </a:r>
            <a:r>
              <a:rPr lang="en-US" sz="2400" dirty="0"/>
              <a:t>. </a:t>
            </a:r>
          </a:p>
          <a:p>
            <a:pPr eaLnBrk="1" hangingPunct="1"/>
            <a:r>
              <a:rPr lang="en-US" sz="2400" dirty="0">
                <a:solidFill>
                  <a:schemeClr val="folHlink"/>
                </a:solidFill>
              </a:rPr>
              <a:t>Use restaurant 3 </a:t>
            </a:r>
            <a:r>
              <a:rPr lang="en-US" sz="2400" dirty="0">
                <a:solidFill>
                  <a:schemeClr val="folHlink"/>
                </a:solidFill>
                <a:hlinkClick r:id="" action="ppaction://noaction"/>
              </a:rPr>
              <a:t>database</a:t>
            </a:r>
            <a:endParaRPr lang="en-US" sz="2400" dirty="0">
              <a:solidFill>
                <a:schemeClr val="folHlink"/>
              </a:solidFill>
            </a:endParaRPr>
          </a:p>
          <a:p>
            <a:pPr lvl="1" eaLnBrk="1" hangingPunct="1"/>
            <a:r>
              <a:rPr lang="en-US" sz="2000" dirty="0"/>
              <a:t>Save the query as </a:t>
            </a:r>
            <a:r>
              <a:rPr lang="en-US" sz="2000" b="1" dirty="0"/>
              <a:t>First Customer List</a:t>
            </a:r>
            <a:r>
              <a:rPr lang="en-US" sz="20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More about a Query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In Access, we are generating a query using </a:t>
            </a:r>
            <a:r>
              <a:rPr lang="en-US" sz="2400" u="sng" dirty="0" smtClean="0">
                <a:solidFill>
                  <a:srgbClr val="3333FF"/>
                </a:solidFill>
              </a:rPr>
              <a:t>Query </a:t>
            </a:r>
            <a:r>
              <a:rPr lang="en-US" sz="2400" u="sng" dirty="0">
                <a:solidFill>
                  <a:srgbClr val="3333FF"/>
                </a:solidFill>
              </a:rPr>
              <a:t>By Example</a:t>
            </a:r>
            <a:r>
              <a:rPr lang="en-US" sz="2400" dirty="0"/>
              <a:t> (QBE). </a:t>
            </a:r>
            <a:endParaRPr lang="en-US" altLang="ko-KR" sz="2400" dirty="0">
              <a:ea typeface="굴림" charset="-127"/>
            </a:endParaRPr>
          </a:p>
          <a:p>
            <a:pPr eaLnBrk="1" hangingPunct="1"/>
            <a:r>
              <a:rPr lang="en-US" altLang="ko-KR" sz="2400" dirty="0">
                <a:ea typeface="굴림" charset="-127"/>
              </a:rPr>
              <a:t>Do not include any unnecessary </a:t>
            </a:r>
            <a:r>
              <a:rPr lang="en-US" altLang="ko-KR" sz="2400" dirty="0" smtClean="0">
                <a:ea typeface="굴림" charset="-127"/>
              </a:rPr>
              <a:t>data items (tables </a:t>
            </a:r>
            <a:r>
              <a:rPr lang="en-US" altLang="ko-KR" sz="2400" dirty="0">
                <a:ea typeface="굴림" charset="-127"/>
              </a:rPr>
              <a:t>or </a:t>
            </a:r>
            <a:r>
              <a:rPr lang="en-US" altLang="ko-KR" sz="2400" dirty="0" smtClean="0">
                <a:ea typeface="굴림" charset="-127"/>
              </a:rPr>
              <a:t>queries) </a:t>
            </a:r>
            <a:r>
              <a:rPr lang="en-US" altLang="ko-KR" sz="2400" dirty="0">
                <a:ea typeface="굴림" charset="-127"/>
              </a:rPr>
              <a:t>in Design View of the query. </a:t>
            </a:r>
          </a:p>
          <a:p>
            <a:pPr lvl="1" eaLnBrk="1" hangingPunct="1"/>
            <a:r>
              <a:rPr lang="en-US" altLang="ko-KR" sz="2000" dirty="0">
                <a:ea typeface="굴림" charset="-127"/>
              </a:rPr>
              <a:t>Otherwise, you have to deal with unexpected problems. </a:t>
            </a:r>
          </a:p>
          <a:p>
            <a:pPr lvl="1" eaLnBrk="1" hangingPunct="1"/>
            <a:r>
              <a:rPr lang="en-US" altLang="ko-KR" sz="2000" dirty="0" smtClean="0">
                <a:ea typeface="굴림" charset="-127"/>
              </a:rPr>
              <a:t>You </a:t>
            </a:r>
            <a:r>
              <a:rPr lang="en-US" altLang="ko-KR" sz="2000" dirty="0">
                <a:ea typeface="굴림" charset="-127"/>
              </a:rPr>
              <a:t>will be penalized if you include unnecessary tables or queries.</a:t>
            </a:r>
            <a:endParaRPr lang="en-US" sz="2000" dirty="0"/>
          </a:p>
          <a:p>
            <a:pPr eaLnBrk="1" hangingPunct="1"/>
            <a:r>
              <a:rPr lang="en-US" sz="2400" dirty="0" smtClean="0"/>
              <a:t>Conditions </a:t>
            </a:r>
            <a:r>
              <a:rPr lang="en-US" sz="2400" dirty="0"/>
              <a:t>can be </a:t>
            </a:r>
            <a:r>
              <a:rPr lang="en-US" sz="2400" dirty="0" smtClean="0"/>
              <a:t>applied.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Creating Queries using </a:t>
            </a:r>
            <a:br>
              <a:rPr lang="en-US" sz="4000"/>
            </a:br>
            <a:r>
              <a:rPr lang="en-US" sz="4000"/>
              <a:t>Multiple Tables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459287"/>
          </a:xfrm>
        </p:spPr>
        <p:txBody>
          <a:bodyPr/>
          <a:lstStyle/>
          <a:p>
            <a:pPr marL="533400" indent="-533400" eaLnBrk="1" hangingPunct="1"/>
            <a:r>
              <a:rPr lang="en-US" sz="2400" dirty="0"/>
              <a:t>T</a:t>
            </a:r>
            <a:r>
              <a:rPr lang="en-US" sz="2400" dirty="0" smtClean="0"/>
              <a:t>here </a:t>
            </a:r>
            <a:r>
              <a:rPr lang="en-US" sz="2400" dirty="0"/>
              <a:t>have been some major changes in the </a:t>
            </a:r>
            <a:r>
              <a:rPr lang="en-US" sz="2400" b="1" dirty="0"/>
              <a:t>Restaurant</a:t>
            </a:r>
            <a:r>
              <a:rPr lang="en-US" sz="2400" dirty="0"/>
              <a:t> </a:t>
            </a:r>
            <a:r>
              <a:rPr lang="en-US" sz="2400" dirty="0" smtClean="0"/>
              <a:t>database. To </a:t>
            </a:r>
            <a:r>
              <a:rPr lang="en-US" sz="2400" dirty="0"/>
              <a:t>test </a:t>
            </a:r>
            <a:r>
              <a:rPr lang="en-US" sz="2400" dirty="0" smtClean="0"/>
              <a:t>reliability, Barbara </a:t>
            </a:r>
            <a:r>
              <a:rPr lang="en-US" sz="2400" dirty="0"/>
              <a:t>wants you to generate a </a:t>
            </a:r>
            <a:r>
              <a:rPr lang="en-US" sz="2400" dirty="0" smtClean="0"/>
              <a:t>query for testing the database. </a:t>
            </a:r>
            <a:r>
              <a:rPr lang="en-US" sz="2400" dirty="0"/>
              <a:t>The query must include following fields: </a:t>
            </a:r>
            <a:r>
              <a:rPr lang="en-US" sz="2400" b="1" dirty="0"/>
              <a:t>Order Number, Coffee Name, Quantity, Price, and Weight/Size</a:t>
            </a:r>
            <a:r>
              <a:rPr lang="en-US" sz="2400" dirty="0"/>
              <a:t>.</a:t>
            </a:r>
          </a:p>
          <a:p>
            <a:pPr marL="533400" indent="-533400" eaLnBrk="1" hangingPunct="1"/>
            <a:r>
              <a:rPr lang="en-US" sz="2400" dirty="0"/>
              <a:t>Save as </a:t>
            </a:r>
            <a:r>
              <a:rPr lang="en-US" sz="2400" b="1" dirty="0"/>
              <a:t>Test</a:t>
            </a:r>
          </a:p>
          <a:p>
            <a:pPr marL="1295400" lvl="2" indent="-381000" eaLnBrk="1" hangingPunct="1"/>
            <a:r>
              <a:rPr lang="en-US" dirty="0" smtClean="0">
                <a:solidFill>
                  <a:schemeClr val="folHlink"/>
                </a:solidFill>
              </a:rPr>
              <a:t>Select “</a:t>
            </a:r>
            <a:r>
              <a:rPr lang="en-US" dirty="0" err="1" smtClean="0">
                <a:solidFill>
                  <a:schemeClr val="folHlink"/>
                </a:solidFill>
              </a:rPr>
              <a:t>OrderNum</a:t>
            </a:r>
            <a:r>
              <a:rPr lang="en-US" dirty="0" smtClean="0">
                <a:solidFill>
                  <a:schemeClr val="folHlink"/>
                </a:solidFill>
              </a:rPr>
              <a:t>” </a:t>
            </a:r>
            <a:r>
              <a:rPr lang="en-US" dirty="0">
                <a:solidFill>
                  <a:schemeClr val="folHlink"/>
                </a:solidFill>
              </a:rPr>
              <a:t>from the </a:t>
            </a:r>
            <a:r>
              <a:rPr lang="en-US" dirty="0" smtClean="0">
                <a:solidFill>
                  <a:schemeClr val="folHlink"/>
                </a:solidFill>
              </a:rPr>
              <a:t>primary table</a:t>
            </a:r>
          </a:p>
          <a:p>
            <a:pPr marL="1295400" lvl="2" indent="-381000" eaLnBrk="1" hangingPunct="1"/>
            <a:r>
              <a:rPr lang="en-US" dirty="0" smtClean="0">
                <a:solidFill>
                  <a:schemeClr val="folHlink"/>
                </a:solidFill>
              </a:rPr>
              <a:t>Make sure to select only required tables. If selected a wrong table, Just delete it. </a:t>
            </a:r>
            <a:endParaRPr lang="en-US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2358</TotalTime>
  <Words>1990</Words>
  <Application>Microsoft Office PowerPoint</Application>
  <PresentationFormat>On-screen Show (4:3)</PresentationFormat>
  <Paragraphs>249</Paragraphs>
  <Slides>42</Slides>
  <Notes>35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굴림</vt:lpstr>
      <vt:lpstr>Arial</vt:lpstr>
      <vt:lpstr>Arial Narrow</vt:lpstr>
      <vt:lpstr>Tahoma</vt:lpstr>
      <vt:lpstr>Times New Roman</vt:lpstr>
      <vt:lpstr>Wingdings</vt:lpstr>
      <vt:lpstr>Blends</vt:lpstr>
      <vt:lpstr>Bitmap Image</vt:lpstr>
      <vt:lpstr>Database 3</vt:lpstr>
      <vt:lpstr>What is an Access query?</vt:lpstr>
      <vt:lpstr>What is an Access query? Con’t</vt:lpstr>
      <vt:lpstr>The Query Design view window</vt:lpstr>
      <vt:lpstr>Before Creating Query</vt:lpstr>
      <vt:lpstr>PowerPoint Presentation</vt:lpstr>
      <vt:lpstr>Creating a Sample Query</vt:lpstr>
      <vt:lpstr>More about a Query</vt:lpstr>
      <vt:lpstr>Creating Queries using  Multiple Tables</vt:lpstr>
      <vt:lpstr>Querying and Sorting of  multiple Tables</vt:lpstr>
      <vt:lpstr>PowerPoint Presentation</vt:lpstr>
      <vt:lpstr>Stating Query Condition</vt:lpstr>
      <vt:lpstr>Applying Exact Condition</vt:lpstr>
      <vt:lpstr>Using Like a*</vt:lpstr>
      <vt:lpstr>Using Between ** and **</vt:lpstr>
      <vt:lpstr>Using Greater than (&gt;)</vt:lpstr>
      <vt:lpstr>Using And and Or Operators</vt:lpstr>
      <vt:lpstr>Creating And and Or conditions  in the design grid</vt:lpstr>
      <vt:lpstr>Using AND</vt:lpstr>
      <vt:lpstr>Using OR</vt:lpstr>
      <vt:lpstr>Using OR</vt:lpstr>
      <vt:lpstr>Performing Calculation</vt:lpstr>
      <vt:lpstr>Performing Calculation</vt:lpstr>
      <vt:lpstr>A calculated field in  the query datasheet</vt:lpstr>
      <vt:lpstr>Manually…..</vt:lpstr>
      <vt:lpstr>PowerPoint Presentation</vt:lpstr>
      <vt:lpstr>Using Aggregate Functions</vt:lpstr>
      <vt:lpstr>Using Aggregate Functions</vt:lpstr>
      <vt:lpstr>Access Aggregate Function</vt:lpstr>
      <vt:lpstr>Using Aggregate Functions</vt:lpstr>
      <vt:lpstr>Change Title</vt:lpstr>
      <vt:lpstr>Using Record Group Calculations</vt:lpstr>
      <vt:lpstr>Using Record Group Calculations</vt:lpstr>
      <vt:lpstr>Query Practice: Generating Queries</vt:lpstr>
      <vt:lpstr>Query Practice: Generating Queries</vt:lpstr>
      <vt:lpstr>Query Practice: Generating Queries</vt:lpstr>
      <vt:lpstr>Query Practice: Generating Queries</vt:lpstr>
      <vt:lpstr>Query Practice: Generating Queries</vt:lpstr>
      <vt:lpstr>Query Practice: Generating Queries</vt:lpstr>
      <vt:lpstr>Query Practice: Generating Queries</vt:lpstr>
      <vt:lpstr>Query Practice: Generating Queries</vt:lpstr>
      <vt:lpstr>Query Practice: Generating Queries</vt:lpstr>
    </vt:vector>
  </TitlesOfParts>
  <Company>MSU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Access 2</dc:title>
  <dc:creator>Yong S. Choi</dc:creator>
  <cp:lastModifiedBy>Yong Choi</cp:lastModifiedBy>
  <cp:revision>279</cp:revision>
  <dcterms:created xsi:type="dcterms:W3CDTF">2001-04-12T01:59:17Z</dcterms:created>
  <dcterms:modified xsi:type="dcterms:W3CDTF">2017-09-21T18:22:31Z</dcterms:modified>
</cp:coreProperties>
</file>