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90" r:id="rId3"/>
    <p:sldId id="294" r:id="rId4"/>
    <p:sldId id="295" r:id="rId5"/>
    <p:sldId id="300" r:id="rId6"/>
    <p:sldId id="297" r:id="rId7"/>
    <p:sldId id="298" r:id="rId8"/>
    <p:sldId id="299" r:id="rId9"/>
    <p:sldId id="301" r:id="rId10"/>
    <p:sldId id="257" r:id="rId11"/>
    <p:sldId id="258" r:id="rId12"/>
    <p:sldId id="263" r:id="rId13"/>
    <p:sldId id="286" r:id="rId14"/>
    <p:sldId id="261" r:id="rId15"/>
    <p:sldId id="264" r:id="rId16"/>
    <p:sldId id="285" r:id="rId17"/>
    <p:sldId id="283" r:id="rId18"/>
    <p:sldId id="265" r:id="rId19"/>
    <p:sldId id="266" r:id="rId20"/>
    <p:sldId id="276" r:id="rId21"/>
    <p:sldId id="268" r:id="rId22"/>
    <p:sldId id="270" r:id="rId23"/>
    <p:sldId id="269" r:id="rId24"/>
    <p:sldId id="271" r:id="rId25"/>
    <p:sldId id="272" r:id="rId26"/>
    <p:sldId id="287" r:id="rId27"/>
    <p:sldId id="275" r:id="rId28"/>
    <p:sldId id="288" r:id="rId29"/>
    <p:sldId id="279" r:id="rId30"/>
    <p:sldId id="289" r:id="rId31"/>
    <p:sldId id="281" r:id="rId32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8000"/>
    <a:srgbClr val="FF9900"/>
    <a:srgbClr val="FF00FF"/>
    <a:srgbClr val="FFFF00"/>
    <a:srgbClr val="0000FF"/>
    <a:srgbClr val="CC33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48" autoAdjust="0"/>
    <p:restoredTop sz="86482" autoAdjust="0"/>
  </p:normalViewPr>
  <p:slideViewPr>
    <p:cSldViewPr>
      <p:cViewPr varScale="1">
        <p:scale>
          <a:sx n="114" d="100"/>
          <a:sy n="114" d="100"/>
        </p:scale>
        <p:origin x="12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4AEAC6-B2BF-4561-942C-83891F2AB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8DC9838-6235-4255-B021-5084E1AB6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466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42D45FA-8BCE-4FF2-A328-7025962E0FEA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923888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4173A02-D258-4D52-8F05-B8C67A06C9A1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45137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37477CD-0687-4E97-9351-4CA823DF527F}" type="slidenum">
              <a:rPr lang="en-US" sz="1200" smtClean="0"/>
              <a:pPr eaLnBrk="1" hangingPunct="1"/>
              <a:t>13</a:t>
            </a:fld>
            <a:endParaRPr lang="en-US" sz="120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94170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A911F64-8DA8-46FA-A3D4-0A967AE826D0}" type="slidenum">
              <a:rPr lang="en-US" sz="1200" smtClean="0"/>
              <a:pPr eaLnBrk="1" hangingPunct="1"/>
              <a:t>14</a:t>
            </a:fld>
            <a:endParaRPr lang="en-US" sz="12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3591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C13CEF6-DB4D-4DAB-B477-12508505824C}" type="slidenum">
              <a:rPr lang="en-US" sz="1200" smtClean="0"/>
              <a:pPr eaLnBrk="1" hangingPunct="1"/>
              <a:t>15</a:t>
            </a:fld>
            <a:endParaRPr lang="en-US" sz="120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057776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77200E9-A57C-4ED0-9121-3E7EE3C79FD9}" type="slidenum">
              <a:rPr lang="en-US" sz="1200" smtClean="0"/>
              <a:pPr eaLnBrk="1" hangingPunct="1"/>
              <a:t>16</a:t>
            </a:fld>
            <a:endParaRPr lang="en-US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177109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7C983A9-62E3-473E-8C2A-950B2B2EBE1E}" type="slidenum">
              <a:rPr lang="en-US" sz="1200" smtClean="0"/>
              <a:pPr eaLnBrk="1" hangingPunct="1"/>
              <a:t>17</a:t>
            </a:fld>
            <a:endParaRPr lang="en-US" sz="120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746366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EA3CD19-B40F-40FF-9140-B458253CFBB7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838022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1E657AB-E6DE-490B-8F0D-C938CE346FF9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748588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38B9498-6420-4298-9154-C0ACB81F8A3D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1" smtClean="0"/>
              <a:t>B3: up to 4% (company contribution) 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smtClean="0"/>
              <a:t>Data </a:t>
            </a:r>
            <a:r>
              <a:rPr lang="en-US" smtClean="0">
                <a:sym typeface="Wingdings" pitchFamily="2" charset="2"/>
              </a:rPr>
              <a:t> Validation  Settings tab  Decimal  less than or  equal to from the Data list arrow  Type 0.04  in the Maximum text box </a:t>
            </a:r>
          </a:p>
          <a:p>
            <a:pPr lvl="1">
              <a:spcBef>
                <a:spcPct val="0"/>
              </a:spcBef>
              <a:buFontTx/>
              <a:buChar char="•"/>
            </a:pPr>
            <a:endParaRPr lang="en-US" smtClean="0">
              <a:sym typeface="Wingdings" pitchFamily="2" charset="2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smtClean="0">
                <a:sym typeface="Wingdings" pitchFamily="2" charset="2"/>
              </a:rPr>
              <a:t>Input message tab(make sure the check box is checked)  Title text box  Type Valid Data  Input Message text box  Type Percent of salary invested by employer cannot exceed 4% </a:t>
            </a:r>
          </a:p>
          <a:p>
            <a:pPr lvl="1">
              <a:spcBef>
                <a:spcPct val="0"/>
              </a:spcBef>
              <a:buFontTx/>
              <a:buChar char="•"/>
            </a:pPr>
            <a:endParaRPr lang="en-US" smtClean="0">
              <a:sym typeface="Wingdings" pitchFamily="2" charset="2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smtClean="0"/>
              <a:t>Error Alert tab </a:t>
            </a:r>
            <a:r>
              <a:rPr lang="en-US" smtClean="0">
                <a:sym typeface="Wingdings" pitchFamily="2" charset="2"/>
              </a:rPr>
              <a:t>(make sure the check box is checked) </a:t>
            </a:r>
            <a:r>
              <a:rPr lang="en-US" smtClean="0"/>
              <a:t> </a:t>
            </a:r>
            <a:r>
              <a:rPr lang="en-US" smtClean="0">
                <a:sym typeface="Wingdings" pitchFamily="2" charset="2"/>
              </a:rPr>
              <a:t>Style list arrow  Stop  type Invalid Data in the Title text box  type You entered a value above 4%. A Valid percentage is 4% or less in the Error message text box </a:t>
            </a:r>
          </a:p>
          <a:p>
            <a:pPr lvl="1" eaLnBrk="1" hangingPunct="1"/>
            <a:endParaRPr lang="en-US" smtClean="0">
              <a:sym typeface="Wingdings" pitchFamily="2" charset="2"/>
            </a:endParaRPr>
          </a:p>
          <a:p>
            <a:pPr eaLnBrk="1" hangingPunct="1"/>
            <a:r>
              <a:rPr lang="en-US" b="1" smtClean="0"/>
              <a:t>B9: from 0% to 20% (employee contribution)</a:t>
            </a:r>
          </a:p>
          <a:p>
            <a:pPr lvl="1" eaLnBrk="1" hangingPunct="1">
              <a:buFontTx/>
              <a:buChar char="•"/>
            </a:pPr>
            <a:r>
              <a:rPr lang="en-US" smtClean="0"/>
              <a:t>Data </a:t>
            </a:r>
            <a:r>
              <a:rPr lang="en-US" smtClean="0">
                <a:sym typeface="Wingdings" pitchFamily="2" charset="2"/>
              </a:rPr>
              <a:t> Validation  Settings tab  Decimal  less than or equal to from the Data list arrow  Type 0.2 (employee contribution) in the Maximum text box </a:t>
            </a:r>
          </a:p>
          <a:p>
            <a:pPr lvl="1" eaLnBrk="1" hangingPunct="1">
              <a:buFontTx/>
              <a:buChar char="•"/>
            </a:pPr>
            <a:endParaRPr lang="en-US" smtClean="0">
              <a:sym typeface="Wingdings" pitchFamily="2" charset="2"/>
            </a:endParaRPr>
          </a:p>
          <a:p>
            <a:pPr lvl="1" eaLnBrk="1" hangingPunct="1">
              <a:buFontTx/>
              <a:buChar char="•"/>
            </a:pPr>
            <a:r>
              <a:rPr lang="en-US" smtClean="0">
                <a:sym typeface="Wingdings" pitchFamily="2" charset="2"/>
              </a:rPr>
              <a:t>Input message tab(make sure the check box is checked)  Title text box  Type Valid Data  Input Message text box  Type Percent of salary invested by employee cannot exceed 20% </a:t>
            </a:r>
          </a:p>
          <a:p>
            <a:pPr lvl="1" eaLnBrk="1" hangingPunct="1">
              <a:buFontTx/>
              <a:buChar char="•"/>
            </a:pPr>
            <a:endParaRPr lang="en-US" smtClean="0">
              <a:sym typeface="Wingdings" pitchFamily="2" charset="2"/>
            </a:endParaRPr>
          </a:p>
          <a:p>
            <a:pPr lvl="1" eaLnBrk="1" hangingPunct="1">
              <a:buFontTx/>
              <a:buChar char="•"/>
            </a:pPr>
            <a:r>
              <a:rPr lang="en-US" smtClean="0"/>
              <a:t>Error Alert tab </a:t>
            </a:r>
            <a:r>
              <a:rPr lang="en-US" smtClean="0">
                <a:sym typeface="Wingdings" pitchFamily="2" charset="2"/>
              </a:rPr>
              <a:t>(make sure the check box is checked)</a:t>
            </a:r>
            <a:r>
              <a:rPr lang="en-US" smtClean="0"/>
              <a:t> </a:t>
            </a:r>
            <a:r>
              <a:rPr lang="en-US" smtClean="0">
                <a:sym typeface="Wingdings" pitchFamily="2" charset="2"/>
              </a:rPr>
              <a:t>  Style list arrow  Stop  type Invalid Data in the Title text box  type You entered a value above 20%. A Valid percentage is 20% or less in the Error message text box </a:t>
            </a:r>
          </a:p>
          <a:p>
            <a:pPr lvl="1" eaLnBrk="1" hangingPunct="1">
              <a:buFontTx/>
              <a:buChar char="•"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50167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B5840F-699C-460A-92E7-F67B22B1BCF4}" type="slidenum">
              <a:rPr lang="en-US" sz="1200" smtClean="0"/>
              <a:pPr eaLnBrk="1" hangingPunct="1"/>
              <a:t>21</a:t>
            </a:fld>
            <a:endParaRPr lang="en-US" sz="12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07411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32609F7-A7FD-4155-B888-D8BFAEE3812B}" type="slidenum">
              <a:rPr lang="en-US" sz="1200" smtClean="0">
                <a:latin typeface="Times New Roman" pitchFamily="18" charset="0"/>
              </a:rPr>
              <a:pPr/>
              <a:t>2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159128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03EFBA-B218-4217-A83C-5132FD009188}" type="slidenum">
              <a:rPr lang="en-US" sz="1200" smtClean="0"/>
              <a:pPr eaLnBrk="1" hangingPunct="1"/>
              <a:t>22</a:t>
            </a:fld>
            <a:endParaRPr 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391846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BC6EDB-933F-4C3B-B556-7DB82EF9E36D}" type="slidenum">
              <a:rPr lang="en-US" sz="1200" smtClean="0"/>
              <a:pPr eaLnBrk="1" hangingPunct="1"/>
              <a:t>23</a:t>
            </a:fld>
            <a:endParaRPr lang="en-US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957662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223F493-4DF7-44C7-9C3E-95DC23DA1790}" type="slidenum">
              <a:rPr lang="en-US" sz="1200" smtClean="0"/>
              <a:pPr eaLnBrk="1" hangingPunct="1"/>
              <a:t>24</a:t>
            </a:fld>
            <a:endParaRPr lang="en-US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906241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998E193-3509-4863-96E9-9E9520E3027C}" type="slidenum">
              <a:rPr lang="en-US" sz="1200" smtClean="0"/>
              <a:pPr eaLnBrk="1" hangingPunct="1"/>
              <a:t>25</a:t>
            </a:fld>
            <a:endParaRPr lang="en-US" sz="12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E8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b="1" smtClean="0">
                <a:sym typeface="Wingdings" pitchFamily="2" charset="2"/>
              </a:rPr>
              <a:t>Paste Function</a:t>
            </a:r>
            <a:r>
              <a:rPr lang="en-US" smtClean="0">
                <a:sym typeface="Wingdings" pitchFamily="2" charset="2"/>
              </a:rPr>
              <a:t> button  select </a:t>
            </a:r>
            <a:r>
              <a:rPr lang="en-US" b="1" smtClean="0">
                <a:sym typeface="Wingdings" pitchFamily="2" charset="2"/>
              </a:rPr>
              <a:t>Logical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b="1" smtClean="0">
                <a:sym typeface="Wingdings" pitchFamily="2" charset="2"/>
              </a:rPr>
              <a:t>IF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type </a:t>
            </a:r>
            <a:r>
              <a:rPr lang="en-US" b="1" smtClean="0">
                <a:sym typeface="Wingdings" pitchFamily="2" charset="2"/>
              </a:rPr>
              <a:t>Invested&gt;MaxMatch</a:t>
            </a:r>
            <a:r>
              <a:rPr lang="en-US" smtClean="0">
                <a:sym typeface="Wingdings" pitchFamily="2" charset="2"/>
              </a:rPr>
              <a:t> in the </a:t>
            </a:r>
            <a:r>
              <a:rPr lang="en-US" b="1" smtClean="0">
                <a:sym typeface="Wingdings" pitchFamily="2" charset="2"/>
              </a:rPr>
              <a:t>Logical_test</a:t>
            </a:r>
            <a:r>
              <a:rPr lang="en-US" smtClean="0">
                <a:sym typeface="Wingdings" pitchFamily="2" charset="2"/>
              </a:rPr>
              <a:t> text box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type </a:t>
            </a:r>
            <a:r>
              <a:rPr lang="en-US" b="1" smtClean="0">
                <a:sym typeface="Wingdings" pitchFamily="2" charset="2"/>
              </a:rPr>
              <a:t>Salary*MaxMatch/12</a:t>
            </a:r>
            <a:r>
              <a:rPr lang="en-US" smtClean="0">
                <a:sym typeface="Wingdings" pitchFamily="2" charset="2"/>
              </a:rPr>
              <a:t> in the </a:t>
            </a:r>
            <a:r>
              <a:rPr lang="en-US" b="1" smtClean="0">
                <a:sym typeface="Wingdings" pitchFamily="2" charset="2"/>
              </a:rPr>
              <a:t>Value_if_true</a:t>
            </a:r>
            <a:r>
              <a:rPr lang="en-US" smtClean="0">
                <a:sym typeface="Wingdings" pitchFamily="2" charset="2"/>
              </a:rPr>
              <a:t> text box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type </a:t>
            </a:r>
            <a:r>
              <a:rPr lang="en-US" b="1" smtClean="0">
                <a:sym typeface="Wingdings" pitchFamily="2" charset="2"/>
              </a:rPr>
              <a:t>Salary*Invested/12</a:t>
            </a:r>
            <a:r>
              <a:rPr lang="en-US" smtClean="0">
                <a:sym typeface="Wingdings" pitchFamily="2" charset="2"/>
              </a:rPr>
              <a:t> in the </a:t>
            </a:r>
            <a:r>
              <a:rPr lang="en-US" b="1" smtClean="0">
                <a:sym typeface="Wingdings" pitchFamily="2" charset="2"/>
              </a:rPr>
              <a:t>Value_if_false</a:t>
            </a:r>
            <a:r>
              <a:rPr lang="en-US" smtClean="0">
                <a:sym typeface="Wingdings" pitchFamily="2" charset="2"/>
              </a:rPr>
              <a:t> text box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E13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b="1" smtClean="0">
                <a:sym typeface="Wingdings" pitchFamily="2" charset="2"/>
              </a:rPr>
              <a:t>Paste Function</a:t>
            </a:r>
            <a:r>
              <a:rPr lang="en-US" smtClean="0">
                <a:sym typeface="Wingdings" pitchFamily="2" charset="2"/>
              </a:rPr>
              <a:t> button  select </a:t>
            </a:r>
            <a:r>
              <a:rPr lang="en-US" b="1" smtClean="0">
                <a:sym typeface="Wingdings" pitchFamily="2" charset="2"/>
              </a:rPr>
              <a:t>Financial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b="1" smtClean="0">
                <a:sym typeface="Wingdings" pitchFamily="2" charset="2"/>
              </a:rPr>
              <a:t>FV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type </a:t>
            </a:r>
            <a:r>
              <a:rPr lang="en-US" b="1" smtClean="0">
                <a:sym typeface="Wingdings" pitchFamily="2" charset="2"/>
              </a:rPr>
              <a:t>Return/12</a:t>
            </a:r>
            <a:r>
              <a:rPr lang="en-US" smtClean="0">
                <a:sym typeface="Wingdings" pitchFamily="2" charset="2"/>
              </a:rPr>
              <a:t> in the </a:t>
            </a:r>
            <a:r>
              <a:rPr lang="en-US" b="1" smtClean="0">
                <a:sym typeface="Wingdings" pitchFamily="2" charset="2"/>
              </a:rPr>
              <a:t>Rate(</a:t>
            </a:r>
            <a:r>
              <a:rPr lang="en-US" smtClean="0">
                <a:sym typeface="Wingdings" pitchFamily="2" charset="2"/>
              </a:rPr>
              <a:t>interest rate per period)</a:t>
            </a:r>
            <a:r>
              <a:rPr lang="en-US" b="1" smtClean="0">
                <a:sym typeface="Wingdings" pitchFamily="2" charset="2"/>
              </a:rPr>
              <a:t> </a:t>
            </a:r>
            <a:r>
              <a:rPr lang="en-US" smtClean="0">
                <a:sym typeface="Wingdings" pitchFamily="2" charset="2"/>
              </a:rPr>
              <a:t>text box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type </a:t>
            </a:r>
            <a:r>
              <a:rPr lang="en-US" b="1" smtClean="0">
                <a:sym typeface="Wingdings" pitchFamily="2" charset="2"/>
              </a:rPr>
              <a:t>D13*12</a:t>
            </a:r>
            <a:r>
              <a:rPr lang="en-US" smtClean="0">
                <a:sym typeface="Wingdings" pitchFamily="2" charset="2"/>
              </a:rPr>
              <a:t> in the </a:t>
            </a:r>
            <a:r>
              <a:rPr lang="en-US" b="1" smtClean="0">
                <a:sym typeface="Wingdings" pitchFamily="2" charset="2"/>
              </a:rPr>
              <a:t>Nper</a:t>
            </a:r>
            <a:r>
              <a:rPr lang="en-US" smtClean="0">
                <a:sym typeface="Wingdings" pitchFamily="2" charset="2"/>
              </a:rPr>
              <a:t>(number of periods)</a:t>
            </a:r>
            <a:r>
              <a:rPr lang="en-US" b="1" smtClean="0">
                <a:sym typeface="Wingdings" pitchFamily="2" charset="2"/>
              </a:rPr>
              <a:t> </a:t>
            </a:r>
            <a:r>
              <a:rPr lang="en-US" smtClean="0">
                <a:sym typeface="Wingdings" pitchFamily="2" charset="2"/>
              </a:rPr>
              <a:t>text box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type </a:t>
            </a:r>
            <a:r>
              <a:rPr lang="en-US" b="1" smtClean="0">
                <a:sym typeface="Wingdings" pitchFamily="2" charset="2"/>
              </a:rPr>
              <a:t>TotContribution </a:t>
            </a:r>
            <a:r>
              <a:rPr lang="en-US" smtClean="0">
                <a:sym typeface="Wingdings" pitchFamily="2" charset="2"/>
              </a:rPr>
              <a:t>in the Pmt(payments made each period) text box</a:t>
            </a:r>
          </a:p>
          <a:p>
            <a:pPr eaLnBrk="1" hangingPunct="1"/>
            <a:endParaRPr lang="en-US" smtClean="0">
              <a:sym typeface="Wingdings" pitchFamily="2" charset="2"/>
            </a:endParaRP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26519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E932FFC-4299-4E3D-B43A-172A6DEBB92B}" type="slidenum">
              <a:rPr lang="en-US" sz="1200" smtClean="0"/>
              <a:pPr eaLnBrk="1" hangingPunct="1"/>
              <a:t>26</a:t>
            </a:fld>
            <a:endParaRPr lang="en-US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42810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D3717B4-9369-488E-B134-AA35EE5CB4A7}" type="slidenum">
              <a:rPr lang="en-US" sz="1200" smtClean="0"/>
              <a:pPr eaLnBrk="1" hangingPunct="1"/>
              <a:t>27</a:t>
            </a:fld>
            <a:endParaRPr 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343962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78477DE-BB57-4D7F-90B8-733CFFF4EC72}" type="slidenum">
              <a:rPr lang="en-US" sz="1200" smtClean="0"/>
              <a:pPr eaLnBrk="1" hangingPunct="1"/>
              <a:t>28</a:t>
            </a:fld>
            <a:endParaRPr lang="en-US" sz="12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286618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5C9D5F4-8242-4797-99E0-82E54544B063}" type="slidenum">
              <a:rPr lang="en-US" sz="1200" smtClean="0"/>
              <a:pPr eaLnBrk="1" hangingPunct="1"/>
              <a:t>29</a:t>
            </a:fld>
            <a:endParaRPr lang="en-US" sz="12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1000" b="1" smtClean="0"/>
              <a:t>Recording a Macro Action</a:t>
            </a:r>
          </a:p>
          <a:p>
            <a:pPr eaLnBrk="1" hangingPunct="1"/>
            <a:endParaRPr lang="en-US" sz="1000" b="1" smtClean="0"/>
          </a:p>
          <a:p>
            <a:pPr lvl="1" eaLnBrk="1" hangingPunct="1"/>
            <a:r>
              <a:rPr lang="en-US" sz="1000" smtClean="0"/>
              <a:t>Make cell </a:t>
            </a:r>
            <a:r>
              <a:rPr lang="en-US" sz="1000" b="1" smtClean="0"/>
              <a:t>A1</a:t>
            </a:r>
            <a:r>
              <a:rPr lang="en-US" sz="1000" smtClean="0"/>
              <a:t> the active cell</a:t>
            </a:r>
          </a:p>
          <a:p>
            <a:pPr lvl="1" eaLnBrk="1" hangingPunct="1"/>
            <a:r>
              <a:rPr lang="en-US" sz="1000" b="1" smtClean="0"/>
              <a:t>Tools</a:t>
            </a:r>
            <a:r>
              <a:rPr lang="en-US" sz="1000" smtClean="0"/>
              <a:t> </a:t>
            </a:r>
            <a:r>
              <a:rPr lang="en-US" sz="1000" smtClean="0">
                <a:sym typeface="Wingdings" pitchFamily="2" charset="2"/>
              </a:rPr>
              <a:t> </a:t>
            </a:r>
            <a:r>
              <a:rPr lang="en-US" sz="1000" b="1" smtClean="0">
                <a:sym typeface="Wingdings" pitchFamily="2" charset="2"/>
              </a:rPr>
              <a:t>Macro</a:t>
            </a:r>
            <a:r>
              <a:rPr lang="en-US" sz="1000" smtClean="0">
                <a:sym typeface="Wingdings" pitchFamily="2" charset="2"/>
              </a:rPr>
              <a:t>  </a:t>
            </a:r>
            <a:r>
              <a:rPr lang="en-US" sz="1000" b="1" smtClean="0">
                <a:sym typeface="Wingdings" pitchFamily="2" charset="2"/>
              </a:rPr>
              <a:t>Record New Macro  type ClearInputs </a:t>
            </a:r>
            <a:r>
              <a:rPr lang="en-US" sz="1000" smtClean="0">
                <a:sym typeface="Wingdings" pitchFamily="2" charset="2"/>
              </a:rPr>
              <a:t>in the </a:t>
            </a:r>
            <a:r>
              <a:rPr lang="en-US" sz="1000" b="1" smtClean="0">
                <a:sym typeface="Wingdings" pitchFamily="2" charset="2"/>
              </a:rPr>
              <a:t>Macro name</a:t>
            </a:r>
            <a:r>
              <a:rPr lang="en-US" sz="1000" smtClean="0">
                <a:sym typeface="Wingdings" pitchFamily="2" charset="2"/>
              </a:rPr>
              <a:t> box  select “</a:t>
            </a:r>
            <a:r>
              <a:rPr lang="en-US" sz="1000" b="1" smtClean="0">
                <a:sym typeface="Wingdings" pitchFamily="2" charset="2"/>
              </a:rPr>
              <a:t>This Workbook</a:t>
            </a:r>
            <a:r>
              <a:rPr lang="en-US" sz="1000" smtClean="0">
                <a:sym typeface="Wingdings" pitchFamily="2" charset="2"/>
              </a:rPr>
              <a:t>” in the </a:t>
            </a:r>
            <a:r>
              <a:rPr lang="en-US" sz="1000" b="1" smtClean="0">
                <a:sym typeface="Wingdings" pitchFamily="2" charset="2"/>
              </a:rPr>
              <a:t>Store macro</a:t>
            </a:r>
            <a:r>
              <a:rPr lang="en-US" sz="1000" smtClean="0">
                <a:sym typeface="Wingdings" pitchFamily="2" charset="2"/>
              </a:rPr>
              <a:t> in list box  assign a “</a:t>
            </a:r>
            <a:r>
              <a:rPr lang="en-US" sz="1000" b="1" smtClean="0">
                <a:sym typeface="Wingdings" pitchFamily="2" charset="2"/>
              </a:rPr>
              <a:t>m</a:t>
            </a:r>
            <a:r>
              <a:rPr lang="en-US" sz="1000" smtClean="0">
                <a:sym typeface="Wingdings" pitchFamily="2" charset="2"/>
              </a:rPr>
              <a:t>” in the </a:t>
            </a:r>
            <a:r>
              <a:rPr lang="en-US" sz="1000" b="1" smtClean="0">
                <a:sym typeface="Wingdings" pitchFamily="2" charset="2"/>
              </a:rPr>
              <a:t>Shortcut key</a:t>
            </a:r>
            <a:r>
              <a:rPr lang="en-US" sz="1000" smtClean="0">
                <a:sym typeface="Wingdings" pitchFamily="2" charset="2"/>
              </a:rPr>
              <a:t> box  click </a:t>
            </a:r>
            <a:r>
              <a:rPr lang="en-US" sz="1000" b="1" smtClean="0">
                <a:sym typeface="Wingdings" pitchFamily="2" charset="2"/>
              </a:rPr>
              <a:t>OK</a:t>
            </a:r>
          </a:p>
          <a:p>
            <a:pPr lvl="1" eaLnBrk="1" hangingPunct="1"/>
            <a:r>
              <a:rPr lang="en-US" sz="1000" smtClean="0">
                <a:sym typeface="Wingdings" pitchFamily="2" charset="2"/>
              </a:rPr>
              <a:t>Select the range </a:t>
            </a:r>
            <a:r>
              <a:rPr lang="en-US" sz="1000" b="1" smtClean="0">
                <a:sym typeface="Wingdings" pitchFamily="2" charset="2"/>
              </a:rPr>
              <a:t>B7:B10</a:t>
            </a:r>
            <a:r>
              <a:rPr lang="en-US" sz="1000" smtClean="0">
                <a:sym typeface="Wingdings" pitchFamily="2" charset="2"/>
              </a:rPr>
              <a:t>  press the </a:t>
            </a:r>
            <a:r>
              <a:rPr lang="en-US" sz="1000" b="1" smtClean="0">
                <a:sym typeface="Wingdings" pitchFamily="2" charset="2"/>
              </a:rPr>
              <a:t>delete </a:t>
            </a:r>
            <a:r>
              <a:rPr lang="en-US" sz="1000" smtClean="0">
                <a:sym typeface="Wingdings" pitchFamily="2" charset="2"/>
              </a:rPr>
              <a:t>key  click the </a:t>
            </a:r>
            <a:r>
              <a:rPr lang="en-US" sz="1000" b="1" smtClean="0">
                <a:sym typeface="Wingdings" pitchFamily="2" charset="2"/>
              </a:rPr>
              <a:t>Stop Recording</a:t>
            </a:r>
            <a:r>
              <a:rPr lang="en-US" sz="1000" smtClean="0">
                <a:sym typeface="Wingdings" pitchFamily="2" charset="2"/>
              </a:rPr>
              <a:t>  </a:t>
            </a:r>
            <a:r>
              <a:rPr lang="en-US" sz="1000" b="1" smtClean="0">
                <a:sym typeface="Wingdings" pitchFamily="2" charset="2"/>
              </a:rPr>
              <a:t>Save</a:t>
            </a:r>
            <a:endParaRPr lang="en-US" sz="1000" b="1" smtClean="0"/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47022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B62D13B-BDBC-48BF-BB00-602D3130EB7C}" type="slidenum">
              <a:rPr lang="en-US" sz="1200" smtClean="0"/>
              <a:pPr eaLnBrk="1" hangingPunct="1"/>
              <a:t>31</a:t>
            </a:fld>
            <a:endParaRPr lang="en-US" sz="12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96590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1424847A-6ED3-4723-A49C-C03DCB314E83}" type="slidenum">
              <a:rPr lang="en-US" sz="1200" smtClean="0">
                <a:latin typeface="Times New Roman" pitchFamily="18" charset="0"/>
              </a:rPr>
              <a:pPr/>
              <a:t>3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26946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14B3DF8-918D-44E1-B7F2-446534D28956}" type="slidenum">
              <a:rPr lang="en-US" sz="1200" smtClean="0">
                <a:latin typeface="Times New Roman" pitchFamily="18" charset="0"/>
              </a:rPr>
              <a:pPr/>
              <a:t>4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9238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14B3DF8-918D-44E1-B7F2-446534D28956}" type="slidenum">
              <a:rPr lang="en-US" sz="1200" smtClean="0">
                <a:latin typeface="Times New Roman" pitchFamily="18" charset="0"/>
              </a:rPr>
              <a:pPr/>
              <a:t>5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09562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C9C8FDF-4545-4DC7-A343-A4901A10959D}" type="slidenum">
              <a:rPr lang="en-US" sz="1200" smtClean="0">
                <a:latin typeface="Times New Roman" pitchFamily="18" charset="0"/>
              </a:rPr>
              <a:pPr/>
              <a:t>6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17576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381D13E-5C63-4194-9046-F85FE8D3E3CD}" type="slidenum">
              <a:rPr lang="en-US" sz="1200" smtClean="0">
                <a:latin typeface="Times New Roman" pitchFamily="18" charset="0"/>
              </a:rPr>
              <a:pPr/>
              <a:t>7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11818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9720072-1DAD-415C-85BE-0D7FDEC17C10}" type="slidenum">
              <a:rPr lang="en-US" sz="1200" smtClean="0"/>
              <a:pPr eaLnBrk="1" hangingPunct="1"/>
              <a:t>10</a:t>
            </a:fld>
            <a:endParaRPr lang="en-US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993732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8806B1E-8D5A-4C22-B27D-66630A6793B1}" type="slidenum">
              <a:rPr lang="en-US" sz="1200" smtClean="0"/>
              <a:pPr eaLnBrk="1" hangingPunct="1"/>
              <a:t>11</a:t>
            </a:fld>
            <a:endParaRPr lang="en-US" sz="120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22172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87D09-443D-4621-A99A-CEE3FFBBE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93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69FDB-E71C-48DA-844E-C692F9F37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5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83B09-8033-48D1-BAC0-BF8F2FF9B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6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68CB-AD48-45EB-837C-71A29D49EC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10998-174D-4E10-81CC-90FC7B570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38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3C4F0-FA31-4468-897B-FF65D7B94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1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0C9CC-E046-4D53-B442-3F33F98B1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2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A68C0-BE9D-4827-B8C0-9F2526FBE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8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AEF61-B5CB-42E8-B74A-1F088B21A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4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5FE10-F158-4133-9FDC-48ABB1329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CF290-9E2B-43E1-8952-A86DEA966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3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8D523A2-2901-426E-98C6-3AE5265AE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pedia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47800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Tahoma" pitchFamily="34" charset="0"/>
              </a:rPr>
              <a:t>ABC Company 401(k) </a:t>
            </a:r>
            <a:br>
              <a:rPr lang="en-US" sz="4400" smtClean="0">
                <a:latin typeface="Tahoma" pitchFamily="34" charset="0"/>
              </a:rPr>
            </a:br>
            <a:r>
              <a:rPr lang="en-US" sz="4400" smtClean="0">
                <a:latin typeface="Tahoma" pitchFamily="34" charset="0"/>
              </a:rPr>
              <a:t>DSS Development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Yong Choi</a:t>
            </a:r>
          </a:p>
          <a:p>
            <a:pPr eaLnBrk="1" hangingPunct="1"/>
            <a:r>
              <a:rPr lang="en-US" sz="3200" smtClean="0">
                <a:latin typeface="Tahoma" pitchFamily="34" charset="0"/>
              </a:rPr>
              <a:t>School of Business</a:t>
            </a:r>
          </a:p>
          <a:p>
            <a:pPr eaLnBrk="1" hangingPunct="1"/>
            <a:r>
              <a:rPr lang="en-US" sz="3200" smtClean="0">
                <a:latin typeface="Tahoma" pitchFamily="34" charset="0"/>
              </a:rPr>
              <a:t>CSU, Bakersfield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latin typeface="Tahoma" pitchFamily="34" charset="0"/>
              </a:rPr>
              <a:t>What is 401(k) plan?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pitchFamily="34" charset="0"/>
              </a:rPr>
              <a:t>A retirement savings program that allows 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an </a:t>
            </a:r>
            <a:r>
              <a:rPr lang="en-US" dirty="0" smtClean="0">
                <a:latin typeface="Tahoma" pitchFamily="34" charset="0"/>
              </a:rPr>
              <a:t>employee to deduct funds from 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his or her</a:t>
            </a:r>
            <a:r>
              <a:rPr lang="en-US" dirty="0" smtClean="0">
                <a:latin typeface="Tahoma" pitchFamily="34" charset="0"/>
              </a:rPr>
              <a:t> monthly 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salary</a:t>
            </a:r>
            <a:r>
              <a:rPr lang="en-US" dirty="0" smtClean="0">
                <a:latin typeface="Tahoma" pitchFamily="34" charset="0"/>
              </a:rPr>
              <a:t> (usually before taxes).</a:t>
            </a:r>
          </a:p>
          <a:p>
            <a:pPr eaLnBrk="1" hangingPunct="1"/>
            <a:r>
              <a:rPr lang="en-US" dirty="0" smtClean="0">
                <a:latin typeface="Tahoma" pitchFamily="34" charset="0"/>
              </a:rPr>
              <a:t>Employees can have various options for their 401k investment plan. 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Stocks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Mutual funds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bonds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Design Guidelines of the 401(k) Plan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4958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ahoma" pitchFamily="34" charset="0"/>
                <a:cs typeface="Times New Roman" pitchFamily="18" charset="0"/>
              </a:rPr>
              <a:t>Develop a 401K DSS (model driven) that shows</a:t>
            </a:r>
            <a:r>
              <a:rPr lang="en-US" b="1" dirty="0" smtClean="0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how different contribution amounts will affect employees’ retirement savings over the next five to 30 years</a:t>
            </a:r>
            <a:r>
              <a:rPr lang="en-US" dirty="0" smtClean="0">
                <a:latin typeface="Tahoma" pitchFamily="34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dirty="0" smtClean="0">
                <a:latin typeface="Tahoma" pitchFamily="34" charset="0"/>
                <a:cs typeface="Times New Roman" pitchFamily="18" charset="0"/>
              </a:rPr>
              <a:t>The DSS m</a:t>
            </a:r>
            <a:r>
              <a:rPr lang="en-US" dirty="0" smtClean="0">
                <a:latin typeface="Tahoma" pitchFamily="34" charset="0"/>
              </a:rPr>
              <a:t>ust be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user-friendly</a:t>
            </a:r>
            <a:r>
              <a:rPr lang="en-US" dirty="0" smtClean="0">
                <a:latin typeface="Tahoma" pitchFamily="34" charset="0"/>
              </a:rPr>
              <a:t> because most employees are not familiar with the spreadsheet software like Excel</a:t>
            </a:r>
            <a:r>
              <a:rPr lang="en-US" b="1" dirty="0" smtClean="0">
                <a:latin typeface="Tahoma" pitchFamily="34" charset="0"/>
              </a:rPr>
              <a:t>.</a:t>
            </a:r>
            <a:r>
              <a:rPr lang="en-US" dirty="0" smtClean="0">
                <a:latin typeface="Tahoma" pitchFamily="34" charset="0"/>
              </a:rPr>
              <a:t> </a:t>
            </a:r>
          </a:p>
          <a:p>
            <a:pPr eaLnBrk="1" hangingPunct="1"/>
            <a:r>
              <a:rPr lang="en-US" dirty="0" smtClean="0">
                <a:latin typeface="Tahoma" pitchFamily="34" charset="0"/>
              </a:rPr>
              <a:t>The DSS must be able to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prevent </a:t>
            </a:r>
            <a:r>
              <a:rPr lang="en-US" altLang="ko-KR" dirty="0" smtClean="0">
                <a:solidFill>
                  <a:srgbClr val="0000FF"/>
                </a:solidFill>
                <a:latin typeface="Tahoma" pitchFamily="34" charset="0"/>
                <a:ea typeface="굴림" pitchFamily="34" charset="-127"/>
              </a:rPr>
              <a:t>a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user</a:t>
            </a:r>
            <a:r>
              <a:rPr lang="en-US" altLang="ko-KR" dirty="0" smtClean="0">
                <a:solidFill>
                  <a:srgbClr val="0000FF"/>
                </a:solidFill>
                <a:latin typeface="Tahoma" pitchFamily="34" charset="0"/>
                <a:ea typeface="굴림" pitchFamily="34" charset="-127"/>
              </a:rPr>
              <a:t>’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s mistake</a:t>
            </a:r>
            <a:r>
              <a:rPr lang="en-US" dirty="0" smtClean="0">
                <a:latin typeface="Tahoma" pitchFamily="34" charset="0"/>
              </a:rPr>
              <a:t> by providing 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input/</a:t>
            </a:r>
            <a:r>
              <a:rPr lang="en-US" dirty="0" smtClean="0">
                <a:latin typeface="Tahoma" pitchFamily="34" charset="0"/>
              </a:rPr>
              <a:t>error message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s</a:t>
            </a:r>
            <a:r>
              <a:rPr lang="en-US" dirty="0" smtClean="0">
                <a:latin typeface="Tahoma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Design Guidelines of the 401(k) Plan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4958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Tahoma" pitchFamily="34" charset="0"/>
              </a:rPr>
              <a:t>The 401k DSS must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allow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  <a:ea typeface="굴림" pitchFamily="34" charset="-127"/>
              </a:rPr>
              <a:t>each user (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employee) to view and analyze the information numerically and graphically</a:t>
            </a:r>
            <a:r>
              <a:rPr lang="en-US" dirty="0" smtClean="0">
                <a:latin typeface="Tahoma" pitchFamily="34" charset="0"/>
              </a:rPr>
              <a:t> by including a line chart.</a:t>
            </a:r>
          </a:p>
          <a:p>
            <a:pPr eaLnBrk="1" hangingPunct="1"/>
            <a:r>
              <a:rPr lang="en-US" dirty="0" smtClean="0">
                <a:latin typeface="Tahoma" pitchFamily="34" charset="0"/>
              </a:rPr>
              <a:t>The </a:t>
            </a:r>
            <a:r>
              <a:rPr lang="en-US" dirty="0">
                <a:latin typeface="Tahoma" pitchFamily="34" charset="0"/>
              </a:rPr>
              <a:t>401k DSS </a:t>
            </a:r>
            <a:r>
              <a:rPr lang="en-US" dirty="0" smtClean="0">
                <a:latin typeface="Tahoma" pitchFamily="34" charset="0"/>
              </a:rPr>
              <a:t>must be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utilized repeatedly</a:t>
            </a:r>
            <a:r>
              <a:rPr lang="en-US" dirty="0" smtClean="0">
                <a:latin typeface="Tahoma" pitchFamily="34" charset="0"/>
              </a:rPr>
              <a:t> to serve various employees by applying macro.</a:t>
            </a:r>
          </a:p>
          <a:p>
            <a:pPr>
              <a:spcBef>
                <a:spcPct val="0"/>
              </a:spcBef>
            </a:pPr>
            <a:endParaRPr lang="en-US" dirty="0" smtClean="0"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ABC’s 401(k) Policy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eaLnBrk="1" hangingPunct="1"/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An e</a:t>
            </a:r>
            <a:r>
              <a:rPr lang="en-US" dirty="0" smtClean="0">
                <a:latin typeface="Tahoma" pitchFamily="34" charset="0"/>
              </a:rPr>
              <a:t>mployee can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contribute </a:t>
            </a:r>
            <a:r>
              <a:rPr lang="en-US" b="1" dirty="0" smtClean="0">
                <a:solidFill>
                  <a:srgbClr val="0000FF"/>
                </a:solidFill>
                <a:latin typeface="Tahoma" pitchFamily="34" charset="0"/>
              </a:rPr>
              <a:t>up to total of 20%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 of their salaries.</a:t>
            </a:r>
          </a:p>
          <a:p>
            <a:pPr eaLnBrk="1" hangingPunct="1"/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The </a:t>
            </a:r>
            <a:r>
              <a:rPr lang="en-US" dirty="0" smtClean="0">
                <a:latin typeface="Tahoma" pitchFamily="34" charset="0"/>
              </a:rPr>
              <a:t>ABC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company will </a:t>
            </a:r>
            <a:r>
              <a:rPr lang="en-US" b="1" dirty="0" smtClean="0">
                <a:solidFill>
                  <a:srgbClr val="0000FF"/>
                </a:solidFill>
                <a:latin typeface="Tahoma" pitchFamily="34" charset="0"/>
              </a:rPr>
              <a:t>match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, whatever</a:t>
            </a:r>
            <a:r>
              <a:rPr lang="en-US" altLang="ko-KR" dirty="0" smtClean="0">
                <a:solidFill>
                  <a:srgbClr val="0000FF"/>
                </a:solidFill>
                <a:latin typeface="Tahoma" pitchFamily="34" charset="0"/>
                <a:ea typeface="굴림" pitchFamily="34" charset="-127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employee contribute, </a:t>
            </a:r>
            <a:r>
              <a:rPr lang="en-US" b="1" dirty="0" smtClean="0">
                <a:solidFill>
                  <a:srgbClr val="0000FF"/>
                </a:solidFill>
                <a:latin typeface="Tahoma" pitchFamily="34" charset="0"/>
              </a:rPr>
              <a:t>up to 4%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 of the employee’s salary</a:t>
            </a:r>
            <a:r>
              <a:rPr lang="en-US" dirty="0" smtClean="0">
                <a:latin typeface="Tahoma" pitchFamily="34" charset="0"/>
              </a:rPr>
              <a:t>. 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For example, if 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an </a:t>
            </a:r>
            <a:r>
              <a:rPr lang="en-US" dirty="0" smtClean="0">
                <a:latin typeface="Tahoma" pitchFamily="34" charset="0"/>
              </a:rPr>
              <a:t>employee contribute 2% of his/her salary, 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the company (</a:t>
            </a:r>
            <a:r>
              <a:rPr lang="en-US" dirty="0" smtClean="0">
                <a:latin typeface="Tahoma" pitchFamily="34" charset="0"/>
              </a:rPr>
              <a:t>employer)'s contribution is 2%. 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Maximum contribution of employer: 4%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What calculations do we need to perform?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Total monthly contributions</a:t>
            </a:r>
            <a:r>
              <a:rPr lang="en-US" dirty="0" smtClean="0">
                <a:latin typeface="Tahoma" pitchFamily="34" charset="0"/>
                <a:cs typeface="Times New Roman" pitchFamily="18" charset="0"/>
              </a:rPr>
              <a:t> = monthly employee contribution + monthly employer contribution</a:t>
            </a:r>
          </a:p>
          <a:p>
            <a:pPr eaLnBrk="1" hangingPunct="1"/>
            <a:r>
              <a:rPr lang="en-US" dirty="0" smtClean="0">
                <a:latin typeface="Tahoma" pitchFamily="34" charset="0"/>
                <a:cs typeface="Times New Roman" pitchFamily="18" charset="0"/>
              </a:rPr>
              <a:t>Calculate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value of investment</a:t>
            </a:r>
            <a:r>
              <a:rPr lang="en-US" dirty="0" smtClean="0">
                <a:latin typeface="Tahoma" pitchFamily="34" charset="0"/>
                <a:cs typeface="Times New Roman" pitchFamily="18" charset="0"/>
              </a:rPr>
              <a:t> at 5, 10, 15, 20, 25, and 30 years. 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  <a:cs typeface="Times New Roman" pitchFamily="18" charset="0"/>
              </a:rPr>
              <a:t>NOTE: Need to use FV(monthly rate of return, number of periods, total monthly contribution) to compute value of investment</a:t>
            </a:r>
            <a:endParaRPr lang="en-US" sz="2000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What output do we want to have?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pitchFamily="34" charset="0"/>
              </a:rPr>
              <a:t>Total monthly contribution</a:t>
            </a:r>
          </a:p>
          <a:p>
            <a:pPr eaLnBrk="1" hangingPunct="1"/>
            <a:r>
              <a:rPr lang="en-US" dirty="0" smtClean="0">
                <a:latin typeface="Tahoma" pitchFamily="34" charset="0"/>
              </a:rPr>
              <a:t>Table showing future of investment at 5, 10, 15, 20, 25, and 30 years</a:t>
            </a:r>
          </a:p>
          <a:p>
            <a:pPr eaLnBrk="1" hangingPunct="1"/>
            <a:r>
              <a:rPr lang="en-US" dirty="0" smtClean="0">
                <a:latin typeface="Tahoma" pitchFamily="34" charset="0"/>
              </a:rPr>
              <a:t>Line chart displaying future value of investment</a:t>
            </a:r>
          </a:p>
          <a:p>
            <a:pPr eaLnBrk="1" hangingPunct="1"/>
            <a:endParaRPr lang="en-US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pitchFamily="34" charset="0"/>
              </a:rPr>
              <a:t> </a:t>
            </a:r>
            <a:r>
              <a:rPr lang="en-US" sz="3600" smtClean="0">
                <a:latin typeface="Tahoma" pitchFamily="34" charset="0"/>
              </a:rPr>
              <a:t>The Order of Tasks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ahoma" pitchFamily="34" charset="0"/>
              </a:rPr>
              <a:t>Step 1: Worksheet Design </a:t>
            </a:r>
            <a:endParaRPr lang="en-US" dirty="0">
              <a:solidFill>
                <a:srgbClr val="FF0000"/>
              </a:solidFill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ahoma" pitchFamily="34" charset="0"/>
              </a:rPr>
              <a:t>Step 2: Validating Data Entry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ahoma" pitchFamily="34" charset="0"/>
              </a:rPr>
              <a:t>Step 3: Using Define name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ahoma" pitchFamily="34" charset="0"/>
              </a:rPr>
              <a:t>Step 4: Building a Conditional Formula Using IF Function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ahoma" pitchFamily="34" charset="0"/>
              </a:rPr>
              <a:t>Step 5: Computing the Retirement Fund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ahoma" pitchFamily="34" charset="0"/>
              </a:rPr>
              <a:t>Step 6: Creating Line Chart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ahoma" pitchFamily="34" charset="0"/>
              </a:rPr>
              <a:t>Step 7: Creating Macro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1: Designing a Worksheet in sections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pitchFamily="34" charset="0"/>
              </a:rPr>
              <a:t>There are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three sections</a:t>
            </a:r>
            <a:r>
              <a:rPr lang="en-US" dirty="0" smtClean="0">
                <a:latin typeface="Tahoma" pitchFamily="34" charset="0"/>
              </a:rPr>
              <a:t>: 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Input section for users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Two output sections</a:t>
            </a:r>
          </a:p>
          <a:p>
            <a:pPr lvl="2" eaLnBrk="1" hangingPunct="1"/>
            <a:r>
              <a:rPr lang="en-US" dirty="0" smtClean="0">
                <a:latin typeface="Tahoma" pitchFamily="34" charset="0"/>
              </a:rPr>
              <a:t>monthly total contribution </a:t>
            </a:r>
          </a:p>
          <a:p>
            <a:pPr lvl="2" eaLnBrk="1" hangingPunct="1"/>
            <a:r>
              <a:rPr lang="en-US" dirty="0" smtClean="0">
                <a:latin typeface="Tahoma" pitchFamily="34" charset="0"/>
              </a:rPr>
              <a:t>future of investment at 5, 10, 15, 20, 25, and 30 years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Line chart for future </a:t>
            </a:r>
            <a:r>
              <a:rPr lang="en-US" dirty="0">
                <a:latin typeface="Tahoma" pitchFamily="34" charset="0"/>
              </a:rPr>
              <a:t>i</a:t>
            </a:r>
            <a:r>
              <a:rPr lang="en-US" dirty="0" smtClean="0">
                <a:latin typeface="Tahoma" pitchFamily="34" charset="0"/>
              </a:rPr>
              <a:t>nvestment.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2: Validating Data Entry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pitchFamily="34" charset="0"/>
              </a:rPr>
              <a:t>Do not accept invalid data 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Company’s contribution: less than equal to 4%.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Employee’s contribution: less than equal to 20%.</a:t>
            </a:r>
          </a:p>
          <a:p>
            <a:pPr eaLnBrk="1" hangingPunct="1"/>
            <a:r>
              <a:rPr lang="en-US" dirty="0" smtClean="0">
                <a:latin typeface="Tahoma" pitchFamily="34" charset="0"/>
              </a:rPr>
              <a:t>Display input messages that provide guidelines for valid entries. </a:t>
            </a:r>
            <a:endParaRPr lang="en-US" altLang="ko-KR" dirty="0" smtClean="0">
              <a:latin typeface="Tahoma" pitchFamily="34" charset="0"/>
              <a:ea typeface="굴림" pitchFamily="34" charset="-127"/>
            </a:endParaRPr>
          </a:p>
          <a:p>
            <a:pPr eaLnBrk="1" hangingPunct="1"/>
            <a:r>
              <a:rPr lang="en-US" dirty="0" smtClean="0">
                <a:latin typeface="Tahoma" pitchFamily="34" charset="0"/>
              </a:rPr>
              <a:t>Display error message when invalid data entered</a:t>
            </a:r>
          </a:p>
          <a:p>
            <a:pPr lvl="1" eaLnBrk="1" hangingPunct="1"/>
            <a:endParaRPr lang="en-US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066800"/>
            <a:ext cx="7772400" cy="701675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Decision Support System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57400"/>
            <a:ext cx="74676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is a DSS?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interactive information systems that are designed to support decision makings.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DSS Examples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investment portfolios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www.expedia.com</a:t>
            </a: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the textbook for more examples</a:t>
            </a:r>
          </a:p>
        </p:txBody>
      </p:sp>
    </p:spTree>
    <p:extLst>
      <p:ext uri="{BB962C8B-B14F-4D97-AF65-F5344CB8AC3E}">
        <p14:creationId xmlns:p14="http://schemas.microsoft.com/office/powerpoint/2010/main" val="381887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2: Validating Data Entry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ahoma" pitchFamily="34" charset="0"/>
              </a:rPr>
              <a:t>Change B8 to </a:t>
            </a: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Currency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  <a:sym typeface="Wingdings" pitchFamily="2" charset="2"/>
              </a:rPr>
              <a:t>Apply 2 decimal points</a:t>
            </a:r>
            <a:endParaRPr lang="en-US" dirty="0" smtClean="0">
              <a:latin typeface="Tahoma" pitchFamily="34" charset="0"/>
            </a:endParaRPr>
          </a:p>
          <a:p>
            <a:pPr eaLnBrk="1" hangingPunct="1"/>
            <a:r>
              <a:rPr lang="en-US" dirty="0" smtClean="0">
                <a:latin typeface="Tahoma" pitchFamily="34" charset="0"/>
              </a:rPr>
              <a:t>Change B3, B9, and B10 to </a:t>
            </a: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Percentage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  <a:sym typeface="Wingdings" pitchFamily="2" charset="2"/>
              </a:rPr>
              <a:t>Apply 2 decimal points for each cell</a:t>
            </a:r>
          </a:p>
          <a:p>
            <a:pPr eaLnBrk="1" hangingPunct="1"/>
            <a:r>
              <a:rPr lang="en-US" dirty="0" smtClean="0">
                <a:latin typeface="Tahoma" pitchFamily="34" charset="0"/>
              </a:rPr>
              <a:t>B3: up to 4% (company contribution) </a:t>
            </a:r>
          </a:p>
          <a:p>
            <a:pPr lvl="1" eaLnBrk="1" hangingPunct="1"/>
            <a:r>
              <a:rPr lang="en-US" b="1" dirty="0" smtClean="0">
                <a:solidFill>
                  <a:srgbClr val="CC3300"/>
                </a:solidFill>
                <a:latin typeface="Tahoma" pitchFamily="34" charset="0"/>
              </a:rPr>
              <a:t>See hand out (test your rule)</a:t>
            </a:r>
          </a:p>
          <a:p>
            <a:pPr eaLnBrk="1" hangingPunct="1"/>
            <a:r>
              <a:rPr lang="en-US" dirty="0" smtClean="0">
                <a:latin typeface="Tahoma" pitchFamily="34" charset="0"/>
                <a:cs typeface="Times New Roman" pitchFamily="18" charset="0"/>
              </a:rPr>
              <a:t>B9: from 0% to 20% (employee contribution)</a:t>
            </a:r>
          </a:p>
          <a:p>
            <a:pPr lvl="1" eaLnBrk="1" hangingPunct="1"/>
            <a:r>
              <a:rPr lang="en-US" b="1" dirty="0" smtClean="0">
                <a:solidFill>
                  <a:srgbClr val="CC3300"/>
                </a:solidFill>
                <a:latin typeface="Tahoma" pitchFamily="34" charset="0"/>
              </a:rPr>
              <a:t>See hand out (test your rule)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53400" cy="11430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Tahoma" pitchFamily="34" charset="0"/>
              </a:rPr>
              <a:t>Step 3: Using Define Name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305800" cy="47244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ahoma" pitchFamily="34" charset="0"/>
              </a:rPr>
              <a:t>A define name is a </a:t>
            </a:r>
            <a:r>
              <a:rPr lang="en-US" b="1" dirty="0" smtClean="0">
                <a:solidFill>
                  <a:srgbClr val="0000FF"/>
                </a:solidFill>
                <a:latin typeface="Tahoma" pitchFamily="34" charset="0"/>
              </a:rPr>
              <a:t>descriptive name you assign to a cell or range of cells</a:t>
            </a:r>
            <a:r>
              <a:rPr lang="en-US" dirty="0" smtClean="0">
                <a:latin typeface="Tahoma" pitchFamily="34" charset="0"/>
              </a:rPr>
              <a:t> that can be used to reference the cell or range of cells in formulas. </a:t>
            </a:r>
          </a:p>
          <a:p>
            <a:pPr eaLnBrk="1" hangingPunct="1"/>
            <a:r>
              <a:rPr lang="en-US" dirty="0" smtClean="0">
                <a:latin typeface="Tahoma" pitchFamily="34" charset="0"/>
              </a:rPr>
              <a:t>Using of range names allows;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Easier formula construction and entry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Improve documentation and clarification of the meaning of formulas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Navigation of large worksheets simply by using the Go To commend to move the pointer to a named 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86800" cy="1143000"/>
          </a:xfrm>
        </p:spPr>
        <p:txBody>
          <a:bodyPr/>
          <a:lstStyle/>
          <a:p>
            <a:pPr eaLnBrk="1" hangingPunct="1"/>
            <a:r>
              <a:rPr lang="en-US" sz="3200" dirty="0">
                <a:latin typeface="Tahoma" pitchFamily="34" charset="0"/>
              </a:rPr>
              <a:t>Step 3: Using </a:t>
            </a:r>
            <a:r>
              <a:rPr lang="en-US" sz="3200" dirty="0" smtClean="0">
                <a:latin typeface="Tahoma" pitchFamily="34" charset="0"/>
              </a:rPr>
              <a:t>Define Name</a:t>
            </a:r>
            <a:r>
              <a:rPr lang="en-US" sz="3200" dirty="0">
                <a:latin typeface="Tahoma" pitchFamily="34" charset="0"/>
              </a:rPr>
              <a:t/>
            </a:r>
            <a:br>
              <a:rPr lang="en-US" sz="3200" dirty="0">
                <a:latin typeface="Tahoma" pitchFamily="34" charset="0"/>
              </a:rPr>
            </a:br>
            <a:r>
              <a:rPr lang="en-US" altLang="ko-KR" sz="2400" b="1" dirty="0" smtClean="0">
                <a:solidFill>
                  <a:srgbClr val="FF00FF"/>
                </a:solidFill>
                <a:latin typeface="Tahoma" pitchFamily="34" charset="0"/>
                <a:ea typeface="굴림" pitchFamily="34" charset="-127"/>
              </a:rPr>
              <a:t>(Already done by the instructor)</a:t>
            </a:r>
            <a:endParaRPr lang="en-US" sz="2400" b="1" dirty="0" smtClean="0">
              <a:solidFill>
                <a:srgbClr val="FF00FF"/>
              </a:solidFill>
              <a:latin typeface="Tahoma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001000" cy="495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CC3300"/>
                </a:solidFill>
                <a:latin typeface="Tahoma" pitchFamily="34" charset="0"/>
              </a:rPr>
              <a:t>Assign Name for B7: </a:t>
            </a:r>
            <a:r>
              <a:rPr lang="en-US" dirty="0" smtClean="0">
                <a:solidFill>
                  <a:srgbClr val="0000FF"/>
                </a:solidFill>
                <a:latin typeface="Tahoma" pitchFamily="34" charset="0"/>
              </a:rPr>
              <a:t>“Employee”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  <a:sym typeface="Wingdings" pitchFamily="2" charset="2"/>
              </a:rPr>
              <a:t>Formulas Define Name Define Name the “New Name” window will appear and then type </a:t>
            </a:r>
            <a:r>
              <a:rPr lang="en-US" sz="2000" dirty="0" smtClean="0">
                <a:solidFill>
                  <a:srgbClr val="0000FF"/>
                </a:solidFill>
                <a:latin typeface="Tahoma" pitchFamily="34" charset="0"/>
              </a:rPr>
              <a:t>Employee</a:t>
            </a:r>
            <a:endParaRPr lang="en-US" sz="2000" dirty="0" smtClean="0">
              <a:latin typeface="Tahoma" pitchFamily="34" charset="0"/>
              <a:sym typeface="Wingdings" pitchFamily="2" charset="2"/>
            </a:endParaRPr>
          </a:p>
          <a:p>
            <a:pPr lvl="1" eaLnBrk="1" hangingPunct="1"/>
            <a:r>
              <a:rPr lang="en-US" sz="2000" dirty="0" smtClean="0">
                <a:latin typeface="Tahoma" pitchFamily="34" charset="0"/>
                <a:sym typeface="Wingdings" pitchFamily="2" charset="2"/>
              </a:rPr>
              <a:t>If any, ignore default name: </a:t>
            </a:r>
            <a:r>
              <a:rPr lang="en-US" sz="2000" dirty="0" err="1" smtClean="0">
                <a:latin typeface="Tahoma" pitchFamily="34" charset="0"/>
                <a:sym typeface="Wingdings" pitchFamily="2" charset="2"/>
              </a:rPr>
              <a:t>Annual_Salary</a:t>
            </a:r>
            <a:r>
              <a:rPr lang="en-US" sz="2000" dirty="0" smtClean="0">
                <a:latin typeface="Tahoma" pitchFamily="34" charset="0"/>
                <a:sym typeface="Wingdings" pitchFamily="2" charset="2"/>
              </a:rPr>
              <a:t> </a:t>
            </a:r>
          </a:p>
          <a:p>
            <a:pPr eaLnBrk="1" hangingPunct="1"/>
            <a:r>
              <a:rPr lang="en-US" u="sng" dirty="0" smtClean="0">
                <a:latin typeface="Tahoma" pitchFamily="34" charset="0"/>
              </a:rPr>
              <a:t>Define names are case sensitive.</a:t>
            </a:r>
          </a:p>
          <a:p>
            <a:pPr eaLnBrk="1" hangingPunct="1"/>
            <a:r>
              <a:rPr lang="en-US" dirty="0" smtClean="0">
                <a:solidFill>
                  <a:srgbClr val="CC3300"/>
                </a:solidFill>
                <a:latin typeface="Tahoma" pitchFamily="34" charset="0"/>
              </a:rPr>
              <a:t>B8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 (</a:t>
            </a:r>
            <a:r>
              <a:rPr lang="en-US" altLang="ko-KR" dirty="0" smtClean="0">
                <a:solidFill>
                  <a:schemeClr val="accent2"/>
                </a:solidFill>
                <a:latin typeface="Tahoma" pitchFamily="34" charset="0"/>
                <a:ea typeface="굴림" pitchFamily="34" charset="-127"/>
              </a:rPr>
              <a:t>Salary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)</a:t>
            </a:r>
            <a:r>
              <a:rPr lang="en-US" altLang="ko-KR" dirty="0" smtClean="0">
                <a:solidFill>
                  <a:srgbClr val="CC3300"/>
                </a:solidFill>
                <a:latin typeface="Tahoma" pitchFamily="34" charset="0"/>
                <a:ea typeface="굴림" pitchFamily="34" charset="-127"/>
              </a:rPr>
              <a:t>, </a:t>
            </a:r>
            <a:r>
              <a:rPr lang="en-US" dirty="0" smtClean="0">
                <a:solidFill>
                  <a:srgbClr val="CC3300"/>
                </a:solidFill>
                <a:latin typeface="Tahoma" pitchFamily="34" charset="0"/>
              </a:rPr>
              <a:t>B3</a:t>
            </a:r>
            <a:r>
              <a:rPr lang="en-US" dirty="0" smtClean="0">
                <a:latin typeface="Tahoma" pitchFamily="34" charset="0"/>
              </a:rPr>
              <a:t> (</a:t>
            </a:r>
            <a:r>
              <a:rPr lang="en-US" dirty="0" err="1" smtClean="0">
                <a:solidFill>
                  <a:schemeClr val="accent2"/>
                </a:solidFill>
                <a:latin typeface="Tahoma" pitchFamily="34" charset="0"/>
              </a:rPr>
              <a:t>MaxMatch</a:t>
            </a:r>
            <a:r>
              <a:rPr lang="en-US" dirty="0" smtClean="0">
                <a:latin typeface="Tahoma" pitchFamily="34" charset="0"/>
              </a:rPr>
              <a:t>), cell </a:t>
            </a:r>
            <a:r>
              <a:rPr lang="en-US" dirty="0" smtClean="0">
                <a:solidFill>
                  <a:srgbClr val="CC3300"/>
                </a:solidFill>
                <a:latin typeface="Tahoma" pitchFamily="34" charset="0"/>
              </a:rPr>
              <a:t>B9</a:t>
            </a:r>
            <a:r>
              <a:rPr lang="en-US" dirty="0" smtClean="0">
                <a:latin typeface="Tahoma" pitchFamily="34" charset="0"/>
              </a:rPr>
              <a:t> (</a:t>
            </a: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Invested</a:t>
            </a:r>
            <a:r>
              <a:rPr lang="en-US" dirty="0" smtClean="0">
                <a:latin typeface="Tahoma" pitchFamily="34" charset="0"/>
              </a:rPr>
              <a:t>), cell </a:t>
            </a:r>
            <a:r>
              <a:rPr lang="en-US" dirty="0" smtClean="0">
                <a:solidFill>
                  <a:srgbClr val="CC3300"/>
                </a:solidFill>
                <a:latin typeface="Tahoma" pitchFamily="34" charset="0"/>
              </a:rPr>
              <a:t>B10</a:t>
            </a:r>
            <a:r>
              <a:rPr lang="en-US" dirty="0" smtClean="0">
                <a:latin typeface="Tahoma" pitchFamily="34" charset="0"/>
              </a:rPr>
              <a:t> (</a:t>
            </a: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Return</a:t>
            </a:r>
            <a:r>
              <a:rPr lang="en-US" dirty="0" smtClean="0">
                <a:latin typeface="Tahoma" pitchFamily="34" charset="0"/>
              </a:rPr>
              <a:t>)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, and cell </a:t>
            </a:r>
            <a:r>
              <a:rPr lang="en-US" altLang="ko-KR" dirty="0" smtClean="0">
                <a:solidFill>
                  <a:srgbClr val="CC3300"/>
                </a:solidFill>
                <a:latin typeface="Tahoma" pitchFamily="34" charset="0"/>
                <a:ea typeface="굴림" pitchFamily="34" charset="-127"/>
              </a:rPr>
              <a:t>E9 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latin typeface="Tahoma" pitchFamily="34" charset="0"/>
                <a:sym typeface="Wingdings" pitchFamily="2" charset="2"/>
              </a:rPr>
              <a:t>TotContribution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  <a:sym typeface="Wingdings" pitchFamily="2" charset="2"/>
              </a:rPr>
              <a:t>). </a:t>
            </a:r>
            <a:endParaRPr lang="en-US" dirty="0" smtClean="0">
              <a:solidFill>
                <a:srgbClr val="CC3300"/>
              </a:solidFill>
              <a:latin typeface="Tahoma" pitchFamily="34" charset="0"/>
            </a:endParaRPr>
          </a:p>
          <a:p>
            <a:pPr eaLnBrk="1" hangingPunct="1"/>
            <a:r>
              <a:rPr lang="en-US" dirty="0" smtClean="0">
                <a:latin typeface="Tahoma" pitchFamily="34" charset="0"/>
              </a:rPr>
              <a:t>Apply first formula using range names in cell </a:t>
            </a:r>
            <a:r>
              <a:rPr lang="en-US" dirty="0" smtClean="0">
                <a:solidFill>
                  <a:srgbClr val="CC3300"/>
                </a:solidFill>
                <a:latin typeface="Tahoma" pitchFamily="34" charset="0"/>
              </a:rPr>
              <a:t>E7 - </a:t>
            </a:r>
            <a:r>
              <a:rPr lang="en-US" sz="2400" b="1" dirty="0" smtClean="0">
                <a:latin typeface="Tahoma" pitchFamily="34" charset="0"/>
              </a:rPr>
              <a:t>Salary*Invested/12 (</a:t>
            </a:r>
            <a:r>
              <a:rPr lang="en-US" sz="2400" dirty="0" smtClean="0">
                <a:latin typeface="Tahoma" pitchFamily="34" charset="0"/>
              </a:rPr>
              <a:t>calculates each employee’s contribution)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4: Building a Conditional Formula Using IF Function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The </a:t>
            </a:r>
            <a:r>
              <a:rPr lang="en-US" dirty="0" smtClean="0">
                <a:latin typeface="Tahoma" pitchFamily="34" charset="0"/>
              </a:rPr>
              <a:t>ABC company’s policy is to match dollar for dollar up to 4% of employee’s salary and nothing above 4% of employee’s salary.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Two Scenarios: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If 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an</a:t>
            </a:r>
            <a:r>
              <a:rPr lang="en-US" dirty="0" smtClean="0">
                <a:latin typeface="Tahoma" pitchFamily="34" charset="0"/>
              </a:rPr>
              <a:t> employee is investing more than 4% of his or her salary, then the company will only match 4% of the salary. </a:t>
            </a:r>
          </a:p>
          <a:p>
            <a:pPr lvl="1" eaLnBrk="1" hangingPunct="1"/>
            <a:r>
              <a:rPr lang="en-US" dirty="0" smtClean="0">
                <a:latin typeface="Tahoma" pitchFamily="34" charset="0"/>
              </a:rPr>
              <a:t>If </a:t>
            </a:r>
            <a:r>
              <a:rPr lang="en-US" altLang="ko-KR" dirty="0" smtClean="0">
                <a:latin typeface="Tahoma" pitchFamily="34" charset="0"/>
                <a:ea typeface="굴림" pitchFamily="34" charset="-127"/>
              </a:rPr>
              <a:t>an</a:t>
            </a:r>
            <a:r>
              <a:rPr lang="en-US" dirty="0" smtClean="0">
                <a:latin typeface="Tahoma" pitchFamily="34" charset="0"/>
              </a:rPr>
              <a:t> employee is investing less than 4%, the company will contribute an amount equal to the employee contribution.  </a:t>
            </a:r>
          </a:p>
          <a:p>
            <a:pPr lvl="1" eaLnBrk="1" hangingPunct="1"/>
            <a:endParaRPr lang="en-US" sz="2000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685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ahoma" pitchFamily="34" charset="0"/>
              </a:rPr>
              <a:t>Step 4: Building a Conditional Formula Using IF Function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33400"/>
          </a:xfrm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  <a:latin typeface="Tahoma" pitchFamily="34" charset="0"/>
              </a:rPr>
              <a:t>IF (logical_test, value_if_true, value_if_false</a:t>
            </a:r>
            <a:r>
              <a:rPr lang="en-US" b="1" smtClean="0">
                <a:solidFill>
                  <a:srgbClr val="0000FF"/>
                </a:solidFill>
                <a:latin typeface="Tahoma" pitchFamily="34" charset="0"/>
              </a:rPr>
              <a:t>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8862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038600" y="1981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8862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191000" y="2133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 flipH="1">
            <a:off x="3200400" y="1676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276600" y="1676400"/>
            <a:ext cx="2133600" cy="8937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Invested </a:t>
            </a:r>
            <a:r>
              <a:rPr lang="en-US" sz="2800" b="1">
                <a:solidFill>
                  <a:srgbClr val="0000FF"/>
                </a:solidFill>
              </a:rPr>
              <a:t>&gt;</a:t>
            </a:r>
            <a:r>
              <a:rPr lang="en-US" sz="2400">
                <a:solidFill>
                  <a:srgbClr val="0000FF"/>
                </a:solidFill>
              </a:rPr>
              <a:t> MaxMatch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334000" y="3657600"/>
            <a:ext cx="31242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/>
              <a:t>Salary*MaxMatch/12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381000" y="3733800"/>
            <a:ext cx="2895600" cy="4667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/>
              <a:t>Salary*Invested/12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1752600" y="2209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1752600" y="2209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5"/>
          <p:cNvSpPr>
            <a:spLocks noChangeShapeType="1"/>
          </p:cNvSpPr>
          <p:nvPr/>
        </p:nvSpPr>
        <p:spPr bwMode="auto">
          <a:xfrm flipH="1">
            <a:off x="5410200" y="2209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6"/>
          <p:cNvSpPr>
            <a:spLocks noChangeShapeType="1"/>
          </p:cNvSpPr>
          <p:nvPr/>
        </p:nvSpPr>
        <p:spPr bwMode="auto">
          <a:xfrm>
            <a:off x="6934200" y="22098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Text Box 17"/>
          <p:cNvSpPr txBox="1">
            <a:spLocks noChangeArrowheads="1"/>
          </p:cNvSpPr>
          <p:nvPr/>
        </p:nvSpPr>
        <p:spPr bwMode="auto">
          <a:xfrm>
            <a:off x="1905000" y="1676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False</a:t>
            </a:r>
          </a:p>
        </p:txBody>
      </p:sp>
      <p:sp>
        <p:nvSpPr>
          <p:cNvPr id="17425" name="Text Box 18"/>
          <p:cNvSpPr txBox="1">
            <a:spLocks noChangeArrowheads="1"/>
          </p:cNvSpPr>
          <p:nvPr/>
        </p:nvSpPr>
        <p:spPr bwMode="auto">
          <a:xfrm>
            <a:off x="5791200" y="1676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True</a:t>
            </a:r>
          </a:p>
        </p:txBody>
      </p:sp>
      <p:sp>
        <p:nvSpPr>
          <p:cNvPr id="17426" name="Text Box 19"/>
          <p:cNvSpPr txBox="1">
            <a:spLocks noChangeArrowheads="1"/>
          </p:cNvSpPr>
          <p:nvPr/>
        </p:nvSpPr>
        <p:spPr bwMode="auto">
          <a:xfrm>
            <a:off x="381000" y="4518025"/>
            <a:ext cx="2895600" cy="831850"/>
          </a:xfrm>
          <a:prstGeom prst="rect">
            <a:avLst/>
          </a:prstGeom>
          <a:solidFill>
            <a:srgbClr val="CC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Apply match percentage </a:t>
            </a:r>
          </a:p>
        </p:txBody>
      </p:sp>
      <p:sp>
        <p:nvSpPr>
          <p:cNvPr id="17427" name="Text Box 20"/>
          <p:cNvSpPr txBox="1">
            <a:spLocks noChangeArrowheads="1"/>
          </p:cNvSpPr>
          <p:nvPr/>
        </p:nvSpPr>
        <p:spPr bwMode="auto">
          <a:xfrm>
            <a:off x="5410200" y="4572000"/>
            <a:ext cx="3124200" cy="8318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Apply maximum percentage (4%)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4: Building a Conditional Formula Using </a:t>
            </a:r>
            <a:r>
              <a:rPr lang="en-US" sz="3200" b="1" smtClean="0">
                <a:latin typeface="Tahoma" pitchFamily="34" charset="0"/>
              </a:rPr>
              <a:t>IF</a:t>
            </a:r>
            <a:r>
              <a:rPr lang="en-US" sz="3200" smtClean="0">
                <a:latin typeface="Tahoma" pitchFamily="34" charset="0"/>
              </a:rPr>
              <a:t> Function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3434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Tahoma" pitchFamily="34" charset="0"/>
              </a:rPr>
              <a:t>E8: </a:t>
            </a:r>
            <a:r>
              <a:rPr lang="en-US" sz="2400" b="1" smtClean="0">
                <a:solidFill>
                  <a:srgbClr val="CC3300"/>
                </a:solidFill>
                <a:latin typeface="Tahoma" pitchFamily="34" charset="0"/>
              </a:rPr>
              <a:t>See hand out</a:t>
            </a:r>
          </a:p>
          <a:p>
            <a:pPr eaLnBrk="1" hangingPunct="1"/>
            <a:r>
              <a:rPr lang="en-US" sz="2400" smtClean="0">
                <a:latin typeface="Tahoma" pitchFamily="34" charset="0"/>
                <a:sym typeface="Wingdings" pitchFamily="2" charset="2"/>
              </a:rPr>
              <a:t>E9: apply </a:t>
            </a:r>
            <a:r>
              <a:rPr lang="en-US" sz="2400" b="1" smtClean="0">
                <a:latin typeface="Tahoma" pitchFamily="34" charset="0"/>
                <a:sym typeface="Wingdings" pitchFamily="2" charset="2"/>
              </a:rPr>
              <a:t>AutoSum</a:t>
            </a:r>
            <a:r>
              <a:rPr lang="en-US" sz="2400" smtClean="0">
                <a:latin typeface="Tahoma" pitchFamily="34" charset="0"/>
                <a:sym typeface="Wingdings" pitchFamily="2" charset="2"/>
              </a:rPr>
              <a:t> function to calculate the total contribution</a:t>
            </a:r>
          </a:p>
          <a:p>
            <a:pPr eaLnBrk="1" hangingPunct="1"/>
            <a:r>
              <a:rPr lang="en-US" sz="2400" smtClean="0">
                <a:latin typeface="Tahoma" pitchFamily="34" charset="0"/>
                <a:sym typeface="Wingdings" pitchFamily="2" charset="2"/>
              </a:rPr>
              <a:t>Apply </a:t>
            </a:r>
            <a:r>
              <a:rPr lang="en-US" sz="2400" b="1" smtClean="0">
                <a:latin typeface="Tahoma" pitchFamily="34" charset="0"/>
                <a:sym typeface="Wingdings" pitchFamily="2" charset="2"/>
              </a:rPr>
              <a:t>currency style</a:t>
            </a:r>
            <a:r>
              <a:rPr lang="en-US" sz="2400" smtClean="0">
                <a:latin typeface="Tahoma" pitchFamily="34" charset="0"/>
                <a:sym typeface="Wingdings" pitchFamily="2" charset="2"/>
              </a:rPr>
              <a:t> to E7:E9</a:t>
            </a:r>
          </a:p>
          <a:p>
            <a:pPr lvl="1" eaLnBrk="1" hangingPunct="1"/>
            <a:r>
              <a:rPr lang="en-US" sz="2000" smtClean="0">
                <a:latin typeface="Tahoma" pitchFamily="34" charset="0"/>
                <a:sym typeface="Wingdings" pitchFamily="2" charset="2"/>
              </a:rPr>
              <a:t>Apply 2 decimal points for E7:E9</a:t>
            </a:r>
          </a:p>
          <a:p>
            <a:pPr eaLnBrk="1" hangingPunct="1"/>
            <a:r>
              <a:rPr lang="en-US" sz="2400" smtClean="0">
                <a:latin typeface="Tahoma" pitchFamily="34" charset="0"/>
                <a:sym typeface="Wingdings" pitchFamily="2" charset="2"/>
              </a:rPr>
              <a:t>Take a test drive!!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</a:t>
            </a:r>
            <a:r>
              <a:rPr lang="en-US" altLang="ko-KR" sz="3200" smtClean="0">
                <a:latin typeface="Tahoma" pitchFamily="34" charset="0"/>
                <a:ea typeface="굴림" pitchFamily="34" charset="-127"/>
              </a:rPr>
              <a:t>5</a:t>
            </a:r>
            <a:r>
              <a:rPr lang="en-US" sz="3200" smtClean="0">
                <a:latin typeface="Tahoma" pitchFamily="34" charset="0"/>
              </a:rPr>
              <a:t>: Building a Formula for Future Value Using </a:t>
            </a:r>
            <a:r>
              <a:rPr lang="en-US" sz="3200" b="1" smtClean="0">
                <a:latin typeface="Tahoma" pitchFamily="34" charset="0"/>
              </a:rPr>
              <a:t>FV</a:t>
            </a:r>
            <a:r>
              <a:rPr lang="en-US" sz="3200" smtClean="0">
                <a:latin typeface="Tahoma" pitchFamily="34" charset="0"/>
              </a:rPr>
              <a:t> Function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26670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Tahoma" pitchFamily="34" charset="0"/>
              </a:rPr>
              <a:t>E13: </a:t>
            </a:r>
            <a:r>
              <a:rPr lang="en-US" sz="2400" b="1" smtClean="0">
                <a:solidFill>
                  <a:srgbClr val="CC3300"/>
                </a:solidFill>
                <a:latin typeface="Tahoma" pitchFamily="34" charset="0"/>
              </a:rPr>
              <a:t>See hand out</a:t>
            </a:r>
          </a:p>
          <a:p>
            <a:pPr eaLnBrk="1" hangingPunct="1"/>
            <a:r>
              <a:rPr lang="en-US" sz="2400" smtClean="0">
                <a:latin typeface="Tahoma" pitchFamily="34" charset="0"/>
                <a:sym typeface="Wingdings" pitchFamily="2" charset="2"/>
              </a:rPr>
              <a:t>In E13</a:t>
            </a:r>
          </a:p>
          <a:p>
            <a:pPr lvl="1" eaLnBrk="1" hangingPunct="1"/>
            <a:r>
              <a:rPr lang="en-US" sz="2000" smtClean="0">
                <a:latin typeface="Tahoma" pitchFamily="34" charset="0"/>
                <a:sym typeface="Wingdings" pitchFamily="2" charset="2"/>
              </a:rPr>
              <a:t>By default,  Excel display</a:t>
            </a:r>
            <a:r>
              <a:rPr lang="en-US" altLang="ko-KR" sz="2000" smtClean="0">
                <a:latin typeface="Tahoma" pitchFamily="34" charset="0"/>
                <a:ea typeface="굴림" pitchFamily="34" charset="-127"/>
                <a:sym typeface="Wingdings" pitchFamily="2" charset="2"/>
              </a:rPr>
              <a:t>s</a:t>
            </a:r>
            <a:r>
              <a:rPr lang="en-US" sz="2000" smtClean="0">
                <a:latin typeface="Tahoma" pitchFamily="34" charset="0"/>
                <a:sym typeface="Wingdings" pitchFamily="2" charset="2"/>
              </a:rPr>
              <a:t> negative value</a:t>
            </a:r>
            <a:r>
              <a:rPr lang="en-US" altLang="ko-KR" sz="2000" smtClean="0">
                <a:latin typeface="Tahoma" pitchFamily="34" charset="0"/>
                <a:ea typeface="굴림" pitchFamily="34" charset="-127"/>
                <a:sym typeface="Wingdings" pitchFamily="2" charset="2"/>
              </a:rPr>
              <a:t>.</a:t>
            </a:r>
            <a:r>
              <a:rPr lang="en-US" sz="2000" smtClean="0">
                <a:latin typeface="Tahoma" pitchFamily="34" charset="0"/>
                <a:sym typeface="Wingdings" pitchFamily="2" charset="2"/>
              </a:rPr>
              <a:t> </a:t>
            </a:r>
          </a:p>
          <a:p>
            <a:pPr lvl="1" eaLnBrk="1" hangingPunct="1"/>
            <a:r>
              <a:rPr lang="en-US" sz="2000" b="1" smtClean="0">
                <a:latin typeface="Tahoma" pitchFamily="34" charset="0"/>
                <a:sym typeface="Wingdings" pitchFamily="2" charset="2"/>
              </a:rPr>
              <a:t>Insert negative sign </a:t>
            </a:r>
            <a:r>
              <a:rPr lang="en-US" sz="2000" smtClean="0">
                <a:latin typeface="Tahoma" pitchFamily="34" charset="0"/>
                <a:sym typeface="Wingdings" pitchFamily="2" charset="2"/>
              </a:rPr>
              <a:t>to the right of the equal sign (=) to make value positive so that users will not be confused </a:t>
            </a:r>
          </a:p>
          <a:p>
            <a:pPr eaLnBrk="1" hangingPunct="1"/>
            <a:r>
              <a:rPr lang="en-US" sz="2400" smtClean="0">
                <a:latin typeface="Tahoma" pitchFamily="34" charset="0"/>
                <a:sym typeface="Wingdings" pitchFamily="2" charset="2"/>
              </a:rPr>
              <a:t>Copy the formula in cell 13 to E14:E18</a:t>
            </a:r>
            <a:endParaRPr lang="en-US" sz="2000" smtClean="0">
              <a:latin typeface="Tahoma" pitchFamily="34" charset="0"/>
            </a:endParaRPr>
          </a:p>
          <a:p>
            <a:pPr eaLnBrk="1" hangingPunct="1"/>
            <a:endParaRPr lang="en-US" sz="240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6: Creating Line Chart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4958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Tahoma" pitchFamily="34" charset="0"/>
              </a:rPr>
              <a:t>Chart range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</a:rPr>
              <a:t>D12:E18 (future investment at 5, 10, 15, 20, 25, and 30 years)</a:t>
            </a:r>
          </a:p>
          <a:p>
            <a:pPr eaLnBrk="1" hangingPunct="1"/>
            <a:r>
              <a:rPr lang="en-US" sz="2400" dirty="0" smtClean="0">
                <a:latin typeface="Tahoma" pitchFamily="34" charset="0"/>
              </a:rPr>
              <a:t>Click the chart to highlight, then “Layout” will be available 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</a:rPr>
              <a:t>Line chart: select first sub-type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</a:rPr>
              <a:t>Series in: columns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</a:rPr>
              <a:t>Select “Chart Title”: Retirement Nest Egg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</a:rPr>
              <a:t>Select “Horizontal Title”: Years in Future</a:t>
            </a:r>
          </a:p>
          <a:p>
            <a:pPr lvl="1" eaLnBrk="1" hangingPunct="1"/>
            <a:r>
              <a:rPr lang="en-US" sz="2000" dirty="0">
                <a:latin typeface="Tahoma" pitchFamily="34" charset="0"/>
              </a:rPr>
              <a:t>Select </a:t>
            </a:r>
            <a:r>
              <a:rPr lang="en-US" sz="2000" dirty="0" smtClean="0">
                <a:latin typeface="Tahoma" pitchFamily="34" charset="0"/>
              </a:rPr>
              <a:t>“Vertical </a:t>
            </a:r>
            <a:r>
              <a:rPr lang="en-US" sz="2000" dirty="0">
                <a:latin typeface="Tahoma" pitchFamily="34" charset="0"/>
              </a:rPr>
              <a:t>Title”: Dollar</a:t>
            </a:r>
            <a:endParaRPr lang="en-US" sz="2000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6: Creating Line Chart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latin typeface="Tahoma" pitchFamily="34" charset="0"/>
              </a:rPr>
              <a:t>Delet the Legend tab </a:t>
            </a:r>
          </a:p>
          <a:p>
            <a:pPr eaLnBrk="1" hangingPunct="1"/>
            <a:r>
              <a:rPr lang="en-US" sz="2400" smtClean="0">
                <a:latin typeface="Tahoma" pitchFamily="34" charset="0"/>
              </a:rPr>
              <a:t>Enhance the chart</a:t>
            </a:r>
          </a:p>
          <a:p>
            <a:pPr lvl="1" eaLnBrk="1" hangingPunct="1"/>
            <a:r>
              <a:rPr lang="en-US" sz="2000" smtClean="0">
                <a:latin typeface="Tahoma" pitchFamily="34" charset="0"/>
              </a:rPr>
              <a:t>Change the number of decimal places to 0 </a:t>
            </a:r>
          </a:p>
          <a:p>
            <a:pPr lvl="1" eaLnBrk="1" hangingPunct="1"/>
            <a:r>
              <a:rPr lang="en-US" sz="2000" smtClean="0">
                <a:latin typeface="Tahoma" pitchFamily="34" charset="0"/>
              </a:rPr>
              <a:t>Thicken the line </a:t>
            </a:r>
          </a:p>
          <a:p>
            <a:pPr lvl="1" eaLnBrk="1" hangingPunct="1"/>
            <a:r>
              <a:rPr lang="en-US" sz="2000" smtClean="0">
                <a:latin typeface="Tahoma" pitchFamily="34" charset="0"/>
              </a:rPr>
              <a:t>Apply background color</a:t>
            </a:r>
          </a:p>
          <a:p>
            <a:pPr lvl="1" eaLnBrk="1" hangingPunct="1"/>
            <a:r>
              <a:rPr lang="en-US" sz="2000" smtClean="0">
                <a:latin typeface="Tahoma" pitchFamily="34" charset="0"/>
              </a:rPr>
              <a:t>Change font size, style, and color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7: Creating Macro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Tahoma" pitchFamily="34" charset="0"/>
              </a:rPr>
              <a:t>Why Macro?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</a:rPr>
              <a:t>Efficiency: automatically clear the values in the input section and place the cell pointer in cell B7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</a:rPr>
              <a:t>Security: the next user does not see confidential financial information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</a:rPr>
              <a:t>Make sure that Macro security is Medium.</a:t>
            </a:r>
          </a:p>
          <a:p>
            <a:pPr lvl="1" eaLnBrk="1" hangingPunct="1"/>
            <a:r>
              <a:rPr lang="en-US" sz="2000" dirty="0" smtClean="0">
                <a:latin typeface="Tahoma" pitchFamily="34" charset="0"/>
              </a:rPr>
              <a:t>Note: whenever you open this 401k DSS, make sure to select “enable macro” option. Otherwise, your macro will not work.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066800"/>
            <a:ext cx="7793037" cy="701675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driven DSS</a:t>
            </a:r>
            <a:endParaRPr lang="en-US" sz="3200" u="sng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0000"/>
              </a:buClr>
              <a:buSzPct val="70000"/>
              <a:buFontTx/>
              <a:buBlip>
                <a:blip r:embed="rId3"/>
              </a:buBlip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models (e.g., financial model using Excel)</a:t>
            </a:r>
          </a:p>
          <a:p>
            <a:pPr eaLnBrk="1" hangingPunct="1">
              <a:buClr>
                <a:srgbClr val="000000"/>
              </a:buClr>
              <a:buSzPct val="70000"/>
              <a:buFontTx/>
              <a:buBlip>
                <a:blip r:embed="rId3"/>
              </a:buBlip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Sensitivity Analysis as a main technique</a:t>
            </a:r>
          </a:p>
          <a:p>
            <a:pPr lvl="1" eaLnBrk="1" hangingPunct="1">
              <a:buClr>
                <a:srgbClr val="000000"/>
              </a:buClr>
              <a:buSzPct val="60000"/>
              <a:buFontTx/>
              <a:buBlip>
                <a:blip r:embed="rId4"/>
              </a:buBlip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What-If analysis</a:t>
            </a:r>
          </a:p>
          <a:p>
            <a:pPr lvl="1" eaLnBrk="1" hangingPunct="1">
              <a:buClr>
                <a:srgbClr val="000000"/>
              </a:buClr>
              <a:buSzPct val="60000"/>
              <a:buFontTx/>
              <a:buBlip>
                <a:blip r:embed="rId4"/>
              </a:buBlip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Goal Seek Analysis</a:t>
            </a:r>
          </a:p>
        </p:txBody>
      </p:sp>
    </p:spTree>
    <p:extLst>
      <p:ext uri="{BB962C8B-B14F-4D97-AF65-F5344CB8AC3E}">
        <p14:creationId xmlns:p14="http://schemas.microsoft.com/office/powerpoint/2010/main" val="49572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ahoma" pitchFamily="34" charset="0"/>
              </a:rPr>
              <a:t>Step 7: Creating Macro</a:t>
            </a:r>
            <a:endParaRPr lang="en-US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Recording a Macro Action</a:t>
            </a:r>
          </a:p>
          <a:p>
            <a:pPr lvl="1"/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cell A1 the active cell</a:t>
            </a:r>
          </a:p>
          <a:p>
            <a:pPr lvl="1"/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Click the View tab on the Ribbon &gt;&gt; Click Macros &gt;&gt; Click Record New Macro &gt;&gt; type “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ClearInputs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in the Macro name box &gt;&gt; select “This Workbook” in the Store macro in list box &gt;&gt; assign a “m” in the Shortcut key box &gt;&gt; click OK</a:t>
            </a:r>
          </a:p>
          <a:p>
            <a:pPr lvl="1"/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 the range B3:B10 &gt;&gt; press the delete key &gt;&gt; Click the Stop Recording &gt;&gt; Save</a:t>
            </a:r>
          </a:p>
          <a:p>
            <a:pPr lvl="1"/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Running the Macro: Click Macros&gt;&gt; Click View Macros&gt;&gt; Choose the Macro and click Run</a:t>
            </a:r>
          </a:p>
          <a:p>
            <a:endParaRPr lang="en-US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Step 7: Creating Macro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305800" cy="23622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Tahoma" pitchFamily="34" charset="0"/>
              </a:rPr>
              <a:t>After recording of the macro, click “edit” button from the Macro window, and then, see what happens?</a:t>
            </a:r>
          </a:p>
          <a:p>
            <a:pPr eaLnBrk="1" hangingPunct="1"/>
            <a:r>
              <a:rPr lang="en-US" sz="2400" smtClean="0">
                <a:latin typeface="Tahoma" pitchFamily="34" charset="0"/>
              </a:rPr>
              <a:t>Test “ClearInputs” Macro</a:t>
            </a:r>
          </a:p>
          <a:p>
            <a:pPr lvl="1" eaLnBrk="1" hangingPunct="1"/>
            <a:r>
              <a:rPr lang="en-US" sz="2000" smtClean="0">
                <a:latin typeface="Tahoma" pitchFamily="34" charset="0"/>
              </a:rPr>
              <a:t>Smith, 45000, 0.02, 0.06</a:t>
            </a:r>
          </a:p>
          <a:p>
            <a:pPr lvl="1" eaLnBrk="1" hangingPunct="1"/>
            <a:r>
              <a:rPr lang="en-US" sz="2000" smtClean="0">
                <a:latin typeface="Tahoma" pitchFamily="34" charset="0"/>
              </a:rPr>
              <a:t>Press macro shortcut key (Ctrl+m), What happens?</a:t>
            </a:r>
          </a:p>
          <a:p>
            <a:pPr lvl="1" eaLnBrk="1" hangingPunct="1"/>
            <a:endParaRPr lang="en-US" sz="200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793037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What-if analysis</a:t>
            </a:r>
            <a:endParaRPr lang="en-US" sz="3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Attempt to check the impact of a change in the assumptions (input data) on the proposed solution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will happen to the market share if the advertising budget increases by 5 % or 10%? </a:t>
            </a:r>
          </a:p>
          <a:p>
            <a:pPr lvl="1"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Try the example on the class website</a:t>
            </a: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47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793037" cy="70167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Goal-seek analysis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Attempt to find the value of the inputs necessary to achieve a desired level of output</a:t>
            </a:r>
          </a:p>
          <a:p>
            <a:pPr eaLnBrk="1" hangingPunct="1">
              <a:defRPr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“backward” solution approach</a:t>
            </a:r>
          </a:p>
          <a:p>
            <a:pPr lvl="1" eaLnBrk="1" hangingPunct="1">
              <a:defRPr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DSS solution yielded a profit of $2M</a:t>
            </a:r>
          </a:p>
          <a:p>
            <a:pPr lvl="1" eaLnBrk="1" hangingPunct="1">
              <a:defRPr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will be the necessary sales volume to generate a profit of $2.2M? </a:t>
            </a:r>
          </a:p>
          <a:p>
            <a:pPr lvl="1" eaLnBrk="1" hangingPunct="1">
              <a:defRPr/>
            </a:pPr>
            <a:r>
              <a:rPr lang="en-US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Try the example on the class website</a:t>
            </a:r>
          </a:p>
          <a:p>
            <a:pPr lvl="1" eaLnBrk="1" hangingPunct="1">
              <a:defRPr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9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7793037" cy="1052513"/>
          </a:xfrm>
        </p:spPr>
        <p:txBody>
          <a:bodyPr/>
          <a:lstStyle/>
          <a:p>
            <a:pPr eaLnBrk="1" hangingPunct="1"/>
            <a:r>
              <a:rPr lang="en-US" sz="32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Driven DSS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001000" cy="4114800"/>
          </a:xfrm>
        </p:spPr>
        <p:txBody>
          <a:bodyPr/>
          <a:lstStyle/>
          <a:p>
            <a:pPr eaLnBrk="1" hangingPunct="1">
              <a:buClr>
                <a:srgbClr val="000000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Many current and newest DSS</a:t>
            </a:r>
          </a:p>
          <a:p>
            <a:pPr eaLnBrk="1" hangingPunct="1">
              <a:buClr>
                <a:srgbClr val="000000"/>
              </a:buClr>
              <a:buFontTx/>
              <a:buBlip>
                <a:blip r:embed="rId3"/>
              </a:buBlip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Discover previously unknown patterns by analyzing large pools of data </a:t>
            </a:r>
          </a:p>
          <a:p>
            <a:pPr eaLnBrk="1" hangingPunct="1">
              <a:buClr>
                <a:srgbClr val="000000"/>
              </a:buClr>
              <a:buFontTx/>
              <a:buBlip>
                <a:blip r:embed="rId3"/>
              </a:buBlip>
              <a:defRPr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mining as main technique</a:t>
            </a:r>
          </a:p>
        </p:txBody>
      </p:sp>
    </p:spTree>
    <p:extLst>
      <p:ext uri="{BB962C8B-B14F-4D97-AF65-F5344CB8AC3E}">
        <p14:creationId xmlns:p14="http://schemas.microsoft.com/office/powerpoint/2010/main" val="130648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7793037" cy="1052513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Mining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0000"/>
              </a:buClr>
              <a:buFontTx/>
              <a:buChar char="•"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Help companies to </a:t>
            </a:r>
            <a:r>
              <a:rPr lang="en-US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find hidden patterns and relationships</a:t>
            </a: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large databases to predict future behavior </a:t>
            </a:r>
          </a:p>
          <a:p>
            <a:pPr lvl="1" eaLnBrk="1" hangingPunct="1">
              <a:buClr>
                <a:srgbClr val="000000"/>
              </a:buClr>
              <a:buFontTx/>
              <a:buChar char="–"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“If a house is purchased, then new refrigerator will be purchased within two weeks 65% of the time.”</a:t>
            </a:r>
          </a:p>
          <a:p>
            <a:pPr eaLnBrk="1" hangingPunct="1"/>
            <a:endParaRPr lang="en-US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0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0" y="609600"/>
            <a:ext cx="779303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Driven DSS </a:t>
            </a:r>
            <a:r>
              <a:rPr 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vs.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Driven DSS 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Model Driven DSS uses a model: statistical model, simulation model, financial model,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decision makings. </a:t>
            </a:r>
            <a:r>
              <a:rPr lang="en-US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So, decisions are based on models. </a:t>
            </a:r>
          </a:p>
          <a:p>
            <a:pPr eaLnBrk="1" hangingPunct="1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Data Driven DSS emphasizes access to and manipulation of a time-series of internal company data and sometimes external data to aid decision makings. </a:t>
            </a:r>
            <a:r>
              <a:rPr lang="en-US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So, decisions are based on analyzed data. </a:t>
            </a:r>
          </a:p>
        </p:txBody>
      </p:sp>
    </p:spTree>
    <p:extLst>
      <p:ext uri="{BB962C8B-B14F-4D97-AF65-F5344CB8AC3E}">
        <p14:creationId xmlns:p14="http://schemas.microsoft.com/office/powerpoint/2010/main" val="111171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 401k DSS using Excel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about learning Excel</a:t>
            </a:r>
          </a:p>
          <a:p>
            <a:pPr lvl="1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a MBA, you must know Excel fairly well!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lot of online Excel training courses</a:t>
            </a:r>
          </a:p>
          <a:p>
            <a:pPr lvl="1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try at CSUB (MIS 2000 - online)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About having little taste of an information system development process</a:t>
            </a:r>
          </a:p>
          <a:p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16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2059</TotalTime>
  <Words>2013</Words>
  <Application>Microsoft Office PowerPoint</Application>
  <PresentationFormat>On-screen Show (4:3)</PresentationFormat>
  <Paragraphs>226</Paragraphs>
  <Slides>31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굴림</vt:lpstr>
      <vt:lpstr>Arial</vt:lpstr>
      <vt:lpstr>Tahoma</vt:lpstr>
      <vt:lpstr>Times New Roman</vt:lpstr>
      <vt:lpstr>Wingdings</vt:lpstr>
      <vt:lpstr>Default Design</vt:lpstr>
      <vt:lpstr>ABC Company 401(k)  DSS Development</vt:lpstr>
      <vt:lpstr>Decision Support System</vt:lpstr>
      <vt:lpstr>Model driven DSS</vt:lpstr>
      <vt:lpstr>What-if analysis</vt:lpstr>
      <vt:lpstr>Goal-seek analysis</vt:lpstr>
      <vt:lpstr>Data Driven DSS</vt:lpstr>
      <vt:lpstr>Data Mining</vt:lpstr>
      <vt:lpstr>Model Driven DSS vs. Data Driven DSS </vt:lpstr>
      <vt:lpstr>Develop 401k DSS using Excel</vt:lpstr>
      <vt:lpstr>What is 401(k) plan?</vt:lpstr>
      <vt:lpstr>Design Guidelines of the 401(k) Plan</vt:lpstr>
      <vt:lpstr>Design Guidelines of the 401(k) Plan</vt:lpstr>
      <vt:lpstr>ABC’s 401(k) Policy</vt:lpstr>
      <vt:lpstr>What calculations do we need to perform?</vt:lpstr>
      <vt:lpstr>What output do we want to have?</vt:lpstr>
      <vt:lpstr>PowerPoint Presentation</vt:lpstr>
      <vt:lpstr> The Order of Tasks</vt:lpstr>
      <vt:lpstr>Step 1: Designing a Worksheet in sections</vt:lpstr>
      <vt:lpstr>Step 2: Validating Data Entry</vt:lpstr>
      <vt:lpstr>Step 2: Validating Data Entry</vt:lpstr>
      <vt:lpstr>Step 3: Using Define Name</vt:lpstr>
      <vt:lpstr>Step 3: Using Define Name (Already done by the instructor)</vt:lpstr>
      <vt:lpstr>Step 4: Building a Conditional Formula Using IF Function</vt:lpstr>
      <vt:lpstr>Step 4: Building a Conditional Formula Using IF Function</vt:lpstr>
      <vt:lpstr>Step 4: Building a Conditional Formula Using IF Function</vt:lpstr>
      <vt:lpstr>Step 5: Building a Formula for Future Value Using FV Function</vt:lpstr>
      <vt:lpstr>Step 6: Creating Line Chart</vt:lpstr>
      <vt:lpstr>Step 6: Creating Line Chart</vt:lpstr>
      <vt:lpstr>Step 7: Creating Macro</vt:lpstr>
      <vt:lpstr>Step 7: Creating Macro</vt:lpstr>
      <vt:lpstr>Step 7: Creating Macro</vt:lpstr>
    </vt:vector>
  </TitlesOfParts>
  <Company>Minnesota State University, Mankato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401(k) DSS</dc:title>
  <dc:creator>College of Business</dc:creator>
  <cp:lastModifiedBy>Yong Choi</cp:lastModifiedBy>
  <cp:revision>154</cp:revision>
  <dcterms:created xsi:type="dcterms:W3CDTF">2001-03-12T07:42:10Z</dcterms:created>
  <dcterms:modified xsi:type="dcterms:W3CDTF">2018-09-20T23:57:03Z</dcterms:modified>
</cp:coreProperties>
</file>