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5"/>
  </p:notesMasterIdLst>
  <p:handoutMasterIdLst>
    <p:handoutMasterId r:id="rId16"/>
  </p:handoutMasterIdLst>
  <p:sldIdLst>
    <p:sldId id="335" r:id="rId2"/>
    <p:sldId id="336" r:id="rId3"/>
    <p:sldId id="473" r:id="rId4"/>
    <p:sldId id="477" r:id="rId5"/>
    <p:sldId id="475" r:id="rId6"/>
    <p:sldId id="479" r:id="rId7"/>
    <p:sldId id="480" r:id="rId8"/>
    <p:sldId id="520" r:id="rId9"/>
    <p:sldId id="482" r:id="rId10"/>
    <p:sldId id="353" r:id="rId11"/>
    <p:sldId id="354" r:id="rId12"/>
    <p:sldId id="483" r:id="rId13"/>
    <p:sldId id="484" r:id="rId14"/>
  </p:sldIdLst>
  <p:sldSz cx="9144000" cy="6858000" type="screen4x3"/>
  <p:notesSz cx="6858000" cy="9207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0000"/>
    <a:srgbClr val="112235"/>
    <a:srgbClr val="FF3300"/>
    <a:srgbClr val="3399FF"/>
    <a:srgbClr val="FF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4833" autoAdjust="0"/>
    <p:restoredTop sz="94709" autoAdjust="0"/>
  </p:normalViewPr>
  <p:slideViewPr>
    <p:cSldViewPr>
      <p:cViewPr>
        <p:scale>
          <a:sx n="70" d="100"/>
          <a:sy n="70" d="100"/>
        </p:scale>
        <p:origin x="-2244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55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7934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3475" y="696913"/>
            <a:ext cx="4591050" cy="3440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73563"/>
            <a:ext cx="50292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7125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47125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charset="0"/>
              </a:defRPr>
            </a:lvl1pPr>
          </a:lstStyle>
          <a:p>
            <a:pPr>
              <a:defRPr/>
            </a:pPr>
            <a:fld id="{E75EB438-93D2-4A85-953C-FFBADF52D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904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9B03B-3455-4C9E-A39C-5350D76A5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B37CF-D43D-4B67-A6D5-90F97CBF0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5E954-CCF4-4137-9D3A-5239B1963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256B1-3831-42A7-89F0-4DDD52FF5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AF1D7-0A8E-426F-9815-C620138CA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2796F-490B-47AC-8B9B-E40B400E4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59A22-24A0-422F-BF9C-FAE78FFCC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D67EB-9E7A-457F-ACEE-6E796FDB73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7062B-204E-4010-96AA-8D6D4E620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C0183-26E6-49A4-AEB5-A395BFC09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8DC2C-C829-4B53-9CD5-04AF79192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17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17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17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FAB1BB30-3E14-4726-9B7E-8E6ED34AF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ChangeArrowheads="1"/>
          </p:cNvSpPr>
          <p:nvPr/>
        </p:nvSpPr>
        <p:spPr bwMode="auto">
          <a:xfrm>
            <a:off x="914400" y="3429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470" dir="2700000" algn="ctr" rotWithShape="0">
              <a:schemeClr val="bg2"/>
            </a:outerShdw>
          </a:effectLst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US" sz="4400" b="1" i="1" dirty="0">
                <a:solidFill>
                  <a:srgbClr val="FFFF00"/>
                </a:solidFill>
                <a:latin typeface="Arial" charset="0"/>
              </a:rPr>
              <a:t/>
            </a:r>
            <a:br>
              <a:rPr lang="en-US" sz="4400" b="1" i="1" dirty="0">
                <a:solidFill>
                  <a:srgbClr val="FFFF00"/>
                </a:solidFill>
                <a:latin typeface="Arial" charset="0"/>
              </a:rPr>
            </a:br>
            <a:r>
              <a:rPr lang="en-US" sz="4400" b="1" i="1" dirty="0">
                <a:solidFill>
                  <a:srgbClr val="FFFF00"/>
                </a:solidFill>
                <a:latin typeface="Arial" charset="0"/>
              </a:rPr>
              <a:t>    Capital Credit Union</a:t>
            </a:r>
          </a:p>
        </p:txBody>
      </p:sp>
      <p:sp>
        <p:nvSpPr>
          <p:cNvPr id="245763" name="Text Box 3"/>
          <p:cNvSpPr txBox="1">
            <a:spLocks noChangeArrowheads="1"/>
          </p:cNvSpPr>
          <p:nvPr/>
        </p:nvSpPr>
        <p:spPr bwMode="auto">
          <a:xfrm>
            <a:off x="685800" y="2286000"/>
            <a:ext cx="7315200" cy="19389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Issue:  Analyze the credit card balances by gender of the card holder.</a:t>
            </a:r>
          </a:p>
          <a:p>
            <a:pPr>
              <a:spcBef>
                <a:spcPct val="50000"/>
              </a:spcBef>
              <a:defRPr/>
            </a:pP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Data 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File is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Capital.xls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8676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77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ChangeArrowheads="1"/>
          </p:cNvSpPr>
          <p:nvPr/>
        </p:nvSpPr>
        <p:spPr bwMode="auto">
          <a:xfrm>
            <a:off x="762000" y="2379663"/>
            <a:ext cx="7696200" cy="2308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Objective: </a:t>
            </a: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credit card balances by </a:t>
            </a: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gender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 percentage.</a:t>
            </a: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Data File is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Capital.xls  </a:t>
            </a:r>
          </a:p>
          <a:p>
            <a:pPr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	</a:t>
            </a:r>
          </a:p>
          <a:p>
            <a:pPr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Note:  See Previous Example for Pivot Table Instructions.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914400" y="990600"/>
            <a:ext cx="7772400" cy="7694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>
                <a:solidFill>
                  <a:srgbClr val="FFFF00"/>
                </a:solidFill>
                <a:latin typeface="Arial" charset="0"/>
              </a:rPr>
              <a:t>	Capital Credit Union</a:t>
            </a:r>
          </a:p>
        </p:txBody>
      </p:sp>
      <p:sp>
        <p:nvSpPr>
          <p:cNvPr id="37892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7893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7" descr="Screen 36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19113"/>
            <a:ext cx="7315200" cy="57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Rectangle 6"/>
          <p:cNvSpPr>
            <a:spLocks noChangeArrowheads="1"/>
          </p:cNvSpPr>
          <p:nvPr/>
        </p:nvSpPr>
        <p:spPr bwMode="auto">
          <a:xfrm>
            <a:off x="1219200" y="0"/>
            <a:ext cx="314060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3891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17" name="AutoShape 1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18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19" name="Text Box 1"/>
          <p:cNvSpPr txBox="1">
            <a:spLocks noChangeArrowheads="1"/>
          </p:cNvSpPr>
          <p:nvPr/>
        </p:nvSpPr>
        <p:spPr bwMode="auto">
          <a:xfrm>
            <a:off x="1219200" y="4724400"/>
            <a:ext cx="3124200" cy="13382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>
                <a:solidFill>
                  <a:schemeClr val="bg1"/>
                </a:solidFill>
              </a:rPr>
              <a:t>Right-mouse click anywhere in the values of the pivot table.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>
                <a:solidFill>
                  <a:schemeClr val="bg1"/>
                </a:solidFill>
              </a:rPr>
              <a:t>Select Value Field Settings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7" descr="Screen 38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609600"/>
            <a:ext cx="7924800" cy="586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1219200" y="0"/>
            <a:ext cx="314060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39940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1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2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304800" y="5105400"/>
            <a:ext cx="3048000" cy="13382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Select the Show Values as tab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Scroll down and click % of </a:t>
            </a:r>
            <a:r>
              <a:rPr lang="en-US" dirty="0" smtClean="0">
                <a:solidFill>
                  <a:schemeClr val="bg1"/>
                </a:solidFill>
              </a:rPr>
              <a:t>total (</a:t>
            </a:r>
            <a:r>
              <a:rPr lang="en-US" b="1" dirty="0" smtClean="0">
                <a:solidFill>
                  <a:srgbClr val="FF0000"/>
                </a:solidFill>
              </a:rPr>
              <a:t>2010: grand total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9944" name="Straight Arrow Connector 9"/>
          <p:cNvCxnSpPr>
            <a:cxnSpLocks noChangeShapeType="1"/>
          </p:cNvCxnSpPr>
          <p:nvPr/>
        </p:nvCxnSpPr>
        <p:spPr bwMode="auto">
          <a:xfrm flipV="1">
            <a:off x="3352800" y="4648200"/>
            <a:ext cx="1676400" cy="76200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miter lim="800000"/>
            <a:headEnd/>
            <a:tailEnd type="arrow" w="med" len="med"/>
          </a:ln>
        </p:spPr>
      </p:cxnSp>
      <p:cxnSp>
        <p:nvCxnSpPr>
          <p:cNvPr id="39945" name="Straight Arrow Connector 10"/>
          <p:cNvCxnSpPr>
            <a:cxnSpLocks noChangeShapeType="1"/>
          </p:cNvCxnSpPr>
          <p:nvPr/>
        </p:nvCxnSpPr>
        <p:spPr bwMode="auto">
          <a:xfrm flipV="1">
            <a:off x="3352800" y="5562600"/>
            <a:ext cx="762000" cy="53340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miter lim="800000"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7" descr="Screen 39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838200"/>
            <a:ext cx="700087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Rectangle 2"/>
          <p:cNvSpPr>
            <a:spLocks noChangeArrowheads="1"/>
          </p:cNvSpPr>
          <p:nvPr/>
        </p:nvSpPr>
        <p:spPr bwMode="auto">
          <a:xfrm>
            <a:off x="990600" y="230832"/>
            <a:ext cx="324319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40964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65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66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2667000" y="4800600"/>
            <a:ext cx="2971800" cy="92392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Now displayed as percentages rather than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0" descr="Screen 28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666750"/>
            <a:ext cx="6858000" cy="578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10"/>
          <p:cNvSpPr txBox="1">
            <a:spLocks noChangeArrowheads="1"/>
          </p:cNvSpPr>
          <p:nvPr/>
        </p:nvSpPr>
        <p:spPr bwMode="auto">
          <a:xfrm>
            <a:off x="1295400" y="228600"/>
            <a:ext cx="7239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29700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701" name="AutoShape 1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702" name="AutoShape 1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703" name="Text Box 14"/>
          <p:cNvSpPr txBox="1">
            <a:spLocks noChangeArrowheads="1"/>
          </p:cNvSpPr>
          <p:nvPr/>
        </p:nvSpPr>
        <p:spPr bwMode="auto">
          <a:xfrm>
            <a:off x="4724400" y="2438400"/>
            <a:ext cx="3048000" cy="6413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Open the Excel file called Capital.xls</a:t>
            </a:r>
          </a:p>
        </p:txBody>
      </p:sp>
      <p:sp>
        <p:nvSpPr>
          <p:cNvPr id="29704" name="Text Box 15"/>
          <p:cNvSpPr txBox="1">
            <a:spLocks noChangeArrowheads="1"/>
          </p:cNvSpPr>
          <p:nvPr/>
        </p:nvSpPr>
        <p:spPr bwMode="auto">
          <a:xfrm>
            <a:off x="5181600" y="3810000"/>
            <a:ext cx="2743200" cy="22907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The file contains 300 observations. The last row is 301.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Column 2 (B) contains the balances.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Column 3 (C) contains the gender codes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3" descr="Screen 29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914400"/>
            <a:ext cx="7534275" cy="558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620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30724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5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1828800" y="5410200"/>
            <a:ext cx="2667000" cy="6413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1. Place the cursor in any data cell</a:t>
            </a:r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 flipH="1" flipV="1">
            <a:off x="2209800" y="5029200"/>
            <a:ext cx="381000" cy="3810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1066800" y="762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\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5334000" y="762000"/>
            <a:ext cx="3048000" cy="18923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Select Insert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Select Pivot Table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Table/Range selected automatically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Place on New Worksheet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H="1">
            <a:off x="1295400" y="1371600"/>
            <a:ext cx="4038600" cy="2286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 flipH="1">
            <a:off x="2286000" y="990600"/>
            <a:ext cx="3048000" cy="2286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3" name="Line 12"/>
          <p:cNvSpPr>
            <a:spLocks noChangeShapeType="1"/>
          </p:cNvSpPr>
          <p:nvPr/>
        </p:nvSpPr>
        <p:spPr bwMode="auto">
          <a:xfrm flipH="1">
            <a:off x="5029200" y="1828800"/>
            <a:ext cx="304800" cy="10668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4" name="Line 12"/>
          <p:cNvSpPr>
            <a:spLocks noChangeShapeType="1"/>
          </p:cNvSpPr>
          <p:nvPr/>
        </p:nvSpPr>
        <p:spPr bwMode="auto">
          <a:xfrm flipH="1">
            <a:off x="4800600" y="2667000"/>
            <a:ext cx="2133600" cy="15240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533400" y="228600"/>
            <a:ext cx="7620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3174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74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74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62000"/>
            <a:ext cx="754380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343400" y="3733800"/>
            <a:ext cx="3276600" cy="22907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Drag Gender to the “</a:t>
            </a:r>
            <a:r>
              <a:rPr lang="en-US" i="1">
                <a:solidFill>
                  <a:schemeClr val="bg1"/>
                </a:solidFill>
              </a:rPr>
              <a:t>Drop Column Fields Here</a:t>
            </a:r>
            <a:r>
              <a:rPr lang="en-US">
                <a:solidFill>
                  <a:schemeClr val="bg1"/>
                </a:solidFill>
              </a:rPr>
              <a:t>” box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Drag Gender to the “</a:t>
            </a:r>
            <a:r>
              <a:rPr lang="en-US" i="1">
                <a:solidFill>
                  <a:schemeClr val="bg1"/>
                </a:solidFill>
              </a:rPr>
              <a:t>Drop Data Items Here</a:t>
            </a:r>
            <a:r>
              <a:rPr lang="en-US">
                <a:solidFill>
                  <a:schemeClr val="bg1"/>
                </a:solidFill>
              </a:rPr>
              <a:t>” box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Drag “Credit Card Account Balance” to the “</a:t>
            </a:r>
            <a:r>
              <a:rPr lang="en-US" i="1">
                <a:solidFill>
                  <a:schemeClr val="bg1"/>
                </a:solidFill>
              </a:rPr>
              <a:t>Drop Row Fields Here</a:t>
            </a:r>
            <a:r>
              <a:rPr lang="en-US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 flipH="1" flipV="1">
            <a:off x="3810000" y="2057400"/>
            <a:ext cx="2133600" cy="3810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753" name="Line 10"/>
          <p:cNvSpPr>
            <a:spLocks noChangeShapeType="1"/>
          </p:cNvSpPr>
          <p:nvPr/>
        </p:nvSpPr>
        <p:spPr bwMode="auto">
          <a:xfrm flipH="1">
            <a:off x="3733800" y="2438400"/>
            <a:ext cx="2209800" cy="6858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754" name="Line 11"/>
          <p:cNvSpPr>
            <a:spLocks noChangeShapeType="1"/>
          </p:cNvSpPr>
          <p:nvPr/>
        </p:nvSpPr>
        <p:spPr bwMode="auto">
          <a:xfrm flipH="1">
            <a:off x="1143000" y="2286000"/>
            <a:ext cx="4800600" cy="10668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835924" y="228600"/>
            <a:ext cx="76984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32771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772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77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3277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925" y="815454"/>
            <a:ext cx="7315200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5257800" y="32766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2776" name="Text Box 9"/>
          <p:cNvSpPr txBox="1">
            <a:spLocks noChangeArrowheads="1"/>
          </p:cNvSpPr>
          <p:nvPr/>
        </p:nvSpPr>
        <p:spPr bwMode="auto">
          <a:xfrm>
            <a:off x="4343400" y="3429000"/>
            <a:ext cx="3276600" cy="16160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Yielding!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However we need to group the balance Information and change the Sum of Gender to Count of Gender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620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33795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796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797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5257800" y="32766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838200"/>
            <a:ext cx="7377113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4495800" y="1905000"/>
            <a:ext cx="2514600" cy="13382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Place the cursor in any Balance Cell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RIGHT click and select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8" descr="Screen 33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85800"/>
            <a:ext cx="8275638" cy="578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80772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34820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21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22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823" name="Text Box 6"/>
          <p:cNvSpPr txBox="1">
            <a:spLocks noChangeArrowheads="1"/>
          </p:cNvSpPr>
          <p:nvPr/>
        </p:nvSpPr>
        <p:spPr bwMode="auto">
          <a:xfrm>
            <a:off x="5257800" y="32766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4824" name="Text Box 11"/>
          <p:cNvSpPr txBox="1">
            <a:spLocks noChangeArrowheads="1"/>
          </p:cNvSpPr>
          <p:nvPr/>
        </p:nvSpPr>
        <p:spPr bwMode="auto">
          <a:xfrm>
            <a:off x="685800" y="3200400"/>
            <a:ext cx="2514600" cy="11922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Starting at: 90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Ending at: 1589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By: 150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ChangeArrowheads="1"/>
          </p:cNvSpPr>
          <p:nvPr/>
        </p:nvSpPr>
        <p:spPr bwMode="auto">
          <a:xfrm>
            <a:off x="685800" y="533400"/>
            <a:ext cx="807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pic>
        <p:nvPicPr>
          <p:cNvPr id="35843" name="Picture 2" descr="Screen 34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995363"/>
            <a:ext cx="7391400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Text Box 11"/>
          <p:cNvSpPr txBox="1">
            <a:spLocks noChangeArrowheads="1"/>
          </p:cNvSpPr>
          <p:nvPr/>
        </p:nvSpPr>
        <p:spPr bwMode="auto">
          <a:xfrm>
            <a:off x="4038600" y="1981200"/>
            <a:ext cx="2514600" cy="25860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Right click Sum of Gender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Select Value Field Setting to Open Value Field Setting dialog box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In dialog box, select Count</a:t>
            </a:r>
          </a:p>
        </p:txBody>
      </p:sp>
      <p:cxnSp>
        <p:nvCxnSpPr>
          <p:cNvPr id="35845" name="Straight Arrow Connector 5"/>
          <p:cNvCxnSpPr>
            <a:cxnSpLocks noChangeShapeType="1"/>
          </p:cNvCxnSpPr>
          <p:nvPr/>
        </p:nvCxnSpPr>
        <p:spPr bwMode="auto">
          <a:xfrm rot="10800000" flipV="1">
            <a:off x="2286000" y="2209800"/>
            <a:ext cx="1752600" cy="533400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miter lim="800000"/>
            <a:headEnd/>
            <a:tailEnd type="arrow" w="med" len="med"/>
          </a:ln>
        </p:spPr>
      </p:cxnSp>
      <p:cxnSp>
        <p:nvCxnSpPr>
          <p:cNvPr id="35846" name="Straight Arrow Connector 6"/>
          <p:cNvCxnSpPr>
            <a:cxnSpLocks noChangeShapeType="1"/>
          </p:cNvCxnSpPr>
          <p:nvPr/>
        </p:nvCxnSpPr>
        <p:spPr bwMode="auto">
          <a:xfrm rot="10800000" flipV="1">
            <a:off x="2590800" y="4267200"/>
            <a:ext cx="1447800" cy="381000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miter lim="800000"/>
            <a:headEnd/>
            <a:tailEnd type="arrow" w="med" len="med"/>
          </a:ln>
        </p:spPr>
      </p:cxnSp>
      <p:sp>
        <p:nvSpPr>
          <p:cNvPr id="3584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4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4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8" descr="Screen 35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63" y="1195388"/>
            <a:ext cx="70008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ext Box 2"/>
          <p:cNvSpPr txBox="1">
            <a:spLocks noChangeArrowheads="1"/>
          </p:cNvSpPr>
          <p:nvPr/>
        </p:nvSpPr>
        <p:spPr bwMode="auto">
          <a:xfrm>
            <a:off x="990600" y="457200"/>
            <a:ext cx="7620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  <a:latin typeface="Arial" charset="0"/>
              </a:rPr>
              <a:t>Capital </a:t>
            </a:r>
            <a:r>
              <a:rPr lang="en-US" sz="2400" b="1" i="1" dirty="0">
                <a:solidFill>
                  <a:srgbClr val="FFFF00"/>
                </a:solidFill>
                <a:latin typeface="Arial" charset="0"/>
              </a:rPr>
              <a:t>Credit Union</a:t>
            </a:r>
          </a:p>
        </p:txBody>
      </p:sp>
      <p:sp>
        <p:nvSpPr>
          <p:cNvPr id="36868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477000"/>
            <a:ext cx="457200" cy="381000"/>
          </a:xfrm>
          <a:prstGeom prst="actionButtonHome">
            <a:avLst/>
          </a:prstGeom>
          <a:solidFill>
            <a:srgbClr val="CCFF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869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886200" y="6524625"/>
            <a:ext cx="373063" cy="333375"/>
          </a:xfrm>
          <a:prstGeom prst="actionButtonBackPrevious">
            <a:avLst/>
          </a:prstGeom>
          <a:solidFill>
            <a:srgbClr val="FF99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870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334000" y="6524625"/>
            <a:ext cx="373063" cy="333375"/>
          </a:xfrm>
          <a:prstGeom prst="actionButtonForwardNext">
            <a:avLst/>
          </a:prstGeom>
          <a:solidFill>
            <a:srgbClr val="FFFF99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871" name="Text Box 6"/>
          <p:cNvSpPr txBox="1">
            <a:spLocks noChangeArrowheads="1"/>
          </p:cNvSpPr>
          <p:nvPr/>
        </p:nvSpPr>
        <p:spPr bwMode="auto">
          <a:xfrm>
            <a:off x="5257800" y="32766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505200" y="5181600"/>
            <a:ext cx="2743200" cy="3667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Complete!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32193</TotalTime>
  <Words>269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Patrick Shannon</dc:creator>
  <cp:lastModifiedBy>Windows User</cp:lastModifiedBy>
  <cp:revision>150</cp:revision>
  <cp:lastPrinted>1996-09-26T03:39:24Z</cp:lastPrinted>
  <dcterms:created xsi:type="dcterms:W3CDTF">1995-05-28T16:29:18Z</dcterms:created>
  <dcterms:modified xsi:type="dcterms:W3CDTF">2012-10-02T16:15:27Z</dcterms:modified>
</cp:coreProperties>
</file>