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4" r:id="rId3"/>
    <p:sldId id="265" r:id="rId4"/>
    <p:sldId id="266" r:id="rId5"/>
    <p:sldId id="267" r:id="rId6"/>
    <p:sldId id="268" r:id="rId7"/>
    <p:sldId id="269" r:id="rId8"/>
    <p:sldId id="280" r:id="rId9"/>
    <p:sldId id="286" r:id="rId10"/>
    <p:sldId id="281" r:id="rId11"/>
    <p:sldId id="282" r:id="rId12"/>
    <p:sldId id="283" r:id="rId13"/>
    <p:sldId id="287" r:id="rId14"/>
    <p:sldId id="288" r:id="rId15"/>
    <p:sldId id="284" r:id="rId16"/>
    <p:sldId id="285" r:id="rId17"/>
    <p:sldId id="273" r:id="rId18"/>
    <p:sldId id="259" r:id="rId19"/>
    <p:sldId id="260"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autoAdjust="0"/>
    <p:restoredTop sz="96529" autoAdjust="0"/>
  </p:normalViewPr>
  <p:slideViewPr>
    <p:cSldViewPr>
      <p:cViewPr>
        <p:scale>
          <a:sx n="60" d="100"/>
          <a:sy n="60" d="100"/>
        </p:scale>
        <p:origin x="-2034" y="-510"/>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73E8FD-206F-4751-92EE-97CB742FB5A2}" type="datetimeFigureOut">
              <a:rPr lang="en-US" smtClean="0"/>
              <a:t>10/16/2012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3EA1CE-65D6-4FF6-ADAC-BC3B6FFA28D7}" type="slidenum">
              <a:rPr lang="en-US" smtClean="0"/>
              <a:t>‹#›</a:t>
            </a:fld>
            <a:endParaRPr lang="en-US"/>
          </a:p>
        </p:txBody>
      </p:sp>
    </p:spTree>
    <p:extLst>
      <p:ext uri="{BB962C8B-B14F-4D97-AF65-F5344CB8AC3E}">
        <p14:creationId xmlns:p14="http://schemas.microsoft.com/office/powerpoint/2010/main" val="227680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32DBE38F-4628-4446-A294-F901B509C485}" type="slidenum">
              <a:rPr lang="en-US"/>
              <a:pPr/>
              <a:t>8</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C343CF75-B3B7-4549-BB5E-E4D6A832762C}" type="slidenum">
              <a:rPr lang="en-US"/>
              <a:pPr/>
              <a:t>25</a:t>
            </a:fld>
            <a:endParaRPr lang="en-US"/>
          </a:p>
        </p:txBody>
      </p:sp>
      <p:sp>
        <p:nvSpPr>
          <p:cNvPr id="878594"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878595" name="Rectangle 3"/>
          <p:cNvSpPr>
            <a:spLocks noGrp="1" noChangeArrowheads="1"/>
          </p:cNvSpPr>
          <p:nvPr>
            <p:ph type="body" idx="1"/>
          </p:nvPr>
        </p:nvSpPr>
        <p:spPr bwMode="auto">
          <a:xfrm>
            <a:off x="915125" y="4342385"/>
            <a:ext cx="5027750" cy="4115894"/>
          </a:xfrm>
          <a:prstGeom prst="rect">
            <a:avLst/>
          </a:prstGeom>
          <a:solidFill>
            <a:srgbClr val="FFFFFF"/>
          </a:solidFill>
          <a:ln>
            <a:solidFill>
              <a:srgbClr val="000000"/>
            </a:solidFill>
            <a:miter lim="800000"/>
            <a:headEnd/>
            <a:tailEnd/>
          </a:ln>
        </p:spPr>
        <p:txBody>
          <a:bodyPr/>
          <a:lstStyle/>
          <a:p>
            <a:r>
              <a:rPr lang="en-US"/>
              <a:t>No additional notes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66B2BBAE-3890-4B8F-98E7-3FB4EC0BCCA7}" type="slidenum">
              <a:rPr lang="en-US"/>
              <a:pPr/>
              <a:t>26</a:t>
            </a:fld>
            <a:endParaRPr 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7766D756-4E45-4E77-A07C-5F4C9A1925E4}" type="slidenum">
              <a:rPr lang="en-US"/>
              <a:pPr/>
              <a:t>27</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r>
              <a:rPr lang="en-US" b="1" dirty="0"/>
              <a:t>Teaching Notes</a:t>
            </a:r>
          </a:p>
          <a:p>
            <a:pPr>
              <a:buFontTx/>
              <a:buChar char="•"/>
            </a:pPr>
            <a:r>
              <a:rPr lang="en-US" dirty="0"/>
              <a:t>Author – the persons who wrote the use case and provide a point of contact for anyone requiring additional information.</a:t>
            </a:r>
          </a:p>
          <a:p>
            <a:pPr>
              <a:buFontTx/>
              <a:buChar char="•"/>
            </a:pPr>
            <a:r>
              <a:rPr lang="en-US" dirty="0"/>
              <a:t>Date – the date the use case was last modified.</a:t>
            </a:r>
          </a:p>
          <a:p>
            <a:pPr>
              <a:buFontTx/>
              <a:buChar char="•"/>
            </a:pPr>
            <a:r>
              <a:rPr lang="en-US" dirty="0"/>
              <a:t>Version – the current version of the use case.</a:t>
            </a:r>
          </a:p>
          <a:p>
            <a:pPr>
              <a:buFontTx/>
              <a:buChar char="•"/>
            </a:pPr>
            <a:r>
              <a:rPr lang="en-US" dirty="0"/>
              <a:t>Use-case name – the use-case name should represent the goal that the use case is trying to accomplish. Should begin with a verb.</a:t>
            </a:r>
          </a:p>
          <a:p>
            <a:pPr>
              <a:buFontTx/>
              <a:buChar char="•"/>
            </a:pPr>
            <a:r>
              <a:rPr lang="en-US" dirty="0"/>
              <a:t>Use-case type – Business requirements use cases provide a general understanding of the problem domain and scope but don’t include detail to communicate to developers what the system should do.</a:t>
            </a:r>
          </a:p>
          <a:p>
            <a:pPr>
              <a:buFontTx/>
              <a:buChar char="•"/>
            </a:pPr>
            <a:r>
              <a:rPr lang="en-US" dirty="0"/>
              <a:t>Use-case ID – A unique identifier for the use case.</a:t>
            </a:r>
          </a:p>
          <a:p>
            <a:pPr>
              <a:buFontTx/>
              <a:buChar char="•"/>
            </a:pPr>
            <a:r>
              <a:rPr lang="en-US" dirty="0"/>
              <a:t>Priority – The priority communicates the importance of the use case (high, medium, or low).</a:t>
            </a:r>
          </a:p>
          <a:p>
            <a:pPr>
              <a:buFontTx/>
              <a:buChar char="•"/>
            </a:pPr>
            <a:r>
              <a:rPr lang="en-US" dirty="0"/>
              <a:t>Source – The source defines the entity that triggered the creation of the use case.</a:t>
            </a:r>
          </a:p>
          <a:p>
            <a:pPr>
              <a:buFontTx/>
              <a:buChar char="•"/>
            </a:pPr>
            <a:r>
              <a:rPr lang="en-US" dirty="0"/>
              <a:t>Primary business actor – The stakeholder that primarily benefits from the execution of the use case.</a:t>
            </a:r>
          </a:p>
          <a:p>
            <a:pPr>
              <a:buFontTx/>
              <a:buChar char="•"/>
            </a:pPr>
            <a:r>
              <a:rPr lang="en-US" dirty="0"/>
              <a:t>Other participating actors – Other actors that participate in the use case.</a:t>
            </a:r>
          </a:p>
          <a:p>
            <a:pPr>
              <a:buFontTx/>
              <a:buChar char="•"/>
            </a:pPr>
            <a:r>
              <a:rPr lang="en-US" dirty="0"/>
              <a:t>Interested stakeholders – A person (other than the actor) who has a vested interest in the goal of the use case.</a:t>
            </a:r>
          </a:p>
          <a:p>
            <a:pPr>
              <a:buFontTx/>
              <a:buChar char="•"/>
            </a:pPr>
            <a:r>
              <a:rPr lang="en-US" dirty="0"/>
              <a:t>Description – A short summary description of the purpose of the use case and its activities.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15AB026C-B50B-40DB-B82A-AC6B4237D0A7}" type="slidenum">
              <a:rPr lang="en-US"/>
              <a:pPr/>
              <a:t>28</a:t>
            </a:fld>
            <a:endParaRPr lang="en-US"/>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r>
              <a:rPr lang="en-US" b="1"/>
              <a:t>Teaching Notes</a:t>
            </a:r>
          </a:p>
          <a:p>
            <a:pPr>
              <a:buFontTx/>
              <a:buChar char="•"/>
            </a:pPr>
            <a:r>
              <a:rPr lang="en-US"/>
              <a:t>Precondition – A constraint on the state of the system before the use case can be executed.</a:t>
            </a:r>
          </a:p>
          <a:p>
            <a:pPr>
              <a:buFontTx/>
              <a:buChar char="•"/>
            </a:pPr>
            <a:r>
              <a:rPr lang="en-US"/>
              <a:t>Trigger – The event that initiates the use case.</a:t>
            </a:r>
          </a:p>
          <a:p>
            <a:pPr>
              <a:buFontTx/>
              <a:buChar char="•"/>
            </a:pPr>
            <a:r>
              <a:rPr lang="en-US"/>
              <a:t>Typical course of events – The normal sequence of activities performed by the actor(s) and the system to satisfy the goal of the use case.</a:t>
            </a:r>
          </a:p>
          <a:p>
            <a:pPr>
              <a:buFontTx/>
              <a:buChar char="•"/>
            </a:pPr>
            <a:r>
              <a:rPr lang="en-US"/>
              <a:t>Alternate courses – The behaviors of the use case if an exception or variation to the typical course occurs.</a:t>
            </a:r>
          </a:p>
          <a:p>
            <a:pPr>
              <a:buFontTx/>
              <a:buChar char="•"/>
            </a:pPr>
            <a:r>
              <a:rPr lang="en-US"/>
              <a:t>Conclusion – When the use case successfully ends.</a:t>
            </a:r>
          </a:p>
          <a:p>
            <a:pPr>
              <a:buFontTx/>
              <a:buChar char="•"/>
            </a:pPr>
            <a:r>
              <a:rPr lang="en-US"/>
              <a:t>Postcondition – A constraint on the state of the system after the use case has successfully executed.</a:t>
            </a:r>
          </a:p>
          <a:p>
            <a:pPr>
              <a:buFontTx/>
              <a:buChar char="•"/>
            </a:pPr>
            <a:r>
              <a:rPr lang="en-US"/>
              <a:t>Business rules – Policies and procedures of the business that the system must abide by.</a:t>
            </a:r>
          </a:p>
          <a:p>
            <a:pPr>
              <a:buFontTx/>
              <a:buChar char="•"/>
            </a:pPr>
            <a:r>
              <a:rPr lang="en-US"/>
              <a:t>Implementation constraints and specifications – Any nonfunctional requirements that may impact the realization of the use case.</a:t>
            </a:r>
          </a:p>
          <a:p>
            <a:pPr>
              <a:buFontTx/>
              <a:buChar char="•"/>
            </a:pPr>
            <a:r>
              <a:rPr lang="en-US"/>
              <a:t>Assumptions – Assumptions made by the author.</a:t>
            </a:r>
          </a:p>
          <a:p>
            <a:pPr>
              <a:buFontTx/>
              <a:buChar char="•"/>
            </a:pPr>
            <a:r>
              <a:rPr lang="en-US"/>
              <a:t>Open issues – Issues that need to be resolved before the use case can be finalized.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3035CC33-2525-4B2E-BFF3-025AB947214E}" type="slidenum">
              <a:rPr lang="en-US"/>
              <a:pPr/>
              <a:t>29</a:t>
            </a:fld>
            <a:endParaRPr lang="en-US"/>
          </a:p>
        </p:txBody>
      </p:sp>
      <p:sp>
        <p:nvSpPr>
          <p:cNvPr id="880642"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880643" name="Rectangle 3"/>
          <p:cNvSpPr>
            <a:spLocks noGrp="1" noChangeArrowheads="1"/>
          </p:cNvSpPr>
          <p:nvPr>
            <p:ph type="body" idx="1"/>
          </p:nvPr>
        </p:nvSpPr>
        <p:spPr bwMode="auto">
          <a:xfrm>
            <a:off x="915125" y="4342385"/>
            <a:ext cx="5027750" cy="4115894"/>
          </a:xfrm>
          <a:prstGeom prst="rect">
            <a:avLst/>
          </a:prstGeom>
          <a:solidFill>
            <a:srgbClr val="FFFFFF"/>
          </a:solidFill>
          <a:ln>
            <a:solidFill>
              <a:srgbClr val="000000"/>
            </a:solidFill>
            <a:miter lim="800000"/>
            <a:headEnd/>
            <a:tailEnd/>
          </a:ln>
        </p:spPr>
        <p:txBody>
          <a:bodyPr/>
          <a:lstStyle/>
          <a:p>
            <a:r>
              <a:rPr lang="en-US" b="1"/>
              <a:t>Teaching Notes</a:t>
            </a:r>
          </a:p>
          <a:p>
            <a:pPr>
              <a:buFontTx/>
              <a:buChar char="•"/>
            </a:pPr>
            <a:r>
              <a:rPr lang="en-US"/>
              <a:t>Precondition – A constraint on the state of the system before the use case can be executed.</a:t>
            </a:r>
          </a:p>
          <a:p>
            <a:pPr>
              <a:buFontTx/>
              <a:buChar char="•"/>
            </a:pPr>
            <a:r>
              <a:rPr lang="en-US"/>
              <a:t>Trigger – The event that initiates the use case.</a:t>
            </a:r>
          </a:p>
          <a:p>
            <a:pPr>
              <a:buFontTx/>
              <a:buChar char="•"/>
            </a:pPr>
            <a:r>
              <a:rPr lang="en-US"/>
              <a:t>Typical course of events – The normal sequence of activities performed by the actor(s) and the system to satisfy the goal of the use case.</a:t>
            </a:r>
          </a:p>
          <a:p>
            <a:pPr>
              <a:buFontTx/>
              <a:buChar char="•"/>
            </a:pPr>
            <a:r>
              <a:rPr lang="en-US"/>
              <a:t>Alternate courses – The behaviors of the use case if an exception or variation to the typical course occurs.</a:t>
            </a:r>
          </a:p>
          <a:p>
            <a:pPr>
              <a:buFontTx/>
              <a:buChar char="•"/>
            </a:pPr>
            <a:r>
              <a:rPr lang="en-US"/>
              <a:t>Conclusion – When the use case successfully ends.</a:t>
            </a:r>
          </a:p>
          <a:p>
            <a:pPr>
              <a:buFontTx/>
              <a:buChar char="•"/>
            </a:pPr>
            <a:r>
              <a:rPr lang="en-US"/>
              <a:t>Postcondition – A constraint on the state of the system after the use case has successfully executed.</a:t>
            </a:r>
          </a:p>
          <a:p>
            <a:pPr>
              <a:buFontTx/>
              <a:buChar char="•"/>
            </a:pPr>
            <a:r>
              <a:rPr lang="en-US"/>
              <a:t>Business rules – Policies and procedures of the business that the system must abide by.</a:t>
            </a:r>
          </a:p>
          <a:p>
            <a:pPr>
              <a:buFontTx/>
              <a:buChar char="•"/>
            </a:pPr>
            <a:r>
              <a:rPr lang="en-US"/>
              <a:t>Implementation constraints and specifications – Any nonfunctional requirements that may impact the realization of the use case.</a:t>
            </a:r>
          </a:p>
          <a:p>
            <a:pPr>
              <a:buFontTx/>
              <a:buChar char="•"/>
            </a:pPr>
            <a:r>
              <a:rPr lang="en-US"/>
              <a:t>Assumptions – Assumptions made by the author.</a:t>
            </a:r>
          </a:p>
          <a:p>
            <a:pPr>
              <a:buFontTx/>
              <a:buChar char="•"/>
            </a:pPr>
            <a:r>
              <a:rPr lang="en-US"/>
              <a:t>Open issues – Issues that need to be resolved before the use case can be finalized.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54C9326D-FE4F-446B-B841-B71C570AC270}" type="slidenum">
              <a:rPr lang="en-US"/>
              <a:pPr/>
              <a:t>30</a:t>
            </a:fld>
            <a:endParaRPr lang="en-US"/>
          </a:p>
        </p:txBody>
      </p:sp>
      <p:sp>
        <p:nvSpPr>
          <p:cNvPr id="882690"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882691" name="Rectangle 3"/>
          <p:cNvSpPr>
            <a:spLocks noGrp="1" noChangeArrowheads="1"/>
          </p:cNvSpPr>
          <p:nvPr>
            <p:ph type="body" idx="1"/>
          </p:nvPr>
        </p:nvSpPr>
        <p:spPr bwMode="auto">
          <a:xfrm>
            <a:off x="915125" y="4342385"/>
            <a:ext cx="5027750" cy="4115894"/>
          </a:xfrm>
          <a:prstGeom prst="rect">
            <a:avLst/>
          </a:prstGeom>
          <a:solidFill>
            <a:srgbClr val="FFFFFF"/>
          </a:solidFill>
          <a:ln>
            <a:solidFill>
              <a:srgbClr val="000000"/>
            </a:solidFill>
            <a:miter lim="800000"/>
            <a:headEnd/>
            <a:tailEnd/>
          </a:ln>
        </p:spPr>
        <p:txBody>
          <a:bodyPr/>
          <a:lstStyle/>
          <a:p>
            <a:r>
              <a:rPr lang="en-US" b="1"/>
              <a:t>Teaching Notes</a:t>
            </a:r>
          </a:p>
          <a:p>
            <a:pPr>
              <a:buFontTx/>
              <a:buChar char="•"/>
            </a:pPr>
            <a:r>
              <a:rPr lang="en-US"/>
              <a:t>Precondition – A constraint on the state of the system before the use case can be executed.</a:t>
            </a:r>
          </a:p>
          <a:p>
            <a:pPr>
              <a:buFontTx/>
              <a:buChar char="•"/>
            </a:pPr>
            <a:r>
              <a:rPr lang="en-US"/>
              <a:t>Trigger – The event that initiates the use case.</a:t>
            </a:r>
          </a:p>
          <a:p>
            <a:pPr>
              <a:buFontTx/>
              <a:buChar char="•"/>
            </a:pPr>
            <a:r>
              <a:rPr lang="en-US"/>
              <a:t>Typical course of events – The normal sequence of activities performed by the actor(s) and the system to satisfy the goal of the use case.</a:t>
            </a:r>
          </a:p>
          <a:p>
            <a:pPr>
              <a:buFontTx/>
              <a:buChar char="•"/>
            </a:pPr>
            <a:r>
              <a:rPr lang="en-US"/>
              <a:t>Alternate courses – The behaviors of the use case if an exception or variation to the typical course occurs.</a:t>
            </a:r>
          </a:p>
          <a:p>
            <a:pPr>
              <a:buFontTx/>
              <a:buChar char="•"/>
            </a:pPr>
            <a:r>
              <a:rPr lang="en-US"/>
              <a:t>Conclusion – When the use case successfully ends.</a:t>
            </a:r>
          </a:p>
          <a:p>
            <a:pPr>
              <a:buFontTx/>
              <a:buChar char="•"/>
            </a:pPr>
            <a:r>
              <a:rPr lang="en-US"/>
              <a:t>Postcondition – A constraint on the state of the system after the use case has successfully executed.</a:t>
            </a:r>
          </a:p>
          <a:p>
            <a:pPr>
              <a:buFontTx/>
              <a:buChar char="•"/>
            </a:pPr>
            <a:r>
              <a:rPr lang="en-US"/>
              <a:t>Business rules – Policies and procedures of the business that the system must abide by.</a:t>
            </a:r>
          </a:p>
          <a:p>
            <a:pPr>
              <a:buFontTx/>
              <a:buChar char="•"/>
            </a:pPr>
            <a:r>
              <a:rPr lang="en-US"/>
              <a:t>Implementation constraints and specifications – Any nonfunctional requirements that may impact the realization of the use case.</a:t>
            </a:r>
          </a:p>
          <a:p>
            <a:pPr>
              <a:buFontTx/>
              <a:buChar char="•"/>
            </a:pPr>
            <a:r>
              <a:rPr lang="en-US"/>
              <a:t>Assumptions – Assumptions made by the author.</a:t>
            </a:r>
          </a:p>
          <a:p>
            <a:pPr>
              <a:buFontTx/>
              <a:buChar char="•"/>
            </a:pPr>
            <a:r>
              <a:rPr lang="en-US"/>
              <a:t>Open issues – Issues that need to be resolved before the use case can be finalized.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4D3FF3D6-B19C-40D9-B7D0-FEEBBE53B1C9}" type="slidenum">
              <a:rPr lang="en-US"/>
              <a:pPr/>
              <a:t>31</a:t>
            </a:fld>
            <a:endParaRPr lang="en-US"/>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r>
              <a:rPr lang="en-US"/>
              <a:t>No additional notes.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6478FA86-49A2-4FF5-BED5-4FF19EE374E0}" type="slidenum">
              <a:rPr lang="en-US"/>
              <a:pPr/>
              <a:t>32</a:t>
            </a:fld>
            <a:endParaRPr lang="en-US"/>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r>
              <a:rPr lang="en-US"/>
              <a:t>No additional notes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2800" dirty="0" smtClean="0"/>
              <a:t>The following represents the use cases for a camera. </a:t>
            </a:r>
          </a:p>
          <a:p>
            <a:pPr lvl="0">
              <a:lnSpc>
                <a:spcPct val="150000"/>
              </a:lnSpc>
            </a:pPr>
            <a:endParaRPr lang="en-US" sz="2400" dirty="0" smtClean="0"/>
          </a:p>
          <a:p>
            <a:pPr lvl="0">
              <a:lnSpc>
                <a:spcPct val="150000"/>
              </a:lnSpc>
            </a:pPr>
            <a:r>
              <a:rPr lang="en-US" sz="2400" dirty="0" smtClean="0"/>
              <a:t>No photographer would ever pick up their camera, open the shutter, and then put it down, satisfied with their photographic session for the day. </a:t>
            </a:r>
          </a:p>
          <a:p>
            <a:pPr lvl="0">
              <a:lnSpc>
                <a:spcPct val="150000"/>
              </a:lnSpc>
            </a:pPr>
            <a:endParaRPr lang="en-US" sz="2400" dirty="0" smtClean="0"/>
          </a:p>
          <a:p>
            <a:pPr lvl="0">
              <a:lnSpc>
                <a:spcPct val="150000"/>
              </a:lnSpc>
            </a:pPr>
            <a:r>
              <a:rPr lang="en-US" sz="2400" dirty="0" smtClean="0"/>
              <a:t>The crucial thing to realize is that these behaviors are not done in isolation, but are rather a </a:t>
            </a:r>
            <a:r>
              <a:rPr lang="en-US" sz="2400" b="1" dirty="0" smtClean="0"/>
              <a:t>part</a:t>
            </a:r>
            <a:r>
              <a:rPr lang="en-US" sz="2400" dirty="0" smtClean="0"/>
              <a:t> of a more high-level use case, "Take Picture". (Note that it does make sense for a photographer to "Take Picture" just once during a session with their camera.) </a:t>
            </a:r>
            <a:br>
              <a:rPr lang="en-US" sz="2400" dirty="0" smtClean="0"/>
            </a:br>
            <a:endParaRPr lang="en-US" sz="2400" dirty="0"/>
          </a:p>
        </p:txBody>
      </p:sp>
      <p:sp>
        <p:nvSpPr>
          <p:cNvPr id="4" name="Slide Number Placeholder 3"/>
          <p:cNvSpPr>
            <a:spLocks noGrp="1"/>
          </p:cNvSpPr>
          <p:nvPr>
            <p:ph type="sldNum" sz="quarter" idx="10"/>
          </p:nvPr>
        </p:nvSpPr>
        <p:spPr/>
        <p:txBody>
          <a:bodyPr/>
          <a:lstStyle/>
          <a:p>
            <a:fld id="{163EA1CE-65D6-4FF6-ADAC-BC3B6FFA28D7}" type="slidenum">
              <a:rPr lang="en-US" smtClean="0"/>
              <a:t>9</a:t>
            </a:fld>
            <a:endParaRPr lang="en-US"/>
          </a:p>
        </p:txBody>
      </p:sp>
    </p:spTree>
    <p:extLst>
      <p:ext uri="{BB962C8B-B14F-4D97-AF65-F5344CB8AC3E}">
        <p14:creationId xmlns:p14="http://schemas.microsoft.com/office/powerpoint/2010/main" val="35669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D940BFE2-359B-42A0-B53D-CC150A29D53C}" type="slidenum">
              <a:rPr lang="en-US"/>
              <a:pPr/>
              <a:t>11</a:t>
            </a:fld>
            <a:endParaRPr lang="en-US"/>
          </a:p>
        </p:txBody>
      </p:sp>
      <p:sp>
        <p:nvSpPr>
          <p:cNvPr id="78438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784387" name="Rectangle 3"/>
          <p:cNvSpPr>
            <a:spLocks noGrp="1" noChangeArrowheads="1"/>
          </p:cNvSpPr>
          <p:nvPr>
            <p:ph type="body" idx="1"/>
          </p:nvPr>
        </p:nvSpPr>
        <p:spPr bwMode="auto">
          <a:xfrm>
            <a:off x="915125" y="4343948"/>
            <a:ext cx="5027750" cy="4114331"/>
          </a:xfrm>
          <a:prstGeom prst="rect">
            <a:avLst/>
          </a:prstGeom>
          <a:solidFill>
            <a:srgbClr val="FFFFFF"/>
          </a:solidFill>
          <a:ln>
            <a:solidFill>
              <a:srgbClr val="000000"/>
            </a:solidFill>
            <a:miter lim="800000"/>
            <a:headEnd/>
            <a:tailEnd/>
          </a:ln>
        </p:spPr>
        <p:txBody>
          <a:bodyPr lIns="91068" tIns="45534" rIns="91068" bIns="45534"/>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B97B2666-3A36-402F-842A-70E723E057E2}" type="slidenum">
              <a:rPr lang="en-US"/>
              <a:pPr/>
              <a:t>12</a:t>
            </a:fld>
            <a:endParaRPr 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r>
              <a:rPr lang="en-US"/>
              <a:t>No additional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436C7FEA-947C-43F9-BC7E-D8690F2E07DB}" type="slidenum">
              <a:rPr lang="en-US"/>
              <a:pPr/>
              <a:t>15</a:t>
            </a:fld>
            <a:endParaRPr lang="en-US"/>
          </a:p>
        </p:txBody>
      </p:sp>
      <p:sp>
        <p:nvSpPr>
          <p:cNvPr id="833538" name="Rectangle 2"/>
          <p:cNvSpPr>
            <a:spLocks noGrp="1" noRot="1" noChangeAspect="1" noChangeArrowheads="1" noTextEdit="1"/>
          </p:cNvSpPr>
          <p:nvPr>
            <p:ph type="sldImg"/>
          </p:nvPr>
        </p:nvSpPr>
        <p:spPr>
          <a:ln/>
        </p:spPr>
      </p:sp>
      <p:sp>
        <p:nvSpPr>
          <p:cNvPr id="833539" name="Rectangle 3"/>
          <p:cNvSpPr>
            <a:spLocks noGrp="1" noChangeArrowheads="1"/>
          </p:cNvSpPr>
          <p:nvPr>
            <p:ph type="body" idx="1"/>
          </p:nvPr>
        </p:nvSpPr>
        <p:spPr/>
        <p:txBody>
          <a:bodyPr/>
          <a:lstStyle/>
          <a:p>
            <a:r>
              <a:rPr lang="en-US"/>
              <a:t>No additional notes.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7C06367A-B513-440C-BE40-91A1D6C413BE}" type="slidenum">
              <a:rPr lang="en-US"/>
              <a:pPr/>
              <a:t>20</a:t>
            </a:fld>
            <a:endParaRPr 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r>
              <a:rPr lang="en-US" b="1"/>
              <a:t>Teaching Notes</a:t>
            </a:r>
          </a:p>
          <a:p>
            <a:pPr>
              <a:buFontTx/>
              <a:buChar char="•"/>
            </a:pPr>
            <a:r>
              <a:rPr lang="en-US"/>
              <a:t>The individual steps will be discussed on the following slides.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A1320255-F531-4793-83E6-579896150370}" type="slidenum">
              <a:rPr lang="en-US"/>
              <a:pPr/>
              <a:t>22</a:t>
            </a:fld>
            <a:endParaRPr lang="en-US"/>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r>
              <a:rPr lang="en-US"/>
              <a:t>No additional notes.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7012AB0F-525D-4DC6-B067-04C707349BA4}" type="slidenum">
              <a:rPr lang="en-US"/>
              <a:pPr/>
              <a:t>23</a:t>
            </a:fld>
            <a:endParaRPr lang="en-US"/>
          </a:p>
        </p:txBody>
      </p:sp>
      <p:sp>
        <p:nvSpPr>
          <p:cNvPr id="854018"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854019" name="Rectangle 3"/>
          <p:cNvSpPr>
            <a:spLocks noGrp="1" noChangeArrowheads="1"/>
          </p:cNvSpPr>
          <p:nvPr>
            <p:ph type="body" idx="1"/>
          </p:nvPr>
        </p:nvSpPr>
        <p:spPr bwMode="auto">
          <a:xfrm>
            <a:off x="915125" y="4342385"/>
            <a:ext cx="5027750" cy="4115894"/>
          </a:xfrm>
          <a:prstGeom prst="rect">
            <a:avLst/>
          </a:prstGeom>
          <a:solidFill>
            <a:srgbClr val="FFFFFF"/>
          </a:solidFill>
          <a:ln>
            <a:solidFill>
              <a:srgbClr val="000000"/>
            </a:solidFill>
            <a:miter lim="800000"/>
            <a:headEnd/>
            <a:tailEnd/>
          </a:ln>
        </p:spPr>
        <p:txBody>
          <a:bodyPr/>
          <a:lstStyle/>
          <a:p>
            <a:r>
              <a:rPr lang="en-US"/>
              <a:t>No additional notes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en-US"/>
              <a:t>Chapter 7 - Modeling System Requirements With Use Cases</a:t>
            </a:r>
          </a:p>
        </p:txBody>
      </p:sp>
      <p:sp>
        <p:nvSpPr>
          <p:cNvPr id="5" name="Rectangle 9"/>
          <p:cNvSpPr>
            <a:spLocks noGrp="1" noChangeArrowheads="1"/>
          </p:cNvSpPr>
          <p:nvPr>
            <p:ph type="sldNum" sz="quarter" idx="5"/>
          </p:nvPr>
        </p:nvSpPr>
        <p:spPr>
          <a:ln/>
        </p:spPr>
        <p:txBody>
          <a:bodyPr/>
          <a:lstStyle/>
          <a:p>
            <a:fld id="{77BEDB5E-A63E-4367-9B7D-C64CFCA38D54}" type="slidenum">
              <a:rPr lang="en-US"/>
              <a:pPr/>
              <a:t>24</a:t>
            </a:fld>
            <a:endParaRPr lang="en-US"/>
          </a:p>
        </p:txBody>
      </p:sp>
      <p:sp>
        <p:nvSpPr>
          <p:cNvPr id="876546" name="Rectangle 2"/>
          <p:cNvSpPr>
            <a:spLocks noGrp="1" noRot="1" noChangeAspect="1" noChangeArrowheads="1" noTextEdit="1"/>
          </p:cNvSpPr>
          <p:nvPr>
            <p:ph type="sldImg"/>
          </p:nvPr>
        </p:nvSpPr>
        <p:spPr bwMode="auto">
          <a:xfrm>
            <a:off x="1152525" y="690563"/>
            <a:ext cx="4554538" cy="3417887"/>
          </a:xfrm>
          <a:prstGeom prst="rect">
            <a:avLst/>
          </a:prstGeom>
          <a:solidFill>
            <a:srgbClr val="FFFFFF"/>
          </a:solidFill>
          <a:ln>
            <a:solidFill>
              <a:srgbClr val="000000"/>
            </a:solidFill>
            <a:miter lim="800000"/>
            <a:headEnd/>
            <a:tailEnd/>
          </a:ln>
        </p:spPr>
      </p:sp>
      <p:sp>
        <p:nvSpPr>
          <p:cNvPr id="876547" name="Rectangle 3"/>
          <p:cNvSpPr>
            <a:spLocks noGrp="1" noChangeArrowheads="1"/>
          </p:cNvSpPr>
          <p:nvPr>
            <p:ph type="body" idx="1"/>
          </p:nvPr>
        </p:nvSpPr>
        <p:spPr bwMode="auto">
          <a:xfrm>
            <a:off x="915125" y="4342385"/>
            <a:ext cx="5027750" cy="4115894"/>
          </a:xfrm>
          <a:prstGeom prst="rect">
            <a:avLst/>
          </a:prstGeom>
          <a:solidFill>
            <a:srgbClr val="FFFFFF"/>
          </a:solidFill>
          <a:ln>
            <a:solidFill>
              <a:srgbClr val="000000"/>
            </a:solidFill>
            <a:miter lim="800000"/>
            <a:headEnd/>
            <a:tailEnd/>
          </a:ln>
        </p:spPr>
        <p:txBody>
          <a:bodyPr/>
          <a:lstStyle/>
          <a:p>
            <a:r>
              <a:rPr lang="en-US"/>
              <a:t>No additional notes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 2011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6E4BC98-BAC2-474E-8931-CBAA789E8822}" type="slidenum">
              <a:rPr lang="en-US"/>
              <a:pPr/>
              <a:t>‹#›</a:t>
            </a:fld>
            <a:endParaRPr lang="en-US"/>
          </a:p>
        </p:txBody>
      </p:sp>
    </p:spTree>
    <p:extLst>
      <p:ext uri="{BB962C8B-B14F-4D97-AF65-F5344CB8AC3E}">
        <p14:creationId xmlns:p14="http://schemas.microsoft.com/office/powerpoint/2010/main" val="74049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D2F82-5E0A-4D84-8875-30C52C3D5C5C}"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40F90-60FA-4EBD-A418-9B2ECD143E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D2F82-5E0A-4D84-8875-30C52C3D5C5C}" type="datetimeFigureOut">
              <a:rPr lang="en-US" smtClean="0"/>
              <a:pPr/>
              <a:t>10/16/2012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40F90-60FA-4EBD-A418-9B2ECD143E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 Case Diagram (UCD)</a:t>
            </a:r>
            <a:endParaRPr lang="en-US" dirty="0"/>
          </a:p>
        </p:txBody>
      </p:sp>
      <p:sp>
        <p:nvSpPr>
          <p:cNvPr id="3" name="Subtitle 2"/>
          <p:cNvSpPr>
            <a:spLocks noGrp="1"/>
          </p:cNvSpPr>
          <p:nvPr>
            <p:ph type="subTitle" idx="1"/>
          </p:nvPr>
        </p:nvSpPr>
        <p:spPr/>
        <p:txBody>
          <a:bodyPr/>
          <a:lstStyle/>
          <a:p>
            <a:r>
              <a:rPr lang="en-US" dirty="0" smtClean="0"/>
              <a:t>Yong Choi</a:t>
            </a:r>
          </a:p>
          <a:p>
            <a:r>
              <a:rPr lang="en-US" dirty="0" smtClean="0"/>
              <a:t>BPA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xfrm>
            <a:off x="457200" y="304800"/>
            <a:ext cx="8458200" cy="1143000"/>
          </a:xfrm>
        </p:spPr>
        <p:txBody>
          <a:bodyPr/>
          <a:lstStyle/>
          <a:p>
            <a:r>
              <a:rPr lang="en-US" dirty="0"/>
              <a:t>Use Cases</a:t>
            </a:r>
          </a:p>
        </p:txBody>
      </p:sp>
      <p:sp>
        <p:nvSpPr>
          <p:cNvPr id="916483" name="Rectangle 3"/>
          <p:cNvSpPr>
            <a:spLocks noGrp="1" noChangeArrowheads="1"/>
          </p:cNvSpPr>
          <p:nvPr>
            <p:ph type="body" sz="half" idx="1"/>
          </p:nvPr>
        </p:nvSpPr>
        <p:spPr>
          <a:xfrm>
            <a:off x="533400" y="1600200"/>
            <a:ext cx="7924800" cy="4848225"/>
          </a:xfrm>
        </p:spPr>
        <p:txBody>
          <a:bodyPr/>
          <a:lstStyle/>
          <a:p>
            <a:pPr>
              <a:spcBef>
                <a:spcPct val="0"/>
              </a:spcBef>
              <a:buFontTx/>
              <a:buNone/>
            </a:pPr>
            <a:r>
              <a:rPr lang="en-US" sz="2400" b="1" dirty="0"/>
              <a:t>Use case</a:t>
            </a:r>
            <a:r>
              <a:rPr lang="en-US" sz="2400" dirty="0"/>
              <a:t> – a behaviorally </a:t>
            </a:r>
            <a:r>
              <a:rPr lang="en-US" sz="2400" dirty="0">
                <a:solidFill>
                  <a:srgbClr val="FF0000"/>
                </a:solidFill>
              </a:rPr>
              <a:t>related sequence of steps</a:t>
            </a:r>
            <a:r>
              <a:rPr lang="en-US" sz="2400" dirty="0"/>
              <a:t> (</a:t>
            </a:r>
            <a:r>
              <a:rPr lang="en-US" altLang="ko-KR" sz="2400" dirty="0">
                <a:ea typeface="굴림" charset="-127"/>
              </a:rPr>
              <a:t>events</a:t>
            </a:r>
            <a:r>
              <a:rPr lang="en-US" sz="2400" dirty="0"/>
              <a:t>)</a:t>
            </a:r>
            <a:r>
              <a:rPr lang="en-US" altLang="ko-KR" sz="2400" dirty="0">
                <a:ea typeface="굴림" charset="-127"/>
              </a:rPr>
              <a:t> </a:t>
            </a:r>
            <a:r>
              <a:rPr lang="en-US" sz="2400" dirty="0">
                <a:solidFill>
                  <a:srgbClr val="FF0000"/>
                </a:solidFill>
              </a:rPr>
              <a:t>for the purpose of completing a single business task.</a:t>
            </a:r>
          </a:p>
          <a:p>
            <a:pPr lvl="1">
              <a:spcBef>
                <a:spcPct val="0"/>
              </a:spcBef>
            </a:pPr>
            <a:r>
              <a:rPr lang="en-US" sz="2000" dirty="0">
                <a:solidFill>
                  <a:srgbClr val="0000FF"/>
                </a:solidFill>
              </a:rPr>
              <a:t>Identify and describe the systems functions</a:t>
            </a:r>
          </a:p>
          <a:p>
            <a:endParaRPr lang="en-US" sz="2400" dirty="0">
              <a:solidFill>
                <a:srgbClr val="0000FF"/>
              </a:solidFill>
            </a:endParaRPr>
          </a:p>
          <a:p>
            <a:endParaRPr lang="en-US" sz="2400" dirty="0"/>
          </a:p>
          <a:p>
            <a:endParaRPr lang="en-US" sz="2400" dirty="0"/>
          </a:p>
          <a:p>
            <a:endParaRPr lang="en-US" sz="2400" dirty="0"/>
          </a:p>
          <a:p>
            <a:r>
              <a:rPr lang="en-US" sz="2400" dirty="0"/>
              <a:t>Represented graphically by a horizontal ellipse with the name of the use case appearing above, below, or inside the ellipse.	</a:t>
            </a:r>
          </a:p>
        </p:txBody>
      </p:sp>
      <p:pic>
        <p:nvPicPr>
          <p:cNvPr id="916486" name="Picture 6" descr="whi74173_ta07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14600" y="2819400"/>
            <a:ext cx="2895600" cy="145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7738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r>
              <a:rPr lang="en-US"/>
              <a:t>Actors</a:t>
            </a:r>
          </a:p>
        </p:txBody>
      </p:sp>
      <p:sp>
        <p:nvSpPr>
          <p:cNvPr id="783363" name="Rectangle 3"/>
          <p:cNvSpPr>
            <a:spLocks noGrp="1" noChangeArrowheads="1"/>
          </p:cNvSpPr>
          <p:nvPr>
            <p:ph type="body" idx="1"/>
          </p:nvPr>
        </p:nvSpPr>
        <p:spPr>
          <a:xfrm>
            <a:off x="457200" y="1600200"/>
            <a:ext cx="6705600" cy="4530725"/>
          </a:xfrm>
        </p:spPr>
        <p:txBody>
          <a:bodyPr>
            <a:normAutofit fontScale="92500" lnSpcReduction="10000"/>
          </a:bodyPr>
          <a:lstStyle/>
          <a:p>
            <a:pPr>
              <a:buFontTx/>
              <a:buNone/>
            </a:pPr>
            <a:r>
              <a:rPr lang="en-US" dirty="0"/>
              <a:t>	</a:t>
            </a:r>
            <a:r>
              <a:rPr lang="en-US" b="1" dirty="0"/>
              <a:t>Actor</a:t>
            </a:r>
            <a:r>
              <a:rPr lang="en-US" dirty="0"/>
              <a:t> – anything that needs to interact with the system to exchange information. </a:t>
            </a:r>
          </a:p>
          <a:p>
            <a:pPr lvl="1"/>
            <a:r>
              <a:rPr lang="en-US" dirty="0">
                <a:solidFill>
                  <a:srgbClr val="0000FF"/>
                </a:solidFill>
              </a:rPr>
              <a:t>Could be a </a:t>
            </a:r>
            <a:r>
              <a:rPr lang="en-US" u="sng" dirty="0">
                <a:solidFill>
                  <a:srgbClr val="0000FF"/>
                </a:solidFill>
              </a:rPr>
              <a:t>human</a:t>
            </a:r>
            <a:r>
              <a:rPr lang="en-US" dirty="0">
                <a:solidFill>
                  <a:srgbClr val="0000FF"/>
                </a:solidFill>
              </a:rPr>
              <a:t>, an </a:t>
            </a:r>
            <a:r>
              <a:rPr lang="en-US" u="sng" dirty="0">
                <a:solidFill>
                  <a:srgbClr val="0000FF"/>
                </a:solidFill>
              </a:rPr>
              <a:t>organization</a:t>
            </a:r>
            <a:r>
              <a:rPr lang="en-US" dirty="0">
                <a:solidFill>
                  <a:srgbClr val="0000FF"/>
                </a:solidFill>
              </a:rPr>
              <a:t>, </a:t>
            </a:r>
            <a:r>
              <a:rPr lang="en-US" u="sng" dirty="0">
                <a:solidFill>
                  <a:srgbClr val="0000FF"/>
                </a:solidFill>
              </a:rPr>
              <a:t>another information system</a:t>
            </a:r>
            <a:r>
              <a:rPr lang="en-US" dirty="0">
                <a:solidFill>
                  <a:srgbClr val="0000FF"/>
                </a:solidFill>
              </a:rPr>
              <a:t>, an </a:t>
            </a:r>
            <a:r>
              <a:rPr lang="en-US" u="sng" dirty="0">
                <a:solidFill>
                  <a:srgbClr val="0000FF"/>
                </a:solidFill>
              </a:rPr>
              <a:t>external device</a:t>
            </a:r>
            <a:r>
              <a:rPr lang="en-US" dirty="0">
                <a:solidFill>
                  <a:srgbClr val="0000FF"/>
                </a:solidFill>
              </a:rPr>
              <a:t>, </a:t>
            </a:r>
            <a:r>
              <a:rPr lang="en-US" dirty="0" smtClean="0">
                <a:solidFill>
                  <a:srgbClr val="0000FF"/>
                </a:solidFill>
              </a:rPr>
              <a:t>or </a:t>
            </a:r>
            <a:r>
              <a:rPr lang="en-US" dirty="0">
                <a:solidFill>
                  <a:srgbClr val="0000FF"/>
                </a:solidFill>
              </a:rPr>
              <a:t>even </a:t>
            </a:r>
            <a:r>
              <a:rPr lang="en-US" u="sng" dirty="0">
                <a:solidFill>
                  <a:srgbClr val="0000FF"/>
                </a:solidFill>
              </a:rPr>
              <a:t>time</a:t>
            </a:r>
            <a:r>
              <a:rPr lang="en-US" dirty="0">
                <a:solidFill>
                  <a:srgbClr val="0000FF"/>
                </a:solidFill>
              </a:rPr>
              <a:t>. </a:t>
            </a:r>
          </a:p>
          <a:p>
            <a:pPr lvl="1"/>
            <a:r>
              <a:rPr lang="en-US" dirty="0" smtClean="0"/>
              <a:t>Ex</a:t>
            </a:r>
            <a:r>
              <a:rPr lang="en-US" dirty="0"/>
              <a:t>) College student enrolling for the fall 	     semester’s course</a:t>
            </a:r>
          </a:p>
          <a:p>
            <a:pPr lvl="2"/>
            <a:r>
              <a:rPr lang="en-US" dirty="0"/>
              <a:t>Actor: student</a:t>
            </a:r>
          </a:p>
          <a:p>
            <a:pPr lvl="2"/>
            <a:r>
              <a:rPr lang="en-US" dirty="0"/>
              <a:t>Use case (business event): enrolling in course</a:t>
            </a:r>
          </a:p>
          <a:p>
            <a:pPr>
              <a:buFontTx/>
              <a:buNone/>
            </a:pPr>
            <a:r>
              <a:rPr lang="en-US" dirty="0"/>
              <a:t>	</a:t>
            </a:r>
          </a:p>
        </p:txBody>
      </p:sp>
      <p:pic>
        <p:nvPicPr>
          <p:cNvPr id="783369" name="Picture 9" descr="whi74173_ta0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14600"/>
            <a:ext cx="1687513" cy="267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5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a:xfrm>
            <a:off x="533400" y="304800"/>
            <a:ext cx="8229600" cy="1139825"/>
          </a:xfrm>
        </p:spPr>
        <p:txBody>
          <a:bodyPr/>
          <a:lstStyle/>
          <a:p>
            <a:r>
              <a:rPr lang="en-US" dirty="0" smtClean="0"/>
              <a:t>Relationships</a:t>
            </a:r>
            <a:endParaRPr lang="en-US" dirty="0"/>
          </a:p>
        </p:txBody>
      </p:sp>
      <p:sp>
        <p:nvSpPr>
          <p:cNvPr id="829443" name="Rectangle 3"/>
          <p:cNvSpPr>
            <a:spLocks noGrp="1" noChangeArrowheads="1"/>
          </p:cNvSpPr>
          <p:nvPr>
            <p:ph type="body" idx="1"/>
          </p:nvPr>
        </p:nvSpPr>
        <p:spPr>
          <a:xfrm>
            <a:off x="229393" y="1371600"/>
            <a:ext cx="8593138" cy="2362200"/>
          </a:xfrm>
        </p:spPr>
        <p:txBody>
          <a:bodyPr>
            <a:normAutofit/>
          </a:bodyPr>
          <a:lstStyle/>
          <a:p>
            <a:pPr>
              <a:lnSpc>
                <a:spcPct val="90000"/>
              </a:lnSpc>
              <a:buFontTx/>
              <a:buNone/>
            </a:pPr>
            <a:r>
              <a:rPr lang="en-US" b="1" dirty="0"/>
              <a:t>	1. </a:t>
            </a:r>
            <a:r>
              <a:rPr lang="en-US" sz="2400" b="1" dirty="0"/>
              <a:t>Association</a:t>
            </a:r>
            <a:r>
              <a:rPr lang="en-US" sz="2400" dirty="0"/>
              <a:t> – a relationship between an actor and a use case in which an interaction occurs between them.</a:t>
            </a:r>
          </a:p>
          <a:p>
            <a:pPr lvl="1">
              <a:lnSpc>
                <a:spcPct val="90000"/>
              </a:lnSpc>
            </a:pPr>
            <a:r>
              <a:rPr lang="en-US" sz="2000" dirty="0"/>
              <a:t>Association modeled as a solid line connecting the actor and the use case.</a:t>
            </a:r>
          </a:p>
          <a:p>
            <a:pPr lvl="1">
              <a:lnSpc>
                <a:spcPct val="90000"/>
              </a:lnSpc>
            </a:pPr>
            <a:r>
              <a:rPr lang="en-US" sz="2000" dirty="0"/>
              <a:t>Association with an arrowhead touching the use case indicates that the use case was initiated by the actor.</a:t>
            </a:r>
          </a:p>
          <a:p>
            <a:pPr lvl="1">
              <a:lnSpc>
                <a:spcPct val="90000"/>
              </a:lnSpc>
            </a:pPr>
            <a:r>
              <a:rPr lang="en-US" sz="2000" dirty="0"/>
              <a:t>Associations may be bidirectional or unidirectional.</a:t>
            </a:r>
          </a:p>
        </p:txBody>
      </p:sp>
      <p:pic>
        <p:nvPicPr>
          <p:cNvPr id="829446" name="Picture 6" descr="whi74173_0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22" y="3810000"/>
            <a:ext cx="7223125" cy="190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15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owser-server.jpg"/>
          <p:cNvPicPr>
            <a:picLocks noChangeAspect="1"/>
          </p:cNvPicPr>
          <p:nvPr/>
        </p:nvPicPr>
        <p:blipFill>
          <a:blip r:embed="rId2" cstate="print"/>
          <a:stretch>
            <a:fillRect/>
          </a:stretch>
        </p:blipFill>
        <p:spPr>
          <a:xfrm>
            <a:off x="2366962" y="290512"/>
            <a:ext cx="4410075" cy="6276975"/>
          </a:xfrm>
          <a:prstGeom prst="rect">
            <a:avLst/>
          </a:prstGeom>
        </p:spPr>
      </p:pic>
    </p:spTree>
    <p:extLst>
      <p:ext uri="{BB962C8B-B14F-4D97-AF65-F5344CB8AC3E}">
        <p14:creationId xmlns:p14="http://schemas.microsoft.com/office/powerpoint/2010/main" val="783245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rline-uses.jpg"/>
          <p:cNvPicPr>
            <a:picLocks noChangeAspect="1"/>
          </p:cNvPicPr>
          <p:nvPr/>
        </p:nvPicPr>
        <p:blipFill>
          <a:blip r:embed="rId2" cstate="print"/>
          <a:stretch>
            <a:fillRect/>
          </a:stretch>
        </p:blipFill>
        <p:spPr>
          <a:xfrm>
            <a:off x="2609850" y="133350"/>
            <a:ext cx="3924300" cy="6591300"/>
          </a:xfrm>
          <a:prstGeom prst="rect">
            <a:avLst/>
          </a:prstGeom>
        </p:spPr>
      </p:pic>
    </p:spTree>
    <p:extLst>
      <p:ext uri="{BB962C8B-B14F-4D97-AF65-F5344CB8AC3E}">
        <p14:creationId xmlns:p14="http://schemas.microsoft.com/office/powerpoint/2010/main" val="11677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en-US" dirty="0" smtClean="0"/>
              <a:t>Relationships</a:t>
            </a:r>
            <a:endParaRPr lang="en-US" dirty="0"/>
          </a:p>
        </p:txBody>
      </p:sp>
      <p:sp>
        <p:nvSpPr>
          <p:cNvPr id="830467" name="Rectangle 3"/>
          <p:cNvSpPr>
            <a:spLocks noGrp="1" noChangeArrowheads="1"/>
          </p:cNvSpPr>
          <p:nvPr>
            <p:ph type="body" idx="1"/>
          </p:nvPr>
        </p:nvSpPr>
        <p:spPr>
          <a:xfrm>
            <a:off x="228600" y="1227159"/>
            <a:ext cx="8745538" cy="2362200"/>
          </a:xfrm>
        </p:spPr>
        <p:txBody>
          <a:bodyPr>
            <a:normAutofit fontScale="92500" lnSpcReduction="10000"/>
          </a:bodyPr>
          <a:lstStyle/>
          <a:p>
            <a:pPr>
              <a:buFontTx/>
              <a:buNone/>
            </a:pPr>
            <a:r>
              <a:rPr lang="en-US" sz="2400" dirty="0"/>
              <a:t>	</a:t>
            </a:r>
            <a:r>
              <a:rPr lang="en-US" sz="2000" dirty="0"/>
              <a:t>2. </a:t>
            </a:r>
            <a:r>
              <a:rPr lang="en-US" sz="2000" b="1" dirty="0"/>
              <a:t>Extension use case</a:t>
            </a:r>
            <a:r>
              <a:rPr lang="en-US" sz="2000" dirty="0"/>
              <a:t> – a use case consisting of steps extracted from a more complex use case in order to simplify the original case and thus extend its functionality.</a:t>
            </a:r>
          </a:p>
          <a:p>
            <a:pPr lvl="1"/>
            <a:r>
              <a:rPr lang="en-US" sz="1800" dirty="0"/>
              <a:t>Relationship between the extension use case and the use case it is extending is called an </a:t>
            </a:r>
            <a:r>
              <a:rPr lang="en-US" sz="1800" i="1" dirty="0"/>
              <a:t>extends</a:t>
            </a:r>
            <a:r>
              <a:rPr lang="en-US" sz="1800" dirty="0"/>
              <a:t> relationship.</a:t>
            </a:r>
          </a:p>
          <a:p>
            <a:pPr lvl="1"/>
            <a:r>
              <a:rPr lang="en-US" sz="1800" dirty="0"/>
              <a:t>Represented as an </a:t>
            </a:r>
            <a:r>
              <a:rPr lang="en-US" sz="1800" dirty="0" err="1"/>
              <a:t>arrowheaded</a:t>
            </a:r>
            <a:r>
              <a:rPr lang="en-US" sz="1800" dirty="0"/>
              <a:t> line beginning at the extension use case and point to the use case it is extending.</a:t>
            </a:r>
          </a:p>
          <a:p>
            <a:pPr lvl="1"/>
            <a:r>
              <a:rPr lang="en-US" sz="1800" dirty="0"/>
              <a:t>Each extends relationship line is labeled “&lt;&lt;extends&gt;&gt;.”</a:t>
            </a:r>
          </a:p>
        </p:txBody>
      </p:sp>
      <p:pic>
        <p:nvPicPr>
          <p:cNvPr id="830469" name="Picture 5" descr="whi74173_0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143" y="3657599"/>
            <a:ext cx="5791200" cy="247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9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rline-extends.jpg"/>
          <p:cNvPicPr>
            <a:picLocks noChangeAspect="1"/>
          </p:cNvPicPr>
          <p:nvPr/>
        </p:nvPicPr>
        <p:blipFill>
          <a:blip r:embed="rId2" cstate="print"/>
          <a:stretch>
            <a:fillRect/>
          </a:stretch>
        </p:blipFill>
        <p:spPr>
          <a:xfrm>
            <a:off x="602382" y="228600"/>
            <a:ext cx="7855818" cy="6333545"/>
          </a:xfrm>
          <a:prstGeom prst="rect">
            <a:avLst/>
          </a:prstGeom>
        </p:spPr>
      </p:pic>
    </p:spTree>
    <p:extLst>
      <p:ext uri="{BB962C8B-B14F-4D97-AF65-F5344CB8AC3E}">
        <p14:creationId xmlns:p14="http://schemas.microsoft.com/office/powerpoint/2010/main" val="2917115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a UCD different from a traditional flow chart?</a:t>
            </a:r>
            <a:endParaRPr lang="en-US" dirty="0"/>
          </a:p>
        </p:txBody>
      </p:sp>
      <p:sp>
        <p:nvSpPr>
          <p:cNvPr id="3" name="Content Placeholder 2"/>
          <p:cNvSpPr>
            <a:spLocks noGrp="1"/>
          </p:cNvSpPr>
          <p:nvPr>
            <p:ph idx="1"/>
          </p:nvPr>
        </p:nvSpPr>
        <p:spPr/>
        <p:txBody>
          <a:bodyPr>
            <a:normAutofit/>
          </a:bodyPr>
          <a:lstStyle/>
          <a:p>
            <a:r>
              <a:rPr lang="en-US" sz="2800" dirty="0" smtClean="0"/>
              <a:t>UCDs are meant to be a top-down, horizontal description of functionality</a:t>
            </a:r>
          </a:p>
          <a:p>
            <a:pPr lvl="1"/>
            <a:r>
              <a:rPr lang="en-US" sz="2400" dirty="0" smtClean="0"/>
              <a:t>if functionality or behavior is added or deleted over the life of your project, the scope of the change you need to make is proportional to both the scope of the change in the system itself, and the maturity of your model. </a:t>
            </a:r>
          </a:p>
          <a:p>
            <a:pPr lvl="1"/>
            <a:r>
              <a:rPr lang="en-US" sz="2400" dirty="0" smtClean="0"/>
              <a:t>This is useful because it means that when your model is very young (only high-level diagrams drawn) making sweeping changes to the system does not involve throwing very much work away.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ive-use-case.jpg"/>
          <p:cNvPicPr>
            <a:picLocks noChangeAspect="1"/>
          </p:cNvPicPr>
          <p:nvPr/>
        </p:nvPicPr>
        <p:blipFill>
          <a:blip r:embed="rId2" cstate="print"/>
          <a:stretch>
            <a:fillRect/>
          </a:stretch>
        </p:blipFill>
        <p:spPr>
          <a:xfrm>
            <a:off x="1752600" y="120194"/>
            <a:ext cx="5562600" cy="652818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ive-flow-chart.jpg"/>
          <p:cNvPicPr>
            <a:picLocks noChangeAspect="1"/>
          </p:cNvPicPr>
          <p:nvPr/>
        </p:nvPicPr>
        <p:blipFill>
          <a:blip r:embed="rId2" cstate="print"/>
          <a:stretch>
            <a:fillRect/>
          </a:stretch>
        </p:blipFill>
        <p:spPr>
          <a:xfrm>
            <a:off x="838200" y="237203"/>
            <a:ext cx="7467600" cy="638359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UCD?</a:t>
            </a:r>
            <a:endParaRPr lang="en-US" dirty="0"/>
          </a:p>
        </p:txBody>
      </p:sp>
      <p:sp>
        <p:nvSpPr>
          <p:cNvPr id="3" name="Content Placeholder 2"/>
          <p:cNvSpPr>
            <a:spLocks noGrp="1"/>
          </p:cNvSpPr>
          <p:nvPr>
            <p:ph idx="1"/>
          </p:nvPr>
        </p:nvSpPr>
        <p:spPr/>
        <p:txBody>
          <a:bodyPr>
            <a:normAutofit/>
          </a:bodyPr>
          <a:lstStyle/>
          <a:p>
            <a:r>
              <a:rPr lang="en-US" sz="2800" dirty="0" smtClean="0"/>
              <a:t>A use case is a set of </a:t>
            </a:r>
            <a:r>
              <a:rPr lang="en-US" sz="2800" b="1" dirty="0" smtClean="0"/>
              <a:t>scenarios</a:t>
            </a:r>
            <a:r>
              <a:rPr lang="en-US" sz="2800" dirty="0" smtClean="0"/>
              <a:t> that describing an </a:t>
            </a:r>
            <a:r>
              <a:rPr lang="en-US" sz="2800" b="1" dirty="0" smtClean="0"/>
              <a:t>interaction </a:t>
            </a:r>
            <a:r>
              <a:rPr lang="en-US" sz="2800" dirty="0" smtClean="0"/>
              <a:t>between</a:t>
            </a:r>
            <a:r>
              <a:rPr lang="en-US" sz="2800" b="1" dirty="0" smtClean="0"/>
              <a:t> a user </a:t>
            </a:r>
            <a:r>
              <a:rPr lang="en-US" sz="2800" dirty="0" smtClean="0"/>
              <a:t>and</a:t>
            </a:r>
            <a:r>
              <a:rPr lang="en-US" sz="2800" b="1" dirty="0" smtClean="0"/>
              <a:t> a system</a:t>
            </a:r>
            <a:r>
              <a:rPr lang="en-US" sz="2800" dirty="0" smtClean="0"/>
              <a:t>.  </a:t>
            </a:r>
          </a:p>
          <a:p>
            <a:pPr lvl="1"/>
            <a:r>
              <a:rPr lang="en-US" sz="2400" b="1" dirty="0" smtClean="0">
                <a:solidFill>
                  <a:srgbClr val="FF0000"/>
                </a:solidFill>
              </a:rPr>
              <a:t>What</a:t>
            </a:r>
            <a:r>
              <a:rPr lang="en-US" sz="2400" dirty="0" smtClean="0"/>
              <a:t> a system does…rather than </a:t>
            </a:r>
            <a:r>
              <a:rPr lang="en-US" sz="2400" b="1" dirty="0" smtClean="0">
                <a:solidFill>
                  <a:srgbClr val="FF0000"/>
                </a:solidFill>
              </a:rPr>
              <a:t>how </a:t>
            </a:r>
            <a:r>
              <a:rPr lang="en-US" sz="2400" dirty="0" smtClean="0"/>
              <a:t>a system does</a:t>
            </a:r>
            <a:endParaRPr lang="en-US" sz="2400" b="1" dirty="0" smtClean="0">
              <a:solidFill>
                <a:srgbClr val="FF0000"/>
              </a:solidFill>
            </a:endParaRPr>
          </a:p>
          <a:p>
            <a:r>
              <a:rPr lang="en-US" sz="2800" dirty="0" smtClean="0"/>
              <a:t>A use case diagram </a:t>
            </a:r>
            <a:r>
              <a:rPr lang="en-US" sz="2800" b="1" dirty="0" smtClean="0"/>
              <a:t>displays the relationship </a:t>
            </a:r>
            <a:r>
              <a:rPr lang="en-US" sz="2800" dirty="0" smtClean="0"/>
              <a:t>among </a:t>
            </a:r>
            <a:r>
              <a:rPr lang="en-US" sz="2800" b="1" dirty="0" smtClean="0"/>
              <a:t>actors</a:t>
            </a:r>
            <a:r>
              <a:rPr lang="en-US" sz="2800" dirty="0" smtClean="0"/>
              <a:t> and </a:t>
            </a:r>
            <a:r>
              <a:rPr lang="en-US" sz="2800" b="1" dirty="0" smtClean="0"/>
              <a:t>use cases</a:t>
            </a:r>
            <a:r>
              <a:rPr lang="en-US" sz="2800" dirty="0" smtClean="0"/>
              <a:t>.  </a:t>
            </a:r>
          </a:p>
          <a:p>
            <a:r>
              <a:rPr lang="en-US" sz="2800" dirty="0" smtClean="0"/>
              <a:t>The two main components of a use case diagram are </a:t>
            </a:r>
            <a:r>
              <a:rPr lang="en-US" sz="2800" b="1" dirty="0" smtClean="0"/>
              <a:t>use cases </a:t>
            </a:r>
            <a:r>
              <a:rPr lang="en-US" sz="2800" dirty="0" smtClean="0"/>
              <a:t>and </a:t>
            </a:r>
            <a:r>
              <a:rPr lang="en-US" sz="2800" b="1" dirty="0" smtClean="0"/>
              <a:t>actors</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p:txBody>
          <a:bodyPr>
            <a:normAutofit/>
          </a:bodyPr>
          <a:lstStyle/>
          <a:p>
            <a:r>
              <a:rPr lang="en-US" dirty="0" smtClean="0"/>
              <a:t>Steps for developing UCD</a:t>
            </a:r>
            <a:endParaRPr lang="en-US" dirty="0"/>
          </a:p>
        </p:txBody>
      </p:sp>
      <p:sp>
        <p:nvSpPr>
          <p:cNvPr id="841731" name="Rectangle 3"/>
          <p:cNvSpPr>
            <a:spLocks noGrp="1" noChangeArrowheads="1"/>
          </p:cNvSpPr>
          <p:nvPr>
            <p:ph type="body" idx="1"/>
          </p:nvPr>
        </p:nvSpPr>
        <p:spPr/>
        <p:txBody>
          <a:bodyPr>
            <a:normAutofit/>
          </a:bodyPr>
          <a:lstStyle/>
          <a:p>
            <a:pPr marL="438150" indent="-381000"/>
            <a:r>
              <a:rPr lang="en-US" altLang="ko-KR" dirty="0" smtClean="0">
                <a:solidFill>
                  <a:srgbClr val="FF0000"/>
                </a:solidFill>
                <a:ea typeface="굴림" charset="-127"/>
              </a:rPr>
              <a:t>Should </a:t>
            </a:r>
            <a:r>
              <a:rPr lang="en-US" altLang="ko-KR" dirty="0">
                <a:solidFill>
                  <a:srgbClr val="FF0000"/>
                </a:solidFill>
                <a:ea typeface="굴림" charset="-127"/>
              </a:rPr>
              <a:t>have a</a:t>
            </a:r>
            <a:r>
              <a:rPr lang="en-US" dirty="0">
                <a:solidFill>
                  <a:srgbClr val="FF0000"/>
                </a:solidFill>
              </a:rPr>
              <a:t> context diagram before step #1</a:t>
            </a:r>
          </a:p>
          <a:p>
            <a:pPr marL="438150" indent="-381000">
              <a:buFontTx/>
              <a:buAutoNum type="arabicPeriod"/>
            </a:pPr>
            <a:r>
              <a:rPr lang="en-US" dirty="0"/>
              <a:t>Identify business actors</a:t>
            </a:r>
          </a:p>
          <a:p>
            <a:pPr marL="438150" indent="-381000">
              <a:buFontTx/>
              <a:buAutoNum type="arabicPeriod"/>
            </a:pPr>
            <a:r>
              <a:rPr lang="en-US" dirty="0"/>
              <a:t>Identify business use cases </a:t>
            </a:r>
            <a:r>
              <a:rPr lang="en-US" dirty="0" smtClean="0">
                <a:solidFill>
                  <a:srgbClr val="FF0000"/>
                </a:solidFill>
              </a:rPr>
              <a:t>(develop use-case </a:t>
            </a:r>
            <a:r>
              <a:rPr lang="en-US" dirty="0">
                <a:solidFill>
                  <a:srgbClr val="FF0000"/>
                </a:solidFill>
              </a:rPr>
              <a:t>glossary)</a:t>
            </a:r>
          </a:p>
          <a:p>
            <a:pPr marL="438150" indent="-381000">
              <a:buFontTx/>
              <a:buAutoNum type="arabicPeriod"/>
            </a:pPr>
            <a:r>
              <a:rPr lang="en-US" dirty="0"/>
              <a:t>Construct use-case </a:t>
            </a:r>
            <a:r>
              <a:rPr lang="en-US" dirty="0" smtClean="0"/>
              <a:t>diagram </a:t>
            </a:r>
            <a:endParaRPr lang="en-US" dirty="0"/>
          </a:p>
          <a:p>
            <a:pPr marL="438150" indent="-381000">
              <a:buFontTx/>
              <a:buAutoNum type="arabicPeriod"/>
            </a:pPr>
            <a:r>
              <a:rPr lang="en-US" dirty="0"/>
              <a:t>Document business requirements use-case narratives</a:t>
            </a:r>
          </a:p>
        </p:txBody>
      </p:sp>
    </p:spTree>
    <p:extLst>
      <p:ext uri="{BB962C8B-B14F-4D97-AF65-F5344CB8AC3E}">
        <p14:creationId xmlns:p14="http://schemas.microsoft.com/office/powerpoint/2010/main" val="406140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82" name="Rectangle 6"/>
          <p:cNvSpPr>
            <a:spLocks noGrp="1" noChangeArrowheads="1"/>
          </p:cNvSpPr>
          <p:nvPr>
            <p:ph type="title"/>
          </p:nvPr>
        </p:nvSpPr>
        <p:spPr/>
        <p:txBody>
          <a:bodyPr>
            <a:normAutofit fontScale="90000"/>
          </a:bodyPr>
          <a:lstStyle/>
          <a:p>
            <a:r>
              <a:rPr lang="en-US"/>
              <a:t>SoundStage Member Services System Context Diagram</a:t>
            </a:r>
          </a:p>
        </p:txBody>
      </p:sp>
      <p:pic>
        <p:nvPicPr>
          <p:cNvPr id="920581" name="Picture 5" descr="SAD7-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706216"/>
            <a:ext cx="5867400" cy="48469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161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r>
              <a:rPr lang="en-US" dirty="0" smtClean="0"/>
              <a:t>List </a:t>
            </a:r>
            <a:r>
              <a:rPr lang="en-US" dirty="0"/>
              <a:t>of Actors</a:t>
            </a:r>
          </a:p>
        </p:txBody>
      </p:sp>
      <p:pic>
        <p:nvPicPr>
          <p:cNvPr id="845828" name="Picture 4" descr="whi74173_0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39" y="1524000"/>
            <a:ext cx="7705725" cy="496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4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en-US" dirty="0" smtClean="0"/>
              <a:t>Use-Case </a:t>
            </a:r>
            <a:r>
              <a:rPr lang="en-US" dirty="0"/>
              <a:t>Glossary</a:t>
            </a:r>
          </a:p>
        </p:txBody>
      </p:sp>
      <p:pic>
        <p:nvPicPr>
          <p:cNvPr id="852996" name="Picture 4" descr="whi74173_0710a"/>
          <p:cNvPicPr>
            <a:picLocks noChangeAspect="1" noChangeArrowheads="1"/>
          </p:cNvPicPr>
          <p:nvPr/>
        </p:nvPicPr>
        <p:blipFill>
          <a:blip r:embed="rId3">
            <a:extLst>
              <a:ext uri="{28A0092B-C50C-407E-A947-70E740481C1C}">
                <a14:useLocalDpi xmlns:a14="http://schemas.microsoft.com/office/drawing/2010/main" val="0"/>
              </a:ext>
            </a:extLst>
          </a:blip>
          <a:srcRect b="43184"/>
          <a:stretch>
            <a:fillRect/>
          </a:stretch>
        </p:blipFill>
        <p:spPr bwMode="auto">
          <a:xfrm>
            <a:off x="1116496" y="2209800"/>
            <a:ext cx="7467600" cy="4286956"/>
          </a:xfrm>
          <a:prstGeom prst="rect">
            <a:avLst/>
          </a:prstGeom>
          <a:noFill/>
          <a:extLst>
            <a:ext uri="{909E8E84-426E-40DD-AFC4-6F175D3DCCD1}">
              <a14:hiddenFill xmlns:a14="http://schemas.microsoft.com/office/drawing/2010/main">
                <a:solidFill>
                  <a:srgbClr val="FFFFFF"/>
                </a:solidFill>
              </a14:hiddenFill>
            </a:ext>
          </a:extLst>
        </p:spPr>
      </p:pic>
      <p:sp>
        <p:nvSpPr>
          <p:cNvPr id="852999" name="Text Box 7"/>
          <p:cNvSpPr txBox="1">
            <a:spLocks noChangeArrowheads="1"/>
          </p:cNvSpPr>
          <p:nvPr/>
        </p:nvSpPr>
        <p:spPr bwMode="auto">
          <a:xfrm>
            <a:off x="533400" y="1524000"/>
            <a:ext cx="792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Using the context diagram of </a:t>
            </a:r>
            <a:r>
              <a:rPr lang="en-US" dirty="0" err="1"/>
              <a:t>SoundStage</a:t>
            </a:r>
            <a:r>
              <a:rPr lang="en-US" dirty="0"/>
              <a:t> Member Service</a:t>
            </a:r>
          </a:p>
        </p:txBody>
      </p:sp>
    </p:spTree>
    <p:extLst>
      <p:ext uri="{BB962C8B-B14F-4D97-AF65-F5344CB8AC3E}">
        <p14:creationId xmlns:p14="http://schemas.microsoft.com/office/powerpoint/2010/main" val="126816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p:txBody>
          <a:bodyPr/>
          <a:lstStyle/>
          <a:p>
            <a:r>
              <a:rPr lang="en-US" dirty="0"/>
              <a:t>Sample Use-Case Glossary (</a:t>
            </a:r>
            <a:r>
              <a:rPr lang="en-US" dirty="0" err="1" smtClean="0"/>
              <a:t>con’t</a:t>
            </a:r>
            <a:r>
              <a:rPr lang="en-US" dirty="0" smtClean="0"/>
              <a:t>)</a:t>
            </a:r>
            <a:endParaRPr lang="en-US" dirty="0"/>
          </a:p>
        </p:txBody>
      </p:sp>
      <p:grpSp>
        <p:nvGrpSpPr>
          <p:cNvPr id="875528" name="Group 8"/>
          <p:cNvGrpSpPr>
            <a:grpSpLocks/>
          </p:cNvGrpSpPr>
          <p:nvPr/>
        </p:nvGrpSpPr>
        <p:grpSpPr bwMode="auto">
          <a:xfrm>
            <a:off x="914400" y="1600200"/>
            <a:ext cx="7343776" cy="4786313"/>
            <a:chOff x="288" y="576"/>
            <a:chExt cx="5193" cy="3399"/>
          </a:xfrm>
        </p:grpSpPr>
        <p:pic>
          <p:nvPicPr>
            <p:cNvPr id="875524" name="Picture 4" descr="whi74173_0710a"/>
            <p:cNvPicPr>
              <a:picLocks noChangeAspect="1" noChangeArrowheads="1"/>
            </p:cNvPicPr>
            <p:nvPr/>
          </p:nvPicPr>
          <p:blipFill>
            <a:blip r:embed="rId3">
              <a:extLst>
                <a:ext uri="{28A0092B-C50C-407E-A947-70E740481C1C}">
                  <a14:useLocalDpi xmlns:a14="http://schemas.microsoft.com/office/drawing/2010/main" val="0"/>
                </a:ext>
              </a:extLst>
            </a:blip>
            <a:srcRect t="55899"/>
            <a:stretch>
              <a:fillRect/>
            </a:stretch>
          </p:blipFill>
          <p:spPr bwMode="auto">
            <a:xfrm>
              <a:off x="288" y="576"/>
              <a:ext cx="5184" cy="2310"/>
            </a:xfrm>
            <a:prstGeom prst="rect">
              <a:avLst/>
            </a:prstGeom>
            <a:noFill/>
            <a:extLst>
              <a:ext uri="{909E8E84-426E-40DD-AFC4-6F175D3DCCD1}">
                <a14:hiddenFill xmlns:a14="http://schemas.microsoft.com/office/drawing/2010/main">
                  <a:solidFill>
                    <a:srgbClr val="FFFFFF"/>
                  </a:solidFill>
                </a14:hiddenFill>
              </a:ext>
            </a:extLst>
          </p:spPr>
        </p:pic>
        <p:pic>
          <p:nvPicPr>
            <p:cNvPr id="875527" name="Picture 7" descr="whi74173_0710b"/>
            <p:cNvPicPr>
              <a:picLocks noChangeAspect="1" noChangeArrowheads="1"/>
            </p:cNvPicPr>
            <p:nvPr/>
          </p:nvPicPr>
          <p:blipFill>
            <a:blip r:embed="rId4">
              <a:extLst>
                <a:ext uri="{28A0092B-C50C-407E-A947-70E740481C1C}">
                  <a14:useLocalDpi xmlns:a14="http://schemas.microsoft.com/office/drawing/2010/main" val="0"/>
                </a:ext>
              </a:extLst>
            </a:blip>
            <a:srcRect b="74260"/>
            <a:stretch>
              <a:fillRect/>
            </a:stretch>
          </p:blipFill>
          <p:spPr bwMode="auto">
            <a:xfrm>
              <a:off x="297" y="2871"/>
              <a:ext cx="5184" cy="11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778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a:t>Sample Use-Case Glossary </a:t>
            </a:r>
            <a:r>
              <a:rPr lang="en-US" dirty="0" smtClean="0"/>
              <a:t>(</a:t>
            </a:r>
            <a:r>
              <a:rPr lang="en-US" dirty="0" err="1" smtClean="0"/>
              <a:t>con’t</a:t>
            </a:r>
            <a:r>
              <a:rPr lang="en-US" dirty="0" smtClean="0"/>
              <a:t>)</a:t>
            </a:r>
            <a:endParaRPr lang="en-US" dirty="0"/>
          </a:p>
        </p:txBody>
      </p:sp>
      <p:pic>
        <p:nvPicPr>
          <p:cNvPr id="877573" name="Picture 5" descr="whi74173_0710b"/>
          <p:cNvPicPr>
            <a:picLocks noChangeAspect="1" noChangeArrowheads="1"/>
          </p:cNvPicPr>
          <p:nvPr/>
        </p:nvPicPr>
        <p:blipFill>
          <a:blip r:embed="rId3">
            <a:extLst>
              <a:ext uri="{28A0092B-C50C-407E-A947-70E740481C1C}">
                <a14:useLocalDpi xmlns:a14="http://schemas.microsoft.com/office/drawing/2010/main" val="0"/>
              </a:ext>
            </a:extLst>
          </a:blip>
          <a:srcRect t="24622"/>
          <a:stretch>
            <a:fillRect/>
          </a:stretch>
        </p:blipFill>
        <p:spPr bwMode="auto">
          <a:xfrm>
            <a:off x="1295400" y="1665742"/>
            <a:ext cx="7391400" cy="460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1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493986" y="152400"/>
            <a:ext cx="8229600" cy="603250"/>
          </a:xfrm>
        </p:spPr>
        <p:txBody>
          <a:bodyPr>
            <a:normAutofit fontScale="90000"/>
          </a:bodyPr>
          <a:lstStyle/>
          <a:p>
            <a:r>
              <a:rPr lang="en-US" dirty="0" smtClean="0"/>
              <a:t>Construct </a:t>
            </a:r>
            <a:r>
              <a:rPr lang="en-US" dirty="0"/>
              <a:t>Use-Case </a:t>
            </a:r>
            <a:r>
              <a:rPr lang="en-US" dirty="0" smtClean="0"/>
              <a:t>Diagram</a:t>
            </a:r>
            <a:endParaRPr lang="en-US" dirty="0"/>
          </a:p>
        </p:txBody>
      </p:sp>
      <p:pic>
        <p:nvPicPr>
          <p:cNvPr id="851974" name="Picture 6" descr="whi74173_0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7888"/>
            <a:ext cx="8229600" cy="567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95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p:txBody>
          <a:bodyPr>
            <a:normAutofit fontScale="90000"/>
          </a:bodyPr>
          <a:lstStyle/>
          <a:p>
            <a:r>
              <a:rPr lang="en-US" dirty="0" smtClean="0"/>
              <a:t>High-Level </a:t>
            </a:r>
            <a:r>
              <a:rPr lang="en-US" dirty="0"/>
              <a:t>Version of a Use-Case Narrative</a:t>
            </a:r>
          </a:p>
        </p:txBody>
      </p:sp>
      <p:pic>
        <p:nvPicPr>
          <p:cNvPr id="858116" name="Picture 4" descr="whi74173_0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39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normAutofit fontScale="90000"/>
          </a:bodyPr>
          <a:lstStyle/>
          <a:p>
            <a:r>
              <a:rPr lang="en-US" dirty="0" smtClean="0"/>
              <a:t>Expanded </a:t>
            </a:r>
            <a:r>
              <a:rPr lang="en-US" dirty="0"/>
              <a:t>Version of a Use-Case Narrative</a:t>
            </a:r>
          </a:p>
        </p:txBody>
      </p:sp>
      <p:pic>
        <p:nvPicPr>
          <p:cNvPr id="860164" name="Picture 4" descr="whi74173_0713a"/>
          <p:cNvPicPr>
            <a:picLocks noChangeAspect="1" noChangeArrowheads="1"/>
          </p:cNvPicPr>
          <p:nvPr/>
        </p:nvPicPr>
        <p:blipFill>
          <a:blip r:embed="rId3">
            <a:extLst>
              <a:ext uri="{28A0092B-C50C-407E-A947-70E740481C1C}">
                <a14:useLocalDpi xmlns:a14="http://schemas.microsoft.com/office/drawing/2010/main" val="0"/>
              </a:ext>
            </a:extLst>
          </a:blip>
          <a:srcRect b="47223"/>
          <a:stretch>
            <a:fillRect/>
          </a:stretch>
        </p:blipFill>
        <p:spPr bwMode="auto">
          <a:xfrm>
            <a:off x="1081088" y="1752600"/>
            <a:ext cx="698023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5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normAutofit fontScale="90000"/>
          </a:bodyPr>
          <a:lstStyle/>
          <a:p>
            <a:r>
              <a:rPr lang="en-US"/>
              <a:t>Sample Expanded Version of a Use-Case Narrative (cont)</a:t>
            </a:r>
          </a:p>
        </p:txBody>
      </p:sp>
      <p:pic>
        <p:nvPicPr>
          <p:cNvPr id="879620" name="Picture 4" descr="whi74173_0713a"/>
          <p:cNvPicPr>
            <a:picLocks noChangeAspect="1" noChangeArrowheads="1"/>
          </p:cNvPicPr>
          <p:nvPr/>
        </p:nvPicPr>
        <p:blipFill>
          <a:blip r:embed="rId3">
            <a:extLst>
              <a:ext uri="{28A0092B-C50C-407E-A947-70E740481C1C}">
                <a14:useLocalDpi xmlns:a14="http://schemas.microsoft.com/office/drawing/2010/main" val="0"/>
              </a:ext>
            </a:extLst>
          </a:blip>
          <a:srcRect t="52777"/>
          <a:stretch>
            <a:fillRect/>
          </a:stretch>
        </p:blipFill>
        <p:spPr bwMode="auto">
          <a:xfrm>
            <a:off x="1143000" y="1905000"/>
            <a:ext cx="698023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20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and Use Cases</a:t>
            </a:r>
            <a:endParaRPr lang="en-US" dirty="0"/>
          </a:p>
        </p:txBody>
      </p:sp>
      <p:sp>
        <p:nvSpPr>
          <p:cNvPr id="3" name="Content Placeholder 2"/>
          <p:cNvSpPr>
            <a:spLocks noGrp="1"/>
          </p:cNvSpPr>
          <p:nvPr>
            <p:ph idx="1"/>
          </p:nvPr>
        </p:nvSpPr>
        <p:spPr>
          <a:xfrm>
            <a:off x="457200" y="1600200"/>
            <a:ext cx="8229600" cy="2362199"/>
          </a:xfrm>
        </p:spPr>
        <p:txBody>
          <a:bodyPr>
            <a:noAutofit/>
          </a:bodyPr>
          <a:lstStyle/>
          <a:p>
            <a:r>
              <a:rPr lang="en-US" sz="2800" dirty="0" smtClean="0"/>
              <a:t>An actor represents a user or another system that will interact with the system you are modeling.</a:t>
            </a:r>
          </a:p>
          <a:p>
            <a:r>
              <a:rPr lang="en-US" sz="2800" dirty="0" smtClean="0"/>
              <a:t>A use case is an external view of the system that represents some action the user might perform in order to complete a task.</a:t>
            </a:r>
            <a:endParaRPr lang="en-US" sz="2800" dirty="0"/>
          </a:p>
        </p:txBody>
      </p:sp>
      <p:pic>
        <p:nvPicPr>
          <p:cNvPr id="4" name="Picture 3" descr="actor.jpg"/>
          <p:cNvPicPr>
            <a:picLocks noChangeAspect="1"/>
          </p:cNvPicPr>
          <p:nvPr/>
        </p:nvPicPr>
        <p:blipFill>
          <a:blip r:embed="rId2" cstate="print"/>
          <a:stretch>
            <a:fillRect/>
          </a:stretch>
        </p:blipFill>
        <p:spPr>
          <a:xfrm>
            <a:off x="2133600" y="4267200"/>
            <a:ext cx="5131594" cy="19607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normAutofit fontScale="90000"/>
          </a:bodyPr>
          <a:lstStyle/>
          <a:p>
            <a:r>
              <a:rPr lang="en-US"/>
              <a:t>Sample Expanded Version of a Use-Case Narrative (cont)</a:t>
            </a:r>
          </a:p>
        </p:txBody>
      </p:sp>
      <p:pic>
        <p:nvPicPr>
          <p:cNvPr id="881669" name="Picture 5" descr="whi74173_07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16636"/>
            <a:ext cx="7162800" cy="491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04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normAutofit fontScale="90000"/>
          </a:bodyPr>
          <a:lstStyle/>
          <a:p>
            <a:r>
              <a:rPr lang="en-US"/>
              <a:t>Use-Case Ranking and Priority Matrix</a:t>
            </a:r>
          </a:p>
        </p:txBody>
      </p:sp>
      <p:sp>
        <p:nvSpPr>
          <p:cNvPr id="864259" name="Rectangle 3"/>
          <p:cNvSpPr>
            <a:spLocks noGrp="1" noChangeArrowheads="1"/>
          </p:cNvSpPr>
          <p:nvPr>
            <p:ph type="body" idx="1"/>
          </p:nvPr>
        </p:nvSpPr>
        <p:spPr/>
        <p:txBody>
          <a:bodyPr>
            <a:normAutofit fontScale="92500" lnSpcReduction="10000"/>
          </a:bodyPr>
          <a:lstStyle/>
          <a:p>
            <a:r>
              <a:rPr lang="en-US" b="1" dirty="0"/>
              <a:t>Use-case ranking and priority matrix</a:t>
            </a:r>
            <a:r>
              <a:rPr lang="en-US" dirty="0"/>
              <a:t> – a tool used to evaluate use cases and determine their </a:t>
            </a:r>
            <a:r>
              <a:rPr lang="en-US" dirty="0" smtClean="0"/>
              <a:t>priority.</a:t>
            </a:r>
          </a:p>
          <a:p>
            <a:r>
              <a:rPr lang="en-US" dirty="0" smtClean="0"/>
              <a:t>Evaluates </a:t>
            </a:r>
            <a:r>
              <a:rPr lang="en-US" dirty="0"/>
              <a:t>use cases on a scale of 1 to 5 against six criteria.</a:t>
            </a:r>
          </a:p>
          <a:p>
            <a:pPr marL="1257300" lvl="2" indent="-342900">
              <a:buFontTx/>
              <a:buAutoNum type="arabicPeriod"/>
            </a:pPr>
            <a:r>
              <a:rPr lang="en-US" dirty="0"/>
              <a:t>Significant impact on the architectural design.</a:t>
            </a:r>
          </a:p>
          <a:p>
            <a:pPr marL="1257300" lvl="2" indent="-342900">
              <a:buFontTx/>
              <a:buAutoNum type="arabicPeriod"/>
            </a:pPr>
            <a:r>
              <a:rPr lang="en-US" dirty="0"/>
              <a:t>Easy to implement but contains significant functionality.</a:t>
            </a:r>
          </a:p>
          <a:p>
            <a:pPr marL="1257300" lvl="2" indent="-342900">
              <a:buFontTx/>
              <a:buAutoNum type="arabicPeriod"/>
            </a:pPr>
            <a:r>
              <a:rPr lang="en-US" dirty="0"/>
              <a:t>Includes risky, time-critical, or complex functions.</a:t>
            </a:r>
          </a:p>
          <a:p>
            <a:pPr marL="1257300" lvl="2" indent="-342900">
              <a:buFontTx/>
              <a:buAutoNum type="arabicPeriod"/>
            </a:pPr>
            <a:r>
              <a:rPr lang="en-US" dirty="0"/>
              <a:t>Involves significant research or new or risky technology.</a:t>
            </a:r>
          </a:p>
          <a:p>
            <a:pPr marL="1257300" lvl="2" indent="-342900">
              <a:buFontTx/>
              <a:buAutoNum type="arabicPeriod"/>
            </a:pPr>
            <a:r>
              <a:rPr lang="en-US" dirty="0"/>
              <a:t>Includes primary business functions.</a:t>
            </a:r>
          </a:p>
          <a:p>
            <a:pPr marL="1257300" lvl="2" indent="-342900">
              <a:buFontTx/>
              <a:buAutoNum type="arabicPeriod"/>
            </a:pPr>
            <a:r>
              <a:rPr lang="en-US" dirty="0"/>
              <a:t>Will increase revenue or decrease costs.</a:t>
            </a:r>
          </a:p>
        </p:txBody>
      </p:sp>
    </p:spTree>
    <p:extLst>
      <p:ext uri="{BB962C8B-B14F-4D97-AF65-F5344CB8AC3E}">
        <p14:creationId xmlns:p14="http://schemas.microsoft.com/office/powerpoint/2010/main" val="374121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normAutofit fontScale="90000"/>
          </a:bodyPr>
          <a:lstStyle/>
          <a:p>
            <a:r>
              <a:rPr lang="en-US"/>
              <a:t>Sample Use-Case Ranking and Priority Matrix</a:t>
            </a:r>
          </a:p>
        </p:txBody>
      </p:sp>
      <p:pic>
        <p:nvPicPr>
          <p:cNvPr id="866308" name="Picture 4" descr="whi74173_07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00263"/>
            <a:ext cx="82296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0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to Use: Use Cases Diagrams</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use-case model can be used to </a:t>
            </a:r>
            <a:r>
              <a:rPr lang="en-US" sz="2800" dirty="0">
                <a:solidFill>
                  <a:srgbClr val="FF0000"/>
                </a:solidFill>
              </a:rPr>
              <a:t>drive the entire system development </a:t>
            </a:r>
            <a:r>
              <a:rPr lang="en-US" sz="2800" dirty="0" smtClean="0">
                <a:solidFill>
                  <a:srgbClr val="FF0000"/>
                </a:solidFill>
              </a:rPr>
              <a:t>effort </a:t>
            </a:r>
            <a:r>
              <a:rPr lang="en-US" sz="2800" dirty="0" smtClean="0"/>
              <a:t>(the biggest benefit).</a:t>
            </a:r>
          </a:p>
          <a:p>
            <a:r>
              <a:rPr lang="en-US" sz="2800" dirty="0" smtClean="0"/>
              <a:t>Use cases are used in almost every project.  </a:t>
            </a:r>
          </a:p>
          <a:p>
            <a:r>
              <a:rPr lang="en-US" sz="2800" dirty="0" smtClean="0"/>
              <a:t>The are helpful in exposing requirements and planning the project. </a:t>
            </a:r>
          </a:p>
          <a:p>
            <a:r>
              <a:rPr lang="en-US" sz="2800" dirty="0" smtClean="0"/>
              <a:t>During the initial stage of a project most use cases should be defined, but </a:t>
            </a:r>
            <a:r>
              <a:rPr lang="en-US" sz="2800" dirty="0" smtClean="0">
                <a:solidFill>
                  <a:srgbClr val="FF0000"/>
                </a:solidFill>
              </a:rPr>
              <a:t>as the project continues more might become visible</a:t>
            </a:r>
            <a:r>
              <a:rPr lang="en-US" sz="2800" dirty="0" smtClean="0"/>
              <a:t>. </a:t>
            </a:r>
          </a:p>
          <a:p>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Draw: Use Cases Diagrams</a:t>
            </a:r>
            <a:endParaRPr lang="en-US" dirty="0"/>
          </a:p>
        </p:txBody>
      </p:sp>
      <p:sp>
        <p:nvSpPr>
          <p:cNvPr id="3" name="Content Placeholder 2"/>
          <p:cNvSpPr>
            <a:spLocks noGrp="1"/>
          </p:cNvSpPr>
          <p:nvPr>
            <p:ph idx="1"/>
          </p:nvPr>
        </p:nvSpPr>
        <p:spPr/>
        <p:txBody>
          <a:bodyPr>
            <a:normAutofit/>
          </a:bodyPr>
          <a:lstStyle/>
          <a:p>
            <a:r>
              <a:rPr lang="en-US" dirty="0" smtClean="0"/>
              <a:t>Use cases are a relatively easy UML diagram to draw.</a:t>
            </a:r>
          </a:p>
          <a:p>
            <a:r>
              <a:rPr lang="en-US" dirty="0" smtClean="0"/>
              <a:t>Following example (next slide) is a very simplified example.  </a:t>
            </a:r>
          </a:p>
          <a:p>
            <a:r>
              <a:rPr lang="en-US" dirty="0" smtClean="0"/>
              <a:t>The example is only meant as an introduction to the UML and use cases.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Placing Order </a:t>
            </a:r>
            <a:endParaRPr lang="en-US" dirty="0"/>
          </a:p>
        </p:txBody>
      </p:sp>
      <p:sp>
        <p:nvSpPr>
          <p:cNvPr id="3" name="Content Placeholder 2"/>
          <p:cNvSpPr>
            <a:spLocks noGrp="1"/>
          </p:cNvSpPr>
          <p:nvPr>
            <p:ph idx="1"/>
          </p:nvPr>
        </p:nvSpPr>
        <p:spPr/>
        <p:txBody>
          <a:bodyPr>
            <a:normAutofit/>
          </a:bodyPr>
          <a:lstStyle/>
          <a:p>
            <a:r>
              <a:rPr lang="en-US" sz="2800" dirty="0" smtClean="0"/>
              <a:t>Start by listing a sequence of steps a user might take in order to complete an action.  For example a </a:t>
            </a:r>
            <a:r>
              <a:rPr lang="en-US" sz="2800" dirty="0" err="1" smtClean="0"/>
              <a:t>cuatomer</a:t>
            </a:r>
            <a:r>
              <a:rPr lang="en-US" sz="2800" dirty="0" smtClean="0"/>
              <a:t> placing an order with a sales company might follow these steps. </a:t>
            </a:r>
          </a:p>
          <a:p>
            <a:pPr marL="914400" lvl="1" indent="-457200">
              <a:buFont typeface="+mj-lt"/>
              <a:buAutoNum type="arabicPeriod"/>
            </a:pPr>
            <a:r>
              <a:rPr lang="en-US" sz="2400" dirty="0"/>
              <a:t>Browse catalog and select items. </a:t>
            </a:r>
          </a:p>
          <a:p>
            <a:pPr marL="914400" lvl="1" indent="-457200">
              <a:buFont typeface="+mj-lt"/>
              <a:buAutoNum type="arabicPeriod"/>
            </a:pPr>
            <a:r>
              <a:rPr lang="en-US" sz="2400" dirty="0"/>
              <a:t>Call sales representative. </a:t>
            </a:r>
          </a:p>
          <a:p>
            <a:pPr marL="914400" lvl="1" indent="-457200">
              <a:buFont typeface="+mj-lt"/>
              <a:buAutoNum type="arabicPeriod"/>
            </a:pPr>
            <a:r>
              <a:rPr lang="en-US" sz="2400" dirty="0"/>
              <a:t>Supply shipping information. </a:t>
            </a:r>
          </a:p>
          <a:p>
            <a:pPr marL="914400" lvl="1" indent="-457200">
              <a:buFont typeface="+mj-lt"/>
              <a:buAutoNum type="arabicPeriod"/>
            </a:pPr>
            <a:r>
              <a:rPr lang="en-US" sz="2400" dirty="0"/>
              <a:t>Supply payment information. </a:t>
            </a:r>
          </a:p>
          <a:p>
            <a:pPr marL="914400" lvl="1" indent="-457200">
              <a:buFont typeface="+mj-lt"/>
              <a:buAutoNum type="arabicPeriod"/>
            </a:pPr>
            <a:r>
              <a:rPr lang="en-US" sz="2400" dirty="0"/>
              <a:t>Receive conformation number from salesperson.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ecase.jpg"/>
          <p:cNvPicPr>
            <a:picLocks noChangeAspect="1"/>
          </p:cNvPicPr>
          <p:nvPr/>
        </p:nvPicPr>
        <p:blipFill>
          <a:blip r:embed="rId2" cstate="print"/>
          <a:stretch>
            <a:fillRect/>
          </a:stretch>
        </p:blipFill>
        <p:spPr>
          <a:xfrm>
            <a:off x="1828800" y="152400"/>
            <a:ext cx="4876800" cy="5468266"/>
          </a:xfrm>
          <a:prstGeom prst="rect">
            <a:avLst/>
          </a:prstGeom>
        </p:spPr>
      </p:pic>
      <p:sp>
        <p:nvSpPr>
          <p:cNvPr id="3" name="TextBox 2"/>
          <p:cNvSpPr txBox="1"/>
          <p:nvPr/>
        </p:nvSpPr>
        <p:spPr>
          <a:xfrm>
            <a:off x="1219200" y="5791200"/>
            <a:ext cx="7162800" cy="369332"/>
          </a:xfrm>
          <a:prstGeom prst="rect">
            <a:avLst/>
          </a:prstGeom>
          <a:noFill/>
        </p:spPr>
        <p:txBody>
          <a:bodyPr wrap="square" rtlCol="0">
            <a:spAutoFit/>
          </a:bodyPr>
          <a:lstStyle/>
          <a:p>
            <a:r>
              <a:rPr lang="en-US" dirty="0" smtClean="0"/>
              <a:t>Source: http://atlas.kennesaw.edu/~dbraun/csis4650/A&amp;D/index.htm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en-US" dirty="0"/>
              <a:t>Sample Use-Case </a:t>
            </a:r>
            <a:r>
              <a:rPr lang="en-US" dirty="0" smtClean="0"/>
              <a:t>Diagram</a:t>
            </a:r>
            <a:endParaRPr lang="en-US" dirty="0"/>
          </a:p>
        </p:txBody>
      </p:sp>
      <p:pic>
        <p:nvPicPr>
          <p:cNvPr id="825348" name="Picture 4" descr="whi74173_0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28140"/>
            <a:ext cx="5276850" cy="4679009"/>
          </a:xfrm>
          <a:prstGeom prst="rect">
            <a:avLst/>
          </a:prstGeom>
          <a:noFill/>
          <a:extLst>
            <a:ext uri="{909E8E84-426E-40DD-AFC4-6F175D3DCCD1}">
              <a14:hiddenFill xmlns:a14="http://schemas.microsoft.com/office/drawing/2010/main">
                <a:solidFill>
                  <a:srgbClr val="FFFFFF"/>
                </a:solidFill>
              </a14:hiddenFill>
            </a:ext>
          </a:extLst>
        </p:spPr>
      </p:pic>
      <p:sp>
        <p:nvSpPr>
          <p:cNvPr id="825349" name="Text Box 5"/>
          <p:cNvSpPr txBox="1">
            <a:spLocks noChangeArrowheads="1"/>
          </p:cNvSpPr>
          <p:nvPr/>
        </p:nvSpPr>
        <p:spPr bwMode="auto">
          <a:xfrm>
            <a:off x="6629400" y="1600200"/>
            <a:ext cx="2209800"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Three Elements</a:t>
            </a:r>
          </a:p>
          <a:p>
            <a:pPr>
              <a:spcBef>
                <a:spcPct val="50000"/>
              </a:spcBef>
            </a:pPr>
            <a:r>
              <a:rPr lang="en-US"/>
              <a:t>1. Use case: </a:t>
            </a:r>
            <a:r>
              <a:rPr lang="en-US" sz="1600" b="1">
                <a:solidFill>
                  <a:srgbClr val="FF0000"/>
                </a:solidFill>
              </a:rPr>
              <a:t>results of decomposition</a:t>
            </a:r>
          </a:p>
          <a:p>
            <a:pPr>
              <a:spcBef>
                <a:spcPct val="50000"/>
              </a:spcBef>
            </a:pPr>
            <a:r>
              <a:rPr lang="en-US"/>
              <a:t>2. Actor</a:t>
            </a:r>
          </a:p>
          <a:p>
            <a:pPr>
              <a:spcBef>
                <a:spcPct val="50000"/>
              </a:spcBef>
            </a:pPr>
            <a:r>
              <a:rPr lang="en-US"/>
              <a:t>3. Relationship</a:t>
            </a:r>
          </a:p>
          <a:p>
            <a:pPr>
              <a:spcBef>
                <a:spcPct val="50000"/>
              </a:spcBef>
            </a:pPr>
            <a:endParaRPr lang="en-US"/>
          </a:p>
        </p:txBody>
      </p:sp>
      <p:sp>
        <p:nvSpPr>
          <p:cNvPr id="825351" name="Text Box 7"/>
          <p:cNvSpPr txBox="1">
            <a:spLocks noChangeArrowheads="1"/>
          </p:cNvSpPr>
          <p:nvPr/>
        </p:nvSpPr>
        <p:spPr bwMode="auto">
          <a:xfrm>
            <a:off x="5029200" y="914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825352" name="Text Box 8"/>
          <p:cNvSpPr txBox="1">
            <a:spLocks noChangeArrowheads="1"/>
          </p:cNvSpPr>
          <p:nvPr/>
        </p:nvSpPr>
        <p:spPr bwMode="auto">
          <a:xfrm>
            <a:off x="5042848" y="4491335"/>
            <a:ext cx="3843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Use-Case = business event</a:t>
            </a:r>
          </a:p>
        </p:txBody>
      </p:sp>
    </p:spTree>
    <p:extLst>
      <p:ext uri="{BB962C8B-B14F-4D97-AF65-F5344CB8AC3E}">
        <p14:creationId xmlns:p14="http://schemas.microsoft.com/office/powerpoint/2010/main" val="281984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put in the "System" box?</a:t>
            </a:r>
            <a:endParaRPr lang="en-US" dirty="0"/>
          </a:p>
        </p:txBody>
      </p:sp>
      <p:pic>
        <p:nvPicPr>
          <p:cNvPr id="4" name="Picture 3" descr="camera.jpg"/>
          <p:cNvPicPr>
            <a:picLocks noChangeAspect="1"/>
          </p:cNvPicPr>
          <p:nvPr/>
        </p:nvPicPr>
        <p:blipFill>
          <a:blip r:embed="rId3" cstate="print"/>
          <a:stretch>
            <a:fillRect/>
          </a:stretch>
        </p:blipFill>
        <p:spPr>
          <a:xfrm>
            <a:off x="1447800" y="1371600"/>
            <a:ext cx="6019799" cy="5323872"/>
          </a:xfrm>
          <a:prstGeom prst="rect">
            <a:avLst/>
          </a:prstGeom>
        </p:spPr>
      </p:pic>
    </p:spTree>
    <p:extLst>
      <p:ext uri="{BB962C8B-B14F-4D97-AF65-F5344CB8AC3E}">
        <p14:creationId xmlns:p14="http://schemas.microsoft.com/office/powerpoint/2010/main" val="138329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1551</Words>
  <Application>Microsoft Office PowerPoint</Application>
  <PresentationFormat>On-screen Show (4:3)</PresentationFormat>
  <Paragraphs>185</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Use Case Diagram (UCD)</vt:lpstr>
      <vt:lpstr>What is UCD?</vt:lpstr>
      <vt:lpstr>Actor and Use Cases</vt:lpstr>
      <vt:lpstr>When to Use: Use Cases Diagrams</vt:lpstr>
      <vt:lpstr>How to Draw: Use Cases Diagrams</vt:lpstr>
      <vt:lpstr>Example: Placing Order </vt:lpstr>
      <vt:lpstr>PowerPoint Presentation</vt:lpstr>
      <vt:lpstr>Sample Use-Case Diagram</vt:lpstr>
      <vt:lpstr>What to put in the "System" box?</vt:lpstr>
      <vt:lpstr>Use Cases</vt:lpstr>
      <vt:lpstr>Actors</vt:lpstr>
      <vt:lpstr>Relationships</vt:lpstr>
      <vt:lpstr>PowerPoint Presentation</vt:lpstr>
      <vt:lpstr>PowerPoint Presentation</vt:lpstr>
      <vt:lpstr>Relationships</vt:lpstr>
      <vt:lpstr>PowerPoint Presentation</vt:lpstr>
      <vt:lpstr>How is a UCD different from a traditional flow chart?</vt:lpstr>
      <vt:lpstr>PowerPoint Presentation</vt:lpstr>
      <vt:lpstr>PowerPoint Presentation</vt:lpstr>
      <vt:lpstr>Steps for developing UCD</vt:lpstr>
      <vt:lpstr>SoundStage Member Services System Context Diagram</vt:lpstr>
      <vt:lpstr>List of Actors</vt:lpstr>
      <vt:lpstr>Use-Case Glossary</vt:lpstr>
      <vt:lpstr>Sample Use-Case Glossary (con’t)</vt:lpstr>
      <vt:lpstr>Sample Use-Case Glossary (con’t)</vt:lpstr>
      <vt:lpstr>Construct Use-Case Diagram</vt:lpstr>
      <vt:lpstr>High-Level Version of a Use-Case Narrative</vt:lpstr>
      <vt:lpstr>Expanded Version of a Use-Case Narrative</vt:lpstr>
      <vt:lpstr>Sample Expanded Version of a Use-Case Narrative (cont)</vt:lpstr>
      <vt:lpstr>Sample Expanded Version of a Use-Case Narrative (cont)</vt:lpstr>
      <vt:lpstr>Use-Case Ranking and Priority Matrix</vt:lpstr>
      <vt:lpstr>Sample Use-Case Ranking and Priority Matrix</vt:lpstr>
    </vt:vector>
  </TitlesOfParts>
  <Company>Information Technology Services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UCD</dc:title>
  <dc:creator>Yong Choi</dc:creator>
  <cp:lastModifiedBy>Windows User</cp:lastModifiedBy>
  <cp:revision>24</cp:revision>
  <dcterms:created xsi:type="dcterms:W3CDTF">2010-10-06T00:34:27Z</dcterms:created>
  <dcterms:modified xsi:type="dcterms:W3CDTF">2012-10-17T04:19:41Z</dcterms:modified>
</cp:coreProperties>
</file>