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8" r:id="rId5"/>
    <p:sldId id="257" r:id="rId6"/>
    <p:sldId id="259" r:id="rId7"/>
    <p:sldId id="260" r:id="rId8"/>
    <p:sldId id="269" r:id="rId9"/>
    <p:sldId id="270" r:id="rId10"/>
    <p:sldId id="271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rpanchovilla85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9" autoAdjust="0"/>
    <p:restoredTop sz="94660"/>
  </p:normalViewPr>
  <p:slideViewPr>
    <p:cSldViewPr>
      <p:cViewPr varScale="1">
        <p:scale>
          <a:sx n="56" d="100"/>
          <a:sy n="56" d="100"/>
        </p:scale>
        <p:origin x="-39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5DF2-28D9-40B9-9169-5E4D3D702514}" type="datetimeFigureOut">
              <a:rPr lang="en-US"/>
              <a:pPr>
                <a:defRPr/>
              </a:pPr>
              <a:t>6/3/2009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B905-49E8-42E3-ADF6-B02A401DE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45A28-AD52-4C4A-8241-6DC91BAEE9E2}" type="datetimeFigureOut">
              <a:rPr lang="en-US"/>
              <a:pPr>
                <a:defRPr/>
              </a:pPr>
              <a:t>6/3/2009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DC4A-B223-47B9-A75B-FA312F1B5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AC3EE-350F-44B0-9552-91DBFEEA8BC9}" type="datetimeFigureOut">
              <a:rPr lang="en-US"/>
              <a:pPr>
                <a:defRPr/>
              </a:pPr>
              <a:t>6/3/2009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1415C-14DC-4B35-BBE2-485441D34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F11D-436E-4209-BA18-9FE35F35BE1B}" type="datetimeFigureOut">
              <a:rPr lang="en-US"/>
              <a:pPr>
                <a:defRPr/>
              </a:pPr>
              <a:t>6/3/2009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5B40-92D6-4C81-911B-AF92007D6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59C2E-A6EB-4084-8438-C37BDD762C1E}" type="datetimeFigureOut">
              <a:rPr lang="en-US"/>
              <a:pPr>
                <a:defRPr/>
              </a:pPr>
              <a:t>6/3/2009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DC78-6230-4176-8313-14C1B079F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E846-A5D5-4244-BCC7-A3B928ECAF24}" type="datetimeFigureOut">
              <a:rPr lang="en-US"/>
              <a:pPr>
                <a:defRPr/>
              </a:pPr>
              <a:t>6/3/2009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1BFC-5E81-4BF6-A587-6CA090489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AF9-C216-4B0B-AC62-888804CF2FAC}" type="datetimeFigureOut">
              <a:rPr lang="en-US"/>
              <a:pPr>
                <a:defRPr/>
              </a:pPr>
              <a:t>6/3/2009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8250-39CD-4C00-8742-B8CF88CFA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EDDB-C4B9-4204-A0F3-2BD8ECA8A66A}" type="datetimeFigureOut">
              <a:rPr lang="en-US"/>
              <a:pPr>
                <a:defRPr/>
              </a:pPr>
              <a:t>6/3/2009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F24E-A1F6-415E-95A1-36A916917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1B7C-7C36-4AF3-89BC-5F418EBBD38E}" type="datetimeFigureOut">
              <a:rPr lang="en-US"/>
              <a:pPr>
                <a:defRPr/>
              </a:pPr>
              <a:t>6/3/2009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5148-E1CF-4B42-B468-885AD59659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2A5E-1D20-4A4A-944A-8C37CA9E3EB4}" type="datetimeFigureOut">
              <a:rPr lang="en-US"/>
              <a:pPr>
                <a:defRPr/>
              </a:pPr>
              <a:t>6/3/2009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56C2-18FD-48A2-9167-7CD372941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3D61-D4FE-45C0-B602-3A8C39C87530}" type="datetimeFigureOut">
              <a:rPr lang="en-US"/>
              <a:pPr>
                <a:defRPr/>
              </a:pPr>
              <a:t>6/3/2009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5FDF-6FDF-4543-8F79-E0F9D10E3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9A8786-DFE1-4AB6-89F9-45616B10A774}" type="datetimeFigureOut">
              <a:rPr lang="en-US"/>
              <a:pPr>
                <a:defRPr/>
              </a:pPr>
              <a:t>6/3/2009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E60601-A094-454E-B675-556FFC955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2" descr="OrozcoJesusasLiberator.jpg"/>
          <p:cNvPicPr>
            <a:picLocks noChangeAspect="1"/>
          </p:cNvPicPr>
          <p:nvPr/>
        </p:nvPicPr>
        <p:blipFill>
          <a:blip r:embed="rId2">
            <a:lum bright="-24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609600"/>
            <a:ext cx="457200" cy="586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 smtClean="0">
                <a:solidFill>
                  <a:srgbClr val="FF0000"/>
                </a:solidFill>
              </a:rPr>
              <a:t>Muralistas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5" name="Picture 3" descr="DiegoRivera Frida Kahl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038600"/>
            <a:ext cx="243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orozco Pictu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28600"/>
            <a:ext cx="259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SiqueirosPictur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31242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SiqueirosPeoleInArm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OrozcoHidal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228600"/>
            <a:ext cx="2430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RiveraZapata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4800600"/>
            <a:ext cx="2971800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b="1" dirty="0">
                <a:solidFill>
                  <a:srgbClr val="FF0000"/>
                </a:solidFill>
                <a:latin typeface="+mj-lt"/>
                <a:cs typeface="Aharoni" pitchFamily="2" charset="-79"/>
              </a:rPr>
              <a:t>Arte latinoamericano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b="1" dirty="0">
                <a:solidFill>
                  <a:srgbClr val="FF0000"/>
                </a:solidFill>
                <a:latin typeface="+mj-lt"/>
                <a:cs typeface="Aharoni" pitchFamily="2" charset="-79"/>
              </a:rPr>
              <a:t>Víctor Magaña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b="1" dirty="0">
                <a:solidFill>
                  <a:srgbClr val="FF0000"/>
                </a:solidFill>
                <a:latin typeface="+mj-lt"/>
                <a:cs typeface="Aharoni" pitchFamily="2" charset="-79"/>
              </a:rPr>
              <a:t>Español 490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b="1" dirty="0">
                <a:solidFill>
                  <a:srgbClr val="FF0000"/>
                </a:solidFill>
                <a:latin typeface="+mj-lt"/>
                <a:cs typeface="Aharoni" pitchFamily="2" charset="-79"/>
              </a:rPr>
              <a:t>2 de junio de 2009</a:t>
            </a:r>
            <a:endParaRPr lang="es-MX" sz="2200" b="1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3962400" y="33528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4000" b="1">
                <a:solidFill>
                  <a:srgbClr val="FF0000"/>
                </a:solidFill>
                <a:latin typeface="Century Schoolbook" pitchFamily="18" charset="0"/>
              </a:rPr>
              <a:t>L i t o g r á f i c o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3" descr="SiqueirosElMitodeCuauhtemo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4800"/>
            <a:ext cx="4572000" cy="6553200"/>
          </a:xfrm>
        </p:spPr>
      </p:pic>
      <p:pic>
        <p:nvPicPr>
          <p:cNvPr id="22530" name="Picture 6" descr="siqueirosElTormentodecuauhtemo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SiqueirosJuicioAlFacism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740025"/>
            <a:ext cx="41148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4191000" y="25146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8</a:t>
            </a: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4648200" y="2133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9</a:t>
            </a:r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4724400" y="2743200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10</a:t>
            </a:r>
          </a:p>
          <a:p>
            <a:endParaRPr lang="es-MX" b="1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OrozcoCathars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200400"/>
            <a:ext cx="4419600" cy="731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Comparación</a:t>
            </a:r>
            <a:endParaRPr lang="es-MX" dirty="0"/>
          </a:p>
        </p:txBody>
      </p:sp>
      <p:pic>
        <p:nvPicPr>
          <p:cNvPr id="23555" name="Picture 4" descr="RiveraSuenoDomingoAlmaed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RiveraMuralNationalPalace.jpg"/>
          <p:cNvPicPr>
            <a:picLocks noChangeAspect="1"/>
          </p:cNvPicPr>
          <p:nvPr/>
        </p:nvPicPr>
        <p:blipFill>
          <a:blip r:embed="rId2">
            <a:lum bright="-48000" contras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smtClean="0">
                <a:solidFill>
                  <a:srgbClr val="FF0000"/>
                </a:solidFill>
              </a:rPr>
              <a:t>Murales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5715000" cy="5334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MX" sz="2200" b="1" smtClean="0">
                <a:solidFill>
                  <a:srgbClr val="FF0000"/>
                </a:solidFill>
              </a:rPr>
              <a:t>Murales de México normalmente son pintados en paredes de edificios del gobierno, de centros religiosos, y escuelas. </a:t>
            </a:r>
          </a:p>
          <a:p>
            <a:endParaRPr lang="es-MX" sz="2200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MX" sz="2200" b="1" smtClean="0">
                <a:solidFill>
                  <a:srgbClr val="FF0000"/>
                </a:solidFill>
              </a:rPr>
              <a:t>El estilo más popular se considera ser el fresco.</a:t>
            </a:r>
          </a:p>
          <a:p>
            <a:endParaRPr lang="es-MX" sz="2200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MX" sz="2200" b="1" smtClean="0">
                <a:solidFill>
                  <a:srgbClr val="FF0000"/>
                </a:solidFill>
              </a:rPr>
              <a:t>Son tan grandes y toman tanto tiempo que el enjarre de la pared se hace en partes. </a:t>
            </a:r>
          </a:p>
          <a:p>
            <a:endParaRPr lang="es-MX" sz="2200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MX" sz="2200" b="1" smtClean="0">
                <a:solidFill>
                  <a:srgbClr val="FF0000"/>
                </a:solidFill>
              </a:rPr>
              <a:t>El proceso es un poco tardado. </a:t>
            </a:r>
          </a:p>
        </p:txBody>
      </p:sp>
      <p:pic>
        <p:nvPicPr>
          <p:cNvPr id="14340" name="Picture 5" descr="RiveraWorkingMur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828800"/>
            <a:ext cx="2765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Orozco_manifestacion.jpg"/>
          <p:cNvPicPr>
            <a:picLocks noChangeAspect="1"/>
          </p:cNvPicPr>
          <p:nvPr/>
        </p:nvPicPr>
        <p:blipFill>
          <a:blip r:embed="rId2">
            <a:lum bright="-68000" contrast="-5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733800" cy="838200"/>
          </a:xfrm>
        </p:spPr>
        <p:txBody>
          <a:bodyPr/>
          <a:lstStyle/>
          <a:p>
            <a:r>
              <a:rPr lang="es-MX" b="1" smtClean="0">
                <a:solidFill>
                  <a:srgbClr val="FF0000"/>
                </a:solidFill>
              </a:rPr>
              <a:t>Litografía</a:t>
            </a:r>
          </a:p>
        </p:txBody>
      </p:sp>
      <p:pic>
        <p:nvPicPr>
          <p:cNvPr id="15363" name="Content Placeholder 3" descr="Litografi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3771900"/>
            <a:ext cx="3810000" cy="2849563"/>
          </a:xfrm>
          <a:ln w="41275">
            <a:solidFill>
              <a:srgbClr val="FF0000"/>
            </a:solidFill>
          </a:ln>
        </p:spPr>
      </p:pic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3581400" y="1143000"/>
            <a:ext cx="5562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 La Litografía un tipo de impresión muy  </a:t>
            </a:r>
          </a:p>
          <a:p>
            <a:pPr>
              <a:spcAft>
                <a:spcPts val="600"/>
              </a:spcAft>
            </a:pPr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  antigua.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Un proceso en el cual se usa la composición </a:t>
            </a:r>
          </a:p>
          <a:p>
            <a:pPr>
              <a:spcAft>
                <a:spcPts val="600"/>
              </a:spcAft>
            </a:pPr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  de la grasa y la tinta. 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Agregan líquidos para forzar la grasa en la </a:t>
            </a:r>
          </a:p>
          <a:p>
            <a:pPr>
              <a:spcAft>
                <a:spcPts val="600"/>
              </a:spcAft>
            </a:pPr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  piedra. 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 Compresión de la piedra contra papel. </a:t>
            </a:r>
          </a:p>
        </p:txBody>
      </p:sp>
      <p:pic>
        <p:nvPicPr>
          <p:cNvPr id="15365" name="Picture 9" descr="LitografiaMaquin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71600"/>
            <a:ext cx="3276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sconcelosJoseBibliotecas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6" name="Picture 3" descr="VasconcelosJos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76400"/>
            <a:ext cx="26035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solidFill>
                  <a:srgbClr val="FF0000"/>
                </a:solidFill>
              </a:rPr>
              <a:t>José Vasconcelos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248400" cy="3962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MX" sz="2200" b="1" smtClean="0">
                <a:solidFill>
                  <a:srgbClr val="FF0000"/>
                </a:solidFill>
              </a:rPr>
              <a:t>Nació en febrero 28 de 1882 en Oaxaca, México.</a:t>
            </a:r>
          </a:p>
          <a:p>
            <a:pPr>
              <a:buFont typeface="Wingdings" pitchFamily="2" charset="2"/>
              <a:buChar char="v"/>
            </a:pPr>
            <a:r>
              <a:rPr lang="es-MX" sz="2200" b="1" smtClean="0">
                <a:solidFill>
                  <a:srgbClr val="FF0000"/>
                </a:solidFill>
              </a:rPr>
              <a:t>Fue elegido por el Obregón como el ministro de educación.  </a:t>
            </a:r>
          </a:p>
          <a:p>
            <a:pPr>
              <a:buFont typeface="Wingdings" pitchFamily="2" charset="2"/>
              <a:buChar char="v"/>
            </a:pPr>
            <a:r>
              <a:rPr lang="es-MX" sz="2200" b="1" smtClean="0">
                <a:solidFill>
                  <a:srgbClr val="FF0000"/>
                </a:solidFill>
              </a:rPr>
              <a:t>La contribuciones educacionales más importantes a México. </a:t>
            </a:r>
          </a:p>
          <a:p>
            <a:pPr>
              <a:buFont typeface="Wingdings" pitchFamily="2" charset="2"/>
              <a:buChar char="v"/>
            </a:pPr>
            <a:r>
              <a:rPr lang="es-MX" sz="2200" b="1" smtClean="0">
                <a:solidFill>
                  <a:srgbClr val="FF0000"/>
                </a:solidFill>
              </a:rPr>
              <a:t>El contrato los 3 grandes.</a:t>
            </a:r>
          </a:p>
          <a:p>
            <a:pPr>
              <a:buFont typeface="Wingdings" pitchFamily="2" charset="2"/>
              <a:buChar char="v"/>
            </a:pPr>
            <a:r>
              <a:rPr lang="es-MX" sz="2200" b="1" smtClean="0">
                <a:solidFill>
                  <a:srgbClr val="FF0000"/>
                </a:solidFill>
              </a:rPr>
              <a:t>Inicio la educación popular.</a:t>
            </a:r>
          </a:p>
          <a:p>
            <a:pPr>
              <a:buFont typeface="Wingdings" pitchFamily="2" charset="2"/>
              <a:buChar char="v"/>
            </a:pPr>
            <a:r>
              <a:rPr lang="es-MX" sz="2200" b="1" smtClean="0">
                <a:solidFill>
                  <a:srgbClr val="FF0000"/>
                </a:solidFill>
              </a:rPr>
              <a:t>Construyo varias bibliotecas.</a:t>
            </a:r>
          </a:p>
          <a:p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OrozcosBLOOD.JPG"/>
          <p:cNvPicPr>
            <a:picLocks noChangeAspect="1"/>
          </p:cNvPicPr>
          <p:nvPr/>
        </p:nvPicPr>
        <p:blipFill>
          <a:blip r:embed="rId2">
            <a:lum bright="-54000" contrast="-5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Jose Clemente Orozco</a:t>
            </a:r>
          </a:p>
        </p:txBody>
      </p:sp>
      <p:pic>
        <p:nvPicPr>
          <p:cNvPr id="17411" name="Content Placeholder 3" descr="OrozcoSelfPortrai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371600"/>
            <a:ext cx="3657600" cy="4419600"/>
          </a:xfr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810000" y="1524000"/>
            <a:ext cx="53340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b="1">
                <a:solidFill>
                  <a:srgbClr val="FF0000"/>
                </a:solidFill>
                <a:latin typeface="Century Schoolbook" pitchFamily="18" charset="0"/>
              </a:rPr>
              <a:t>José Clemente </a:t>
            </a:r>
            <a:r>
              <a:rPr lang="es-MX" sz="2200" b="1">
                <a:solidFill>
                  <a:srgbClr val="FF0000"/>
                </a:solidFill>
                <a:latin typeface="Century Schoolbook" pitchFamily="18" charset="0"/>
              </a:rPr>
              <a:t>Ángel</a:t>
            </a:r>
            <a:r>
              <a:rPr lang="en-US" sz="2200" b="1">
                <a:solidFill>
                  <a:srgbClr val="FF0000"/>
                </a:solidFill>
                <a:latin typeface="Century Schoolbook" pitchFamily="18" charset="0"/>
              </a:rPr>
              <a:t> Orozco </a:t>
            </a:r>
          </a:p>
          <a:p>
            <a:pPr>
              <a:spcAft>
                <a:spcPts val="600"/>
              </a:spcAft>
            </a:pPr>
            <a:r>
              <a:rPr lang="en-US" sz="2200" b="1">
                <a:solidFill>
                  <a:srgbClr val="FF0000"/>
                </a:solidFill>
                <a:latin typeface="Century Schoolbook" pitchFamily="18" charset="0"/>
              </a:rPr>
              <a:t>    Flores.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s-MX" sz="2200" b="1">
                <a:solidFill>
                  <a:srgbClr val="FF0000"/>
                </a:solidFill>
                <a:latin typeface="Century Schoolbook" pitchFamily="18" charset="0"/>
              </a:rPr>
              <a:t>Nació el 23 de noviembre de 1883 </a:t>
            </a:r>
          </a:p>
          <a:p>
            <a:pPr>
              <a:spcAft>
                <a:spcPts val="600"/>
              </a:spcAft>
            </a:pPr>
            <a:r>
              <a:rPr lang="es-MX" sz="2200" b="1">
                <a:solidFill>
                  <a:srgbClr val="FF0000"/>
                </a:solidFill>
                <a:latin typeface="Century Schoolbook" pitchFamily="18" charset="0"/>
              </a:rPr>
              <a:t>    en Zapotlán, Jalisco.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s-MX" sz="2200" b="1">
                <a:solidFill>
                  <a:srgbClr val="FF0000"/>
                </a:solidFill>
                <a:latin typeface="Century Schoolbook" pitchFamily="18" charset="0"/>
              </a:rPr>
              <a:t>Falleció el 7 de septiembre de </a:t>
            </a:r>
          </a:p>
          <a:p>
            <a:pPr>
              <a:spcAft>
                <a:spcPts val="600"/>
              </a:spcAft>
            </a:pPr>
            <a:r>
              <a:rPr lang="es-MX" sz="2200" b="1">
                <a:solidFill>
                  <a:srgbClr val="FF0000"/>
                </a:solidFill>
                <a:latin typeface="Century Schoolbook" pitchFamily="18" charset="0"/>
              </a:rPr>
              <a:t>    1949 en México D.F. 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s-MX" sz="2200" b="1">
                <a:solidFill>
                  <a:srgbClr val="FF0000"/>
                </a:solidFill>
                <a:latin typeface="Century Schoolbook" pitchFamily="18" charset="0"/>
              </a:rPr>
              <a:t>Movimiento fue el realismo y </a:t>
            </a:r>
          </a:p>
          <a:p>
            <a:pPr>
              <a:spcAft>
                <a:spcPts val="600"/>
              </a:spcAft>
            </a:pPr>
            <a:r>
              <a:rPr lang="es-MX" sz="2200" b="1">
                <a:solidFill>
                  <a:srgbClr val="FF0000"/>
                </a:solidFill>
                <a:latin typeface="Century Schoolbook" pitchFamily="18" charset="0"/>
              </a:rPr>
              <a:t>    muralismo.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endParaRPr lang="es-MX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endParaRPr lang="es-MX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RiveraElMercadoTlatelolco.jpg"/>
          <p:cNvPicPr>
            <a:picLocks noChangeAspect="1"/>
          </p:cNvPicPr>
          <p:nvPr/>
        </p:nvPicPr>
        <p:blipFill>
          <a:blip r:embed="rId2">
            <a:lum bright="-60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8" descr="RiveraSelfPortrai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90600"/>
            <a:ext cx="325913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884238"/>
          </a:xfrm>
        </p:spPr>
        <p:txBody>
          <a:bodyPr rtlCol="0">
            <a:norm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Diego Rivera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6705600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>
                <a:rot lat="0" lon="0" rev="4200000"/>
              </a:lightRig>
            </a:scene3d>
            <a:sp3d prstMaterial="metal"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s-ES" sz="2200" b="1" dirty="0">
                <a:solidFill>
                  <a:srgbClr val="FF0000"/>
                </a:solidFill>
                <a:latin typeface="+mn-lt"/>
              </a:rPr>
              <a:t>Diego María de la Concepción Juan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200" b="1" dirty="0">
                <a:solidFill>
                  <a:srgbClr val="FF0000"/>
                </a:solidFill>
                <a:latin typeface="+mn-lt"/>
              </a:rPr>
              <a:t>   Nepomuceno Estanislao de la Rivera y    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200" b="1" dirty="0">
                <a:solidFill>
                  <a:srgbClr val="FF0000"/>
                </a:solidFill>
                <a:latin typeface="+mn-lt"/>
              </a:rPr>
              <a:t>   Barrientos Acosta y Rodríguez.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s-MX" sz="2200" b="1" dirty="0">
                <a:solidFill>
                  <a:srgbClr val="FF0000"/>
                </a:solidFill>
                <a:latin typeface="+mn-lt"/>
              </a:rPr>
              <a:t>Nació  el 3 de diciembre de 1986 en 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b="1" dirty="0">
                <a:solidFill>
                  <a:srgbClr val="FF0000"/>
                </a:solidFill>
                <a:latin typeface="+mn-lt"/>
              </a:rPr>
              <a:t>   Guanajuato, México.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s-MX" sz="2200" b="1" dirty="0">
                <a:solidFill>
                  <a:srgbClr val="FF0000"/>
                </a:solidFill>
                <a:latin typeface="+mn-lt"/>
              </a:rPr>
              <a:t>Falleció el 24 de noviembre de 1957 en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b="1" dirty="0">
                <a:solidFill>
                  <a:srgbClr val="FF0000"/>
                </a:solidFill>
                <a:latin typeface="+mn-lt"/>
              </a:rPr>
              <a:t>   México D.F.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s-MX" sz="2200" b="1" dirty="0">
                <a:solidFill>
                  <a:srgbClr val="FF0000"/>
                </a:solidFill>
                <a:latin typeface="+mn-lt"/>
              </a:rPr>
              <a:t>Movimiento fue el realismo y muralismo.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MX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SiqueirosPeoleInArms.jpg"/>
          <p:cNvPicPr>
            <a:picLocks noChangeAspect="1"/>
          </p:cNvPicPr>
          <p:nvPr/>
        </p:nvPicPr>
        <p:blipFill>
          <a:blip r:embed="rId2">
            <a:lum bright="-54000" contrast="-52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David Alfaro Siqueiros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459" name="Content Placeholder 3" descr="SiqueirosSelfPortrai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76400"/>
            <a:ext cx="3425825" cy="2819400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886200" y="1600200"/>
            <a:ext cx="5257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pt-BR" sz="2200" b="1">
                <a:solidFill>
                  <a:srgbClr val="FF0000"/>
                </a:solidFill>
                <a:latin typeface="Century Schoolbook" pitchFamily="18" charset="0"/>
              </a:rPr>
              <a:t>José de Jesús Alfaro Siqueiros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pt-BR" sz="2200" b="1">
                <a:solidFill>
                  <a:srgbClr val="FF0000"/>
                </a:solidFill>
                <a:latin typeface="Century Schoolbook" pitchFamily="18" charset="0"/>
              </a:rPr>
              <a:t>Nacio el 29 de didiembre de 1896 </a:t>
            </a:r>
          </a:p>
          <a:p>
            <a:pPr>
              <a:spcAft>
                <a:spcPts val="600"/>
              </a:spcAft>
            </a:pPr>
            <a:r>
              <a:rPr lang="pt-BR" sz="2200" b="1">
                <a:solidFill>
                  <a:srgbClr val="FF0000"/>
                </a:solidFill>
                <a:latin typeface="Century Schoolbook" pitchFamily="18" charset="0"/>
              </a:rPr>
              <a:t>    en la ciudad de México.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pt-BR" sz="2200" b="1">
                <a:solidFill>
                  <a:srgbClr val="FF0000"/>
                </a:solidFill>
                <a:latin typeface="Century Schoolbook" pitchFamily="18" charset="0"/>
              </a:rPr>
              <a:t>Fallecio el 6 de enero de 1974 en </a:t>
            </a:r>
          </a:p>
          <a:p>
            <a:pPr>
              <a:spcAft>
                <a:spcPts val="600"/>
              </a:spcAft>
            </a:pPr>
            <a:r>
              <a:rPr lang="pt-BR" sz="2200" b="1">
                <a:solidFill>
                  <a:srgbClr val="FF0000"/>
                </a:solidFill>
                <a:latin typeface="Century Schoolbook" pitchFamily="18" charset="0"/>
              </a:rPr>
              <a:t>    Cuernavaca.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s-MX" sz="2200" b="1">
                <a:solidFill>
                  <a:srgbClr val="FF0000"/>
                </a:solidFill>
                <a:latin typeface="Century Schoolbook" pitchFamily="18" charset="0"/>
              </a:rPr>
              <a:t>Movimiento fue el realismo y   </a:t>
            </a:r>
          </a:p>
          <a:p>
            <a:pPr>
              <a:spcAft>
                <a:spcPts val="600"/>
              </a:spcAft>
            </a:pPr>
            <a:r>
              <a:rPr lang="es-MX" sz="2200" b="1">
                <a:solidFill>
                  <a:srgbClr val="FF0000"/>
                </a:solidFill>
                <a:latin typeface="Century Schoolbook" pitchFamily="18" charset="0"/>
              </a:rPr>
              <a:t>    muralismo.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endParaRPr lang="pt-BR" sz="2200">
              <a:latin typeface="Century Schoolbook" pitchFamily="18" charset="0"/>
            </a:endParaRPr>
          </a:p>
          <a:p>
            <a:endParaRPr lang="pt-BR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Content Placeholder 3" descr="Orozco_-_Dartmouth_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95800" cy="3371850"/>
          </a:xfrm>
        </p:spPr>
      </p:pic>
      <p:pic>
        <p:nvPicPr>
          <p:cNvPr id="20482" name="Picture 5" descr="OrozcoFigh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0913"/>
            <a:ext cx="4495800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OrozcoRichBanquetPoorFigh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1213" y="3505200"/>
            <a:ext cx="45227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" descr="orozcoPrometheusPomon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14800" y="3048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1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4724400" y="30480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2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4191000" y="3505200"/>
            <a:ext cx="19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3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47244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 descr="Riveragloriosa victori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886200"/>
            <a:ext cx="4495800" cy="2971800"/>
          </a:xfrm>
        </p:spPr>
      </p:pic>
      <p:pic>
        <p:nvPicPr>
          <p:cNvPr id="21506" name="Picture 5" descr="Rivera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RiveraSundaDrea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862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4419600" y="34290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5</a:t>
            </a: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40386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6</a:t>
            </a: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4724400" y="3886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entury Schoolbook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233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Century Schoolbook</vt:lpstr>
      <vt:lpstr>Arial</vt:lpstr>
      <vt:lpstr>Calibri</vt:lpstr>
      <vt:lpstr>Aharoni</vt:lpstr>
      <vt:lpstr>Wingdings</vt:lpstr>
      <vt:lpstr>Office Theme</vt:lpstr>
      <vt:lpstr>Muralistas </vt:lpstr>
      <vt:lpstr>Murales</vt:lpstr>
      <vt:lpstr>Litografía</vt:lpstr>
      <vt:lpstr>José Vasconcelos</vt:lpstr>
      <vt:lpstr>Jose Clemente Orozco</vt:lpstr>
      <vt:lpstr>Slide 6</vt:lpstr>
      <vt:lpstr>David Alfaro Siqueiros</vt:lpstr>
      <vt:lpstr>Slide 8</vt:lpstr>
      <vt:lpstr>Slide 9</vt:lpstr>
      <vt:lpstr>Slide 10</vt:lpstr>
      <vt:lpstr>Comparación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Muralistas</dc:title>
  <dc:creator>mrpanchovilla85</dc:creator>
  <cp:lastModifiedBy>Installer</cp:lastModifiedBy>
  <cp:revision>139</cp:revision>
  <dcterms:created xsi:type="dcterms:W3CDTF">2009-05-27T22:36:33Z</dcterms:created>
  <dcterms:modified xsi:type="dcterms:W3CDTF">2009-06-03T20:24:31Z</dcterms:modified>
</cp:coreProperties>
</file>