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7" r:id="rId3"/>
    <p:sldId id="257" r:id="rId4"/>
    <p:sldId id="278" r:id="rId5"/>
    <p:sldId id="279" r:id="rId6"/>
    <p:sldId id="280" r:id="rId7"/>
    <p:sldId id="258" r:id="rId8"/>
    <p:sldId id="291" r:id="rId9"/>
    <p:sldId id="261" r:id="rId10"/>
    <p:sldId id="281" r:id="rId11"/>
    <p:sldId id="259" r:id="rId12"/>
    <p:sldId id="260" r:id="rId13"/>
    <p:sldId id="283" r:id="rId14"/>
    <p:sldId id="285" r:id="rId15"/>
    <p:sldId id="284" r:id="rId16"/>
    <p:sldId id="286" r:id="rId17"/>
    <p:sldId id="262" r:id="rId18"/>
    <p:sldId id="292" r:id="rId19"/>
    <p:sldId id="266" r:id="rId20"/>
    <p:sldId id="263" r:id="rId21"/>
    <p:sldId id="287" r:id="rId22"/>
    <p:sldId id="265" r:id="rId23"/>
    <p:sldId id="268" r:id="rId24"/>
    <p:sldId id="267" r:id="rId25"/>
    <p:sldId id="288" r:id="rId26"/>
    <p:sldId id="293" r:id="rId27"/>
    <p:sldId id="270" r:id="rId28"/>
    <p:sldId id="271" r:id="rId29"/>
    <p:sldId id="269" r:id="rId30"/>
    <p:sldId id="272" r:id="rId31"/>
    <p:sldId id="273" r:id="rId32"/>
    <p:sldId id="289" r:id="rId33"/>
    <p:sldId id="274" r:id="rId34"/>
    <p:sldId id="275" r:id="rId35"/>
    <p:sldId id="290" r:id="rId36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57" d="100"/>
          <a:sy n="57" d="100"/>
        </p:scale>
        <p:origin x="-37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4041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7FAA3BF-01D2-470C-8C23-57A71D3D7577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40415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37032C50-ED58-45CA-B222-34AA34DEF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4041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5173EE-6F54-4CB3-872E-69D3268C1D19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452938"/>
            <a:ext cx="56673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4041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C5B51D7-9381-4C83-807F-892DAA89A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DD1AAB8-4E25-4EF6-84F4-F67576A6AF8D}" type="slidenum">
              <a:rPr lang="en-US" smtClean="0"/>
              <a:pPr defTabSz="939800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CC6401F-04E2-46E1-BA62-264975BD5EFB}" type="slidenum">
              <a:rPr lang="en-US" smtClean="0"/>
              <a:pPr defTabSz="9398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F4D93D8-F408-40FE-B76A-42461C611BBE}" type="slidenum">
              <a:rPr lang="en-US" smtClean="0"/>
              <a:pPr defTabSz="939800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8831AD7-6E7F-4012-AA9E-42DBAA136AE0}" type="slidenum">
              <a:rPr lang="en-US" smtClean="0"/>
              <a:pPr defTabSz="939800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A8BEF5AE-1BCD-469D-AEE9-974D98076AD0}" type="slidenum">
              <a:rPr lang="en-US" smtClean="0"/>
              <a:pPr defTabSz="939800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4D82AF0D-A248-409D-BADC-963EAF67A74A}" type="slidenum">
              <a:rPr lang="en-US" smtClean="0"/>
              <a:pPr defTabSz="939800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60311D0-FCBA-4B4E-A92A-BE0EEA24053F}" type="slidenum">
              <a:rPr lang="en-US" smtClean="0"/>
              <a:pPr defTabSz="939800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01F6C026-65BA-488E-A0E6-6EA8FA6BC6A6}" type="slidenum">
              <a:rPr lang="en-US" smtClean="0"/>
              <a:pPr defTabSz="939800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DF85DC1-2A1E-4E62-8713-9F944C52B083}" type="slidenum">
              <a:rPr lang="en-US" smtClean="0"/>
              <a:pPr defTabSz="939800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423C8DFC-563B-4C63-B3B6-3F56B7F5251B}" type="slidenum">
              <a:rPr lang="en-US" smtClean="0"/>
              <a:pPr defTabSz="939800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9E1D5A3-87BB-46A4-AE67-D10A40E71E65}" type="slidenum">
              <a:rPr lang="en-US" smtClean="0"/>
              <a:pPr defTabSz="939800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E301C99-CAA3-4AC0-8186-48BA2828E38B}" type="slidenum">
              <a:rPr lang="en-US" smtClean="0"/>
              <a:pPr defTabSz="939800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A26FD521-E6D0-4EFF-88BC-A2E903D33397}" type="slidenum">
              <a:rPr lang="en-US" smtClean="0"/>
              <a:pPr defTabSz="939800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81EE7E3-26F4-4CBF-B12F-0E95AA02309D}" type="slidenum">
              <a:rPr lang="en-US" smtClean="0"/>
              <a:pPr defTabSz="939800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461D298-1643-404A-A34B-C1ED84C8222C}" type="slidenum">
              <a:rPr lang="en-US" smtClean="0"/>
              <a:pPr defTabSz="939800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19CF3C5-2988-47A5-A042-81CF77AA6984}" type="slidenum">
              <a:rPr lang="en-US" smtClean="0"/>
              <a:pPr defTabSz="939800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7E44428-CCCA-4F04-B3CC-04C4698FDE33}" type="slidenum">
              <a:rPr lang="en-US" smtClean="0"/>
              <a:pPr defTabSz="939800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90F85C9-6A73-47C4-944B-962589BE9056}" type="slidenum">
              <a:rPr lang="en-US" smtClean="0"/>
              <a:pPr defTabSz="939800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FF2318C-FBF7-462E-ADB7-00D535A66A30}" type="slidenum">
              <a:rPr lang="en-US" smtClean="0"/>
              <a:pPr defTabSz="939800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MX" smtClean="0"/>
              <a:t>Los críticos y otros teóricos </a:t>
            </a: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584A5F7-B927-41E5-BF75-496C4385248D}" type="slidenum">
              <a:rPr lang="en-US" smtClean="0"/>
              <a:pPr defTabSz="939800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AB7FED6-9615-4068-BBC4-17D3EABB5423}" type="slidenum">
              <a:rPr lang="en-US" smtClean="0"/>
              <a:pPr defTabSz="939800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58430AFF-CC97-4F0E-AA18-DD7D60E238B1}" type="slidenum">
              <a:rPr lang="en-US" smtClean="0"/>
              <a:pPr defTabSz="939800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C2BE3CC-C8A6-4E48-81E1-603A9D6EE3EF}" type="slidenum">
              <a:rPr lang="en-US" smtClean="0"/>
              <a:pPr defTabSz="939800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7004AA7-8D7D-4313-9ACA-F8920189ADC3}" type="slidenum">
              <a:rPr lang="en-US" smtClean="0"/>
              <a:pPr defTabSz="939800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0040BCB-80EF-41E4-B6CC-007528894D8F}" type="slidenum">
              <a:rPr lang="en-US" smtClean="0"/>
              <a:pPr defTabSz="939800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70D12310-552F-43E0-B9C6-6D0762A8B7C5}" type="slidenum">
              <a:rPr lang="en-US" smtClean="0"/>
              <a:pPr defTabSz="939800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5537C520-28DF-4450-9060-E4703141D89D}" type="slidenum">
              <a:rPr lang="en-US" smtClean="0"/>
              <a:pPr defTabSz="939800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D948F853-C3C4-4A16-AB5A-4E86266DCDBC}" type="slidenum">
              <a:rPr lang="en-US" smtClean="0"/>
              <a:pPr defTabSz="939800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40BC64B-EC2F-448B-B712-BB4BB2132EA8}" type="slidenum">
              <a:rPr lang="en-US" smtClean="0"/>
              <a:pPr defTabSz="939800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74DF5BA-FDD2-4071-A9DC-1A1388F85A1C}" type="slidenum">
              <a:rPr lang="en-US" smtClean="0"/>
              <a:pPr defTabSz="939800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4CCE6D2-04C2-48E0-B324-E75D65647622}" type="slidenum">
              <a:rPr lang="en-US" smtClean="0"/>
              <a:pPr defTabSz="939800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75D422B3-6F9B-4C40-8CA7-206CF5A51ACE}" type="slidenum">
              <a:rPr lang="en-US" smtClean="0"/>
              <a:pPr defTabSz="9398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EF03-A6A9-40CE-A604-55BD1C98B15E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0863-9213-4784-B1AB-25FB2A8E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11A2-8310-4BB7-8248-65F9FF10BCC5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17F5-F624-42FB-974D-72EFBD4E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3766-A82E-4ADC-AABB-4D563B47D698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AFA1-C75F-49C1-B867-F83606EE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52F7-9C75-4FBC-8A3E-881F931BCBE0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BD8A-B887-4663-9C40-0BDF303DA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4055-F1C5-499A-98D5-88404A646362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6949-3DB5-4D71-9E1D-B26BC4645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50D1-79B6-460C-9051-7E36CA261253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A63D-E6AE-4921-92ED-CBA11992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3BEA-4109-4AAD-B777-129B7932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25E4-17BB-4BCF-8C21-980805C347CC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613D-68DE-44C2-AF39-9E3AA86C117C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E55A-195D-44B7-99C0-7EAE957E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643C-0BDD-4EE2-9805-FAB4DBDE9B2F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1F5C-30E0-4A80-9AEE-5FB99DFC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27C8-96D6-483A-B9CB-EB8A1539E03D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C57B-8B23-47E4-92D6-C6278839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0B6F-7A9D-4634-BC29-DBAF2FE7BA82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4700-6C65-4485-902B-687E3ED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04BEFED-D330-4947-AA9F-EDD49DAA1124}" type="datetimeFigureOut">
              <a:rPr lang="en-US"/>
              <a:pPr>
                <a:defRPr/>
              </a:pPr>
              <a:t>6/3/2009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23AA9E-5317-4EF3-A3B7-235E875CA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/>
              <a:t>De las Literaturas Indígenas a la Ilustración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/>
              <a:t>Rosa I. Ocampo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</a:t>
            </a:r>
            <a:r>
              <a:rPr smtClean="0">
                <a:solidFill>
                  <a:schemeClr val="tx2">
                    <a:lumMod val="50000"/>
                  </a:schemeClr>
                </a:solidFill>
              </a:rPr>
              <a:t> Hispanoamericana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 lang="es-MX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Marco histórico</a:t>
            </a:r>
          </a:p>
          <a:p>
            <a:pPr lvl="1" eaLnBrk="1" hangingPunct="1"/>
            <a:r>
              <a:rPr lang="es-MX" smtClean="0"/>
              <a:t>Descubrimiento</a:t>
            </a:r>
          </a:p>
          <a:p>
            <a:pPr lvl="1" eaLnBrk="1" hangingPunct="1"/>
            <a:r>
              <a:rPr lang="es-MX" smtClean="0"/>
              <a:t>Exploración</a:t>
            </a:r>
          </a:p>
          <a:p>
            <a:pPr lvl="1" eaLnBrk="1" hangingPunct="1"/>
            <a:r>
              <a:rPr lang="es-MX" smtClean="0"/>
              <a:t>Conquista</a:t>
            </a:r>
          </a:p>
          <a:p>
            <a:pPr lvl="1" eaLnBrk="1" hangingPunct="1"/>
            <a:r>
              <a:rPr lang="es-MX" smtClean="0"/>
              <a:t>Colonización bajo los Reyes Católicos, Carlos V y Felipe II</a:t>
            </a:r>
          </a:p>
        </p:txBody>
      </p:sp>
      <p:pic>
        <p:nvPicPr>
          <p:cNvPr id="32771" name="Content Placeholder 4" descr="3-carabelas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76400"/>
            <a:ext cx="4059238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Cristóbal Colón</a:t>
            </a:r>
          </a:p>
          <a:p>
            <a:pPr lvl="1" eaLnBrk="1" hangingPunct="1"/>
            <a:r>
              <a:rPr lang="es-MX" smtClean="0"/>
              <a:t>Diario de Viaje</a:t>
            </a:r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Fray Bartolomé de las Casas</a:t>
            </a:r>
          </a:p>
          <a:p>
            <a:pPr lvl="1" eaLnBrk="1" hangingPunct="1"/>
            <a:r>
              <a:rPr lang="es-MX" smtClean="0"/>
              <a:t>Historia de las Indias</a:t>
            </a:r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</p:txBody>
      </p:sp>
      <p:pic>
        <p:nvPicPr>
          <p:cNvPr id="34820" name="Picture 4" descr="lib_diariorelviaj_cc.jpg"/>
          <p:cNvPicPr>
            <a:picLocks noChangeAspect="1"/>
          </p:cNvPicPr>
          <p:nvPr/>
        </p:nvPicPr>
        <p:blipFill>
          <a:blip r:embed="rId3"/>
          <a:srcRect l="14285" r="14285"/>
          <a:stretch>
            <a:fillRect/>
          </a:stretch>
        </p:blipFill>
        <p:spPr bwMode="auto">
          <a:xfrm>
            <a:off x="1066800" y="2514600"/>
            <a:ext cx="2286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Fig%20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956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Bernal Díaz del Castillo</a:t>
            </a:r>
          </a:p>
          <a:p>
            <a:pPr lvl="1" eaLnBrk="1" hangingPunct="1"/>
            <a:r>
              <a:rPr lang="es-MX" i="1" smtClean="0"/>
              <a:t>Historia Verdadera de la conquista de la Nueva España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Inca Garcilaso de la Vega</a:t>
            </a:r>
          </a:p>
          <a:p>
            <a:pPr lvl="1" eaLnBrk="1" hangingPunct="1"/>
            <a:r>
              <a:rPr lang="es-MX" i="1" smtClean="0"/>
              <a:t>Comentarios reales de los Incas</a:t>
            </a:r>
            <a:endParaRPr lang="es-MX" smtClean="0"/>
          </a:p>
          <a:p>
            <a:pPr lvl="1" eaLnBrk="1" hangingPunct="1"/>
            <a:endParaRPr lang="es-MX" smtClean="0"/>
          </a:p>
        </p:txBody>
      </p:sp>
      <p:pic>
        <p:nvPicPr>
          <p:cNvPr id="36868" name="Picture 7" descr="Garcilas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124200"/>
            <a:ext cx="2571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Bernal Diaz.jpg"/>
          <p:cNvPicPr>
            <a:picLocks noChangeAspect="1"/>
          </p:cNvPicPr>
          <p:nvPr/>
        </p:nvPicPr>
        <p:blipFill>
          <a:blip r:embed="rId4"/>
          <a:srcRect l="2689" t="2348" r="5914"/>
          <a:stretch>
            <a:fillRect/>
          </a:stretch>
        </p:blipFill>
        <p:spPr bwMode="auto">
          <a:xfrm>
            <a:off x="1219200" y="3124200"/>
            <a:ext cx="2590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Bernal Díaz del Castillo (1942-1581)</a:t>
            </a:r>
          </a:p>
          <a:p>
            <a:pPr lvl="1" eaLnBrk="1" hangingPunct="1"/>
            <a:r>
              <a:rPr lang="es-MX" smtClean="0"/>
              <a:t>Conquistador e historiador de la conquista de México</a:t>
            </a:r>
          </a:p>
          <a:p>
            <a:pPr lvl="1" eaLnBrk="1" hangingPunct="1"/>
            <a:r>
              <a:rPr lang="es-MX" smtClean="0"/>
              <a:t>Soldado de Cortés</a:t>
            </a:r>
          </a:p>
          <a:p>
            <a:pPr lvl="1" eaLnBrk="1" hangingPunct="1"/>
            <a:r>
              <a:rPr lang="es-MX" smtClean="0"/>
              <a:t>Escribió la </a:t>
            </a:r>
            <a:r>
              <a:rPr lang="es-MX" i="1" smtClean="0"/>
              <a:t>Historia Verdadera de la conquista de la Nueva España</a:t>
            </a:r>
            <a:r>
              <a:rPr lang="es-MX" smtClean="0"/>
              <a:t> a los 70 años y fue publicada 50 años después</a:t>
            </a:r>
          </a:p>
          <a:p>
            <a:pPr lvl="1" eaLnBrk="1" hangingPunct="1"/>
            <a:r>
              <a:rPr lang="es-MX" smtClean="0"/>
              <a:t>Describe no solo eventos, sino también sentimientos</a:t>
            </a:r>
          </a:p>
          <a:p>
            <a:pPr lvl="1" eaLnBrk="1" hangingPunct="1"/>
            <a:r>
              <a:rPr lang="es-MX" smtClean="0"/>
              <a:t>Justifica al conquistador frente a la “leyenda negra”</a:t>
            </a:r>
          </a:p>
          <a:p>
            <a:pPr lvl="1" eaLnBrk="1" hangingPunct="1"/>
            <a:r>
              <a:rPr lang="es-MX" smtClean="0"/>
              <a:t>Muestra un gran sentido dramático y pocos elementos fantásticos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(1492-1556)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/>
          </a:p>
        </p:txBody>
      </p:sp>
      <p:sp>
        <p:nvSpPr>
          <p:cNvPr id="4096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876800" cy="3962400"/>
          </a:xfrm>
        </p:spPr>
        <p:txBody>
          <a:bodyPr/>
          <a:lstStyle/>
          <a:p>
            <a:pPr lvl="1" eaLnBrk="1" hangingPunct="1"/>
            <a:r>
              <a:rPr lang="es-MX" sz="2700" smtClean="0"/>
              <a:t>Cubre las dos expediciones anteriores a Cortés que exploran la costa de Yucatán, la marcha hacia Tenochtitlán, la retirada de los españoles,  la derrota final de Cuauhtémoc y el triunfo final de Cortés</a:t>
            </a:r>
          </a:p>
          <a:p>
            <a:pPr lvl="1" eaLnBrk="1" hangingPunct="1"/>
            <a:endParaRPr lang="en-US" sz="2800" smtClean="0"/>
          </a:p>
        </p:txBody>
      </p:sp>
      <p:sp>
        <p:nvSpPr>
          <p:cNvPr id="40963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2286000"/>
            <a:ext cx="3124200" cy="4038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3" descr="dia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i="1">
                <a:latin typeface="Constantia" pitchFamily="18" charset="0"/>
              </a:rPr>
              <a:t>Historia Verdadera de la conquista de la Nueva España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Inca Garcilaso de la Vega (1539-1616)</a:t>
            </a:r>
          </a:p>
          <a:p>
            <a:pPr lvl="1" eaLnBrk="1" hangingPunct="1"/>
            <a:r>
              <a:rPr lang="es-MX" smtClean="0"/>
              <a:t>Nació en Cuzco, hijo de un Conquistador  y una princesa Inca</a:t>
            </a:r>
          </a:p>
          <a:p>
            <a:pPr lvl="1" eaLnBrk="1" hangingPunct="1"/>
            <a:r>
              <a:rPr lang="es-MX" smtClean="0"/>
              <a:t>Se va a España a reclamar su herencia</a:t>
            </a:r>
          </a:p>
          <a:p>
            <a:pPr lvl="1" eaLnBrk="1" hangingPunct="1"/>
            <a:r>
              <a:rPr lang="es-MX" smtClean="0"/>
              <a:t>Entró al ejército y después al clero</a:t>
            </a:r>
          </a:p>
          <a:p>
            <a:pPr lvl="1" eaLnBrk="1" hangingPunct="1"/>
            <a:r>
              <a:rPr lang="es-MX" smtClean="0"/>
              <a:t>Sus conocimientos del quechua, lo hacen el cronista perfecto de los incas</a:t>
            </a:r>
          </a:p>
          <a:p>
            <a:pPr lvl="1" eaLnBrk="1" hangingPunct="1"/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/>
          </a:p>
        </p:txBody>
      </p:sp>
      <p:pic>
        <p:nvPicPr>
          <p:cNvPr id="45058" name="Content Placeholder 3" descr="incas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2286000"/>
            <a:ext cx="3086100" cy="3810000"/>
          </a:xfrm>
        </p:spPr>
      </p:pic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457200" y="1981200"/>
            <a:ext cx="4800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300">
                <a:latin typeface="Constantia" pitchFamily="18" charset="0"/>
              </a:rPr>
              <a:t>  Su obra maestra son los dos libros </a:t>
            </a:r>
            <a:r>
              <a:rPr lang="es-MX" sz="2300" i="1">
                <a:latin typeface="Constantia" pitchFamily="18" charset="0"/>
              </a:rPr>
              <a:t>Primera parte de los Comentarios Reales, que tratan de origen de los Incas, Reyes que fueron del Perú (Lisboa 1608), e Historia general del Perú que trata del descubrimiento de él; como lo ganaron los españoles (Córdoba 1617)</a:t>
            </a:r>
          </a:p>
          <a:p>
            <a:endParaRPr lang="es-MX" sz="2300" i="1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s-MX" sz="2300" i="1">
                <a:latin typeface="Constantia" pitchFamily="18" charset="0"/>
              </a:rPr>
              <a:t>Editados juntos como Comentarios reales</a:t>
            </a:r>
          </a:p>
          <a:p>
            <a:endParaRPr lang="es-MX" sz="23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/>
            <a:r>
              <a:rPr lang="es-MX" smtClean="0"/>
              <a:t>Hernán Cortés</a:t>
            </a:r>
          </a:p>
          <a:p>
            <a:pPr lvl="1" eaLnBrk="1" hangingPunct="1"/>
            <a:r>
              <a:rPr lang="es-MX" smtClean="0"/>
              <a:t>Cartas de Relación</a:t>
            </a:r>
          </a:p>
          <a:p>
            <a:pPr eaLnBrk="1" hangingPunct="1"/>
            <a:r>
              <a:rPr lang="es-MX" smtClean="0"/>
              <a:t>Alvar Núñez Cabeza de Vaca</a:t>
            </a:r>
          </a:p>
          <a:p>
            <a:pPr lvl="1" eaLnBrk="1" hangingPunct="1"/>
            <a:r>
              <a:rPr lang="es-MX" smtClean="0"/>
              <a:t>Naufragios</a:t>
            </a:r>
          </a:p>
          <a:p>
            <a:pPr eaLnBrk="1" hangingPunct="1"/>
            <a:r>
              <a:rPr lang="es-MX" smtClean="0"/>
              <a:t>Francisco de Terrazas</a:t>
            </a:r>
          </a:p>
          <a:p>
            <a:pPr lvl="1" eaLnBrk="1" hangingPunct="1"/>
            <a:r>
              <a:rPr lang="es-MX" smtClean="0"/>
              <a:t>Soneto</a:t>
            </a:r>
          </a:p>
          <a:p>
            <a:pPr eaLnBrk="1" hangingPunct="1"/>
            <a:r>
              <a:rPr lang="es-MX" smtClean="0"/>
              <a:t>Ruy Díaz de Guzmán</a:t>
            </a:r>
          </a:p>
          <a:p>
            <a:pPr lvl="1" eaLnBrk="1" hangingPunct="1"/>
            <a:r>
              <a:rPr lang="es-MX" smtClean="0"/>
              <a:t>La Araucana (poemas)</a:t>
            </a:r>
          </a:p>
          <a:p>
            <a:pPr eaLnBrk="1" hangingPunct="1"/>
            <a:r>
              <a:rPr lang="es-MX" smtClean="0"/>
              <a:t>Fray Bernardino de Sahagún</a:t>
            </a:r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(1492-1556)</a:t>
            </a:r>
            <a:endParaRPr/>
          </a:p>
        </p:txBody>
      </p:sp>
      <p:sp>
        <p:nvSpPr>
          <p:cNvPr id="47107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905000"/>
            <a:ext cx="4287838" cy="4572000"/>
          </a:xfrm>
        </p:spPr>
        <p:txBody>
          <a:bodyPr/>
          <a:lstStyle/>
          <a:p>
            <a:pPr eaLnBrk="1" hangingPunct="1"/>
            <a:r>
              <a:rPr lang="es-MX" smtClean="0"/>
              <a:t>Fray Toribio de Benavente</a:t>
            </a:r>
          </a:p>
          <a:p>
            <a:pPr eaLnBrk="1" hangingPunct="1"/>
            <a:r>
              <a:rPr lang="es-MX" smtClean="0"/>
              <a:t>P. José de Acosta</a:t>
            </a:r>
          </a:p>
          <a:p>
            <a:pPr lvl="1" eaLnBrk="1" hangingPunct="1"/>
            <a:r>
              <a:rPr lang="es-MX" smtClean="0"/>
              <a:t>Historia Natural y Moral de las Indias</a:t>
            </a:r>
          </a:p>
          <a:p>
            <a:pPr eaLnBrk="1" hangingPunct="1"/>
            <a:r>
              <a:rPr lang="es-MX" smtClean="0"/>
              <a:t>Juan Suárez de Peralta</a:t>
            </a:r>
          </a:p>
          <a:p>
            <a:pPr lvl="1" eaLnBrk="1" hangingPunct="1"/>
            <a:r>
              <a:rPr lang="es-MX" smtClean="0"/>
              <a:t>Tratado del Descubrimiento y conquista</a:t>
            </a:r>
          </a:p>
          <a:p>
            <a:pPr eaLnBrk="1" hangingPunct="1"/>
            <a:r>
              <a:rPr lang="es-MX" smtClean="0"/>
              <a:t>Alonso de Ercilla y Zúñiga</a:t>
            </a:r>
          </a:p>
          <a:p>
            <a:pPr lvl="1" eaLnBrk="1" hangingPunct="1"/>
            <a:r>
              <a:rPr lang="es-MX" smtClean="0"/>
              <a:t>La Argentina</a:t>
            </a:r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  <a:p>
            <a:pPr eaLnBrk="1" hangingPunct="1">
              <a:buFont typeface="Wingdings 2" pitchFamily="18" charset="2"/>
              <a:buNone/>
            </a:pPr>
            <a:endParaRPr lang="es-MX" smtClean="0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066800" y="13716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>
                <a:latin typeface="Constantia" pitchFamily="18" charset="0"/>
              </a:rPr>
              <a:t>Otros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200" dirty="0" smtClean="0"/>
              <a:t>Causas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3913187"/>
          </a:xfrm>
        </p:spPr>
        <p:txBody>
          <a:bodyPr/>
          <a:lstStyle/>
          <a:p>
            <a:pPr eaLnBrk="1" hangingPunct="1"/>
            <a:r>
              <a:rPr lang="es-MX" smtClean="0"/>
              <a:t>Empobrecimiento</a:t>
            </a:r>
          </a:p>
          <a:p>
            <a:pPr eaLnBrk="1" hangingPunct="1"/>
            <a:r>
              <a:rPr lang="es-MX" smtClean="0"/>
              <a:t>Fracasos políticos-militares</a:t>
            </a:r>
          </a:p>
          <a:p>
            <a:pPr eaLnBrk="1" hangingPunct="1"/>
            <a:r>
              <a:rPr lang="es-MX" smtClean="0"/>
              <a:t>Corrupción</a:t>
            </a:r>
          </a:p>
          <a:p>
            <a:pPr eaLnBrk="1" hangingPunct="1"/>
            <a:r>
              <a:rPr lang="es-MX" smtClean="0"/>
              <a:t>Ineptitud de los reyes</a:t>
            </a:r>
          </a:p>
          <a:p>
            <a:pPr eaLnBrk="1" hangingPunct="1"/>
            <a:r>
              <a:rPr lang="es-MX" smtClean="0"/>
              <a:t>Centralización abusiva de la administración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/>
          <a:lstStyle/>
          <a:p>
            <a:pPr eaLnBrk="1" hangingPunct="1"/>
            <a:r>
              <a:rPr lang="es-MX" smtClean="0"/>
              <a:t>Tiempo Fugaz</a:t>
            </a:r>
          </a:p>
          <a:p>
            <a:pPr eaLnBrk="1" hangingPunct="1"/>
            <a:r>
              <a:rPr lang="es-MX" smtClean="0"/>
              <a:t>Ruinas que fueron resplandores</a:t>
            </a:r>
          </a:p>
          <a:p>
            <a:pPr eaLnBrk="1" hangingPunct="1"/>
            <a:r>
              <a:rPr lang="es-MX" smtClean="0"/>
              <a:t>Lo mudable de la existencia</a:t>
            </a:r>
          </a:p>
          <a:p>
            <a:pPr eaLnBrk="1" hangingPunct="1"/>
            <a:r>
              <a:rPr lang="es-MX" smtClean="0"/>
              <a:t>La vida como una vana ilusión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Del Renacimiento al Barroco</a:t>
            </a:r>
            <a:br>
              <a:rPr lang="es-E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AR" sz="3200" dirty="0" smtClean="0"/>
              <a:t>Temas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s-MX" smtClean="0"/>
              <a:t>Elementos</a:t>
            </a:r>
          </a:p>
          <a:p>
            <a:pPr lvl="1" eaLnBrk="1" hangingPunct="1"/>
            <a:r>
              <a:rPr lang="es-MX" smtClean="0"/>
              <a:t>Sentimientos hacia la tierra</a:t>
            </a:r>
          </a:p>
          <a:p>
            <a:pPr marL="1143000" lvl="2" eaLnBrk="1" hangingPunct="1"/>
            <a:r>
              <a:rPr lang="es-MX" smtClean="0"/>
              <a:t>La naturaleza </a:t>
            </a:r>
          </a:p>
          <a:p>
            <a:pPr marL="1143000" lvl="2" eaLnBrk="1" hangingPunct="1"/>
            <a:r>
              <a:rPr lang="es-MX" smtClean="0"/>
              <a:t>Apego a las tierras cultivadas</a:t>
            </a:r>
          </a:p>
          <a:p>
            <a:pPr marL="1143000" lvl="2" eaLnBrk="1" hangingPunct="1"/>
            <a:r>
              <a:rPr lang="es-MX" smtClean="0"/>
              <a:t>Importancia del urbe</a:t>
            </a:r>
          </a:p>
          <a:p>
            <a:pPr marL="1143000" lvl="2" eaLnBrk="1" hangingPunct="1"/>
            <a:r>
              <a:rPr lang="es-MX" smtClean="0"/>
              <a:t>Campo como problemático</a:t>
            </a:r>
          </a:p>
          <a:p>
            <a:pPr lvl="1" eaLnBrk="1" hangingPunct="1"/>
            <a:r>
              <a:rPr lang="es-MX" smtClean="0"/>
              <a:t>Sentimientos hacia el hombre</a:t>
            </a:r>
          </a:p>
          <a:p>
            <a:pPr marL="1143000" lvl="2" eaLnBrk="1" hangingPunct="1"/>
            <a:r>
              <a:rPr lang="es-MX" smtClean="0"/>
              <a:t>La razas</a:t>
            </a:r>
          </a:p>
          <a:p>
            <a:pPr marL="1143000" lvl="2" eaLnBrk="1" hangingPunct="1"/>
            <a:r>
              <a:rPr lang="es-MX" smtClean="0"/>
              <a:t>Conciencia del mestizaje</a:t>
            </a:r>
          </a:p>
          <a:p>
            <a:pPr lvl="1" eaLnBrk="1" hangingPunct="1"/>
            <a:r>
              <a:rPr lang="es-MX" smtClean="0"/>
              <a:t>Las clases sociales</a:t>
            </a:r>
          </a:p>
          <a:p>
            <a:pPr marL="1143000" lvl="2" eaLnBrk="1" hangingPunct="1"/>
            <a:r>
              <a:rPr lang="es-MX" smtClean="0"/>
              <a:t>Feudalismo</a:t>
            </a:r>
          </a:p>
          <a:p>
            <a:pPr marL="1143000" lvl="2" eaLnBrk="1" hangingPunct="1"/>
            <a:r>
              <a:rPr lang="es-MX" smtClean="0"/>
              <a:t>Conservadores y Liberales</a:t>
            </a:r>
          </a:p>
          <a:p>
            <a:pPr marL="1143000" lvl="2" eaLnBrk="1" hangingPunct="1"/>
            <a:r>
              <a:rPr lang="es-MX" smtClean="0"/>
              <a:t>Capitalismo de EE.UU.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Hispanoamericana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MX" sz="3200" smtClean="0"/>
              <a:t>El Barroco </a:t>
            </a:r>
          </a:p>
          <a:p>
            <a:pPr lvl="1" eaLnBrk="1" hangingPunct="1"/>
            <a:r>
              <a:rPr lang="es-MX" smtClean="0"/>
              <a:t>El último periodo del Renacimiento</a:t>
            </a:r>
          </a:p>
          <a:p>
            <a:pPr lvl="1" eaLnBrk="1" hangingPunct="1"/>
            <a:r>
              <a:rPr lang="es-MX" smtClean="0"/>
              <a:t>Las colonias bajo la decadencia de los últimos Austrias</a:t>
            </a:r>
          </a:p>
          <a:p>
            <a:pPr lvl="1" eaLnBrk="1" hangingPunct="1"/>
            <a:r>
              <a:rPr lang="es-MX" smtClean="0"/>
              <a:t>Comienza el descontento en América</a:t>
            </a:r>
          </a:p>
          <a:p>
            <a:pPr lvl="1" eaLnBrk="1" hangingPunct="1"/>
            <a:endParaRPr lang="es-MX" smtClean="0"/>
          </a:p>
          <a:p>
            <a:pPr eaLnBrk="1" hangingPunct="1"/>
            <a:r>
              <a:rPr lang="es-MX" smtClean="0"/>
              <a:t>Plenitud Literaria</a:t>
            </a:r>
          </a:p>
          <a:p>
            <a:pPr eaLnBrk="1" hangingPunct="1"/>
            <a:r>
              <a:rPr lang="es-MX" smtClean="0"/>
              <a:t>Escritores nacidos en América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Del Renacimiento al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3200" smtClean="0"/>
              <a:t>Características</a:t>
            </a:r>
          </a:p>
          <a:p>
            <a:pPr lvl="1" eaLnBrk="1" hangingPunct="1"/>
            <a:r>
              <a:rPr lang="es-MX" smtClean="0"/>
              <a:t>Tendencias innovadora de la estilística</a:t>
            </a:r>
          </a:p>
          <a:p>
            <a:pPr lvl="1" eaLnBrk="1" hangingPunct="1"/>
            <a:r>
              <a:rPr lang="es-MX" smtClean="0"/>
              <a:t>Abundancia exagerada de metáforas</a:t>
            </a:r>
          </a:p>
          <a:p>
            <a:pPr lvl="1" eaLnBrk="1" hangingPunct="1"/>
            <a:r>
              <a:rPr lang="es-MX" smtClean="0"/>
              <a:t>Uso frecuente de hipérboles</a:t>
            </a:r>
          </a:p>
          <a:p>
            <a:pPr lvl="1" eaLnBrk="1" hangingPunct="1"/>
            <a:r>
              <a:rPr lang="es-MX" smtClean="0"/>
              <a:t>Contraste perseguido hasta obtener el agotamiento total de los efectos posibles</a:t>
            </a:r>
          </a:p>
          <a:p>
            <a:pPr lvl="1" eaLnBrk="1" hangingPunct="1"/>
            <a:r>
              <a:rPr lang="es-MX" smtClean="0"/>
              <a:t>Lenguaje atormentado y artificioso que pretende huir de la propiedad del lenguaje común a través de refinamientos retóricos</a:t>
            </a:r>
          </a:p>
          <a:p>
            <a:pPr lvl="1" eaLnBrk="1" hangingPunct="1"/>
            <a:r>
              <a:rPr lang="es-MX" smtClean="0"/>
              <a:t>Crea la ilusión de la novedad para evitar la monotonía de lo muy trillado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MX" smtClean="0"/>
              <a:t>Algunos Escritores</a:t>
            </a:r>
          </a:p>
          <a:p>
            <a:pPr eaLnBrk="1" hangingPunct="1"/>
            <a:r>
              <a:rPr lang="es-MX" smtClean="0"/>
              <a:t>Juan del Valle Caviedes</a:t>
            </a:r>
          </a:p>
          <a:p>
            <a:pPr eaLnBrk="1" hangingPunct="1"/>
            <a:r>
              <a:rPr lang="es-MX" smtClean="0"/>
              <a:t>Juan Rodríguez Freile</a:t>
            </a:r>
          </a:p>
          <a:p>
            <a:pPr eaLnBrk="1" hangingPunct="1"/>
            <a:r>
              <a:rPr lang="es-MX" smtClean="0"/>
              <a:t>Francisco Núñez de Pineda y Bascuñán</a:t>
            </a:r>
          </a:p>
          <a:p>
            <a:pPr eaLnBrk="1" hangingPunct="1"/>
            <a:r>
              <a:rPr lang="es-MX" smtClean="0"/>
              <a:t>Bernardo de Balbuena</a:t>
            </a:r>
          </a:p>
          <a:p>
            <a:pPr eaLnBrk="1" hangingPunct="1"/>
            <a:r>
              <a:rPr lang="es-MX" smtClean="0"/>
              <a:t>Fray Diego de Hojeda </a:t>
            </a:r>
          </a:p>
          <a:p>
            <a:pPr eaLnBrk="1" hangingPunct="1"/>
            <a:r>
              <a:rPr lang="es-MX" smtClean="0"/>
              <a:t>Pedro de Oña</a:t>
            </a:r>
          </a:p>
          <a:p>
            <a:pPr eaLnBrk="1" hangingPunct="1"/>
            <a:r>
              <a:rPr lang="es-MX" smtClean="0"/>
              <a:t>Jacinto de Evia</a:t>
            </a:r>
          </a:p>
          <a:p>
            <a:pPr eaLnBrk="1" hangingPunct="1"/>
            <a:r>
              <a:rPr lang="es-MX" smtClean="0"/>
              <a:t>Carlos Sigüenza y Góngora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MX" smtClean="0"/>
              <a:t>Sor Juana Inés de la Cruz [Juana de Asbaje y Ramírez] (1648-1695)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/>
          </a:p>
        </p:txBody>
      </p:sp>
      <p:pic>
        <p:nvPicPr>
          <p:cNvPr id="58371" name="Picture 3" descr="SorJua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/>
              <a:t>Sor Juana Inés de la Cruz (1648-1695)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Bastarda criolla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Dama de compañía de la Corte Virreinal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Entra al convento Carmelita y después al Jeronimita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Amiga íntima de la condesa de paredes, a quien dedica poemas de amistad amorosa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Sus poemas aparecieron en Madrid en 1689, bajo el titulo de </a:t>
            </a:r>
            <a:r>
              <a:rPr lang="es-MX" i="1" dirty="0" smtClean="0"/>
              <a:t>Inundación </a:t>
            </a:r>
            <a:r>
              <a:rPr lang="es-MX" i="1" dirty="0" err="1" smtClean="0"/>
              <a:t>castálida</a:t>
            </a:r>
            <a:r>
              <a:rPr lang="es-MX" i="1" dirty="0" smtClean="0"/>
              <a:t>.</a:t>
            </a:r>
            <a:endParaRPr lang="es-MX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Escribió varias obras de teatro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Murió de peste bubónica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MX" sz="3600" i="1" smtClean="0"/>
              <a:t>Respuesta a Sor Filotea de la Cruz (1961)</a:t>
            </a:r>
          </a:p>
          <a:p>
            <a:pPr algn="ctr" eaLnBrk="1" hangingPunct="1">
              <a:buFont typeface="Wingdings 2" pitchFamily="18" charset="2"/>
              <a:buNone/>
            </a:pPr>
            <a:endParaRPr lang="es-MX" sz="2400" i="1" smtClean="0"/>
          </a:p>
          <a:p>
            <a:pPr eaLnBrk="1" hangingPunct="1"/>
            <a:r>
              <a:rPr lang="es-MX" smtClean="0"/>
              <a:t>Respuesta a el obispo de Puebla que la regañó en una carta con el seudónimo de sor Filotea de la Cruz</a:t>
            </a:r>
          </a:p>
          <a:p>
            <a:pPr eaLnBrk="1" hangingPunct="1"/>
            <a:r>
              <a:rPr lang="es-MX" smtClean="0"/>
              <a:t>Defiende el ideal del libre albedrío</a:t>
            </a:r>
          </a:p>
          <a:p>
            <a:pPr eaLnBrk="1" hangingPunct="1"/>
            <a:r>
              <a:rPr lang="es-MX" smtClean="0"/>
              <a:t>Se considera como un documento capital para la emancipación de la mujer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El Barroco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1598-1700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El </a:t>
            </a:r>
            <a:r>
              <a:rPr lang="en-US" sz="2800" dirty="0" err="1" smtClean="0"/>
              <a:t>Neoclasicismo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(1701-1820)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(1701-1820)</a:t>
            </a:r>
            <a:endParaRPr/>
          </a:p>
        </p:txBody>
      </p:sp>
      <p:sp>
        <p:nvSpPr>
          <p:cNvPr id="6553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z="2800" smtClean="0"/>
              <a:t>Auge del racionalismo en la filosofía  desarrollado por el inglés Locke y sus sucesores franceses Montesquieu, Voltaire, Diderot, Rousseau, y otros escritores de la Encyclopedie (1751-80).</a:t>
            </a:r>
          </a:p>
          <a:p>
            <a:pPr eaLnBrk="1" hangingPunct="1"/>
            <a:endParaRPr lang="es-MX" smtClean="0"/>
          </a:p>
          <a:p>
            <a:pPr eaLnBrk="1" hangingPunct="1"/>
            <a:endParaRPr lang="es-MX" smtClean="0"/>
          </a:p>
        </p:txBody>
      </p:sp>
      <p:pic>
        <p:nvPicPr>
          <p:cNvPr id="6" name="Content Placeholder 5" descr="200px-John_Lock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1828800"/>
            <a:ext cx="3200400" cy="37338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smtClean="0"/>
          </a:p>
          <a:p>
            <a:pPr eaLnBrk="1" hangingPunct="1"/>
            <a:r>
              <a:rPr lang="es-MX" smtClean="0"/>
              <a:t>Características</a:t>
            </a:r>
          </a:p>
          <a:p>
            <a:pPr lvl="1" eaLnBrk="1" hangingPunct="1"/>
            <a:r>
              <a:rPr lang="es-MX" smtClean="0"/>
              <a:t>La investigación social y científica</a:t>
            </a:r>
          </a:p>
          <a:p>
            <a:pPr lvl="1" eaLnBrk="1" hangingPunct="1"/>
            <a:r>
              <a:rPr lang="es-MX" smtClean="0"/>
              <a:t>La sátira de las costumbres</a:t>
            </a:r>
          </a:p>
          <a:p>
            <a:pPr lvl="1" eaLnBrk="1" hangingPunct="1"/>
            <a:r>
              <a:rPr lang="es-MX" smtClean="0"/>
              <a:t>La búsqueda de lo razonable</a:t>
            </a:r>
          </a:p>
          <a:p>
            <a:pPr lvl="1" eaLnBrk="1" hangingPunct="1"/>
            <a:r>
              <a:rPr lang="es-MX" smtClean="0"/>
              <a:t>El optimismo filosófico</a:t>
            </a:r>
          </a:p>
          <a:p>
            <a:pPr lvl="1" eaLnBrk="1" hangingPunct="1"/>
            <a:r>
              <a:rPr lang="es-MX" smtClean="0"/>
              <a:t>La búsqueda de la felicidad</a:t>
            </a:r>
          </a:p>
          <a:p>
            <a:pPr lvl="1" eaLnBrk="1" hangingPunct="1"/>
            <a:r>
              <a:rPr lang="es-MX" smtClean="0"/>
              <a:t>Critica de la credulidad y la superstición</a:t>
            </a:r>
          </a:p>
          <a:p>
            <a:pPr lvl="1" eaLnBrk="1" hangingPunct="1"/>
            <a:r>
              <a:rPr lang="es-MX" smtClean="0"/>
              <a:t>Ataques del clero en Francia y España</a:t>
            </a:r>
          </a:p>
          <a:p>
            <a:pPr eaLnBrk="1" hangingPunct="1">
              <a:buFont typeface="Wingdings 2" pitchFamily="18" charset="2"/>
              <a:buNone/>
            </a:pPr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(1701-1820)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67000" y="1371600"/>
            <a:ext cx="40401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dirty="0" smtClean="0">
                <a:solidFill>
                  <a:schemeClr val="tx1"/>
                </a:solidFill>
              </a:rPr>
              <a:t>Marco Histórico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201863"/>
            <a:ext cx="4038600" cy="4275137"/>
          </a:xfrm>
        </p:spPr>
        <p:txBody>
          <a:bodyPr/>
          <a:lstStyle/>
          <a:p>
            <a:pPr lvl="1" eaLnBrk="1" hangingPunct="1">
              <a:buClrTx/>
              <a:buSzPct val="87000"/>
              <a:buFont typeface="Arial" charset="0"/>
              <a:buChar char="•"/>
            </a:pPr>
            <a:r>
              <a:rPr lang="es-MX" sz="1800" b="1" smtClean="0"/>
              <a:t>El trono español pasa a los Borbones</a:t>
            </a:r>
          </a:p>
          <a:p>
            <a:pPr lvl="1" eaLnBrk="1" hangingPunct="1">
              <a:buClrTx/>
              <a:buSzPct val="87000"/>
              <a:buFont typeface="Wingdings 2" pitchFamily="18" charset="2"/>
              <a:buNone/>
            </a:pPr>
            <a:endParaRPr lang="es-MX" sz="1800" b="1" smtClean="0"/>
          </a:p>
          <a:p>
            <a:pPr lvl="1" eaLnBrk="1" hangingPunct="1">
              <a:buClrTx/>
              <a:buSzPct val="87000"/>
              <a:buFont typeface="Arial" charset="0"/>
              <a:buChar char="•"/>
            </a:pPr>
            <a:r>
              <a:rPr lang="es-MX" sz="1800" b="1" smtClean="0"/>
              <a:t>Insatisfacción de las colonias americanas y de los criollos</a:t>
            </a:r>
          </a:p>
          <a:p>
            <a:pPr lvl="1" eaLnBrk="1" hangingPunct="1">
              <a:buClrTx/>
              <a:buSzPct val="87000"/>
              <a:buFont typeface="Wingdings 2" pitchFamily="18" charset="2"/>
              <a:buNone/>
            </a:pPr>
            <a:endParaRPr lang="es-MX" sz="1800" b="1" smtClean="0"/>
          </a:p>
          <a:p>
            <a:pPr lvl="1" eaLnBrk="1" hangingPunct="1">
              <a:buClrTx/>
              <a:buSzPct val="87000"/>
              <a:buFont typeface="Arial" charset="0"/>
              <a:buChar char="•"/>
            </a:pPr>
            <a:r>
              <a:rPr lang="es-MX" sz="1800" b="1" smtClean="0"/>
              <a:t>España pierde posiciones bajo Carlos IV</a:t>
            </a:r>
          </a:p>
          <a:p>
            <a:pPr lvl="1" eaLnBrk="1" hangingPunct="1">
              <a:buClrTx/>
              <a:buSzPct val="87000"/>
              <a:buFont typeface="Wingdings 2" pitchFamily="18" charset="2"/>
              <a:buNone/>
            </a:pPr>
            <a:endParaRPr lang="es-MX" sz="1800" b="1" smtClean="0"/>
          </a:p>
          <a:p>
            <a:pPr lvl="1" eaLnBrk="1" hangingPunct="1">
              <a:buClrTx/>
              <a:buSzPct val="87000"/>
              <a:buFont typeface="Arial" charset="0"/>
              <a:buChar char="•"/>
            </a:pPr>
            <a:r>
              <a:rPr lang="es-MX" sz="1800" b="1" smtClean="0"/>
              <a:t>España es invadida por Napoleón</a:t>
            </a:r>
          </a:p>
          <a:p>
            <a:pPr lvl="1" eaLnBrk="1" hangingPunct="1">
              <a:buClrTx/>
              <a:buSzPct val="87000"/>
              <a:buFont typeface="Wingdings 2" pitchFamily="18" charset="2"/>
              <a:buNone/>
            </a:pPr>
            <a:endParaRPr lang="es-MX" sz="1800" b="1" smtClean="0"/>
          </a:p>
          <a:p>
            <a:pPr lvl="1" eaLnBrk="1" hangingPunct="1">
              <a:buClrTx/>
              <a:buSzPct val="87000"/>
              <a:buFont typeface="Arial" charset="0"/>
              <a:buChar char="•"/>
            </a:pPr>
            <a:r>
              <a:rPr lang="es-MX" sz="1800" b="1" smtClean="0"/>
              <a:t>Comienzan los movimientos independentistas</a:t>
            </a:r>
          </a:p>
          <a:p>
            <a:pPr lvl="1" eaLnBrk="1" hangingPunct="1">
              <a:buClrTx/>
              <a:buSzPct val="87000"/>
              <a:buFont typeface="Arial" charset="0"/>
              <a:buChar char="•"/>
            </a:pPr>
            <a:endParaRPr lang="es-MX" sz="1800" smtClean="0"/>
          </a:p>
          <a:p>
            <a:pPr eaLnBrk="1" hangingPunct="1">
              <a:buClrTx/>
              <a:buSzPct val="87000"/>
              <a:buFont typeface="Arial" charset="0"/>
              <a:buChar char="•"/>
            </a:pPr>
            <a:endParaRPr lang="es-MX" sz="1800" smtClean="0">
              <a:solidFill>
                <a:schemeClr val="tx2"/>
              </a:solidFill>
            </a:endParaRPr>
          </a:p>
        </p:txBody>
      </p:sp>
      <p:pic>
        <p:nvPicPr>
          <p:cNvPr id="7" name="Content Placeholder 6" descr="movi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2209800"/>
            <a:ext cx="3352800" cy="4114800"/>
          </a:xfrm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La Ilustracion o siglo de las Luces</a:t>
            </a:r>
            <a:br>
              <a:rPr smtClean="0">
                <a:solidFill>
                  <a:schemeClr val="tx2">
                    <a:lumMod val="50000"/>
                  </a:schemeClr>
                </a:solidFill>
              </a:rPr>
            </a:br>
            <a:r>
              <a:rPr smtClean="0">
                <a:solidFill>
                  <a:schemeClr val="tx2">
                    <a:lumMod val="50000"/>
                  </a:schemeClr>
                </a:solidFill>
              </a:rPr>
              <a:t>(1701-1820)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sz="3600" smtClean="0"/>
          </a:p>
          <a:p>
            <a:pPr eaLnBrk="1" hangingPunct="1"/>
            <a:r>
              <a:rPr lang="es-MX" sz="3600" smtClean="0"/>
              <a:t>Transcripciones o traducciones</a:t>
            </a:r>
          </a:p>
          <a:p>
            <a:pPr lvl="1" eaLnBrk="1" hangingPunct="1"/>
            <a:r>
              <a:rPr lang="es-MX" sz="2800" smtClean="0"/>
              <a:t>Tradiciones orales</a:t>
            </a:r>
          </a:p>
          <a:p>
            <a:pPr lvl="1" eaLnBrk="1" hangingPunct="1"/>
            <a:r>
              <a:rPr lang="es-MX" sz="2800" smtClean="0"/>
              <a:t>Poesía </a:t>
            </a:r>
          </a:p>
          <a:p>
            <a:pPr lvl="1" eaLnBrk="1" hangingPunct="1"/>
            <a:r>
              <a:rPr lang="es-MX" sz="2800" smtClean="0"/>
              <a:t>Cantos </a:t>
            </a:r>
          </a:p>
          <a:p>
            <a:pPr lvl="1" eaLnBrk="1" hangingPunct="1"/>
            <a:r>
              <a:rPr lang="es-MX" sz="2800" smtClean="0"/>
              <a:t>Religión, historia, medicina, astronomía</a:t>
            </a:r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  <a:p>
            <a:pPr eaLnBrk="1" hangingPunct="1"/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Literaturas Indígenas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Auge del clasicismo en la literatura con el Neoclasicismo</a:t>
            </a:r>
            <a:endParaRPr lang="en-US" smtClean="0"/>
          </a:p>
          <a:p>
            <a:pPr lvl="1" eaLnBrk="1" hangingPunct="1"/>
            <a:r>
              <a:rPr lang="es-MX" smtClean="0"/>
              <a:t>El artista se convierte en artesano y no en un profeta inspirado</a:t>
            </a:r>
            <a:endParaRPr lang="en-US" smtClean="0"/>
          </a:p>
          <a:p>
            <a:pPr lvl="1" eaLnBrk="1" hangingPunct="1"/>
            <a:r>
              <a:rPr lang="es-MX" smtClean="0"/>
              <a:t>Se valora la moderación y no la exaltación.</a:t>
            </a:r>
            <a:endParaRPr lang="en-US" smtClean="0"/>
          </a:p>
          <a:p>
            <a:pPr lvl="1" eaLnBrk="1" hangingPunct="1"/>
            <a:r>
              <a:rPr lang="es-MX" smtClean="0"/>
              <a:t>Se exige la corrección estilística y métrica y no la naturalidad ni la espontaneidad.</a:t>
            </a:r>
            <a:endParaRPr lang="en-US" smtClean="0"/>
          </a:p>
          <a:p>
            <a:pPr lvl="1" eaLnBrk="1" hangingPunct="1"/>
            <a:r>
              <a:rPr lang="es-MX" smtClean="0"/>
              <a:t>Los preceptistas dominan la literatura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(1701-1808)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Algunos escritores importantes…</a:t>
            </a:r>
          </a:p>
          <a:p>
            <a:pPr eaLnBrk="1" hangingPunct="1">
              <a:buFont typeface="Wingdings 2" pitchFamily="18" charset="2"/>
              <a:buNone/>
            </a:pPr>
            <a:endParaRPr lang="es-MX" smtClean="0"/>
          </a:p>
          <a:p>
            <a:pPr lvl="1" eaLnBrk="1" hangingPunct="1"/>
            <a:r>
              <a:rPr lang="es-MX" smtClean="0"/>
              <a:t>Juan Bautista Aguirre</a:t>
            </a:r>
          </a:p>
          <a:p>
            <a:pPr lvl="1" eaLnBrk="1" hangingPunct="1"/>
            <a:r>
              <a:rPr lang="es-MX" smtClean="0"/>
              <a:t>Francisco Eugenio de Santa Cruz y Espejo</a:t>
            </a:r>
          </a:p>
          <a:p>
            <a:pPr lvl="1" eaLnBrk="1" hangingPunct="1"/>
            <a:r>
              <a:rPr lang="es-MX" smtClean="0"/>
              <a:t>Concolorcorvo</a:t>
            </a:r>
          </a:p>
          <a:p>
            <a:pPr lvl="1" eaLnBrk="1" hangingPunct="1"/>
            <a:r>
              <a:rPr lang="es-MX" smtClean="0"/>
              <a:t>Fray Servando Teresa de Mier</a:t>
            </a:r>
          </a:p>
          <a:p>
            <a:pPr lvl="1" eaLnBrk="1" hangingPunct="1"/>
            <a:r>
              <a:rPr lang="es-MX" smtClean="0"/>
              <a:t>Santiago de Pita</a:t>
            </a:r>
          </a:p>
          <a:p>
            <a:pPr lvl="1" eaLnBrk="1" hangingPunct="1"/>
            <a:r>
              <a:rPr lang="es-MX" smtClean="0"/>
              <a:t>Rafael García Goyena</a:t>
            </a:r>
          </a:p>
          <a:p>
            <a:pPr lvl="1" eaLnBrk="1" hangingPunct="1">
              <a:buFont typeface="Wingdings 2" pitchFamily="18" charset="2"/>
              <a:buNone/>
            </a:pPr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(1701-1808)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José Fernández de Lizardi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(1701-1808)</a:t>
            </a:r>
            <a:endParaRPr/>
          </a:p>
        </p:txBody>
      </p:sp>
      <p:pic>
        <p:nvPicPr>
          <p:cNvPr id="4" name="Picture 3" descr="Lizar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3203575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0" name="Picture 5" descr="periqu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514600"/>
            <a:ext cx="26304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José Fernández de Lizardi</a:t>
            </a:r>
          </a:p>
          <a:p>
            <a:pPr lvl="1" eaLnBrk="1" hangingPunct="1"/>
            <a:r>
              <a:rPr lang="es-MX" smtClean="0"/>
              <a:t>Periodista mexicano</a:t>
            </a:r>
          </a:p>
          <a:p>
            <a:pPr lvl="1" eaLnBrk="1" hangingPunct="1"/>
            <a:r>
              <a:rPr lang="es-MX" smtClean="0"/>
              <a:t>Fue autodidacta y discípulo de los enciclopedistas </a:t>
            </a:r>
          </a:p>
          <a:p>
            <a:pPr lvl="1" eaLnBrk="1" hangingPunct="1"/>
            <a:r>
              <a:rPr lang="es-MX" smtClean="0"/>
              <a:t>Pensador independiente, sin miedo a represalias</a:t>
            </a:r>
          </a:p>
          <a:p>
            <a:pPr lvl="1" eaLnBrk="1" hangingPunct="1"/>
            <a:r>
              <a:rPr lang="es-MX" smtClean="0"/>
              <a:t>En 1822 se hizo masón y se declaró en contra de Agustín I, por lo que fue excomulgado.</a:t>
            </a:r>
          </a:p>
          <a:p>
            <a:pPr lvl="1" eaLnBrk="1" hangingPunct="1"/>
            <a:r>
              <a:rPr lang="es-MX" smtClean="0"/>
              <a:t>Escribió sátiras contra la iglesia y el gobierno </a:t>
            </a:r>
          </a:p>
          <a:p>
            <a:pPr lvl="1" eaLnBrk="1" hangingPunct="1"/>
            <a:r>
              <a:rPr lang="es-MX" smtClean="0"/>
              <a:t>Defendió a los negros y a los indios contra la explotación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(1701-1808)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MX" smtClean="0"/>
              <a:t>El Periquillo Sarniento (1816)</a:t>
            </a:r>
            <a:r>
              <a:rPr lang="es-MX" sz="2800" smtClean="0"/>
              <a:t>	</a:t>
            </a:r>
          </a:p>
          <a:p>
            <a:pPr lvl="1" eaLnBrk="1" hangingPunct="1"/>
            <a:r>
              <a:rPr lang="es-MX" smtClean="0"/>
              <a:t>Novela picaresca que se publicó a capítulos en un periódico</a:t>
            </a:r>
          </a:p>
          <a:p>
            <a:pPr lvl="1" eaLnBrk="1" hangingPunct="1"/>
            <a:r>
              <a:rPr lang="es-MX" smtClean="0"/>
              <a:t>Primera novela hispanoamericana</a:t>
            </a:r>
          </a:p>
          <a:p>
            <a:pPr lvl="1" eaLnBrk="1" hangingPunct="1"/>
            <a:r>
              <a:rPr lang="es-MX" smtClean="0"/>
              <a:t>Fue prohibida por la censura por atacar la esclavitud de los negros.</a:t>
            </a:r>
          </a:p>
          <a:p>
            <a:pPr lvl="1" eaLnBrk="1" hangingPunct="1"/>
            <a:r>
              <a:rPr lang="es-MX" smtClean="0"/>
              <a:t>Cuenta la historia de un pícaro, Pedro Sarmiento, en su lecho de muerte.</a:t>
            </a:r>
          </a:p>
          <a:p>
            <a:pPr lvl="1" eaLnBrk="1" hangingPunct="1"/>
            <a:r>
              <a:rPr lang="es-MX" smtClean="0"/>
              <a:t>El pícaro es sirviente de varios amos a través de los cuales juzga los modales, maneras y moral, así también como la religión, la educación y la hipocresía de la época.</a:t>
            </a:r>
          </a:p>
          <a:p>
            <a:pPr eaLnBrk="1" hangingPunct="1"/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La Ilustración o Siglo de las Luces</a:t>
            </a:r>
            <a:br>
              <a:rPr lang="es-ES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mtClean="0">
                <a:solidFill>
                  <a:schemeClr val="tx2">
                    <a:lumMod val="50000"/>
                  </a:schemeClr>
                </a:solidFill>
              </a:rPr>
              <a:t>(1701-1808)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La literatura hispanoamericana comienza con la llegada de los conquistadores europeos</a:t>
            </a:r>
          </a:p>
          <a:p>
            <a:pPr eaLnBrk="1" hangingPunct="1"/>
            <a:r>
              <a:rPr lang="es-MX" smtClean="0"/>
              <a:t>Es fuertemente influenciada por los hechos históricos</a:t>
            </a:r>
          </a:p>
          <a:p>
            <a:pPr eaLnBrk="1" hangingPunct="1"/>
            <a:r>
              <a:rPr lang="es-MX" smtClean="0"/>
              <a:t>Refleja la gran riqueza cultural </a:t>
            </a:r>
          </a:p>
          <a:p>
            <a:pPr eaLnBrk="1" hangingPunct="1"/>
            <a:r>
              <a:rPr lang="es-MX" smtClean="0"/>
              <a:t>Los movimientos literarios son un reflejo de los cambios literarios en europea.</a:t>
            </a:r>
          </a:p>
          <a:p>
            <a:pPr lvl="1" eaLnBrk="1" hangingPunct="1"/>
            <a:r>
              <a:rPr lang="es-MX" smtClean="0"/>
              <a:t>Renacimiento y Barroco</a:t>
            </a:r>
          </a:p>
          <a:p>
            <a:pPr lvl="1" eaLnBrk="1" hangingPunct="1"/>
            <a:r>
              <a:rPr lang="es-MX" smtClean="0"/>
              <a:t>Ilustración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s-MX" smtClean="0"/>
              <a:t>Sin embargo de aquí en adelante, la literatura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s-MX" smtClean="0"/>
              <a:t>hispanoamericana comienza  a florecer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smtClean="0"/>
              <a:t>Los principios de la literatura hispanoamericana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600" dirty="0" smtClean="0">
                <a:solidFill>
                  <a:schemeClr val="tx2">
                    <a:lumMod val="50000"/>
                  </a:schemeClr>
                </a:solidFill>
              </a:rPr>
              <a:t>Obras que tratan de tradiciones orales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s-MX" sz="3200" dirty="0" err="1" smtClean="0">
                <a:solidFill>
                  <a:schemeClr val="tx2">
                    <a:lumMod val="50000"/>
                  </a:schemeClr>
                </a:solidFill>
              </a:rPr>
              <a:t>Popol</a:t>
            </a:r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3200" dirty="0" err="1" smtClean="0">
                <a:solidFill>
                  <a:schemeClr val="tx2">
                    <a:lumMod val="50000"/>
                  </a:schemeClr>
                </a:solidFill>
              </a:rPr>
              <a:t>Vuh</a:t>
            </a:r>
            <a:endParaRPr lang="es-MX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</a:rPr>
              <a:t>La Historia Quiché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</a:rPr>
              <a:t>Memorial de Sololá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</a:rPr>
              <a:t>Historia de </a:t>
            </a:r>
            <a:r>
              <a:rPr lang="es-MX" sz="3200" dirty="0" err="1" smtClean="0">
                <a:solidFill>
                  <a:schemeClr val="tx2">
                    <a:lumMod val="50000"/>
                  </a:schemeClr>
                </a:solidFill>
              </a:rPr>
              <a:t>Ixquic</a:t>
            </a:r>
            <a:endParaRPr lang="es-MX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Literaturas Indígenas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Poesía y canciones</a:t>
            </a:r>
          </a:p>
          <a:p>
            <a:pPr lvl="1" eaLnBrk="1" hangingPunct="1"/>
            <a:r>
              <a:rPr lang="es-MX" smtClean="0"/>
              <a:t>Poesía Náhuatl</a:t>
            </a:r>
          </a:p>
          <a:p>
            <a:pPr lvl="2" eaLnBrk="1" hangingPunct="1"/>
            <a:r>
              <a:rPr lang="es-MX" smtClean="0"/>
              <a:t>Los grandes reyes</a:t>
            </a:r>
          </a:p>
          <a:p>
            <a:pPr lvl="2" eaLnBrk="1" hangingPunct="1"/>
            <a:r>
              <a:rPr lang="es-MX" smtClean="0"/>
              <a:t>Canto de los pájaros de Totoquihutzin</a:t>
            </a:r>
          </a:p>
          <a:p>
            <a:pPr lvl="2" eaLnBrk="1" hangingPunct="1"/>
            <a:r>
              <a:rPr lang="es-MX" smtClean="0"/>
              <a:t>Canto de Netzahualcóyotl</a:t>
            </a:r>
          </a:p>
          <a:p>
            <a:pPr lvl="2" eaLnBrk="1" hangingPunct="1">
              <a:buFont typeface="Wingdings 2" pitchFamily="18" charset="2"/>
              <a:buNone/>
            </a:pPr>
            <a:endParaRPr lang="es-MX" smtClean="0"/>
          </a:p>
          <a:p>
            <a:pPr lvl="1" eaLnBrk="1" hangingPunct="1"/>
            <a:r>
              <a:rPr lang="es-MX" smtClean="0"/>
              <a:t>Poesía Quechua</a:t>
            </a:r>
          </a:p>
          <a:p>
            <a:pPr lvl="2" eaLnBrk="1" hangingPunct="1"/>
            <a:r>
              <a:rPr lang="es-MX" smtClean="0"/>
              <a:t>Himno de Manco Cápac</a:t>
            </a:r>
          </a:p>
          <a:p>
            <a:pPr lvl="2" eaLnBrk="1" hangingPunct="1"/>
            <a:r>
              <a:rPr lang="es-MX" smtClean="0"/>
              <a:t>Canción de ausencia</a:t>
            </a:r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Literaturas Indígenas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eaLnBrk="1" hangingPunct="1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None/>
            </a:pPr>
            <a:r>
              <a:rPr lang="es-MX" sz="3200" smtClean="0"/>
              <a:t>Religión, historia, medicina, astronomía</a:t>
            </a:r>
          </a:p>
          <a:p>
            <a:pPr marL="639763" lvl="2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s-MX" sz="2800" smtClean="0"/>
              <a:t>Los Libros de Chilam Balam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Literaturas Indígenas</a:t>
            </a:r>
            <a:endParaRPr/>
          </a:p>
        </p:txBody>
      </p:sp>
      <p:pic>
        <p:nvPicPr>
          <p:cNvPr id="25603" name="Content Placeholder 8" descr="248c4116e1b2c940aadebd3ef5e4c13c80c28b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nahuat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00400"/>
            <a:ext cx="372268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Literaturas indigenas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Content Placeholder 5" descr="book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86000"/>
            <a:ext cx="3048000" cy="3810000"/>
          </a:xfrm>
        </p:spPr>
      </p:pic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762000" y="1600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Fray Francisco Ximenes</a:t>
            </a:r>
          </a:p>
          <a:p>
            <a:r>
              <a:rPr lang="es-MX">
                <a:latin typeface="Constantia" pitchFamily="18" charset="0"/>
              </a:rPr>
              <a:t>Copia de una transcripción</a:t>
            </a:r>
          </a:p>
        </p:txBody>
      </p:sp>
      <p:sp>
        <p:nvSpPr>
          <p:cNvPr id="27652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s-MX" smtClean="0"/>
              <a:t>Libro del Consejo</a:t>
            </a:r>
          </a:p>
          <a:p>
            <a:pPr eaLnBrk="1" hangingPunct="1"/>
            <a:r>
              <a:rPr lang="es-MX" smtClean="0"/>
              <a:t>Tradición oral interpretada</a:t>
            </a:r>
          </a:p>
          <a:p>
            <a:pPr eaLnBrk="1" hangingPunct="1"/>
            <a:r>
              <a:rPr lang="es-MX" smtClean="0"/>
              <a:t>No existe el manuscrito original</a:t>
            </a:r>
          </a:p>
          <a:p>
            <a:pPr eaLnBrk="1" hangingPunct="1"/>
            <a:r>
              <a:rPr lang="es-MX" smtClean="0"/>
              <a:t>Solo existe copia y traducción al castellano de Fray Francisco Ximenes (1666-1729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 medieval renacentista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Literatura épica medieval renacentista</a:t>
            </a:r>
            <a:br>
              <a:rPr lang="es-MX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MX" smtClean="0">
                <a:solidFill>
                  <a:schemeClr val="tx2">
                    <a:lumMod val="50000"/>
                  </a:schemeClr>
                </a:solidFill>
              </a:rPr>
              <a:t>(1492-1598)</a:t>
            </a:r>
            <a:endParaRPr/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59238" cy="3657600"/>
          </a:xfrm>
        </p:spPr>
        <p:txBody>
          <a:bodyPr/>
          <a:lstStyle/>
          <a:p>
            <a:pPr eaLnBrk="1" hangingPunct="1"/>
            <a:r>
              <a:rPr lang="es-MX" smtClean="0"/>
              <a:t>Elementos</a:t>
            </a:r>
          </a:p>
          <a:p>
            <a:pPr lvl="1" eaLnBrk="1" hangingPunct="1"/>
            <a:r>
              <a:rPr lang="es-MX" smtClean="0"/>
              <a:t>Renacentistas</a:t>
            </a:r>
          </a:p>
          <a:p>
            <a:pPr lvl="1" eaLnBrk="1" hangingPunct="1"/>
            <a:r>
              <a:rPr lang="es-MX" smtClean="0"/>
              <a:t>Arcaizantes Medievales</a:t>
            </a:r>
          </a:p>
          <a:p>
            <a:pPr lvl="1" eaLnBrk="1" hangingPunct="1"/>
            <a:r>
              <a:rPr lang="es-MX" smtClean="0"/>
              <a:t>Erasmismos</a:t>
            </a:r>
          </a:p>
          <a:p>
            <a:pPr lvl="1" eaLnBrk="1" hangingPunct="1"/>
            <a:r>
              <a:rPr lang="es-MX" smtClean="0"/>
              <a:t>Italizantes o de molde europeo</a:t>
            </a:r>
          </a:p>
          <a:p>
            <a:pPr lvl="1" eaLnBrk="1" hangingPunct="1"/>
            <a:endParaRPr lang="es-MX" smtClean="0"/>
          </a:p>
          <a:p>
            <a:pPr eaLnBrk="1" hangingPunct="1"/>
            <a:endParaRPr lang="en-US" smtClean="0"/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59238" cy="3657600"/>
          </a:xfrm>
        </p:spPr>
        <p:txBody>
          <a:bodyPr/>
          <a:lstStyle/>
          <a:p>
            <a:pPr eaLnBrk="1" hangingPunct="1"/>
            <a:r>
              <a:rPr lang="es-MX" smtClean="0"/>
              <a:t>Temas</a:t>
            </a:r>
          </a:p>
          <a:p>
            <a:pPr lvl="1" eaLnBrk="1" hangingPunct="1"/>
            <a:r>
              <a:rPr lang="es-MX" smtClean="0"/>
              <a:t>crónicas y misiones</a:t>
            </a:r>
          </a:p>
          <a:p>
            <a:pPr lvl="1" eaLnBrk="1" hangingPunct="1"/>
            <a:r>
              <a:rPr lang="es-MX" smtClean="0"/>
              <a:t>Importancia de ideas</a:t>
            </a:r>
          </a:p>
          <a:p>
            <a:pPr lvl="1" eaLnBrk="1" hangingPunct="1"/>
            <a:r>
              <a:rPr lang="es-MX" smtClean="0"/>
              <a:t>Poesía tradicional e italianizante</a:t>
            </a:r>
          </a:p>
          <a:p>
            <a:pPr lvl="1" eaLnBrk="1" hangingPunct="1"/>
            <a:r>
              <a:rPr lang="es-MX" smtClean="0"/>
              <a:t>Eclesiásticos educacionales</a:t>
            </a:r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lvl="1" eaLnBrk="1" hangingPunct="1"/>
            <a:endParaRPr lang="es-MX" smtClean="0"/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810</TotalTime>
  <Words>1130</Words>
  <Application>Microsoft Office PowerPoint</Application>
  <PresentationFormat>On-screen Show (4:3)</PresentationFormat>
  <Paragraphs>245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Constantia</vt:lpstr>
      <vt:lpstr>Wingdings 2</vt:lpstr>
      <vt:lpstr>Calibri</vt:lpstr>
      <vt:lpstr>Paper</vt:lpstr>
      <vt:lpstr>Paper</vt:lpstr>
      <vt:lpstr>Paper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Hispanoamericana</dc:title>
  <dc:creator>Rosa Isabel Ocampo</dc:creator>
  <cp:lastModifiedBy>Installer</cp:lastModifiedBy>
  <cp:revision>83</cp:revision>
  <dcterms:created xsi:type="dcterms:W3CDTF">2009-05-06T21:54:46Z</dcterms:created>
  <dcterms:modified xsi:type="dcterms:W3CDTF">2009-06-03T20:20:51Z</dcterms:modified>
</cp:coreProperties>
</file>