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40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DC19EB-8F4D-4B61-AB39-215524D7DF8E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8957CD-78B4-4C8B-B8C3-77026CD19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89D498-C2B5-4496-A417-771A7AAE7E1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E888F2-2DBF-4D97-8E04-599F7E5945F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F1CAA6-7CFE-40E6-BE20-FD27BA4F45A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FA6D46-EC65-4ECA-BF5E-701DE2A49BD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C213DB-DFFB-4273-AD65-9C0AE83005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2FA25A-BFE2-4034-9536-5EF11539599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75E535-D512-4D65-8F0D-7914E983F27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DB7160-196C-4DC6-9D69-21C469A6980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AE32B3-83CE-46B2-AD74-E59C3AF2345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BA9C75-7AD3-4328-BFAF-08715E02B1B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3EC347-CCB9-4613-90B4-BD13024D33B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E5D363-E882-43C9-B7D1-092022AD42D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1D51B-95BF-48FE-AB2E-C518AC9231BC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DBD2E-461C-4E3B-B3EB-D13366E19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853CF-4F17-4105-899A-3A4550F77101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3A238-1A49-4F69-A0F9-211BBA350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CF3DA-8ECC-405C-801C-7E83B2C4FE7B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2688B-1BF8-49DC-AF5F-4DC375D51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4AC17-87D6-4069-8DAC-B2066C599751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0F6F3-0C92-44CF-9FED-3A4FA150E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23319-E2C8-40D1-BE53-6523C969614A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6FD98-FCD3-4723-9CBC-10D07D25A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8B742-EC35-47BA-91CD-BB0EE6A9F25F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B1517-3516-4CF0-8C83-67FD78F1B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BCA1D-7167-4FA3-8AB2-7BD17C1D7719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193BD-E5B1-4A76-BE84-F9A2EF4BF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626C4-8265-4813-84D1-6D5660F788B7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D8CBB-6EC3-4C49-8E54-CB880D97DA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32783-BA2A-462B-9EA2-1AD45C7974A1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41855-6FA0-4E33-9421-269C341BD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9B703-5DB2-460A-9E73-8A61E188EFA9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05735-F786-4E76-BE93-65C88F623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15483-4BAA-4795-BF68-4D663D498E9B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AC82E-239B-4D3B-ACD9-BD9123352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6ED77F1-09E6-423D-B57E-54262C900EC4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BB8AF38-D209-4CFE-9B34-375FEE42D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17" r:id="rId5"/>
    <p:sldLayoutId id="2147483716" r:id="rId6"/>
    <p:sldLayoutId id="2147483722" r:id="rId7"/>
    <p:sldLayoutId id="2147483723" r:id="rId8"/>
    <p:sldLayoutId id="2147483724" r:id="rId9"/>
    <p:sldLayoutId id="2147483715" r:id="rId10"/>
    <p:sldLayoutId id="21474837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imagecache.allposters.com/images/pic/PF_New\142007/PF_2304975~Simon-Bolivar-Posters.jpg&amp;imgrefurl=http://www.allposters.com/-sp/Simon-Bolivar-Posters_i2304975_.htm&amp;usg=___G16DQUxXfJd-7ZP--OnlWLRsd4=&amp;h=450&amp;w=383&amp;sz=34&amp;hl=en&amp;start=7&amp;um=1&amp;tbnid=IsrzZfaLss6U6M:&amp;tbnh=127&amp;tbnw=108&amp;prev=/images?q=Simon+bolivar&amp;hl=en&amp;um=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images.google.com/imgres?imgurl=http://images01.tzimg.com/relative/h3w4/4_1196890656_coffee.jpg&amp;imgrefurl=http://www.coffee-exchange.com/&amp;usg=__Tjjv6FPejxfNWoKqiZ4G0cNRvA8=&amp;h=375&amp;w=500&amp;sz=55&amp;hl=en&amp;start=6&amp;um=1&amp;tbnid=TCmU42XjRGj4QM:&amp;tbnh=98&amp;tbnw=130&amp;prev=/images?q=coffee&amp;hl=en&amp;sa=N&amp;um=1" TargetMode="External"/><Relationship Id="rId7" Type="http://schemas.openxmlformats.org/officeDocument/2006/relationships/hyperlink" Target="http://images.google.com/imgres?imgurl=http://www.blogscienze.com/wp-content/uploads/2007/11/and-chemical-food-harvard-ingredienti-nicotina-sigaretta-tabacco-toxicology-university.jpg&amp;imgrefurl=http://www.blogscienze.com/gli-ingredienti-delle-sigarette-non-sono-solo-tabacco-e-nicotina/20071109&amp;usg=__jpyWLuDbS7HC3ll0--8noIfkI3g=&amp;h=480&amp;w=400&amp;sz=30&amp;hl=en&amp;start=2&amp;um=1&amp;tbnid=fSOlXy_KGtLsZM:&amp;tbnh=129&amp;tbnw=108&amp;prev=/images?q=tabacco&amp;hl=en&amp;um=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hyperlink" Target="http://images.google.com/imgres?imgurl=http://www.asiagoldenrice.com/images/Thai-White-Rice.jpg&amp;imgrefurl=http://www.asiagoldenrice.com/product.asp&amp;usg=__AEyhPcImLh0Dwh_J7fayUQ7ugys=&amp;h=375&amp;w=500&amp;sz=55&amp;hl=en&amp;start=18&amp;um=1&amp;tbnid=34qKEUBfDiga7M:&amp;tbnh=98&amp;tbnw=130&amp;prev=/images?q=rice&amp;hl=en&amp;um=1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openxmlformats.org/officeDocument/2006/relationships/hyperlink" Target="http://images.google.com/imgres?imgurl=http://www.open2.net/blogs/media/blogs/39197167_gold.jpg&amp;imgrefurl=http://www.open2.net/blogs/money/index.php/2008/06/12/gold_fever?blog=5&amp;usg=__J5i4YZZJ1uUXBM0ASxWKpJes-rk=&amp;h=300&amp;w=350&amp;sz=26&amp;hl=en&amp;start=2&amp;um=1&amp;tbnid=IeBfH2v_LJI4kM:&amp;tbnh=103&amp;tbnw=120&amp;prev=/images?q=gold&amp;hl=en&amp;um=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sdnpbd.org/sdi/issues/agriculture/images/DSC00825.JPG&amp;imgrefurl=http://www.sdnpbd.org/sdi/issues/agriculture/index.php&amp;usg=__IUTXC4v7aUMiIuKj0r2WvXGDdlM=&amp;h=450&amp;w=600&amp;sz=191&amp;hl=en&amp;start=12&amp;um=1&amp;tbnid=mZpUJPdNqu-RHM:&amp;tbnh=101&amp;tbnw=135&amp;prev=/images?q=agriculture&amp;hl=en&amp;sa=N&amp;um=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eg"/><Relationship Id="rId5" Type="http://schemas.openxmlformats.org/officeDocument/2006/relationships/hyperlink" Target="http://images.google.com/imgres?imgurl=http://www.philagear.com/images/gateway-image-industries.jpg&amp;imgrefurl=http://www.philagear.com/industries.shtm&amp;usg=__d4P1TKx_4nuMEocjG6NP9LkOJ8c=&amp;h=306&amp;w=489&amp;sz=31&amp;hl=en&amp;start=1&amp;um=1&amp;tbnid=nkE1vX5kMD7kpM:&amp;tbnh=81&amp;tbnw=130&amp;prev=/images?q=industries&amp;hl=en&amp;um=1" TargetMode="Externa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Colombia_-_GDP_growth_2001_2007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hyperlink" Target="http://images.google.com/imgres?imgurl=http://vivirlatino.com/i/2008/11/image-of-cocaine.jpg&amp;imgrefurl=http://vivirlatino.com/categories/society/environment&amp;usg=__yVfytb2Zr6ISrhlDMRsSx1W3Pwc=&amp;h=326&amp;w=468&amp;sz=42&amp;hl=en&amp;start=2&amp;um=1&amp;tbnid=5jGr5A5EzbyPLM:&amp;tbnh=89&amp;tbnw=128&amp;prev=/images?q=cocaine&amp;hl=en&amp;sa=N&amp;um=1" TargetMode="External"/><Relationship Id="rId7" Type="http://schemas.openxmlformats.org/officeDocument/2006/relationships/hyperlink" Target="http://images.google.com/imgres?imgurl=http://www.rbpf.org/nadsbahamas.org/heroine_files/heroin1.jpg&amp;imgrefurl=http://www.rbpf.org/nadsbahamas.org/heroine.htm&amp;usg=__S-08tM455zyX9cFuXKqnpfF60bI=&amp;h=480&amp;w=640&amp;sz=20&amp;hl=en&amp;start=15&amp;um=1&amp;tbnid=tZg166g7loS_zM:&amp;tbnh=103&amp;tbnw=137&amp;prev=/images?q=heroin&amp;hl=en&amp;um=1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jpeg"/><Relationship Id="rId5" Type="http://schemas.openxmlformats.org/officeDocument/2006/relationships/hyperlink" Target="http://images.google.com/imgres?imgurl=http://www.drugalcohol-rehab.com/images/heroin-addict.jpg&amp;imgrefurl=http://www.drugalcohol-rehab.com/heroin-addiction.htm&amp;usg=__AXvv9KVjw4HrkImKb2vaCD5-pc0=&amp;h=326&amp;w=300&amp;sz=14&amp;hl=en&amp;start=1&amp;um=1&amp;tbnid=xmQ9P71iZfIiyM:&amp;tbnh=118&amp;tbnw=109&amp;prev=/images?q=heroin&amp;hl=en&amp;um=1" TargetMode="Externa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  <a:t>Anakaren Venegas</a:t>
            </a:r>
            <a:b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s-MX" sz="2800" dirty="0" smtClean="0">
                <a:solidFill>
                  <a:schemeClr val="accent1">
                    <a:satMod val="150000"/>
                  </a:schemeClr>
                </a:solidFill>
              </a:rPr>
              <a:t>Junio</a:t>
            </a:r>
            <a: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  <a:t> 4 del 2009</a:t>
            </a:r>
            <a:endParaRPr lang="en-US" sz="28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8000" dirty="0" smtClean="0"/>
              <a:t>Colombia: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4800" dirty="0" smtClean="0"/>
              <a:t>aspectos políticos y económicos</a:t>
            </a:r>
            <a:endParaRPr lang="es-MX" sz="4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n-US" smtClean="0"/>
              <a:t>Rama Judicial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667000"/>
            <a:ext cx="5181600" cy="4191000"/>
          </a:xfrm>
        </p:spPr>
        <p:txBody>
          <a:bodyPr/>
          <a:lstStyle/>
          <a:p>
            <a:pPr eaLnBrk="1" hangingPunct="1"/>
            <a:r>
              <a:rPr lang="es-MX" smtClean="0"/>
              <a:t>Regida por la Corte Suprema de Justicia</a:t>
            </a:r>
          </a:p>
          <a:p>
            <a:pPr lvl="1" eaLnBrk="1" hangingPunct="1"/>
            <a:r>
              <a:rPr lang="es-MX" smtClean="0"/>
              <a:t>28 magistrados que se eligen cada 8 anos y se dividen en 3 salas de casación </a:t>
            </a:r>
            <a:r>
              <a:rPr lang="en-US" smtClean="0"/>
              <a:t>(</a:t>
            </a:r>
            <a:r>
              <a:rPr lang="es-MX" smtClean="0"/>
              <a:t>Civil-Agraria, Laboral y Penal). </a:t>
            </a:r>
          </a:p>
        </p:txBody>
      </p:sp>
      <p:pic>
        <p:nvPicPr>
          <p:cNvPr id="3277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2895600"/>
            <a:ext cx="2938463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s-MX" dirty="0" smtClean="0"/>
              <a:t>1900’s a 1950’s</a:t>
            </a:r>
          </a:p>
        </p:txBody>
      </p:sp>
      <p:sp>
        <p:nvSpPr>
          <p:cNvPr id="2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667000"/>
            <a:ext cx="8229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smtClean="0"/>
              <a:t>1903-1930: Los conservadores controlan la política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smtClean="0"/>
              <a:t>1930-1938: Reformas sociales resultan ineficientes (partido liberal)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smtClean="0"/>
              <a:t>1946: “La Violencia”</a:t>
            </a:r>
          </a:p>
          <a:p>
            <a:pPr lvl="1" eaLnBrk="1" hangingPunct="1">
              <a:lnSpc>
                <a:spcPct val="90000"/>
              </a:lnSpc>
            </a:pPr>
            <a:r>
              <a:rPr lang="es-MX" sz="2000" smtClean="0"/>
              <a:t>Liberales vs. Conservadores</a:t>
            </a:r>
          </a:p>
          <a:p>
            <a:pPr lvl="2" eaLnBrk="1" hangingPunct="1">
              <a:lnSpc>
                <a:spcPct val="90000"/>
              </a:lnSpc>
            </a:pPr>
            <a:r>
              <a:rPr lang="es-MX" sz="1600" smtClean="0"/>
              <a:t>Asesinato del caudillo Jorge Eliecer Gaitán</a:t>
            </a:r>
          </a:p>
          <a:p>
            <a:pPr lvl="2" eaLnBrk="1" hangingPunct="1">
              <a:lnSpc>
                <a:spcPct val="90000"/>
              </a:lnSpc>
            </a:pPr>
            <a:r>
              <a:rPr lang="es-MX" sz="1600" smtClean="0"/>
              <a:t>Terrorismo, asesinatos, destrucción de propiedades publicas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smtClean="0"/>
              <a:t>1958-1974: La frente nacional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s-MX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1960’ al </a:t>
            </a:r>
            <a:r>
              <a:rPr lang="en-US" dirty="0" err="1" smtClean="0"/>
              <a:t>Presente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743200"/>
            <a:ext cx="8021638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MX" sz="2400" dirty="0" smtClean="0"/>
              <a:t>1960-1970s: grupos guerrilleros marxistas </a:t>
            </a:r>
            <a:r>
              <a:rPr lang="es-MX" sz="2400" smtClean="0"/>
              <a:t>y narcotraficantes</a:t>
            </a:r>
            <a:endParaRPr lang="es-MX" sz="2400" dirty="0" smtClean="0"/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MX" sz="2200" dirty="0" smtClean="0"/>
              <a:t>FARC, ELN</a:t>
            </a:r>
          </a:p>
          <a:p>
            <a:pPr lvl="2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MX" sz="2000" dirty="0" smtClean="0"/>
              <a:t>Agrupación terrorista de narcotráfico, el gobierno les quiere dar un estatus “privilegiado”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MX" sz="2400" dirty="0" smtClean="0"/>
              <a:t>1990s: grupos paramilitares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MX" sz="2200" dirty="0" smtClean="0"/>
              <a:t>Narcotraficantes, dueños de propiedades (derechistas)</a:t>
            </a:r>
            <a:endParaRPr lang="es-MX" sz="2000" dirty="0" smtClean="0"/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MX" sz="2400" dirty="0" smtClean="0"/>
              <a:t>2000: “Plan Colombia”</a:t>
            </a:r>
            <a:endParaRPr lang="es-MX" sz="22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s-MX" sz="2400" dirty="0" smtClean="0"/>
              <a:t>2002: Elección de Álvaro Uribe Vélez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s-MX" sz="2400" dirty="0" smtClean="0"/>
              <a:t>Acciones y reformas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s-MX" sz="2400" dirty="0" smtClean="0"/>
              <a:t>2004: Popular, pero, ¿eficaz?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228600"/>
            <a:ext cx="4495800" cy="97840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sz="3200" dirty="0" smtClean="0">
                <a:solidFill>
                  <a:schemeClr val="accent1">
                    <a:satMod val="150000"/>
                  </a:schemeClr>
                </a:solidFill>
              </a:rPr>
              <a:t>¿Colombia?</a:t>
            </a:r>
            <a:endParaRPr lang="es-MX" sz="32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3505200" y="1143000"/>
            <a:ext cx="4906963" cy="45720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s-MX" sz="18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1538: establecimiento de “Nueva Granada”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1824: Independencia. Bolívar une Colombia, Venezuela, Panamá y El Ecuador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1819-1830: Formación de la “República de Gran Colombia”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	“Colombia”&gt;”Columbus” (Christopher Columbus)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1839: Venezuela y el Ecuador se independizan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1839-1861: “Estados Unidos de Nueva Granada”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1863: “Estados Unidos de Colombia”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1865: “República de Colombia”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1899: Guerra de los “mil días” hasta 1902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MX" sz="2000" dirty="0" smtClean="0"/>
              <a:t>1903: Panamá se independiza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s-MX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s-MX" dirty="0"/>
          </a:p>
        </p:txBody>
      </p:sp>
      <p:pic>
        <p:nvPicPr>
          <p:cNvPr id="16387" name="Picture 10" descr="http://tbn3.google.com/images?q=tbn:IsrzZfaLss6U6M:http://imagecache.allposters.com/images/pic/PF_New%255C142007/PF_2304975~Simon-Bolivar-Posters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447800"/>
            <a:ext cx="3240088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18"/>
          <p:cNvSpPr>
            <a:spLocks noChangeArrowheads="1"/>
          </p:cNvSpPr>
          <p:nvPr/>
        </p:nvSpPr>
        <p:spPr bwMode="auto">
          <a:xfrm>
            <a:off x="0" y="5638800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>
                <a:latin typeface="Corbel" pitchFamily="34" charset="0"/>
              </a:rPr>
              <a:t>Simón José Antonio de la Santísima Trinidad Bolívar y Palacios Ponte Blanco</a:t>
            </a:r>
            <a:endParaRPr lang="en-US">
              <a:latin typeface="Corbel" pitchFamily="34" charset="0"/>
            </a:endParaRPr>
          </a:p>
        </p:txBody>
      </p:sp>
      <p:sp>
        <p:nvSpPr>
          <p:cNvPr id="16389" name="TextBox 19"/>
          <p:cNvSpPr txBox="1">
            <a:spLocks noChangeArrowheads="1"/>
          </p:cNvSpPr>
          <p:nvPr/>
        </p:nvSpPr>
        <p:spPr bwMode="auto">
          <a:xfrm>
            <a:off x="228600" y="4648200"/>
            <a:ext cx="327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rbel" pitchFamily="34" charset="0"/>
              </a:rPr>
              <a:t>Aka:“El </a:t>
            </a:r>
            <a:r>
              <a:rPr lang="es-MX">
                <a:latin typeface="Corbel" pitchFamily="34" charset="0"/>
              </a:rPr>
              <a:t>Libertador</a:t>
            </a:r>
            <a:r>
              <a:rPr lang="en-US">
                <a:latin typeface="Corbel" pitchFamily="34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Recursos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Naturales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8434" name="Text Placeholder 2"/>
          <p:cNvSpPr>
            <a:spLocks noGrp="1"/>
          </p:cNvSpPr>
          <p:nvPr>
            <p:ph type="body" idx="1"/>
          </p:nvPr>
        </p:nvSpPr>
        <p:spPr>
          <a:xfrm>
            <a:off x="685800" y="2667000"/>
            <a:ext cx="8021638" cy="4191000"/>
          </a:xfrm>
        </p:spPr>
        <p:txBody>
          <a:bodyPr/>
          <a:lstStyle/>
          <a:p>
            <a:pPr eaLnBrk="1" hangingPunct="1"/>
            <a:r>
              <a:rPr lang="es-MX" smtClean="0"/>
              <a:t>Rica en recursos naturales como el café, flores cortadas, plátanos, arroz, tabaco, maíz, caña, cocóa, frijoles, vegetables, el bosque (leña).</a:t>
            </a:r>
          </a:p>
          <a:p>
            <a:pPr eaLnBrk="1" hangingPunct="1"/>
            <a:endParaRPr lang="es-MX" smtClean="0"/>
          </a:p>
          <a:p>
            <a:pPr eaLnBrk="1" hangingPunct="1"/>
            <a:r>
              <a:rPr lang="es-MX" smtClean="0"/>
              <a:t>Exporta petróleo</a:t>
            </a:r>
            <a:r>
              <a:rPr lang="en-US" smtClean="0"/>
              <a:t>, café, </a:t>
            </a:r>
            <a:r>
              <a:rPr lang="es-MX" smtClean="0"/>
              <a:t>carbón, plátanos</a:t>
            </a:r>
            <a:r>
              <a:rPr lang="en-US" smtClean="0"/>
              <a:t>,</a:t>
            </a:r>
            <a:r>
              <a:rPr lang="es-MX" smtClean="0"/>
              <a:t>flores cortadas y oro (El Dorado)</a:t>
            </a:r>
          </a:p>
        </p:txBody>
      </p:sp>
      <p:pic>
        <p:nvPicPr>
          <p:cNvPr id="18435" name="Picture 2" descr="http://tbn0.google.com/images?q=tbn:TCmU42XjRGj4QM:http://images01.tzimg.com/relative/h3w4/4_1196890656_coffee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4495800"/>
            <a:ext cx="19208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http://tbn2.google.com/images?q=tbn:34qKEUBfDiga7M:http://www.asiagoldenrice.com/images/Thai-White-Rice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67000" y="5029200"/>
            <a:ext cx="18192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6" descr="http://tbn1.google.com/images?q=tbn:fSOlXy_KGtLsZM:http://www.blogscienze.com/wp-content/uploads/2007/11/and-chemical-food-harvard-ingredienti-nicotina-sigaretta-tabacco-toxicology-university.jpg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800600" y="4114800"/>
            <a:ext cx="10287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8" descr="http://tbn3.google.com/images?q=tbn:IeBfH2v_LJI4kM:http://www.open2.net/blogs/media/blogs/39197167_gold.jpg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629400" y="4419600"/>
            <a:ext cx="190500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dirty="0" smtClean="0">
                <a:solidFill>
                  <a:schemeClr val="accent1">
                    <a:satMod val="150000"/>
                  </a:schemeClr>
                </a:solidFill>
              </a:rPr>
              <a:t>Economía</a:t>
            </a:r>
            <a:endParaRPr lang="es-MX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0482" name="Text Placeholder 2"/>
          <p:cNvSpPr>
            <a:spLocks noGrp="1"/>
          </p:cNvSpPr>
          <p:nvPr>
            <p:ph type="body" idx="1"/>
          </p:nvPr>
        </p:nvSpPr>
        <p:spPr>
          <a:xfrm>
            <a:off x="228600" y="2667000"/>
            <a:ext cx="3602038" cy="41910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s-MX" smtClean="0"/>
              <a:t>Históricamente agraria</a:t>
            </a:r>
          </a:p>
          <a:p>
            <a:pPr eaLnBrk="1" hangingPunct="1"/>
            <a:endParaRPr lang="es-MX" smtClean="0"/>
          </a:p>
          <a:p>
            <a:pPr eaLnBrk="1" hangingPunct="1">
              <a:buFont typeface="Arial" charset="0"/>
              <a:buChar char="•"/>
            </a:pPr>
            <a:r>
              <a:rPr lang="es-MX" smtClean="0"/>
              <a:t>Recientemente:</a:t>
            </a:r>
          </a:p>
          <a:p>
            <a:pPr eaLnBrk="1" hangingPunct="1"/>
            <a:r>
              <a:rPr lang="es-MX" smtClean="0"/>
              <a:t>	22.7% agricultura                        11.5% del PIB</a:t>
            </a:r>
          </a:p>
          <a:p>
            <a:pPr eaLnBrk="1" hangingPunct="1"/>
            <a:r>
              <a:rPr lang="es-MX" smtClean="0"/>
              <a:t>	18.7% industrias                           35%</a:t>
            </a:r>
          </a:p>
          <a:p>
            <a:pPr eaLnBrk="1" hangingPunct="1"/>
            <a:r>
              <a:rPr lang="es-MX" smtClean="0"/>
              <a:t>	58.5% servicios                             52%	</a:t>
            </a:r>
          </a:p>
        </p:txBody>
      </p:sp>
      <p:pic>
        <p:nvPicPr>
          <p:cNvPr id="20483" name="Picture 2" descr="http://tbn0.google.com/images?q=tbn:mZpUJPdNqu-RHM:http://www.sdnpbd.org/sdi/issues/agriculture/images/DSC0082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2743200"/>
            <a:ext cx="2590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 descr="http://tbn1.google.com/images?q=tbn:nkE1vX5kMD7kpM:http://www.philagear.com/images/gateway-image-industries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3600" y="4724400"/>
            <a:ext cx="27051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GDP: PIB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2530" name="Text Placeholder 2"/>
          <p:cNvSpPr>
            <a:spLocks noGrp="1"/>
          </p:cNvSpPr>
          <p:nvPr>
            <p:ph type="body" idx="1"/>
          </p:nvPr>
        </p:nvSpPr>
        <p:spPr>
          <a:xfrm>
            <a:off x="533400" y="2819400"/>
            <a:ext cx="3810000" cy="3657600"/>
          </a:xfrm>
        </p:spPr>
        <p:txBody>
          <a:bodyPr/>
          <a:lstStyle/>
          <a:p>
            <a:pPr eaLnBrk="1" hangingPunct="1"/>
            <a:r>
              <a:rPr lang="en-US" smtClean="0"/>
              <a:t>PIB (2007): $202,6 </a:t>
            </a:r>
            <a:r>
              <a:rPr lang="es-MX" smtClean="0"/>
              <a:t>billones</a:t>
            </a:r>
          </a:p>
          <a:p>
            <a:pPr eaLnBrk="1" hangingPunct="1"/>
            <a:r>
              <a:rPr lang="en-US" smtClean="0"/>
              <a:t>	($7.968 </a:t>
            </a:r>
            <a:r>
              <a:rPr lang="es-MX" smtClean="0"/>
              <a:t>por</a:t>
            </a:r>
            <a:r>
              <a:rPr lang="en-US" smtClean="0"/>
              <a:t> persona)</a:t>
            </a:r>
          </a:p>
          <a:p>
            <a:pPr eaLnBrk="1" hangingPunct="1"/>
            <a:r>
              <a:rPr lang="en-US" smtClean="0"/>
              <a:t>PIB (2009): $399 </a:t>
            </a:r>
            <a:r>
              <a:rPr lang="es-MX" smtClean="0"/>
              <a:t>billones</a:t>
            </a:r>
          </a:p>
          <a:p>
            <a:pPr eaLnBrk="1" hangingPunct="1"/>
            <a:r>
              <a:rPr lang="en-US" smtClean="0"/>
              <a:t>	 ($8.215 </a:t>
            </a:r>
            <a:r>
              <a:rPr lang="es-MX" smtClean="0"/>
              <a:t>por</a:t>
            </a:r>
            <a:r>
              <a:rPr lang="en-US" smtClean="0"/>
              <a:t> persona)</a:t>
            </a:r>
          </a:p>
          <a:p>
            <a:pPr eaLnBrk="1" hangingPunct="1"/>
            <a:r>
              <a:rPr lang="es-MX" smtClean="0"/>
              <a:t>Moneda</a:t>
            </a:r>
            <a:r>
              <a:rPr lang="en-US" smtClean="0"/>
              <a:t>: peso </a:t>
            </a:r>
            <a:r>
              <a:rPr lang="es-MX" smtClean="0"/>
              <a:t>colombiano</a:t>
            </a:r>
          </a:p>
          <a:p>
            <a:pPr eaLnBrk="1" hangingPunct="1"/>
            <a:endParaRPr lang="es-MX" smtClean="0"/>
          </a:p>
          <a:p>
            <a:pPr eaLnBrk="1" hangingPunct="1"/>
            <a:r>
              <a:rPr lang="es-MX" smtClean="0"/>
              <a:t>EEUU:</a:t>
            </a:r>
          </a:p>
          <a:p>
            <a:pPr eaLnBrk="1" hangingPunct="1"/>
            <a:r>
              <a:rPr lang="es-MX" smtClean="0"/>
              <a:t>PIB (2007): $14,11 trillones</a:t>
            </a:r>
          </a:p>
          <a:p>
            <a:pPr eaLnBrk="1" hangingPunct="1"/>
            <a:r>
              <a:rPr lang="es-MX" smtClean="0"/>
              <a:t>	($46.811 por persona)</a:t>
            </a:r>
          </a:p>
        </p:txBody>
      </p:sp>
      <p:pic>
        <p:nvPicPr>
          <p:cNvPr id="22531" name="Picture 3" descr="http://upload.wikimedia.org/wikipedia/en/thumb/1/1e/Colombia_-_GDP_growth_2001_2007.JPG/250px-Colombia_-_GDP_growth_2001_2007.JPG">
            <a:hlinkClick r:id="rId3" tooltip="&quot;GDP growth 2001-2007.&quot;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819400"/>
            <a:ext cx="4343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52400"/>
            <a:ext cx="6019800" cy="97840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  <a:t>¿</a:t>
            </a:r>
            <a:r>
              <a:rPr lang="es-MX" sz="2800" dirty="0" smtClean="0">
                <a:solidFill>
                  <a:schemeClr val="accent1">
                    <a:satMod val="150000"/>
                  </a:schemeClr>
                </a:solidFill>
              </a:rPr>
              <a:t>Crecimiento</a:t>
            </a:r>
            <a: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  <a:t> o </a:t>
            </a:r>
            <a:r>
              <a:rPr lang="es-MX" sz="2800" dirty="0" smtClean="0">
                <a:solidFill>
                  <a:schemeClr val="accent1">
                    <a:satMod val="150000"/>
                  </a:schemeClr>
                </a:solidFill>
              </a:rPr>
              <a:t>Corrupción</a:t>
            </a:r>
            <a: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  <a:t>?</a:t>
            </a:r>
            <a:endParaRPr lang="en-US" sz="28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4578" name="Text Placeholder 4"/>
          <p:cNvSpPr>
            <a:spLocks noGrp="1"/>
          </p:cNvSpPr>
          <p:nvPr>
            <p:ph type="body" sz="half" idx="2"/>
          </p:nvPr>
        </p:nvSpPr>
        <p:spPr>
          <a:xfrm>
            <a:off x="3048000" y="1600200"/>
            <a:ext cx="5791200" cy="50292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s-MX" sz="2400" smtClean="0"/>
              <a:t>Actualmente, Colombia suple                            el 90% de cocaína usada en los                       Estados Unidos y el 50% de la                   heroína</a:t>
            </a:r>
          </a:p>
          <a:p>
            <a:pPr eaLnBrk="1" hangingPunct="1"/>
            <a:endParaRPr lang="es-MX" sz="2400" smtClean="0"/>
          </a:p>
          <a:p>
            <a:pPr eaLnBrk="1" hangingPunct="1">
              <a:buFont typeface="Arial" charset="0"/>
              <a:buChar char="•"/>
            </a:pPr>
            <a:r>
              <a:rPr lang="es-MX" sz="2400" smtClean="0"/>
              <a:t>Carteles violentos de droga se formaron durante los 70s,80s y 90s  (Medellín y Cali)</a:t>
            </a:r>
          </a:p>
          <a:p>
            <a:pPr eaLnBrk="1" hangingPunct="1"/>
            <a:endParaRPr lang="es-MX" sz="2400" smtClean="0"/>
          </a:p>
          <a:p>
            <a:pPr eaLnBrk="1" hangingPunct="1">
              <a:buFont typeface="Arial" charset="0"/>
              <a:buChar char="•"/>
            </a:pPr>
            <a:r>
              <a:rPr lang="es-MX" sz="2400" smtClean="0"/>
              <a:t>Estos financian e influyen a los grupos armados en el espectro político/económico y aun forman grupos paramilitares.</a:t>
            </a:r>
          </a:p>
        </p:txBody>
      </p:sp>
      <p:pic>
        <p:nvPicPr>
          <p:cNvPr id="24579" name="Picture 2" descr="http://tbn3.google.com/images?q=tbn:5jGr5A5EzbyPLM:http://vivirlatino.com/i/2008/11/image-of-cocaine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2133600"/>
            <a:ext cx="24114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http://tbn1.google.com/images?q=tbn:xmQ9P71iZfIiyM:http://www.drugalcohol-rehab.com/images/heroin-addict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15200" y="1676400"/>
            <a:ext cx="1419225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6" descr="http://tbn1.google.com/images?q=tbn:tZg166g7loS_zM:http://www.rbpf.org/nadsbahamas.org/heroine_files/heroin1.jpg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4800" y="4114800"/>
            <a:ext cx="212883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Gobierno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6626" name="Text Placeholder 2"/>
          <p:cNvSpPr>
            <a:spLocks noGrp="1"/>
          </p:cNvSpPr>
          <p:nvPr>
            <p:ph type="body" idx="1"/>
          </p:nvPr>
        </p:nvSpPr>
        <p:spPr>
          <a:xfrm>
            <a:off x="838200" y="2743200"/>
            <a:ext cx="8021638" cy="41148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s-MX" smtClean="0"/>
              <a:t>Última constitución :5 de Julio de 1991</a:t>
            </a:r>
          </a:p>
          <a:p>
            <a:pPr eaLnBrk="1" hangingPunct="1">
              <a:buFont typeface="Arial" charset="0"/>
              <a:buChar char="•"/>
            </a:pPr>
            <a:endParaRPr lang="es-MX" smtClean="0"/>
          </a:p>
          <a:p>
            <a:pPr eaLnBrk="1" hangingPunct="1">
              <a:buFont typeface="Arial" charset="0"/>
              <a:buChar char="•"/>
            </a:pPr>
            <a:r>
              <a:rPr lang="es-MX" smtClean="0"/>
              <a:t>Colombia es un Estado Social de Derecho organizado en forma de república unitaria con centralización política y descentralización administrativa.</a:t>
            </a:r>
          </a:p>
          <a:p>
            <a:pPr eaLnBrk="1" hangingPunct="1"/>
            <a:endParaRPr lang="es-MX" smtClean="0"/>
          </a:p>
          <a:p>
            <a:pPr eaLnBrk="1" hangingPunct="1">
              <a:buFont typeface="Arial" charset="0"/>
              <a:buChar char="•"/>
            </a:pPr>
            <a:r>
              <a:rPr lang="es-MX" smtClean="0"/>
              <a:t>El poder esta dividido en tres ramas: La rama ejecutiva, la legislativa, y la judicial.</a:t>
            </a:r>
          </a:p>
          <a:p>
            <a:pPr eaLnBrk="1" hangingPunct="1"/>
            <a:endParaRPr lang="es-ES" smtClean="0"/>
          </a:p>
          <a:p>
            <a:pPr eaLnBrk="1" hangingPunct="1">
              <a:buFont typeface="Arial" charset="0"/>
              <a:buChar char="•"/>
            </a:pPr>
            <a:r>
              <a:rPr lang="es-ES" smtClean="0"/>
              <a:t>Elección por voto popular</a:t>
            </a:r>
            <a:endParaRPr lang="es-MX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Rama </a:t>
            </a:r>
            <a:r>
              <a:rPr lang="en-US" dirty="0" err="1" smtClean="0"/>
              <a:t>Ejecutiva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62000" y="2667000"/>
            <a:ext cx="8021638" cy="396240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s-ES" dirty="0" smtClean="0"/>
              <a:t>Rama ejecutiva:</a:t>
            </a:r>
          </a:p>
          <a:p>
            <a:pPr marL="742950" lvl="1" indent="-285750" eaLnBrk="1" hangingPunct="1">
              <a:buFont typeface="Arial" charset="0"/>
              <a:buChar char="•"/>
              <a:defRPr/>
            </a:pPr>
            <a:r>
              <a:rPr lang="es-ES" dirty="0" smtClean="0">
                <a:solidFill>
                  <a:srgbClr val="FFFFFF"/>
                </a:solidFill>
              </a:rPr>
              <a:t>El Presidente : Jefe de Estado, Jefe de Gobierno y Jefe de la administración nacional</a:t>
            </a:r>
          </a:p>
          <a:p>
            <a:pPr marL="742950" lvl="1" indent="-285750" eaLnBrk="1" hangingPunct="1">
              <a:buFont typeface="Arial" charset="0"/>
              <a:buChar char="•"/>
              <a:defRPr/>
            </a:pPr>
            <a:r>
              <a:rPr lang="es-ES" dirty="0" smtClean="0">
                <a:solidFill>
                  <a:srgbClr val="FFFFFF"/>
                </a:solidFill>
              </a:rPr>
              <a:t>Al nivel provincial, el poder ejecutivo esta departido entre gobernadores, mayordomos y administradores locales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n-US" smtClean="0"/>
              <a:t>Rama </a:t>
            </a:r>
            <a:r>
              <a:rPr lang="es-MX" smtClean="0"/>
              <a:t>legislativa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667000"/>
            <a:ext cx="82296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mtClean="0"/>
              <a:t>Representada por el Congreso, un parlamento bicameral</a:t>
            </a:r>
          </a:p>
          <a:p>
            <a:pPr lvl="1" eaLnBrk="1" hangingPunct="1">
              <a:lnSpc>
                <a:spcPct val="90000"/>
              </a:lnSpc>
            </a:pPr>
            <a:r>
              <a:rPr lang="es-MX" smtClean="0"/>
              <a:t>Senado (102)</a:t>
            </a:r>
          </a:p>
          <a:p>
            <a:pPr lvl="1" eaLnBrk="1" hangingPunct="1">
              <a:lnSpc>
                <a:spcPct val="90000"/>
              </a:lnSpc>
            </a:pPr>
            <a:r>
              <a:rPr lang="es-MX" smtClean="0"/>
              <a:t>Cámara de Representantes (166) – en proporción con la población de cada departamento y distrito capital</a:t>
            </a:r>
          </a:p>
          <a:p>
            <a:pPr eaLnBrk="1" hangingPunct="1">
              <a:lnSpc>
                <a:spcPct val="90000"/>
              </a:lnSpc>
            </a:pPr>
            <a:r>
              <a:rPr lang="es-MX" smtClean="0"/>
              <a:t>Al nivel provincial, la representación viene de departamentos de asambleas y consejos municipales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492</TotalTime>
  <Words>431</Words>
  <Application>Microsoft Office PowerPoint</Application>
  <PresentationFormat>On-screen Show (4:3)</PresentationFormat>
  <Paragraphs>82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Arial</vt:lpstr>
      <vt:lpstr>Corbel</vt:lpstr>
      <vt:lpstr>Wingdings 2</vt:lpstr>
      <vt:lpstr>Wingdings</vt:lpstr>
      <vt:lpstr>Wingdings 3</vt:lpstr>
      <vt:lpstr>Calibri</vt:lpstr>
      <vt:lpstr>Module</vt:lpstr>
      <vt:lpstr>Module</vt:lpstr>
      <vt:lpstr>Module</vt:lpstr>
      <vt:lpstr>Module</vt:lpstr>
      <vt:lpstr>Module</vt:lpstr>
      <vt:lpstr>Module</vt:lpstr>
      <vt:lpstr>Module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Anakaren Venegas Junio 4 del 2009</dc:title>
  <dc:creator>Owner</dc:creator>
  <cp:lastModifiedBy>Installer</cp:lastModifiedBy>
  <cp:revision>50</cp:revision>
  <dcterms:created xsi:type="dcterms:W3CDTF">2009-05-31T18:12:38Z</dcterms:created>
  <dcterms:modified xsi:type="dcterms:W3CDTF">2009-06-05T03:07:43Z</dcterms:modified>
</cp:coreProperties>
</file>