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Default Extension="png" ContentType="image/png"/>
  <Override PartName="/ppt/slideLayouts/slideLayout7.xml" ContentType="application/vnd.openxmlformats-officedocument.presentationml.slideLayout+xml"/>
  <Override PartName="/ppt/theme/theme4.xml" ContentType="application/vnd.openxmlformats-officedocument.them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2" r:id="rId1"/>
    <p:sldMasterId id="2147483648" r:id="rId2"/>
  </p:sldMasterIdLst>
  <p:notesMasterIdLst>
    <p:notesMasterId r:id="rId28"/>
  </p:notesMasterIdLst>
  <p:handoutMasterIdLst>
    <p:handoutMasterId r:id="rId29"/>
  </p:handoutMasterIdLst>
  <p:sldIdLst>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CA3C"/>
  </p:clrMru>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snapToObjects="1">
      <p:cViewPr>
        <p:scale>
          <a:sx n="90" d="100"/>
          <a:sy n="90" d="100"/>
        </p:scale>
        <p:origin x="-1234" y="6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05883C6-6735-0E49-9982-53A139252525}" type="datetimeFigureOut">
              <a:rPr lang="en-US" smtClean="0"/>
              <a:pPr/>
              <a:t>3/3/2017</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3E97CCC-FCBF-C348-96AC-585909C74737}" type="slidenum">
              <a:rPr lang="en-US" smtClean="0"/>
              <a:pPr/>
              <a:t>‹#›</a:t>
            </a:fld>
            <a:endParaRPr lang="en-US" dirty="0"/>
          </a:p>
        </p:txBody>
      </p:sp>
    </p:spTree>
    <p:extLst>
      <p:ext uri="{BB962C8B-B14F-4D97-AF65-F5344CB8AC3E}">
        <p14:creationId xmlns:p14="http://schemas.microsoft.com/office/powerpoint/2010/main" xmlns="" val="139330706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A6E9997-D3BC-BE4B-9B79-0BD7439A789D}" type="datetimeFigureOut">
              <a:rPr lang="en-US" smtClean="0"/>
              <a:pPr/>
              <a:t>3/3/2017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2B060D2-CFC2-5345-BC68-C0F0E05E562F}" type="slidenum">
              <a:rPr lang="en-US" smtClean="0"/>
              <a:pPr/>
              <a:t>‹#›</a:t>
            </a:fld>
            <a:endParaRPr lang="en-US" dirty="0"/>
          </a:p>
        </p:txBody>
      </p:sp>
    </p:spTree>
    <p:extLst>
      <p:ext uri="{BB962C8B-B14F-4D97-AF65-F5344CB8AC3E}">
        <p14:creationId xmlns:p14="http://schemas.microsoft.com/office/powerpoint/2010/main" xmlns="" val="3756391414"/>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7" name="Subtitle 2"/>
          <p:cNvSpPr>
            <a:spLocks noGrp="1"/>
          </p:cNvSpPr>
          <p:nvPr>
            <p:ph type="subTitle" idx="1" hasCustomPrompt="1"/>
          </p:nvPr>
        </p:nvSpPr>
        <p:spPr>
          <a:xfrm>
            <a:off x="295102" y="4205111"/>
            <a:ext cx="6210120" cy="1016000"/>
          </a:xfrm>
          <a:prstGeom prst="rect">
            <a:avLst/>
          </a:prstGeom>
          <a:ln>
            <a:noFill/>
          </a:ln>
        </p:spPr>
        <p:txBody>
          <a:bodyPr>
            <a:normAutofit/>
          </a:bodyPr>
          <a:lstStyle>
            <a:lvl1pPr marL="0" indent="0" algn="l">
              <a:buNone/>
              <a:defRPr sz="2000">
                <a:ln>
                  <a:noFill/>
                </a:ln>
                <a:solidFill>
                  <a:srgbClr val="FFFFFF"/>
                </a:solidFill>
                <a:latin typeface="Arial"/>
                <a:cs typeface="Aria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Presenter information</a:t>
            </a:r>
            <a:endParaRPr lang="en-US" dirty="0"/>
          </a:p>
        </p:txBody>
      </p:sp>
      <p:sp>
        <p:nvSpPr>
          <p:cNvPr id="18" name="Title 1"/>
          <p:cNvSpPr>
            <a:spLocks noGrp="1"/>
          </p:cNvSpPr>
          <p:nvPr>
            <p:ph type="ctrTitle" hasCustomPrompt="1"/>
          </p:nvPr>
        </p:nvSpPr>
        <p:spPr>
          <a:xfrm>
            <a:off x="295102" y="1310921"/>
            <a:ext cx="6210120" cy="2753079"/>
          </a:xfrm>
          <a:prstGeom prst="rect">
            <a:avLst/>
          </a:prstGeom>
        </p:spPr>
        <p:txBody>
          <a:bodyPr anchor="t">
            <a:normAutofit/>
          </a:bodyPr>
          <a:lstStyle>
            <a:lvl1pPr algn="l">
              <a:defRPr sz="4800" b="0">
                <a:solidFill>
                  <a:schemeClr val="bg1"/>
                </a:solidFill>
                <a:latin typeface="Arial"/>
                <a:cs typeface="Arial"/>
              </a:defRPr>
            </a:lvl1pPr>
          </a:lstStyle>
          <a:p>
            <a:r>
              <a:rPr lang="en-US" dirty="0" smtClean="0"/>
              <a:t>Click to edit title</a:t>
            </a:r>
            <a:endParaRPr lang="en-US" dirty="0"/>
          </a:p>
        </p:txBody>
      </p:sp>
    </p:spTree>
    <p:extLst>
      <p:ext uri="{BB962C8B-B14F-4D97-AF65-F5344CB8AC3E}">
        <p14:creationId xmlns:p14="http://schemas.microsoft.com/office/powerpoint/2010/main" xmlns="" val="4474823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913488"/>
            <a:ext cx="5486400" cy="566738"/>
          </a:xfrm>
        </p:spPr>
        <p:txBody>
          <a:bodyPr anchor="b"/>
          <a:lstStyle>
            <a:lvl1pPr algn="l">
              <a:defRPr sz="2000" b="1"/>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993772"/>
            <a:ext cx="5486400" cy="383222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480226"/>
            <a:ext cx="5486400" cy="6080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2" name="Footer Placeholder 4"/>
          <p:cNvSpPr>
            <a:spLocks noGrp="1"/>
          </p:cNvSpPr>
          <p:nvPr>
            <p:ph type="ftr" sz="quarter" idx="3"/>
          </p:nvPr>
        </p:nvSpPr>
        <p:spPr>
          <a:xfrm>
            <a:off x="1143000" y="6356350"/>
            <a:ext cx="4876800" cy="365125"/>
          </a:xfrm>
          <a:prstGeom prst="rect">
            <a:avLst/>
          </a:prstGeom>
        </p:spPr>
        <p:txBody>
          <a:bodyPr/>
          <a:lstStyle>
            <a:lvl1pPr algn="l">
              <a:defRPr sz="1600" b="0" i="0">
                <a:solidFill>
                  <a:srgbClr val="7F7F7F"/>
                </a:solidFill>
                <a:latin typeface="Arial"/>
                <a:cs typeface="Arial"/>
              </a:defRPr>
            </a:lvl1pPr>
          </a:lstStyle>
          <a:p>
            <a:r>
              <a:rPr lang="en-US" dirty="0" smtClean="0"/>
              <a:t>2016 Cengage Learning Computing Conference</a:t>
            </a:r>
            <a:endParaRPr lang="en-US" dirty="0"/>
          </a:p>
        </p:txBody>
      </p:sp>
      <p:sp>
        <p:nvSpPr>
          <p:cNvPr id="13" name="Slide Number Placeholder 5"/>
          <p:cNvSpPr>
            <a:spLocks noGrp="1"/>
          </p:cNvSpPr>
          <p:nvPr>
            <p:ph type="sldNum" sz="quarter" idx="4"/>
          </p:nvPr>
        </p:nvSpPr>
        <p:spPr>
          <a:xfrm>
            <a:off x="457200" y="6356350"/>
            <a:ext cx="460022" cy="365125"/>
          </a:xfrm>
          <a:prstGeom prst="rect">
            <a:avLst/>
          </a:prstGeom>
        </p:spPr>
        <p:txBody>
          <a:bodyPr/>
          <a:lstStyle>
            <a:lvl1pPr algn="l">
              <a:defRPr>
                <a:solidFill>
                  <a:srgbClr val="7F7F7F"/>
                </a:solidFill>
                <a:latin typeface="Arial"/>
                <a:cs typeface="Arial"/>
              </a:defRPr>
            </a:lvl1pPr>
          </a:lstStyle>
          <a:p>
            <a:fld id="{ADBD4D5F-7D16-514C-813F-78D5D98AD5C7}" type="slidenum">
              <a:rPr lang="en-US" smtClean="0"/>
              <a:pPr/>
              <a:t>‹#›</a:t>
            </a:fld>
            <a:endParaRPr lang="en-US" dirty="0"/>
          </a:p>
        </p:txBody>
      </p:sp>
    </p:spTree>
    <p:extLst>
      <p:ext uri="{BB962C8B-B14F-4D97-AF65-F5344CB8AC3E}">
        <p14:creationId xmlns:p14="http://schemas.microsoft.com/office/powerpoint/2010/main" xmlns="" val="36812304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980188"/>
            <a:ext cx="8229600" cy="1143000"/>
          </a:xfr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305751"/>
            <a:ext cx="8229600" cy="3790250"/>
          </a:xfrm>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Footer Placeholder 4"/>
          <p:cNvSpPr>
            <a:spLocks noGrp="1"/>
          </p:cNvSpPr>
          <p:nvPr>
            <p:ph type="ftr" sz="quarter" idx="3"/>
          </p:nvPr>
        </p:nvSpPr>
        <p:spPr>
          <a:xfrm>
            <a:off x="1143000" y="6356350"/>
            <a:ext cx="4876800" cy="365125"/>
          </a:xfrm>
          <a:prstGeom prst="rect">
            <a:avLst/>
          </a:prstGeom>
        </p:spPr>
        <p:txBody>
          <a:bodyPr/>
          <a:lstStyle>
            <a:lvl1pPr algn="l">
              <a:defRPr sz="1600" b="0" i="0">
                <a:solidFill>
                  <a:srgbClr val="7F7F7F"/>
                </a:solidFill>
                <a:latin typeface="Arial"/>
                <a:cs typeface="Arial"/>
              </a:defRPr>
            </a:lvl1pPr>
          </a:lstStyle>
          <a:p>
            <a:r>
              <a:rPr lang="en-US" dirty="0" smtClean="0"/>
              <a:t>2016 Cengage Learning Computing Conference</a:t>
            </a:r>
            <a:endParaRPr lang="en-US" dirty="0"/>
          </a:p>
        </p:txBody>
      </p:sp>
      <p:sp>
        <p:nvSpPr>
          <p:cNvPr id="12" name="Slide Number Placeholder 5"/>
          <p:cNvSpPr>
            <a:spLocks noGrp="1"/>
          </p:cNvSpPr>
          <p:nvPr>
            <p:ph type="sldNum" sz="quarter" idx="4"/>
          </p:nvPr>
        </p:nvSpPr>
        <p:spPr>
          <a:xfrm>
            <a:off x="457200" y="6356350"/>
            <a:ext cx="460022" cy="365125"/>
          </a:xfrm>
          <a:prstGeom prst="rect">
            <a:avLst/>
          </a:prstGeom>
        </p:spPr>
        <p:txBody>
          <a:bodyPr/>
          <a:lstStyle>
            <a:lvl1pPr algn="l">
              <a:defRPr>
                <a:solidFill>
                  <a:srgbClr val="7F7F7F"/>
                </a:solidFill>
                <a:latin typeface="Arial"/>
                <a:cs typeface="Arial"/>
              </a:defRPr>
            </a:lvl1pPr>
          </a:lstStyle>
          <a:p>
            <a:fld id="{ADBD4D5F-7D16-514C-813F-78D5D98AD5C7}" type="slidenum">
              <a:rPr lang="en-US" smtClean="0"/>
              <a:pPr/>
              <a:t>‹#›</a:t>
            </a:fld>
            <a:endParaRPr lang="en-US" dirty="0"/>
          </a:p>
        </p:txBody>
      </p:sp>
    </p:spTree>
    <p:extLst>
      <p:ext uri="{BB962C8B-B14F-4D97-AF65-F5344CB8AC3E}">
        <p14:creationId xmlns:p14="http://schemas.microsoft.com/office/powerpoint/2010/main" xmlns="" val="40749848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22522"/>
            <a:ext cx="2057400" cy="5031146"/>
          </a:xfrm>
        </p:spPr>
        <p:txBody>
          <a:bodyPr vert="eaVert"/>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457200" y="1022521"/>
            <a:ext cx="6019800" cy="5031147"/>
          </a:xfrm>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Footer Placeholder 4"/>
          <p:cNvSpPr>
            <a:spLocks noGrp="1"/>
          </p:cNvSpPr>
          <p:nvPr>
            <p:ph type="ftr" sz="quarter" idx="3"/>
          </p:nvPr>
        </p:nvSpPr>
        <p:spPr>
          <a:xfrm>
            <a:off x="1143000" y="6356350"/>
            <a:ext cx="4876800" cy="365125"/>
          </a:xfrm>
          <a:prstGeom prst="rect">
            <a:avLst/>
          </a:prstGeom>
        </p:spPr>
        <p:txBody>
          <a:bodyPr/>
          <a:lstStyle>
            <a:lvl1pPr algn="l">
              <a:defRPr sz="1600" b="0" i="0">
                <a:solidFill>
                  <a:schemeClr val="bg1">
                    <a:lumMod val="50000"/>
                  </a:schemeClr>
                </a:solidFill>
                <a:latin typeface="Arial"/>
                <a:cs typeface="Arial"/>
              </a:defRPr>
            </a:lvl1pPr>
          </a:lstStyle>
          <a:p>
            <a:r>
              <a:rPr lang="en-US" dirty="0" smtClean="0"/>
              <a:t>2016 Cengage Learning Computing Conference</a:t>
            </a:r>
            <a:endParaRPr lang="en-US" dirty="0"/>
          </a:p>
        </p:txBody>
      </p:sp>
      <p:sp>
        <p:nvSpPr>
          <p:cNvPr id="12" name="Slide Number Placeholder 5"/>
          <p:cNvSpPr>
            <a:spLocks noGrp="1"/>
          </p:cNvSpPr>
          <p:nvPr>
            <p:ph type="sldNum" sz="quarter" idx="4"/>
          </p:nvPr>
        </p:nvSpPr>
        <p:spPr>
          <a:xfrm>
            <a:off x="457200" y="6356350"/>
            <a:ext cx="460022" cy="365125"/>
          </a:xfrm>
          <a:prstGeom prst="rect">
            <a:avLst/>
          </a:prstGeom>
        </p:spPr>
        <p:txBody>
          <a:bodyPr/>
          <a:lstStyle>
            <a:lvl1pPr algn="l">
              <a:defRPr>
                <a:solidFill>
                  <a:srgbClr val="7F7F7F"/>
                </a:solidFill>
                <a:latin typeface="Arial"/>
                <a:cs typeface="Arial"/>
              </a:defRPr>
            </a:lvl1pPr>
          </a:lstStyle>
          <a:p>
            <a:fld id="{ADBD4D5F-7D16-514C-813F-78D5D98AD5C7}" type="slidenum">
              <a:rPr lang="en-US" smtClean="0"/>
              <a:pPr/>
              <a:t>‹#›</a:t>
            </a:fld>
            <a:endParaRPr lang="en-US" dirty="0"/>
          </a:p>
        </p:txBody>
      </p:sp>
    </p:spTree>
    <p:extLst>
      <p:ext uri="{BB962C8B-B14F-4D97-AF65-F5344CB8AC3E}">
        <p14:creationId xmlns:p14="http://schemas.microsoft.com/office/powerpoint/2010/main" xmlns="" val="36716141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7" name="Footer Placeholder 4"/>
          <p:cNvSpPr>
            <a:spLocks noGrp="1"/>
          </p:cNvSpPr>
          <p:nvPr>
            <p:ph type="ftr" sz="quarter" idx="3"/>
          </p:nvPr>
        </p:nvSpPr>
        <p:spPr>
          <a:xfrm>
            <a:off x="1143000" y="6356350"/>
            <a:ext cx="4876800" cy="365125"/>
          </a:xfrm>
          <a:prstGeom prst="rect">
            <a:avLst/>
          </a:prstGeom>
        </p:spPr>
        <p:txBody>
          <a:bodyPr/>
          <a:lstStyle>
            <a:lvl1pPr algn="l">
              <a:defRPr sz="1600" b="0" i="0">
                <a:solidFill>
                  <a:srgbClr val="7F7F7F"/>
                </a:solidFill>
                <a:latin typeface="Arial"/>
                <a:cs typeface="Arial"/>
              </a:defRPr>
            </a:lvl1pPr>
          </a:lstStyle>
          <a:p>
            <a:r>
              <a:rPr lang="en-US" dirty="0" smtClean="0"/>
              <a:t>2016 Cengage Learning Computing Conference</a:t>
            </a:r>
            <a:endParaRPr lang="en-US" dirty="0"/>
          </a:p>
        </p:txBody>
      </p:sp>
      <p:sp>
        <p:nvSpPr>
          <p:cNvPr id="8" name="Slide Number Placeholder 5"/>
          <p:cNvSpPr>
            <a:spLocks noGrp="1"/>
          </p:cNvSpPr>
          <p:nvPr>
            <p:ph type="sldNum" sz="quarter" idx="4"/>
          </p:nvPr>
        </p:nvSpPr>
        <p:spPr>
          <a:xfrm>
            <a:off x="457200" y="6356350"/>
            <a:ext cx="460022" cy="365125"/>
          </a:xfrm>
          <a:prstGeom prst="rect">
            <a:avLst/>
          </a:prstGeom>
        </p:spPr>
        <p:txBody>
          <a:bodyPr/>
          <a:lstStyle>
            <a:lvl1pPr algn="l">
              <a:defRPr>
                <a:solidFill>
                  <a:srgbClr val="7F7F7F"/>
                </a:solidFill>
                <a:latin typeface="Arial"/>
                <a:cs typeface="Arial"/>
              </a:defRPr>
            </a:lvl1pPr>
          </a:lstStyle>
          <a:p>
            <a:fld id="{ADBD4D5F-7D16-514C-813F-78D5D98AD5C7}" type="slidenum">
              <a:rPr lang="en-US" smtClean="0"/>
              <a:pPr/>
              <a:t>‹#›</a:t>
            </a:fld>
            <a:endParaRPr lang="en-US" dirty="0"/>
          </a:p>
        </p:txBody>
      </p:sp>
    </p:spTree>
    <p:extLst>
      <p:ext uri="{BB962C8B-B14F-4D97-AF65-F5344CB8AC3E}">
        <p14:creationId xmlns:p14="http://schemas.microsoft.com/office/powerpoint/2010/main" xmlns="" val="2859554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994299"/>
            <a:ext cx="8229600" cy="1143000"/>
          </a:xfrm>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457200" y="2319861"/>
            <a:ext cx="8229600" cy="3522133"/>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8" name="Picture 7"/>
          <p:cNvPicPr>
            <a:picLocks noChangeAspect="1"/>
          </p:cNvPicPr>
          <p:nvPr userDrawn="1"/>
        </p:nvPicPr>
        <p:blipFill>
          <a:blip r:embed="rId2">
            <a:extLst>
              <a:ext uri="{28A0092B-C50C-407E-A947-70E740481C1C}">
                <a14:useLocalDpi xmlns:a14="http://schemas.microsoft.com/office/drawing/2010/main" xmlns="" val="0"/>
              </a:ext>
            </a:extLst>
          </a:blip>
          <a:stretch>
            <a:fillRect/>
          </a:stretch>
        </p:blipFill>
        <p:spPr>
          <a:xfrm>
            <a:off x="0" y="146"/>
            <a:ext cx="9144000" cy="915863"/>
          </a:xfrm>
          <a:prstGeom prst="rect">
            <a:avLst/>
          </a:prstGeom>
        </p:spPr>
      </p:pic>
      <p:sp>
        <p:nvSpPr>
          <p:cNvPr id="10" name="Footer Placeholder 4"/>
          <p:cNvSpPr>
            <a:spLocks noGrp="1"/>
          </p:cNvSpPr>
          <p:nvPr>
            <p:ph type="ftr" sz="quarter" idx="3"/>
          </p:nvPr>
        </p:nvSpPr>
        <p:spPr>
          <a:xfrm>
            <a:off x="1143000" y="6356350"/>
            <a:ext cx="4876800" cy="365125"/>
          </a:xfrm>
          <a:prstGeom prst="rect">
            <a:avLst/>
          </a:prstGeom>
        </p:spPr>
        <p:txBody>
          <a:bodyPr/>
          <a:lstStyle>
            <a:lvl1pPr algn="l">
              <a:defRPr sz="1600" b="0" i="0">
                <a:solidFill>
                  <a:srgbClr val="7F7F7F"/>
                </a:solidFill>
                <a:latin typeface="Arial"/>
                <a:cs typeface="Arial"/>
              </a:defRPr>
            </a:lvl1pPr>
          </a:lstStyle>
          <a:p>
            <a:r>
              <a:rPr lang="en-US" dirty="0" smtClean="0"/>
              <a:t>2016 Cengage Learning Computing Conference</a:t>
            </a:r>
            <a:endParaRPr lang="en-US" dirty="0"/>
          </a:p>
        </p:txBody>
      </p:sp>
      <p:sp>
        <p:nvSpPr>
          <p:cNvPr id="11" name="Slide Number Placeholder 5"/>
          <p:cNvSpPr>
            <a:spLocks noGrp="1"/>
          </p:cNvSpPr>
          <p:nvPr>
            <p:ph type="sldNum" sz="quarter" idx="4"/>
          </p:nvPr>
        </p:nvSpPr>
        <p:spPr>
          <a:xfrm>
            <a:off x="457200" y="6356350"/>
            <a:ext cx="460022" cy="365125"/>
          </a:xfrm>
          <a:prstGeom prst="rect">
            <a:avLst/>
          </a:prstGeom>
        </p:spPr>
        <p:txBody>
          <a:bodyPr/>
          <a:lstStyle>
            <a:lvl1pPr algn="l">
              <a:defRPr>
                <a:solidFill>
                  <a:srgbClr val="7F7F7F"/>
                </a:solidFill>
                <a:latin typeface="Arial"/>
                <a:cs typeface="Arial"/>
              </a:defRPr>
            </a:lvl1pPr>
          </a:lstStyle>
          <a:p>
            <a:fld id="{ADBD4D5F-7D16-514C-813F-78D5D98AD5C7}" type="slidenum">
              <a:rPr lang="en-US" smtClean="0"/>
              <a:pPr/>
              <a:t>‹#›</a:t>
            </a:fld>
            <a:endParaRPr lang="en-US" dirty="0"/>
          </a:p>
        </p:txBody>
      </p:sp>
    </p:spTree>
    <p:extLst>
      <p:ext uri="{BB962C8B-B14F-4D97-AF65-F5344CB8AC3E}">
        <p14:creationId xmlns:p14="http://schemas.microsoft.com/office/powerpoint/2010/main" xmlns="" val="17630499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pic>
        <p:nvPicPr>
          <p:cNvPr id="11" name="Picture 10"/>
          <p:cNvPicPr>
            <a:picLocks noChangeAspect="1"/>
          </p:cNvPicPr>
          <p:nvPr userDrawn="1"/>
        </p:nvPicPr>
        <p:blipFill>
          <a:blip r:embed="rId2">
            <a:extLst>
              <a:ext uri="{28A0092B-C50C-407E-A947-70E740481C1C}">
                <a14:useLocalDpi xmlns:a14="http://schemas.microsoft.com/office/drawing/2010/main" xmlns="" val="0"/>
              </a:ext>
            </a:extLst>
          </a:blip>
          <a:stretch>
            <a:fillRect/>
          </a:stretch>
        </p:blipFill>
        <p:spPr>
          <a:xfrm>
            <a:off x="0" y="146"/>
            <a:ext cx="9144000" cy="915863"/>
          </a:xfrm>
          <a:prstGeom prst="rect">
            <a:avLst/>
          </a:prstGeom>
        </p:spPr>
      </p:pic>
      <p:sp>
        <p:nvSpPr>
          <p:cNvPr id="12" name="Footer Placeholder 4"/>
          <p:cNvSpPr>
            <a:spLocks noGrp="1"/>
          </p:cNvSpPr>
          <p:nvPr>
            <p:ph type="ftr" sz="quarter" idx="3"/>
          </p:nvPr>
        </p:nvSpPr>
        <p:spPr>
          <a:xfrm>
            <a:off x="1143000" y="6356350"/>
            <a:ext cx="4876800" cy="365125"/>
          </a:xfrm>
          <a:prstGeom prst="rect">
            <a:avLst/>
          </a:prstGeom>
        </p:spPr>
        <p:txBody>
          <a:bodyPr/>
          <a:lstStyle>
            <a:lvl1pPr algn="l">
              <a:defRPr sz="1600" b="0" i="0">
                <a:solidFill>
                  <a:srgbClr val="7F7F7F"/>
                </a:solidFill>
                <a:latin typeface="Arial"/>
                <a:cs typeface="Arial"/>
              </a:defRPr>
            </a:lvl1pPr>
          </a:lstStyle>
          <a:p>
            <a:r>
              <a:rPr lang="en-US" dirty="0" smtClean="0"/>
              <a:t>2016 Cengage Learning Computing Conference</a:t>
            </a:r>
            <a:endParaRPr lang="en-US" dirty="0"/>
          </a:p>
        </p:txBody>
      </p:sp>
      <p:sp>
        <p:nvSpPr>
          <p:cNvPr id="13" name="Slide Number Placeholder 5"/>
          <p:cNvSpPr>
            <a:spLocks noGrp="1"/>
          </p:cNvSpPr>
          <p:nvPr>
            <p:ph type="sldNum" sz="quarter" idx="4"/>
          </p:nvPr>
        </p:nvSpPr>
        <p:spPr>
          <a:xfrm>
            <a:off x="457200" y="6356350"/>
            <a:ext cx="460022" cy="365125"/>
          </a:xfrm>
          <a:prstGeom prst="rect">
            <a:avLst/>
          </a:prstGeom>
        </p:spPr>
        <p:txBody>
          <a:bodyPr/>
          <a:lstStyle>
            <a:lvl1pPr algn="l">
              <a:defRPr>
                <a:solidFill>
                  <a:srgbClr val="7F7F7F"/>
                </a:solidFill>
                <a:latin typeface="Arial"/>
                <a:cs typeface="Arial"/>
              </a:defRPr>
            </a:lvl1pPr>
          </a:lstStyle>
          <a:p>
            <a:fld id="{ADBD4D5F-7D16-514C-813F-78D5D98AD5C7}" type="slidenum">
              <a:rPr lang="en-US" smtClean="0"/>
              <a:pPr/>
              <a:t>‹#›</a:t>
            </a:fld>
            <a:endParaRPr lang="en-US" dirty="0"/>
          </a:p>
        </p:txBody>
      </p:sp>
    </p:spTree>
    <p:extLst>
      <p:ext uri="{BB962C8B-B14F-4D97-AF65-F5344CB8AC3E}">
        <p14:creationId xmlns:p14="http://schemas.microsoft.com/office/powerpoint/2010/main" xmlns="" val="40857062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064854"/>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2390417"/>
            <a:ext cx="4038600" cy="366324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390417"/>
            <a:ext cx="4038600" cy="36632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Footer Placeholder 4"/>
          <p:cNvSpPr>
            <a:spLocks noGrp="1"/>
          </p:cNvSpPr>
          <p:nvPr>
            <p:ph type="ftr" sz="quarter" idx="3"/>
          </p:nvPr>
        </p:nvSpPr>
        <p:spPr>
          <a:xfrm>
            <a:off x="1143000" y="6356350"/>
            <a:ext cx="4876800" cy="365125"/>
          </a:xfrm>
          <a:prstGeom prst="rect">
            <a:avLst/>
          </a:prstGeom>
        </p:spPr>
        <p:txBody>
          <a:bodyPr/>
          <a:lstStyle>
            <a:lvl1pPr algn="l">
              <a:defRPr sz="1600" b="0" i="0">
                <a:solidFill>
                  <a:srgbClr val="7F7F7F"/>
                </a:solidFill>
                <a:latin typeface="Arial"/>
                <a:cs typeface="Arial"/>
              </a:defRPr>
            </a:lvl1pPr>
          </a:lstStyle>
          <a:p>
            <a:r>
              <a:rPr lang="en-US" dirty="0" smtClean="0"/>
              <a:t>2016 Cengage Learning Computing Conference</a:t>
            </a:r>
            <a:endParaRPr lang="en-US" dirty="0"/>
          </a:p>
        </p:txBody>
      </p:sp>
      <p:sp>
        <p:nvSpPr>
          <p:cNvPr id="13" name="Slide Number Placeholder 5"/>
          <p:cNvSpPr>
            <a:spLocks noGrp="1"/>
          </p:cNvSpPr>
          <p:nvPr>
            <p:ph type="sldNum" sz="quarter" idx="4"/>
          </p:nvPr>
        </p:nvSpPr>
        <p:spPr>
          <a:xfrm>
            <a:off x="457200" y="6356350"/>
            <a:ext cx="460022" cy="365125"/>
          </a:xfrm>
          <a:prstGeom prst="rect">
            <a:avLst/>
          </a:prstGeom>
        </p:spPr>
        <p:txBody>
          <a:bodyPr/>
          <a:lstStyle>
            <a:lvl1pPr algn="l">
              <a:defRPr>
                <a:solidFill>
                  <a:srgbClr val="7F7F7F"/>
                </a:solidFill>
                <a:latin typeface="Arial"/>
                <a:cs typeface="Arial"/>
              </a:defRPr>
            </a:lvl1pPr>
          </a:lstStyle>
          <a:p>
            <a:fld id="{ADBD4D5F-7D16-514C-813F-78D5D98AD5C7}" type="slidenum">
              <a:rPr lang="en-US" smtClean="0"/>
              <a:pPr/>
              <a:t>‹#›</a:t>
            </a:fld>
            <a:endParaRPr lang="en-US" dirty="0"/>
          </a:p>
        </p:txBody>
      </p:sp>
    </p:spTree>
    <p:extLst>
      <p:ext uri="{BB962C8B-B14F-4D97-AF65-F5344CB8AC3E}">
        <p14:creationId xmlns:p14="http://schemas.microsoft.com/office/powerpoint/2010/main" xmlns="" val="42789232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1008410"/>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2212441"/>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908647"/>
            <a:ext cx="4040188" cy="322968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2212441"/>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908647"/>
            <a:ext cx="4041775" cy="322968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4" name="Footer Placeholder 4"/>
          <p:cNvSpPr>
            <a:spLocks noGrp="1"/>
          </p:cNvSpPr>
          <p:nvPr>
            <p:ph type="ftr" sz="quarter" idx="10"/>
          </p:nvPr>
        </p:nvSpPr>
        <p:spPr>
          <a:xfrm>
            <a:off x="1143000" y="6356350"/>
            <a:ext cx="4876800" cy="365125"/>
          </a:xfrm>
          <a:prstGeom prst="rect">
            <a:avLst/>
          </a:prstGeom>
        </p:spPr>
        <p:txBody>
          <a:bodyPr/>
          <a:lstStyle>
            <a:lvl1pPr algn="l">
              <a:defRPr sz="1600" b="0" i="0">
                <a:solidFill>
                  <a:srgbClr val="7F7F7F"/>
                </a:solidFill>
                <a:latin typeface="Arial"/>
                <a:cs typeface="Arial"/>
              </a:defRPr>
            </a:lvl1pPr>
          </a:lstStyle>
          <a:p>
            <a:r>
              <a:rPr lang="en-US" dirty="0" smtClean="0"/>
              <a:t>2016 Cengage Learning Computing Conference</a:t>
            </a:r>
            <a:endParaRPr lang="en-US" dirty="0"/>
          </a:p>
        </p:txBody>
      </p:sp>
      <p:sp>
        <p:nvSpPr>
          <p:cNvPr id="15" name="Slide Number Placeholder 5"/>
          <p:cNvSpPr>
            <a:spLocks noGrp="1"/>
          </p:cNvSpPr>
          <p:nvPr>
            <p:ph type="sldNum" sz="quarter" idx="11"/>
          </p:nvPr>
        </p:nvSpPr>
        <p:spPr>
          <a:xfrm>
            <a:off x="457200" y="6356350"/>
            <a:ext cx="460022" cy="365125"/>
          </a:xfrm>
          <a:prstGeom prst="rect">
            <a:avLst/>
          </a:prstGeom>
        </p:spPr>
        <p:txBody>
          <a:bodyPr/>
          <a:lstStyle>
            <a:lvl1pPr algn="l">
              <a:defRPr>
                <a:solidFill>
                  <a:srgbClr val="7F7F7F"/>
                </a:solidFill>
                <a:latin typeface="Arial"/>
                <a:cs typeface="Arial"/>
              </a:defRPr>
            </a:lvl1pPr>
          </a:lstStyle>
          <a:p>
            <a:fld id="{ADBD4D5F-7D16-514C-813F-78D5D98AD5C7}" type="slidenum">
              <a:rPr lang="en-US" smtClean="0"/>
              <a:pPr/>
              <a:t>‹#›</a:t>
            </a:fld>
            <a:endParaRPr lang="en-US" dirty="0"/>
          </a:p>
        </p:txBody>
      </p:sp>
    </p:spTree>
    <p:extLst>
      <p:ext uri="{BB962C8B-B14F-4D97-AF65-F5344CB8AC3E}">
        <p14:creationId xmlns:p14="http://schemas.microsoft.com/office/powerpoint/2010/main" xmlns="" val="8655039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036632"/>
            <a:ext cx="8229600" cy="1143000"/>
          </a:xfrm>
        </p:spPr>
        <p:txBody>
          <a:bodyPr/>
          <a:lstStyle/>
          <a:p>
            <a:r>
              <a:rPr lang="en-US" dirty="0" smtClean="0"/>
              <a:t>Click to edit Master title style</a:t>
            </a:r>
            <a:endParaRPr lang="en-US" dirty="0"/>
          </a:p>
        </p:txBody>
      </p:sp>
      <p:sp>
        <p:nvSpPr>
          <p:cNvPr id="10" name="Footer Placeholder 4"/>
          <p:cNvSpPr>
            <a:spLocks noGrp="1"/>
          </p:cNvSpPr>
          <p:nvPr>
            <p:ph type="ftr" sz="quarter" idx="3"/>
          </p:nvPr>
        </p:nvSpPr>
        <p:spPr>
          <a:xfrm>
            <a:off x="1143000" y="6356350"/>
            <a:ext cx="4876800" cy="365125"/>
          </a:xfrm>
          <a:prstGeom prst="rect">
            <a:avLst/>
          </a:prstGeom>
        </p:spPr>
        <p:txBody>
          <a:bodyPr/>
          <a:lstStyle>
            <a:lvl1pPr algn="l">
              <a:defRPr sz="1600" b="0" i="0">
                <a:solidFill>
                  <a:srgbClr val="7F7F7F"/>
                </a:solidFill>
                <a:latin typeface="Arial"/>
                <a:cs typeface="Arial"/>
              </a:defRPr>
            </a:lvl1pPr>
          </a:lstStyle>
          <a:p>
            <a:r>
              <a:rPr lang="en-US" dirty="0" smtClean="0"/>
              <a:t>2016 Cengage Learning Computing Conference</a:t>
            </a:r>
            <a:endParaRPr lang="en-US" dirty="0"/>
          </a:p>
        </p:txBody>
      </p:sp>
      <p:sp>
        <p:nvSpPr>
          <p:cNvPr id="11" name="Slide Number Placeholder 5"/>
          <p:cNvSpPr>
            <a:spLocks noGrp="1"/>
          </p:cNvSpPr>
          <p:nvPr>
            <p:ph type="sldNum" sz="quarter" idx="4"/>
          </p:nvPr>
        </p:nvSpPr>
        <p:spPr>
          <a:xfrm>
            <a:off x="457200" y="6356350"/>
            <a:ext cx="460022" cy="365125"/>
          </a:xfrm>
          <a:prstGeom prst="rect">
            <a:avLst/>
          </a:prstGeom>
        </p:spPr>
        <p:txBody>
          <a:bodyPr/>
          <a:lstStyle>
            <a:lvl1pPr algn="l">
              <a:defRPr>
                <a:solidFill>
                  <a:srgbClr val="7F7F7F"/>
                </a:solidFill>
                <a:latin typeface="Arial"/>
                <a:cs typeface="Arial"/>
              </a:defRPr>
            </a:lvl1pPr>
          </a:lstStyle>
          <a:p>
            <a:fld id="{ADBD4D5F-7D16-514C-813F-78D5D98AD5C7}" type="slidenum">
              <a:rPr lang="en-US" smtClean="0"/>
              <a:pPr/>
              <a:t>‹#›</a:t>
            </a:fld>
            <a:endParaRPr lang="en-US" dirty="0"/>
          </a:p>
        </p:txBody>
      </p:sp>
    </p:spTree>
    <p:extLst>
      <p:ext uri="{BB962C8B-B14F-4D97-AF65-F5344CB8AC3E}">
        <p14:creationId xmlns:p14="http://schemas.microsoft.com/office/powerpoint/2010/main" xmlns="" val="20756405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9" name="Footer Placeholder 4"/>
          <p:cNvSpPr>
            <a:spLocks noGrp="1"/>
          </p:cNvSpPr>
          <p:nvPr>
            <p:ph type="ftr" sz="quarter" idx="3"/>
          </p:nvPr>
        </p:nvSpPr>
        <p:spPr>
          <a:xfrm>
            <a:off x="1143000" y="6356350"/>
            <a:ext cx="4876800" cy="365125"/>
          </a:xfrm>
          <a:prstGeom prst="rect">
            <a:avLst/>
          </a:prstGeom>
        </p:spPr>
        <p:txBody>
          <a:bodyPr/>
          <a:lstStyle>
            <a:lvl1pPr algn="l">
              <a:defRPr sz="1600" b="0" i="0">
                <a:latin typeface="Arial"/>
                <a:cs typeface="Arial"/>
              </a:defRPr>
            </a:lvl1pPr>
          </a:lstStyle>
          <a:p>
            <a:r>
              <a:rPr lang="en-US" dirty="0" smtClean="0"/>
              <a:t>2016 Cengage Learning Computing Conference</a:t>
            </a:r>
            <a:endParaRPr lang="en-US" dirty="0"/>
          </a:p>
        </p:txBody>
      </p:sp>
      <p:sp>
        <p:nvSpPr>
          <p:cNvPr id="10" name="Slide Number Placeholder 5"/>
          <p:cNvSpPr>
            <a:spLocks noGrp="1"/>
          </p:cNvSpPr>
          <p:nvPr>
            <p:ph type="sldNum" sz="quarter" idx="4"/>
          </p:nvPr>
        </p:nvSpPr>
        <p:spPr>
          <a:xfrm>
            <a:off x="457200" y="6356350"/>
            <a:ext cx="460022" cy="365125"/>
          </a:xfrm>
          <a:prstGeom prst="rect">
            <a:avLst/>
          </a:prstGeom>
        </p:spPr>
        <p:txBody>
          <a:bodyPr/>
          <a:lstStyle>
            <a:lvl1pPr algn="l">
              <a:defRPr>
                <a:latin typeface="Arial"/>
                <a:cs typeface="Arial"/>
              </a:defRPr>
            </a:lvl1pPr>
          </a:lstStyle>
          <a:p>
            <a:fld id="{ADBD4D5F-7D16-514C-813F-78D5D98AD5C7}" type="slidenum">
              <a:rPr lang="en-US" smtClean="0"/>
              <a:pPr/>
              <a:t>‹#›</a:t>
            </a:fld>
            <a:endParaRPr lang="en-US" dirty="0"/>
          </a:p>
        </p:txBody>
      </p:sp>
    </p:spTree>
    <p:extLst>
      <p:ext uri="{BB962C8B-B14F-4D97-AF65-F5344CB8AC3E}">
        <p14:creationId xmlns:p14="http://schemas.microsoft.com/office/powerpoint/2010/main" xmlns="" val="26700622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006822"/>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1006822"/>
            <a:ext cx="5111750" cy="513150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2168873"/>
            <a:ext cx="3008313" cy="396945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2" name="Footer Placeholder 4"/>
          <p:cNvSpPr>
            <a:spLocks noGrp="1"/>
          </p:cNvSpPr>
          <p:nvPr>
            <p:ph type="ftr" sz="quarter" idx="3"/>
          </p:nvPr>
        </p:nvSpPr>
        <p:spPr>
          <a:xfrm>
            <a:off x="1143000" y="6356350"/>
            <a:ext cx="4876800" cy="365125"/>
          </a:xfrm>
          <a:prstGeom prst="rect">
            <a:avLst/>
          </a:prstGeom>
        </p:spPr>
        <p:txBody>
          <a:bodyPr/>
          <a:lstStyle>
            <a:lvl1pPr algn="l">
              <a:defRPr sz="1600" b="0" i="0">
                <a:solidFill>
                  <a:srgbClr val="7F7F7F"/>
                </a:solidFill>
                <a:latin typeface="Arial"/>
                <a:cs typeface="Arial"/>
              </a:defRPr>
            </a:lvl1pPr>
          </a:lstStyle>
          <a:p>
            <a:r>
              <a:rPr lang="en-US" dirty="0" smtClean="0"/>
              <a:t>2016 Cengage Learning Computing Conference</a:t>
            </a:r>
            <a:endParaRPr lang="en-US" dirty="0"/>
          </a:p>
        </p:txBody>
      </p:sp>
      <p:sp>
        <p:nvSpPr>
          <p:cNvPr id="13" name="Slide Number Placeholder 5"/>
          <p:cNvSpPr>
            <a:spLocks noGrp="1"/>
          </p:cNvSpPr>
          <p:nvPr>
            <p:ph type="sldNum" sz="quarter" idx="4"/>
          </p:nvPr>
        </p:nvSpPr>
        <p:spPr>
          <a:xfrm>
            <a:off x="457200" y="6356350"/>
            <a:ext cx="460022" cy="365125"/>
          </a:xfrm>
          <a:prstGeom prst="rect">
            <a:avLst/>
          </a:prstGeom>
        </p:spPr>
        <p:txBody>
          <a:bodyPr/>
          <a:lstStyle>
            <a:lvl1pPr algn="l">
              <a:defRPr>
                <a:solidFill>
                  <a:srgbClr val="7F7F7F"/>
                </a:solidFill>
                <a:latin typeface="Arial"/>
                <a:cs typeface="Arial"/>
              </a:defRPr>
            </a:lvl1pPr>
          </a:lstStyle>
          <a:p>
            <a:fld id="{ADBD4D5F-7D16-514C-813F-78D5D98AD5C7}" type="slidenum">
              <a:rPr lang="en-US" smtClean="0"/>
              <a:pPr/>
              <a:t>‹#›</a:t>
            </a:fld>
            <a:endParaRPr lang="en-US" dirty="0"/>
          </a:p>
        </p:txBody>
      </p:sp>
    </p:spTree>
    <p:extLst>
      <p:ext uri="{BB962C8B-B14F-4D97-AF65-F5344CB8AC3E}">
        <p14:creationId xmlns:p14="http://schemas.microsoft.com/office/powerpoint/2010/main" xmlns="" val="407851207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image" Target="../media/image3.jpeg"/><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2016 Cengage Learning Computing Conference</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2FB9AC-117F-8F4D-BDC1-CEA25682ABBF}" type="slidenum">
              <a:rPr lang="en-US" smtClean="0"/>
              <a:pPr/>
              <a:t>‹#›</a:t>
            </a:fld>
            <a:endParaRPr lang="en-US" dirty="0"/>
          </a:p>
        </p:txBody>
      </p:sp>
      <p:pic>
        <p:nvPicPr>
          <p:cNvPr id="7" name="Picture 6"/>
          <p:cNvPicPr>
            <a:picLocks noChangeAspect="1"/>
          </p:cNvPicPr>
          <p:nvPr userDrawn="1"/>
        </p:nvPicPr>
        <p:blipFill>
          <a:blip r:embed="rId3">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pic>
        <p:nvPicPr>
          <p:cNvPr id="10" name="Picture 9" descr="CL_Logo_White_R.png"/>
          <p:cNvPicPr>
            <a:picLocks noChangeAspect="1"/>
          </p:cNvPicPr>
          <p:nvPr userDrawn="1"/>
        </p:nvPicPr>
        <p:blipFill>
          <a:blip r:embed="rId4">
            <a:extLst>
              <a:ext uri="{28A0092B-C50C-407E-A947-70E740481C1C}">
                <a14:useLocalDpi xmlns:a14="http://schemas.microsoft.com/office/drawing/2010/main" xmlns="" val="0"/>
              </a:ext>
            </a:extLst>
          </a:blip>
          <a:stretch>
            <a:fillRect/>
          </a:stretch>
        </p:blipFill>
        <p:spPr>
          <a:xfrm>
            <a:off x="-62083" y="5460010"/>
            <a:ext cx="3025421" cy="1595544"/>
          </a:xfrm>
          <a:prstGeom prst="rect">
            <a:avLst/>
          </a:prstGeom>
        </p:spPr>
      </p:pic>
      <p:sp>
        <p:nvSpPr>
          <p:cNvPr id="9" name="Subtitle 2"/>
          <p:cNvSpPr txBox="1">
            <a:spLocks/>
          </p:cNvSpPr>
          <p:nvPr userDrawn="1"/>
        </p:nvSpPr>
        <p:spPr>
          <a:xfrm>
            <a:off x="273757" y="204083"/>
            <a:ext cx="6951132" cy="557917"/>
          </a:xfrm>
          <a:prstGeom prst="rect">
            <a:avLst/>
          </a:prstGeom>
          <a:ln>
            <a:noFill/>
          </a:ln>
        </p:spPr>
        <p:txBody>
          <a:bodyPr/>
          <a:lstStyle>
            <a:lvl1pPr marL="0" indent="0" algn="l" defTabSz="457200" rtl="0" eaLnBrk="1" latinLnBrk="0" hangingPunct="1">
              <a:spcBef>
                <a:spcPct val="20000"/>
              </a:spcBef>
              <a:buFont typeface="Arial"/>
              <a:buNone/>
              <a:defRPr sz="2400" kern="1200">
                <a:ln>
                  <a:noFill/>
                </a:ln>
                <a:solidFill>
                  <a:srgbClr val="FFFFFF"/>
                </a:solidFill>
                <a:latin typeface="Arial"/>
                <a:ea typeface="+mn-ea"/>
                <a:cs typeface="Arial"/>
              </a:defRPr>
            </a:lvl1pPr>
            <a:lvl2pPr marL="457200" indent="0" algn="ctr" defTabSz="457200" rtl="0" eaLnBrk="1" latinLnBrk="0" hangingPunct="1">
              <a:spcBef>
                <a:spcPct val="20000"/>
              </a:spcBef>
              <a:buFont typeface="Arial"/>
              <a:buNone/>
              <a:defRPr sz="2000" kern="1200">
                <a:solidFill>
                  <a:schemeClr val="tx1"/>
                </a:solidFill>
                <a:latin typeface="+mn-lt"/>
                <a:ea typeface="+mn-ea"/>
                <a:cs typeface="+mn-cs"/>
              </a:defRPr>
            </a:lvl2pPr>
            <a:lvl3pPr marL="914400" indent="0" algn="ctr" defTabSz="457200" rtl="0" eaLnBrk="1" latinLnBrk="0" hangingPunct="1">
              <a:spcBef>
                <a:spcPct val="20000"/>
              </a:spcBef>
              <a:buFont typeface="Arial"/>
              <a:buNone/>
              <a:defRPr sz="1800" kern="1200">
                <a:solidFill>
                  <a:schemeClr val="tx1"/>
                </a:solidFill>
                <a:latin typeface="+mn-lt"/>
                <a:ea typeface="+mn-ea"/>
                <a:cs typeface="+mn-cs"/>
              </a:defRPr>
            </a:lvl3pPr>
            <a:lvl4pPr marL="1371600" indent="0" algn="ctr" defTabSz="457200" rtl="0" eaLnBrk="1" latinLnBrk="0" hangingPunct="1">
              <a:spcBef>
                <a:spcPct val="20000"/>
              </a:spcBef>
              <a:buFont typeface="Arial"/>
              <a:buNone/>
              <a:defRPr sz="1600" kern="1200">
                <a:solidFill>
                  <a:schemeClr val="tx1"/>
                </a:solidFill>
                <a:latin typeface="+mn-lt"/>
                <a:ea typeface="+mn-ea"/>
                <a:cs typeface="+mn-cs"/>
              </a:defRPr>
            </a:lvl4pPr>
            <a:lvl5pPr marL="1828800" indent="0" algn="ctr" defTabSz="457200" rtl="0" eaLnBrk="1" latinLnBrk="0" hangingPunct="1">
              <a:spcBef>
                <a:spcPct val="20000"/>
              </a:spcBef>
              <a:buFont typeface="Arial"/>
              <a:buNone/>
              <a:defRPr sz="1600" kern="1200">
                <a:solidFill>
                  <a:schemeClr val="tx1"/>
                </a:solidFill>
                <a:latin typeface="+mn-lt"/>
                <a:ea typeface="+mn-ea"/>
                <a:cs typeface="+mn-cs"/>
              </a:defRPr>
            </a:lvl5pPr>
            <a:lvl6pPr marL="2286000" indent="0" algn="ctr" defTabSz="457200" rtl="0" eaLnBrk="1" latinLnBrk="0" hangingPunct="1">
              <a:spcBef>
                <a:spcPct val="20000"/>
              </a:spcBef>
              <a:buFont typeface="Arial"/>
              <a:buNone/>
              <a:defRPr sz="1600" kern="1200">
                <a:solidFill>
                  <a:schemeClr val="tx1"/>
                </a:solidFill>
                <a:latin typeface="+mn-lt"/>
                <a:ea typeface="+mn-ea"/>
                <a:cs typeface="+mn-cs"/>
              </a:defRPr>
            </a:lvl6pPr>
            <a:lvl7pPr marL="2743200" indent="0" algn="ctr" defTabSz="457200" rtl="0" eaLnBrk="1" latinLnBrk="0" hangingPunct="1">
              <a:spcBef>
                <a:spcPct val="20000"/>
              </a:spcBef>
              <a:buFont typeface="Arial"/>
              <a:buNone/>
              <a:defRPr sz="1600" kern="1200">
                <a:solidFill>
                  <a:schemeClr val="tx1"/>
                </a:solidFill>
                <a:latin typeface="+mn-lt"/>
                <a:ea typeface="+mn-ea"/>
                <a:cs typeface="+mn-cs"/>
              </a:defRPr>
            </a:lvl7pPr>
            <a:lvl8pPr marL="3200400" indent="0" algn="ctr" defTabSz="457200" rtl="0" eaLnBrk="1" latinLnBrk="0" hangingPunct="1">
              <a:spcBef>
                <a:spcPct val="20000"/>
              </a:spcBef>
              <a:buFont typeface="Arial"/>
              <a:buNone/>
              <a:defRPr sz="1600" kern="1200">
                <a:solidFill>
                  <a:schemeClr val="tx1"/>
                </a:solidFill>
                <a:latin typeface="+mn-lt"/>
                <a:ea typeface="+mn-ea"/>
                <a:cs typeface="+mn-cs"/>
              </a:defRPr>
            </a:lvl8pPr>
            <a:lvl9pPr marL="3657600" indent="0" algn="ctr" defTabSz="457200" rtl="0" eaLnBrk="1" latinLnBrk="0" hangingPunct="1">
              <a:spcBef>
                <a:spcPct val="20000"/>
              </a:spcBef>
              <a:buFont typeface="Arial"/>
              <a:buNone/>
              <a:defRPr sz="1600" kern="1200">
                <a:solidFill>
                  <a:schemeClr val="tx1"/>
                </a:solidFill>
                <a:latin typeface="+mn-lt"/>
                <a:ea typeface="+mn-ea"/>
                <a:cs typeface="+mn-cs"/>
              </a:defRPr>
            </a:lvl9pPr>
          </a:lstStyle>
          <a:p>
            <a:r>
              <a:rPr lang="en-US" sz="2400" b="0" i="0" dirty="0" smtClean="0">
                <a:solidFill>
                  <a:srgbClr val="99CA3C"/>
                </a:solidFill>
                <a:latin typeface="Open Sans Light"/>
                <a:cs typeface="Open Sans Light"/>
              </a:rPr>
              <a:t>2016 Cengage Learning Computing Conference</a:t>
            </a:r>
            <a:endParaRPr lang="en-US" sz="2400" b="0" i="0" dirty="0">
              <a:solidFill>
                <a:srgbClr val="99CA3C"/>
              </a:solidFill>
              <a:latin typeface="Open Sans Light"/>
              <a:cs typeface="Open Sans Light"/>
            </a:endParaRPr>
          </a:p>
        </p:txBody>
      </p:sp>
    </p:spTree>
    <p:extLst>
      <p:ext uri="{BB962C8B-B14F-4D97-AF65-F5344CB8AC3E}">
        <p14:creationId xmlns:p14="http://schemas.microsoft.com/office/powerpoint/2010/main" xmlns="" val="3779891655"/>
      </p:ext>
    </p:extLst>
  </p:cSld>
  <p:clrMap bg1="lt1" tx1="dk1" bg2="lt2" tx2="dk2" accent1="accent1" accent2="accent2" accent3="accent3" accent4="accent4" accent5="accent5" accent6="accent6" hlink="hlink" folHlink="folHlink"/>
  <p:sldLayoutIdLst>
    <p:sldLayoutId id="2147483663" r:id="rId1"/>
  </p:sldLayoutIdLst>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98018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2305751"/>
            <a:ext cx="8229600" cy="3762022"/>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Footer Placeholder 4"/>
          <p:cNvSpPr>
            <a:spLocks noGrp="1"/>
          </p:cNvSpPr>
          <p:nvPr>
            <p:ph type="ftr" sz="quarter" idx="3"/>
          </p:nvPr>
        </p:nvSpPr>
        <p:spPr>
          <a:xfrm>
            <a:off x="1143000" y="6356350"/>
            <a:ext cx="4876800" cy="365125"/>
          </a:xfrm>
          <a:prstGeom prst="rect">
            <a:avLst/>
          </a:prstGeom>
        </p:spPr>
        <p:txBody>
          <a:bodyPr/>
          <a:lstStyle>
            <a:lvl1pPr algn="l">
              <a:defRPr sz="1600" b="0" i="0">
                <a:solidFill>
                  <a:srgbClr val="7F7F7F"/>
                </a:solidFill>
                <a:latin typeface="Arial"/>
                <a:cs typeface="Arial"/>
              </a:defRPr>
            </a:lvl1pPr>
          </a:lstStyle>
          <a:p>
            <a:r>
              <a:rPr lang="en-US" dirty="0" smtClean="0"/>
              <a:t>2016 Cengage Learning Computing Conference</a:t>
            </a:r>
            <a:endParaRPr lang="en-US" dirty="0"/>
          </a:p>
        </p:txBody>
      </p:sp>
      <p:sp>
        <p:nvSpPr>
          <p:cNvPr id="12" name="Slide Number Placeholder 5"/>
          <p:cNvSpPr>
            <a:spLocks noGrp="1"/>
          </p:cNvSpPr>
          <p:nvPr>
            <p:ph type="sldNum" sz="quarter" idx="4"/>
          </p:nvPr>
        </p:nvSpPr>
        <p:spPr>
          <a:xfrm>
            <a:off x="457200" y="6356350"/>
            <a:ext cx="460022" cy="365125"/>
          </a:xfrm>
          <a:prstGeom prst="rect">
            <a:avLst/>
          </a:prstGeom>
        </p:spPr>
        <p:txBody>
          <a:bodyPr/>
          <a:lstStyle>
            <a:lvl1pPr algn="l">
              <a:defRPr>
                <a:solidFill>
                  <a:srgbClr val="7F7F7F"/>
                </a:solidFill>
                <a:latin typeface="Arial"/>
                <a:cs typeface="Arial"/>
              </a:defRPr>
            </a:lvl1pPr>
          </a:lstStyle>
          <a:p>
            <a:fld id="{ADBD4D5F-7D16-514C-813F-78D5D98AD5C7}" type="slidenum">
              <a:rPr lang="en-US" smtClean="0"/>
              <a:pPr/>
              <a:t>‹#›</a:t>
            </a:fld>
            <a:endParaRPr lang="en-US" dirty="0"/>
          </a:p>
        </p:txBody>
      </p:sp>
      <p:pic>
        <p:nvPicPr>
          <p:cNvPr id="13" name="Picture 12"/>
          <p:cNvPicPr>
            <a:picLocks noChangeAspect="1"/>
          </p:cNvPicPr>
          <p:nvPr userDrawn="1"/>
        </p:nvPicPr>
        <p:blipFill>
          <a:blip r:embed="rId13">
            <a:extLst>
              <a:ext uri="{28A0092B-C50C-407E-A947-70E740481C1C}">
                <a14:useLocalDpi xmlns:a14="http://schemas.microsoft.com/office/drawing/2010/main" xmlns="" val="0"/>
              </a:ext>
            </a:extLst>
          </a:blip>
          <a:stretch>
            <a:fillRect/>
          </a:stretch>
        </p:blipFill>
        <p:spPr>
          <a:xfrm>
            <a:off x="0" y="146"/>
            <a:ext cx="9144000" cy="915863"/>
          </a:xfrm>
          <a:prstGeom prst="rect">
            <a:avLst/>
          </a:prstGeom>
        </p:spPr>
      </p:pic>
      <p:pic>
        <p:nvPicPr>
          <p:cNvPr id="14" name="Picture 13" descr="CL_Logo_RGB_R.png"/>
          <p:cNvPicPr>
            <a:picLocks noChangeAspect="1"/>
          </p:cNvPicPr>
          <p:nvPr userDrawn="1"/>
        </p:nvPicPr>
        <p:blipFill>
          <a:blip r:embed="rId14">
            <a:extLst>
              <a:ext uri="{28A0092B-C50C-407E-A947-70E740481C1C}">
                <a14:useLocalDpi xmlns:a14="http://schemas.microsoft.com/office/drawing/2010/main" xmlns="" val="0"/>
              </a:ext>
            </a:extLst>
          </a:blip>
          <a:stretch>
            <a:fillRect/>
          </a:stretch>
        </p:blipFill>
        <p:spPr>
          <a:xfrm>
            <a:off x="6575778" y="5837170"/>
            <a:ext cx="2566755" cy="1353653"/>
          </a:xfrm>
          <a:prstGeom prst="rect">
            <a:avLst/>
          </a:prstGeom>
        </p:spPr>
      </p:pic>
    </p:spTree>
    <p:extLst>
      <p:ext uri="{BB962C8B-B14F-4D97-AF65-F5344CB8AC3E}">
        <p14:creationId xmlns:p14="http://schemas.microsoft.com/office/powerpoint/2010/main" xmlns="" val="2078014357"/>
      </p:ext>
    </p:extLst>
  </p:cSld>
  <p:clrMap bg1="lt1" tx1="dk1" bg2="lt2" tx2="dk2" accent1="accent1" accent2="accent2" accent3="accent3" accent4="accent4" accent5="accent5" accent6="accent6" hlink="hlink" folHlink="folHlink"/>
  <p:sldLayoutIdLst>
    <p:sldLayoutId id="2147483661"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p:txBody>
          <a:bodyPr>
            <a:normAutofit/>
          </a:bodyPr>
          <a:lstStyle/>
          <a:p>
            <a:r>
              <a:rPr lang="en-US" dirty="0" smtClean="0"/>
              <a:t>Hossein Bidgoli, Ph. D.</a:t>
            </a:r>
          </a:p>
          <a:p>
            <a:pPr lvl="0"/>
            <a:r>
              <a:rPr lang="en-US" dirty="0" smtClean="0"/>
              <a:t>Professor of MIS, California State University</a:t>
            </a:r>
          </a:p>
          <a:p>
            <a:endParaRPr lang="en-US" dirty="0"/>
          </a:p>
        </p:txBody>
      </p:sp>
      <p:sp>
        <p:nvSpPr>
          <p:cNvPr id="6" name="Title 5"/>
          <p:cNvSpPr>
            <a:spLocks noGrp="1"/>
          </p:cNvSpPr>
          <p:nvPr>
            <p:ph type="ctrTitle"/>
          </p:nvPr>
        </p:nvSpPr>
        <p:spPr/>
        <p:txBody>
          <a:bodyPr>
            <a:normAutofit/>
          </a:bodyPr>
          <a:lstStyle/>
          <a:p>
            <a:r>
              <a:rPr lang="en-US" sz="2800" dirty="0" smtClean="0"/>
              <a:t>Integrating "e-Health" Concepts and Applications into your First IS/IT Course: Connecting your Course to Real Life Practice</a:t>
            </a:r>
            <a:r>
              <a:rPr lang="en-US" dirty="0" smtClean="0"/>
              <a:t/>
            </a:r>
            <a:br>
              <a:rPr lang="en-US" dirty="0" smtClean="0"/>
            </a:br>
            <a:endParaRPr lang="en-US" dirty="0"/>
          </a:p>
        </p:txBody>
      </p:sp>
    </p:spTree>
    <p:extLst>
      <p:ext uri="{BB962C8B-B14F-4D97-AF65-F5344CB8AC3E}">
        <p14:creationId xmlns:p14="http://schemas.microsoft.com/office/powerpoint/2010/main" xmlns="" val="4333433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The Big Data and Analytics (continued)</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85000" lnSpcReduction="20000"/>
          </a:bodyPr>
          <a:lstStyle/>
          <a:p>
            <a:pPr lvl="0"/>
            <a:r>
              <a:rPr lang="en-US" dirty="0" smtClean="0"/>
              <a:t>It is used to predict epidemics, cure disease, improve quality of life and avoid preventable deaths </a:t>
            </a:r>
          </a:p>
          <a:p>
            <a:pPr lvl="0"/>
            <a:endParaRPr lang="en-US" dirty="0" smtClean="0"/>
          </a:p>
          <a:p>
            <a:pPr lvl="0"/>
            <a:r>
              <a:rPr lang="en-US" dirty="0" smtClean="0"/>
              <a:t>Picking up warning signs of serious illness at an early enough stage that treatment is far more simple (and less expensive) than if it had not been spotted until later</a:t>
            </a:r>
          </a:p>
          <a:p>
            <a:pPr lvl="0"/>
            <a:endParaRPr lang="en-US" dirty="0" smtClean="0"/>
          </a:p>
          <a:p>
            <a:pPr lvl="0"/>
            <a:r>
              <a:rPr lang="en-US" dirty="0" smtClean="0"/>
              <a:t>Prevention is cheaper than cure</a:t>
            </a:r>
          </a:p>
          <a:p>
            <a:endParaRPr lang="en-US" dirty="0"/>
          </a:p>
        </p:txBody>
      </p:sp>
      <p:sp>
        <p:nvSpPr>
          <p:cNvPr id="4" name="Footer Placeholder 3"/>
          <p:cNvSpPr>
            <a:spLocks noGrp="1"/>
          </p:cNvSpPr>
          <p:nvPr>
            <p:ph type="ftr" sz="quarter" idx="3"/>
          </p:nvPr>
        </p:nvSpPr>
        <p:spPr/>
        <p:txBody>
          <a:bodyPr/>
          <a:lstStyle/>
          <a:p>
            <a:r>
              <a:rPr lang="en-US" dirty="0" smtClean="0"/>
              <a:t>2016 Cengage Learning Computing Conference</a:t>
            </a:r>
            <a:endParaRPr lang="en-US" dirty="0"/>
          </a:p>
        </p:txBody>
      </p:sp>
      <p:sp>
        <p:nvSpPr>
          <p:cNvPr id="5" name="Slide Number Placeholder 4"/>
          <p:cNvSpPr>
            <a:spLocks noGrp="1"/>
          </p:cNvSpPr>
          <p:nvPr>
            <p:ph type="sldNum" sz="quarter" idx="4"/>
          </p:nvPr>
        </p:nvSpPr>
        <p:spPr/>
        <p:txBody>
          <a:bodyPr/>
          <a:lstStyle/>
          <a:p>
            <a:fld id="{ADBD4D5F-7D16-514C-813F-78D5D98AD5C7}" type="slidenum">
              <a:rPr lang="en-US" smtClean="0"/>
              <a:pPr/>
              <a:t>10</a:t>
            </a:fld>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The Big Data and Analytics (continued)</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62500" lnSpcReduction="20000"/>
          </a:bodyPr>
          <a:lstStyle/>
          <a:p>
            <a:pPr lvl="0"/>
            <a:r>
              <a:rPr lang="en-US" sz="3400" dirty="0" smtClean="0"/>
              <a:t>The Pittsburgh Health Data Alliance – which aims to take data from various sources (such as medical and insurance records, wearable sensors, genetic data and even social media use) to draw a comprehensive picture of the patient as an individual, in order to offer a tailored healthcare package</a:t>
            </a:r>
            <a:endParaRPr lang="en-US" sz="3400" b="1" dirty="0" smtClean="0"/>
          </a:p>
          <a:p>
            <a:endParaRPr lang="en-US" sz="3400" b="1" dirty="0" smtClean="0"/>
          </a:p>
          <a:p>
            <a:pPr lvl="0"/>
            <a:r>
              <a:rPr lang="en-US" sz="3400" dirty="0" smtClean="0"/>
              <a:t>Apple and IBM  are collaborating on a big data health platform that will allow iPhone and Apple Watch users to share data to IBM’s Watson Health cloud healthcare analytics service. The aim is to discover new medical insights from crunching real-time activity and biometric data from millions of potential users</a:t>
            </a:r>
          </a:p>
          <a:p>
            <a:pPr>
              <a:buNone/>
            </a:pPr>
            <a:endParaRPr lang="en-US" dirty="0"/>
          </a:p>
        </p:txBody>
      </p:sp>
      <p:sp>
        <p:nvSpPr>
          <p:cNvPr id="4" name="Footer Placeholder 3"/>
          <p:cNvSpPr>
            <a:spLocks noGrp="1"/>
          </p:cNvSpPr>
          <p:nvPr>
            <p:ph type="ftr" sz="quarter" idx="3"/>
          </p:nvPr>
        </p:nvSpPr>
        <p:spPr/>
        <p:txBody>
          <a:bodyPr/>
          <a:lstStyle/>
          <a:p>
            <a:r>
              <a:rPr lang="en-US" dirty="0" smtClean="0"/>
              <a:t>2016 Cengage Learning Computing Conference</a:t>
            </a:r>
            <a:endParaRPr lang="en-US" dirty="0"/>
          </a:p>
        </p:txBody>
      </p:sp>
      <p:sp>
        <p:nvSpPr>
          <p:cNvPr id="5" name="Slide Number Placeholder 4"/>
          <p:cNvSpPr>
            <a:spLocks noGrp="1"/>
          </p:cNvSpPr>
          <p:nvPr>
            <p:ph type="sldNum" sz="quarter" idx="4"/>
          </p:nvPr>
        </p:nvSpPr>
        <p:spPr/>
        <p:txBody>
          <a:bodyPr/>
          <a:lstStyle/>
          <a:p>
            <a:fld id="{ADBD4D5F-7D16-514C-813F-78D5D98AD5C7}" type="slidenum">
              <a:rPr lang="en-US" smtClean="0"/>
              <a:pPr/>
              <a:t>11</a:t>
            </a:fld>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The Big Data and Analytics (continued)</a:t>
            </a:r>
            <a:r>
              <a:rPr lang="en-US" dirty="0" smtClean="0"/>
              <a:t/>
            </a:r>
            <a:br>
              <a:rPr lang="en-US" dirty="0" smtClean="0"/>
            </a:br>
            <a:endParaRPr lang="en-US" dirty="0"/>
          </a:p>
        </p:txBody>
      </p:sp>
      <p:sp>
        <p:nvSpPr>
          <p:cNvPr id="3" name="Content Placeholder 2"/>
          <p:cNvSpPr>
            <a:spLocks noGrp="1"/>
          </p:cNvSpPr>
          <p:nvPr>
            <p:ph idx="1"/>
          </p:nvPr>
        </p:nvSpPr>
        <p:spPr>
          <a:xfrm>
            <a:off x="753533" y="2319861"/>
            <a:ext cx="8229600" cy="3522133"/>
          </a:xfrm>
        </p:spPr>
        <p:txBody>
          <a:bodyPr>
            <a:normAutofit fontScale="25000" lnSpcReduction="20000"/>
          </a:bodyPr>
          <a:lstStyle/>
          <a:p>
            <a:pPr lvl="0"/>
            <a:r>
              <a:rPr lang="en-US" sz="8000" dirty="0" smtClean="0"/>
              <a:t>Big Data is also helping in the fight against the spread of epidemics. In Africa, mobile phone location data is proving highly valuable in efforts to track population movements, which helps to predict the spread of the Ebola virus. This gives insight into the best areas to provide treatment centers and allows movement restrictions to be put in place when necessary. </a:t>
            </a:r>
          </a:p>
          <a:p>
            <a:pPr>
              <a:buNone/>
            </a:pPr>
            <a:endParaRPr lang="en-US" sz="8000" dirty="0" smtClean="0"/>
          </a:p>
          <a:p>
            <a:pPr lvl="0"/>
            <a:r>
              <a:rPr lang="en-US" sz="8000" dirty="0" smtClean="0"/>
              <a:t>And of course, a Big Data solution has even been proposed for a cure for cancer. Flatiron Health has developed a service called the OncologyCloud, based on the idea that 96% of potentially available data on patients with cancer is not yet analyzed. It aims to take this data gathered during diagnosis and treatment, and make it available to clinicians to further their study.</a:t>
            </a:r>
          </a:p>
          <a:p>
            <a:endParaRPr lang="en-US" dirty="0"/>
          </a:p>
        </p:txBody>
      </p:sp>
      <p:sp>
        <p:nvSpPr>
          <p:cNvPr id="4" name="Footer Placeholder 3"/>
          <p:cNvSpPr>
            <a:spLocks noGrp="1"/>
          </p:cNvSpPr>
          <p:nvPr>
            <p:ph type="ftr" sz="quarter" idx="3"/>
          </p:nvPr>
        </p:nvSpPr>
        <p:spPr/>
        <p:txBody>
          <a:bodyPr/>
          <a:lstStyle/>
          <a:p>
            <a:r>
              <a:rPr lang="en-US" dirty="0" smtClean="0"/>
              <a:t>2016 Cengage Learning Computing Conference</a:t>
            </a:r>
            <a:endParaRPr lang="en-US" dirty="0"/>
          </a:p>
        </p:txBody>
      </p:sp>
      <p:sp>
        <p:nvSpPr>
          <p:cNvPr id="5" name="Slide Number Placeholder 4"/>
          <p:cNvSpPr>
            <a:spLocks noGrp="1"/>
          </p:cNvSpPr>
          <p:nvPr>
            <p:ph type="sldNum" sz="quarter" idx="4"/>
          </p:nvPr>
        </p:nvSpPr>
        <p:spPr/>
        <p:txBody>
          <a:bodyPr/>
          <a:lstStyle/>
          <a:p>
            <a:fld id="{ADBD4D5F-7D16-514C-813F-78D5D98AD5C7}" type="slidenum">
              <a:rPr lang="en-US" smtClean="0"/>
              <a:pPr/>
              <a:t>12</a:t>
            </a:fld>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The Big Data and Analytics (continued)</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85000" lnSpcReduction="20000"/>
          </a:bodyPr>
          <a:lstStyle/>
          <a:p>
            <a:pPr lvl="0"/>
            <a:r>
              <a:rPr lang="en-US" dirty="0" smtClean="0"/>
              <a:t>Better  and Faster Identification of at Risk Patents</a:t>
            </a:r>
          </a:p>
          <a:p>
            <a:pPr lvl="0"/>
            <a:endParaRPr lang="en-US" dirty="0" smtClean="0"/>
          </a:p>
          <a:p>
            <a:pPr lvl="0">
              <a:buNone/>
            </a:pPr>
            <a:endParaRPr lang="en-US" dirty="0" smtClean="0"/>
          </a:p>
          <a:p>
            <a:pPr lvl="0"/>
            <a:r>
              <a:rPr lang="en-US" dirty="0" smtClean="0"/>
              <a:t>Personalized - tailoring medicines to a person’s unique genetic makeup – and is developed by integrating a person’s genetic blueprint and data on their lifestyle and environment, then comparing it alongside thousands of others to predict illness and determine the best treatment</a:t>
            </a:r>
          </a:p>
          <a:p>
            <a:endParaRPr lang="en-US" dirty="0"/>
          </a:p>
        </p:txBody>
      </p:sp>
      <p:sp>
        <p:nvSpPr>
          <p:cNvPr id="4" name="Footer Placeholder 3"/>
          <p:cNvSpPr>
            <a:spLocks noGrp="1"/>
          </p:cNvSpPr>
          <p:nvPr>
            <p:ph type="ftr" sz="quarter" idx="3"/>
          </p:nvPr>
        </p:nvSpPr>
        <p:spPr/>
        <p:txBody>
          <a:bodyPr/>
          <a:lstStyle/>
          <a:p>
            <a:r>
              <a:rPr lang="en-US" dirty="0" smtClean="0"/>
              <a:t>2016 Cengage Learning Computing Conference</a:t>
            </a:r>
            <a:endParaRPr lang="en-US" dirty="0"/>
          </a:p>
        </p:txBody>
      </p:sp>
      <p:sp>
        <p:nvSpPr>
          <p:cNvPr id="5" name="Slide Number Placeholder 4"/>
          <p:cNvSpPr>
            <a:spLocks noGrp="1"/>
          </p:cNvSpPr>
          <p:nvPr>
            <p:ph type="sldNum" sz="quarter" idx="4"/>
          </p:nvPr>
        </p:nvSpPr>
        <p:spPr/>
        <p:txBody>
          <a:bodyPr/>
          <a:lstStyle/>
          <a:p>
            <a:fld id="{ADBD4D5F-7D16-514C-813F-78D5D98AD5C7}" type="slidenum">
              <a:rPr lang="en-US" smtClean="0"/>
              <a:pPr/>
              <a:t>13</a:t>
            </a:fld>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Wearable Computing </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77500" lnSpcReduction="20000"/>
          </a:bodyPr>
          <a:lstStyle/>
          <a:p>
            <a:pPr lvl="0"/>
            <a:r>
              <a:rPr lang="en-US" dirty="0" smtClean="0"/>
              <a:t>Wearable computing (real time monitoring, preventive healthcare, ...)</a:t>
            </a:r>
          </a:p>
          <a:p>
            <a:pPr lvl="0"/>
            <a:endParaRPr lang="en-US" dirty="0" smtClean="0"/>
          </a:p>
          <a:p>
            <a:pPr lvl="0"/>
            <a:r>
              <a:rPr lang="en-US" dirty="0" smtClean="0"/>
              <a:t> Fitbit, Jawbone, Samsung Gear Fit, and Apple Watch that allow you to track your progress and upload your data to be compiled alongside everyone else’s</a:t>
            </a:r>
          </a:p>
          <a:p>
            <a:pPr lvl="0"/>
            <a:endParaRPr lang="en-US" dirty="0" smtClean="0"/>
          </a:p>
          <a:p>
            <a:pPr lvl="0"/>
            <a:r>
              <a:rPr lang="en-US" dirty="0" smtClean="0"/>
              <a:t>In 2015, Target Corporation announced that it will give its 335,000 employees in the US Fitbit Trackers as the company focuses  more on wellness </a:t>
            </a:r>
          </a:p>
          <a:p>
            <a:endParaRPr lang="en-US" dirty="0"/>
          </a:p>
        </p:txBody>
      </p:sp>
      <p:sp>
        <p:nvSpPr>
          <p:cNvPr id="4" name="Footer Placeholder 3"/>
          <p:cNvSpPr>
            <a:spLocks noGrp="1"/>
          </p:cNvSpPr>
          <p:nvPr>
            <p:ph type="ftr" sz="quarter" idx="3"/>
          </p:nvPr>
        </p:nvSpPr>
        <p:spPr/>
        <p:txBody>
          <a:bodyPr/>
          <a:lstStyle/>
          <a:p>
            <a:r>
              <a:rPr lang="en-US" dirty="0" smtClean="0"/>
              <a:t>2016 Cengage Learning Computing Conference</a:t>
            </a:r>
            <a:endParaRPr lang="en-US" dirty="0"/>
          </a:p>
        </p:txBody>
      </p:sp>
      <p:sp>
        <p:nvSpPr>
          <p:cNvPr id="5" name="Slide Number Placeholder 4"/>
          <p:cNvSpPr>
            <a:spLocks noGrp="1"/>
          </p:cNvSpPr>
          <p:nvPr>
            <p:ph type="sldNum" sz="quarter" idx="4"/>
          </p:nvPr>
        </p:nvSpPr>
        <p:spPr/>
        <p:txBody>
          <a:bodyPr/>
          <a:lstStyle/>
          <a:p>
            <a:fld id="{ADBD4D5F-7D16-514C-813F-78D5D98AD5C7}" type="slidenum">
              <a:rPr lang="en-US" smtClean="0"/>
              <a:pPr/>
              <a:t>14</a:t>
            </a:fld>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Mobile Computing and Mobile Apps</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70000" lnSpcReduction="20000"/>
          </a:bodyPr>
          <a:lstStyle/>
          <a:p>
            <a:pPr lvl="0"/>
            <a:r>
              <a:rPr lang="en-US" dirty="0" smtClean="0"/>
              <a:t>Medical Mistakes are the 3rd Leading Cause of Death in the US (IT can help!)</a:t>
            </a:r>
          </a:p>
          <a:p>
            <a:pPr lvl="0"/>
            <a:r>
              <a:rPr lang="en-US" dirty="0" smtClean="0"/>
              <a:t>Mobile Bedside Assistance and Monitoring</a:t>
            </a:r>
          </a:p>
          <a:p>
            <a:pPr lvl="0"/>
            <a:r>
              <a:rPr lang="en-US" dirty="0" smtClean="0"/>
              <a:t>Improved access to care (virtual visit)</a:t>
            </a:r>
          </a:p>
          <a:p>
            <a:pPr lvl="0"/>
            <a:r>
              <a:rPr lang="en-US" dirty="0" smtClean="0"/>
              <a:t>Improved patient engagement (medication reminder app, text message,…)</a:t>
            </a:r>
          </a:p>
          <a:p>
            <a:pPr lvl="0"/>
            <a:r>
              <a:rPr lang="en-US" dirty="0" smtClean="0"/>
              <a:t>Improved Patient Safety, Apps can remind you to take pills, monitor side effects and transfer the knowledge to your doctor</a:t>
            </a:r>
          </a:p>
          <a:p>
            <a:pPr lvl="0"/>
            <a:r>
              <a:rPr lang="en-US" dirty="0" smtClean="0"/>
              <a:t>Reduced Medicare Fraud ($60 billion annually from Medicare, apps can track)</a:t>
            </a:r>
          </a:p>
          <a:p>
            <a:endParaRPr lang="en-US" dirty="0"/>
          </a:p>
        </p:txBody>
      </p:sp>
      <p:sp>
        <p:nvSpPr>
          <p:cNvPr id="4" name="Footer Placeholder 3"/>
          <p:cNvSpPr>
            <a:spLocks noGrp="1"/>
          </p:cNvSpPr>
          <p:nvPr>
            <p:ph type="ftr" sz="quarter" idx="3"/>
          </p:nvPr>
        </p:nvSpPr>
        <p:spPr/>
        <p:txBody>
          <a:bodyPr/>
          <a:lstStyle/>
          <a:p>
            <a:r>
              <a:rPr lang="en-US" dirty="0" smtClean="0"/>
              <a:t>2016 Cengage Learning Computing Conference</a:t>
            </a:r>
            <a:endParaRPr lang="en-US" dirty="0"/>
          </a:p>
        </p:txBody>
      </p:sp>
      <p:sp>
        <p:nvSpPr>
          <p:cNvPr id="5" name="Slide Number Placeholder 4"/>
          <p:cNvSpPr>
            <a:spLocks noGrp="1"/>
          </p:cNvSpPr>
          <p:nvPr>
            <p:ph type="sldNum" sz="quarter" idx="4"/>
          </p:nvPr>
        </p:nvSpPr>
        <p:spPr/>
        <p:txBody>
          <a:bodyPr/>
          <a:lstStyle/>
          <a:p>
            <a:fld id="{ADBD4D5F-7D16-514C-813F-78D5D98AD5C7}" type="slidenum">
              <a:rPr lang="en-US" smtClean="0"/>
              <a:pPr/>
              <a:t>15</a:t>
            </a:fld>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Collaboration Systems</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85000" lnSpcReduction="10000"/>
          </a:bodyPr>
          <a:lstStyle/>
          <a:p>
            <a:pPr lvl="0"/>
            <a:r>
              <a:rPr lang="en-US" dirty="0" smtClean="0"/>
              <a:t>Better communication between patients and healthcare providers</a:t>
            </a:r>
          </a:p>
          <a:p>
            <a:pPr lvl="0"/>
            <a:r>
              <a:rPr lang="en-US" dirty="0" smtClean="0"/>
              <a:t>Remote monitoring</a:t>
            </a:r>
          </a:p>
          <a:p>
            <a:pPr lvl="0"/>
            <a:r>
              <a:rPr lang="en-US" dirty="0" smtClean="0"/>
              <a:t>Clinical groupware- IT systems that integrate and coordinate the data provided by every member of the healthcare team, from the doctor to the patient</a:t>
            </a:r>
          </a:p>
          <a:p>
            <a:pPr lvl="0"/>
            <a:r>
              <a:rPr lang="en-US" dirty="0" smtClean="0"/>
              <a:t>Doctors on Demand- doctors and psychologists through apps for less than $40</a:t>
            </a:r>
          </a:p>
          <a:p>
            <a:endParaRPr lang="en-US" dirty="0"/>
          </a:p>
        </p:txBody>
      </p:sp>
      <p:sp>
        <p:nvSpPr>
          <p:cNvPr id="4" name="Footer Placeholder 3"/>
          <p:cNvSpPr>
            <a:spLocks noGrp="1"/>
          </p:cNvSpPr>
          <p:nvPr>
            <p:ph type="ftr" sz="quarter" idx="3"/>
          </p:nvPr>
        </p:nvSpPr>
        <p:spPr/>
        <p:txBody>
          <a:bodyPr/>
          <a:lstStyle/>
          <a:p>
            <a:r>
              <a:rPr lang="en-US" dirty="0" smtClean="0"/>
              <a:t>2016 Cengage Learning Computing Conference</a:t>
            </a:r>
            <a:endParaRPr lang="en-US" dirty="0"/>
          </a:p>
        </p:txBody>
      </p:sp>
      <p:sp>
        <p:nvSpPr>
          <p:cNvPr id="5" name="Slide Number Placeholder 4"/>
          <p:cNvSpPr>
            <a:spLocks noGrp="1"/>
          </p:cNvSpPr>
          <p:nvPr>
            <p:ph type="sldNum" sz="quarter" idx="4"/>
          </p:nvPr>
        </p:nvSpPr>
        <p:spPr/>
        <p:txBody>
          <a:bodyPr/>
          <a:lstStyle/>
          <a:p>
            <a:fld id="{ADBD4D5F-7D16-514C-813F-78D5D98AD5C7}" type="slidenum">
              <a:rPr lang="en-US" smtClean="0"/>
              <a:pPr/>
              <a:t>16</a:t>
            </a:fld>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Virtual Reality</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92500" lnSpcReduction="10000"/>
          </a:bodyPr>
          <a:lstStyle/>
          <a:p>
            <a:pPr lvl="0"/>
            <a:r>
              <a:rPr lang="en-US" dirty="0" smtClean="0"/>
              <a:t>Treatment for PTSD (Post-Traumatic Stress Disorder)</a:t>
            </a:r>
          </a:p>
          <a:p>
            <a:pPr lvl="0"/>
            <a:r>
              <a:rPr lang="en-US" dirty="0" smtClean="0"/>
              <a:t>Pain management</a:t>
            </a:r>
          </a:p>
          <a:p>
            <a:pPr lvl="0"/>
            <a:r>
              <a:rPr lang="en-US" dirty="0" smtClean="0"/>
              <a:t>Exposure therapy (patients with phobias)</a:t>
            </a:r>
          </a:p>
          <a:p>
            <a:pPr lvl="0"/>
            <a:r>
              <a:rPr lang="en-US" dirty="0" smtClean="0"/>
              <a:t>Surgical training</a:t>
            </a:r>
          </a:p>
          <a:p>
            <a:pPr lvl="0"/>
            <a:r>
              <a:rPr lang="en-US" dirty="0" smtClean="0"/>
              <a:t>Opportunities for the disabled</a:t>
            </a:r>
          </a:p>
          <a:p>
            <a:pPr lvl="0"/>
            <a:r>
              <a:rPr lang="en-US" dirty="0" smtClean="0"/>
              <a:t>Google Cardboard saved a baby's life!</a:t>
            </a:r>
          </a:p>
          <a:p>
            <a:endParaRPr lang="en-US" dirty="0"/>
          </a:p>
        </p:txBody>
      </p:sp>
      <p:sp>
        <p:nvSpPr>
          <p:cNvPr id="4" name="Footer Placeholder 3"/>
          <p:cNvSpPr>
            <a:spLocks noGrp="1"/>
          </p:cNvSpPr>
          <p:nvPr>
            <p:ph type="ftr" sz="quarter" idx="3"/>
          </p:nvPr>
        </p:nvSpPr>
        <p:spPr/>
        <p:txBody>
          <a:bodyPr/>
          <a:lstStyle/>
          <a:p>
            <a:r>
              <a:rPr lang="en-US" dirty="0" smtClean="0"/>
              <a:t>2016 Cengage Learning Computing Conference</a:t>
            </a:r>
            <a:endParaRPr lang="en-US" dirty="0"/>
          </a:p>
        </p:txBody>
      </p:sp>
      <p:sp>
        <p:nvSpPr>
          <p:cNvPr id="5" name="Slide Number Placeholder 4"/>
          <p:cNvSpPr>
            <a:spLocks noGrp="1"/>
          </p:cNvSpPr>
          <p:nvPr>
            <p:ph type="sldNum" sz="quarter" idx="4"/>
          </p:nvPr>
        </p:nvSpPr>
        <p:spPr/>
        <p:txBody>
          <a:bodyPr/>
          <a:lstStyle/>
          <a:p>
            <a:fld id="{ADBD4D5F-7D16-514C-813F-78D5D98AD5C7}" type="slidenum">
              <a:rPr lang="en-US" smtClean="0"/>
              <a:pPr/>
              <a:t>17</a:t>
            </a:fld>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Robotics</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85000" lnSpcReduction="20000"/>
          </a:bodyPr>
          <a:lstStyle/>
          <a:p>
            <a:pPr lvl="0"/>
            <a:r>
              <a:rPr lang="en-US" dirty="0" smtClean="0"/>
              <a:t>Medical robots are transforming the face of healthcare</a:t>
            </a:r>
          </a:p>
          <a:p>
            <a:pPr lvl="0"/>
            <a:r>
              <a:rPr lang="en-US" dirty="0" smtClean="0"/>
              <a:t>They  have been used to train medical personnel (doctors, dentists, and nurses)</a:t>
            </a:r>
          </a:p>
          <a:p>
            <a:pPr lvl="0"/>
            <a:r>
              <a:rPr lang="en-US" dirty="0" smtClean="0"/>
              <a:t>They have assisted elderly patients during rehabilitation</a:t>
            </a:r>
          </a:p>
          <a:p>
            <a:pPr lvl="0"/>
            <a:r>
              <a:rPr lang="en-US" dirty="0" smtClean="0"/>
              <a:t>They have allowed surgeons to make smaller incisions for certain types of surgery</a:t>
            </a:r>
          </a:p>
          <a:p>
            <a:pPr lvl="0"/>
            <a:r>
              <a:rPr lang="en-US" dirty="0" smtClean="0"/>
              <a:t>They have been used during the training process as dummies to mimic a live patient’s feelings of pain</a:t>
            </a:r>
          </a:p>
          <a:p>
            <a:endParaRPr lang="en-US" dirty="0"/>
          </a:p>
        </p:txBody>
      </p:sp>
      <p:sp>
        <p:nvSpPr>
          <p:cNvPr id="4" name="Footer Placeholder 3"/>
          <p:cNvSpPr>
            <a:spLocks noGrp="1"/>
          </p:cNvSpPr>
          <p:nvPr>
            <p:ph type="ftr" sz="quarter" idx="3"/>
          </p:nvPr>
        </p:nvSpPr>
        <p:spPr/>
        <p:txBody>
          <a:bodyPr/>
          <a:lstStyle/>
          <a:p>
            <a:r>
              <a:rPr lang="en-US" dirty="0" smtClean="0"/>
              <a:t>2016 Cengage Learning Computing Conference</a:t>
            </a:r>
            <a:endParaRPr lang="en-US" dirty="0"/>
          </a:p>
        </p:txBody>
      </p:sp>
      <p:sp>
        <p:nvSpPr>
          <p:cNvPr id="5" name="Slide Number Placeholder 4"/>
          <p:cNvSpPr>
            <a:spLocks noGrp="1"/>
          </p:cNvSpPr>
          <p:nvPr>
            <p:ph type="sldNum" sz="quarter" idx="4"/>
          </p:nvPr>
        </p:nvSpPr>
        <p:spPr/>
        <p:txBody>
          <a:bodyPr/>
          <a:lstStyle/>
          <a:p>
            <a:fld id="{ADBD4D5F-7D16-514C-813F-78D5D98AD5C7}" type="slidenum">
              <a:rPr lang="en-US" smtClean="0"/>
              <a:pPr/>
              <a:t>18</a:t>
            </a:fld>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Robotics (continued)</a:t>
            </a:r>
            <a:endParaRPr lang="en-US" dirty="0"/>
          </a:p>
        </p:txBody>
      </p:sp>
      <p:sp>
        <p:nvSpPr>
          <p:cNvPr id="3" name="Content Placeholder 2"/>
          <p:cNvSpPr>
            <a:spLocks noGrp="1"/>
          </p:cNvSpPr>
          <p:nvPr>
            <p:ph idx="1"/>
          </p:nvPr>
        </p:nvSpPr>
        <p:spPr/>
        <p:txBody>
          <a:bodyPr>
            <a:normAutofit fontScale="77500" lnSpcReduction="20000"/>
          </a:bodyPr>
          <a:lstStyle/>
          <a:p>
            <a:pPr lvl="0"/>
            <a:r>
              <a:rPr lang="en-US" dirty="0" smtClean="0"/>
              <a:t>Microbots that scrape plaque from arteries</a:t>
            </a:r>
          </a:p>
          <a:p>
            <a:pPr lvl="0"/>
            <a:endParaRPr lang="en-US" dirty="0" smtClean="0"/>
          </a:p>
          <a:p>
            <a:pPr lvl="0"/>
            <a:r>
              <a:rPr lang="en-US" dirty="0" smtClean="0"/>
              <a:t>To personal assistant robots that help care for patients</a:t>
            </a:r>
          </a:p>
          <a:p>
            <a:pPr lvl="0"/>
            <a:endParaRPr lang="en-US" dirty="0" smtClean="0"/>
          </a:p>
          <a:p>
            <a:pPr lvl="0"/>
            <a:r>
              <a:rPr lang="en-US" dirty="0" smtClean="0"/>
              <a:t>Socially assistive robots for individuals suffering from dementia</a:t>
            </a:r>
          </a:p>
          <a:p>
            <a:pPr lvl="0"/>
            <a:endParaRPr lang="en-US" dirty="0" smtClean="0"/>
          </a:p>
          <a:p>
            <a:pPr lvl="0"/>
            <a:r>
              <a:rPr lang="en-US" dirty="0" smtClean="0"/>
              <a:t>Da Vinci Surgical System, the surgical assistant the FDA approved back in 2000</a:t>
            </a:r>
          </a:p>
          <a:p>
            <a:endParaRPr lang="en-US" dirty="0"/>
          </a:p>
        </p:txBody>
      </p:sp>
      <p:sp>
        <p:nvSpPr>
          <p:cNvPr id="4" name="Footer Placeholder 3"/>
          <p:cNvSpPr>
            <a:spLocks noGrp="1"/>
          </p:cNvSpPr>
          <p:nvPr>
            <p:ph type="ftr" sz="quarter" idx="3"/>
          </p:nvPr>
        </p:nvSpPr>
        <p:spPr/>
        <p:txBody>
          <a:bodyPr/>
          <a:lstStyle/>
          <a:p>
            <a:r>
              <a:rPr lang="en-US" dirty="0" smtClean="0"/>
              <a:t>2016 Cengage Learning Computing Conference</a:t>
            </a:r>
            <a:endParaRPr lang="en-US" dirty="0"/>
          </a:p>
        </p:txBody>
      </p:sp>
      <p:sp>
        <p:nvSpPr>
          <p:cNvPr id="5" name="Slide Number Placeholder 4"/>
          <p:cNvSpPr>
            <a:spLocks noGrp="1"/>
          </p:cNvSpPr>
          <p:nvPr>
            <p:ph type="sldNum" sz="quarter" idx="4"/>
          </p:nvPr>
        </p:nvSpPr>
        <p:spPr/>
        <p:txBody>
          <a:bodyPr/>
          <a:lstStyle/>
          <a:p>
            <a:fld id="{ADBD4D5F-7D16-514C-813F-78D5D98AD5C7}" type="slidenum">
              <a:rPr lang="en-US" smtClean="0"/>
              <a:pPr/>
              <a:t>19</a:t>
            </a:fld>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US" dirty="0" smtClean="0"/>
              <a:t>Hossein Bidgoli, Ph.D.</a:t>
            </a:r>
            <a:endParaRPr lang="en-US" dirty="0"/>
          </a:p>
        </p:txBody>
      </p:sp>
      <p:sp>
        <p:nvSpPr>
          <p:cNvPr id="12" name="Content Placeholder 11"/>
          <p:cNvSpPr>
            <a:spLocks noGrp="1"/>
          </p:cNvSpPr>
          <p:nvPr>
            <p:ph idx="1"/>
          </p:nvPr>
        </p:nvSpPr>
        <p:spPr/>
        <p:txBody>
          <a:bodyPr>
            <a:normAutofit fontScale="70000" lnSpcReduction="20000"/>
          </a:bodyPr>
          <a:lstStyle/>
          <a:p>
            <a:pPr lvl="0"/>
            <a:r>
              <a:rPr lang="en-US" dirty="0" smtClean="0"/>
              <a:t>Professor of MIS at California State University</a:t>
            </a:r>
          </a:p>
          <a:p>
            <a:pPr lvl="0"/>
            <a:r>
              <a:rPr lang="en-US" dirty="0" smtClean="0"/>
              <a:t>Cengage Learning Author</a:t>
            </a:r>
          </a:p>
          <a:p>
            <a:pPr lvl="0"/>
            <a:r>
              <a:rPr lang="en-US" dirty="0" smtClean="0"/>
              <a:t>Helped set up the first PC lab in the U.S. and served as its first director </a:t>
            </a:r>
          </a:p>
          <a:p>
            <a:pPr lvl="0"/>
            <a:r>
              <a:rPr lang="en-US" dirty="0" smtClean="0"/>
              <a:t>Author of 46 textbooks, 27 lab manuals, and dozens of technical articles </a:t>
            </a:r>
          </a:p>
          <a:p>
            <a:pPr lvl="0"/>
            <a:r>
              <a:rPr lang="en-US" dirty="0" smtClean="0"/>
              <a:t>Editor-in-Chief of five major encyclopedia and handbook series </a:t>
            </a:r>
          </a:p>
          <a:p>
            <a:pPr lvl="0"/>
            <a:r>
              <a:rPr lang="en-US" dirty="0" smtClean="0"/>
              <a:t>Numerous national awards and accolades for many of these Encyclopedias and Handbooks </a:t>
            </a:r>
          </a:p>
          <a:p>
            <a:pPr lvl="0"/>
            <a:r>
              <a:rPr lang="en-US" dirty="0" smtClean="0"/>
              <a:t>2001-2002 Professor of the Year </a:t>
            </a:r>
          </a:p>
          <a:p>
            <a:pPr lvl="0"/>
            <a:r>
              <a:rPr lang="en-US" dirty="0" smtClean="0"/>
              <a:t>2015-2016 Researcher of the Year </a:t>
            </a:r>
          </a:p>
          <a:p>
            <a:endParaRPr lang="en-US" dirty="0"/>
          </a:p>
        </p:txBody>
      </p:sp>
      <p:sp>
        <p:nvSpPr>
          <p:cNvPr id="6" name="Footer Placeholder 5"/>
          <p:cNvSpPr>
            <a:spLocks noGrp="1"/>
          </p:cNvSpPr>
          <p:nvPr>
            <p:ph type="ftr" sz="quarter" idx="3"/>
          </p:nvPr>
        </p:nvSpPr>
        <p:spPr/>
        <p:txBody>
          <a:bodyPr/>
          <a:lstStyle/>
          <a:p>
            <a:r>
              <a:rPr lang="en-US" dirty="0" smtClean="0"/>
              <a:t>2016 Cengage Learning Computing Conference</a:t>
            </a:r>
            <a:endParaRPr lang="en-US" dirty="0"/>
          </a:p>
        </p:txBody>
      </p:sp>
      <p:sp>
        <p:nvSpPr>
          <p:cNvPr id="7" name="Slide Number Placeholder 6"/>
          <p:cNvSpPr>
            <a:spLocks noGrp="1"/>
          </p:cNvSpPr>
          <p:nvPr>
            <p:ph type="sldNum" sz="quarter" idx="4"/>
          </p:nvPr>
        </p:nvSpPr>
        <p:spPr/>
        <p:txBody>
          <a:bodyPr/>
          <a:lstStyle/>
          <a:p>
            <a:fld id="{ADBD4D5F-7D16-514C-813F-78D5D98AD5C7}" type="slidenum">
              <a:rPr lang="en-US" smtClean="0"/>
              <a:pPr/>
              <a:t>2</a:t>
            </a:fld>
            <a:endParaRPr lang="en-US" dirty="0"/>
          </a:p>
        </p:txBody>
      </p:sp>
    </p:spTree>
    <p:extLst>
      <p:ext uri="{BB962C8B-B14F-4D97-AF65-F5344CB8AC3E}">
        <p14:creationId xmlns:p14="http://schemas.microsoft.com/office/powerpoint/2010/main" xmlns="" val="115090789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Artificial Intelligence- IBM Watson</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92500" lnSpcReduction="20000"/>
          </a:bodyPr>
          <a:lstStyle/>
          <a:p>
            <a:pPr lvl="0"/>
            <a:r>
              <a:rPr lang="en-US" dirty="0" smtClean="0"/>
              <a:t>IBM and Pathway Genomics are developing an app that uses personal history and genetics to evaluate risks and recommend exercises and diet</a:t>
            </a:r>
          </a:p>
          <a:p>
            <a:pPr lvl="0"/>
            <a:endParaRPr lang="en-US" dirty="0" smtClean="0"/>
          </a:p>
          <a:p>
            <a:pPr lvl="0"/>
            <a:r>
              <a:rPr lang="en-US" dirty="0" smtClean="0"/>
              <a:t>Watson has vision- recognizing images and patients' records</a:t>
            </a:r>
          </a:p>
          <a:p>
            <a:pPr lvl="0"/>
            <a:endParaRPr lang="en-US" dirty="0" smtClean="0"/>
          </a:p>
          <a:p>
            <a:pPr lvl="0"/>
            <a:r>
              <a:rPr lang="en-US" dirty="0" smtClean="0"/>
              <a:t>Battling cancer with advanced genomics</a:t>
            </a:r>
          </a:p>
          <a:p>
            <a:endParaRPr lang="en-US" dirty="0"/>
          </a:p>
        </p:txBody>
      </p:sp>
      <p:sp>
        <p:nvSpPr>
          <p:cNvPr id="4" name="Footer Placeholder 3"/>
          <p:cNvSpPr>
            <a:spLocks noGrp="1"/>
          </p:cNvSpPr>
          <p:nvPr>
            <p:ph type="ftr" sz="quarter" idx="3"/>
          </p:nvPr>
        </p:nvSpPr>
        <p:spPr/>
        <p:txBody>
          <a:bodyPr/>
          <a:lstStyle/>
          <a:p>
            <a:r>
              <a:rPr lang="en-US" dirty="0" smtClean="0"/>
              <a:t>2016 Cengage Learning Computing Conference</a:t>
            </a:r>
            <a:endParaRPr lang="en-US" dirty="0"/>
          </a:p>
        </p:txBody>
      </p:sp>
      <p:sp>
        <p:nvSpPr>
          <p:cNvPr id="5" name="Slide Number Placeholder 4"/>
          <p:cNvSpPr>
            <a:spLocks noGrp="1"/>
          </p:cNvSpPr>
          <p:nvPr>
            <p:ph type="sldNum" sz="quarter" idx="4"/>
          </p:nvPr>
        </p:nvSpPr>
        <p:spPr/>
        <p:txBody>
          <a:bodyPr/>
          <a:lstStyle/>
          <a:p>
            <a:fld id="{ADBD4D5F-7D16-514C-813F-78D5D98AD5C7}" type="slidenum">
              <a:rPr lang="en-US" smtClean="0"/>
              <a:pPr/>
              <a:t>20</a:t>
            </a:fld>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Artificial Intelligence- IBM Watson (continued)</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77500" lnSpcReduction="20000"/>
          </a:bodyPr>
          <a:lstStyle/>
          <a:p>
            <a:pPr lvl="0"/>
            <a:r>
              <a:rPr lang="en-US" dirty="0" smtClean="0"/>
              <a:t>Guiding oncologists on the most appropriate cancer treatment options based on the patient's medical history and other data</a:t>
            </a:r>
          </a:p>
          <a:p>
            <a:pPr lvl="0"/>
            <a:endParaRPr lang="en-US" dirty="0" smtClean="0"/>
          </a:p>
          <a:p>
            <a:pPr lvl="0"/>
            <a:r>
              <a:rPr lang="en-US" dirty="0" smtClean="0"/>
              <a:t>Drug development- Biotech companies are combining artificial intelligence and big data to identify new drug compounds</a:t>
            </a:r>
          </a:p>
          <a:p>
            <a:pPr lvl="0"/>
            <a:endParaRPr lang="en-US" dirty="0" smtClean="0"/>
          </a:p>
          <a:p>
            <a:pPr lvl="0"/>
            <a:r>
              <a:rPr lang="en-US" dirty="0" smtClean="0"/>
              <a:t>Johnson &amp; Johnson and Sanofi are using Watson to find new targets for FDA approved drugs</a:t>
            </a:r>
          </a:p>
          <a:p>
            <a:endParaRPr lang="en-US" dirty="0"/>
          </a:p>
        </p:txBody>
      </p:sp>
      <p:sp>
        <p:nvSpPr>
          <p:cNvPr id="4" name="Footer Placeholder 3"/>
          <p:cNvSpPr>
            <a:spLocks noGrp="1"/>
          </p:cNvSpPr>
          <p:nvPr>
            <p:ph type="ftr" sz="quarter" idx="3"/>
          </p:nvPr>
        </p:nvSpPr>
        <p:spPr/>
        <p:txBody>
          <a:bodyPr/>
          <a:lstStyle/>
          <a:p>
            <a:r>
              <a:rPr lang="en-US" dirty="0" smtClean="0"/>
              <a:t>2016 Cengage Learning Computing Conference</a:t>
            </a:r>
            <a:endParaRPr lang="en-US" dirty="0"/>
          </a:p>
        </p:txBody>
      </p:sp>
      <p:sp>
        <p:nvSpPr>
          <p:cNvPr id="5" name="Slide Number Placeholder 4"/>
          <p:cNvSpPr>
            <a:spLocks noGrp="1"/>
          </p:cNvSpPr>
          <p:nvPr>
            <p:ph type="sldNum" sz="quarter" idx="4"/>
          </p:nvPr>
        </p:nvSpPr>
        <p:spPr/>
        <p:txBody>
          <a:bodyPr/>
          <a:lstStyle/>
          <a:p>
            <a:fld id="{ADBD4D5F-7D16-514C-813F-78D5D98AD5C7}" type="slidenum">
              <a:rPr lang="en-US" smtClean="0"/>
              <a:pPr/>
              <a:t>21</a:t>
            </a:fld>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Artificial Intelligence - NLP</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70000" lnSpcReduction="20000"/>
          </a:bodyPr>
          <a:lstStyle/>
          <a:p>
            <a:pPr lvl="0"/>
            <a:r>
              <a:rPr lang="en-US" dirty="0" smtClean="0"/>
              <a:t>The healthcare industry could significantly benefit from various NLP applications</a:t>
            </a:r>
          </a:p>
          <a:p>
            <a:pPr lvl="0"/>
            <a:r>
              <a:rPr lang="en-US" dirty="0" smtClean="0"/>
              <a:t>NLP systems could reduce administrative healthcare costs and improve the accuracy of data. </a:t>
            </a:r>
          </a:p>
          <a:p>
            <a:pPr lvl="0"/>
            <a:r>
              <a:rPr lang="en-US" dirty="0" smtClean="0"/>
              <a:t>An NLP-based clinical decision support: As an example, the system can be used to set up colonoscopy follow-up for patients. The system can extract relevant text from various files and then set a follow-up for the patient</a:t>
            </a:r>
          </a:p>
          <a:p>
            <a:pPr lvl="0"/>
            <a:r>
              <a:rPr lang="en-US" dirty="0" smtClean="0"/>
              <a:t>Automated dictation system: A doctor can read his/her diagnostic of a patient or an X-ray, and the NLP system generates a Word document to be sent to the patient or other doctors.</a:t>
            </a:r>
          </a:p>
          <a:p>
            <a:endParaRPr lang="en-US" dirty="0"/>
          </a:p>
        </p:txBody>
      </p:sp>
      <p:sp>
        <p:nvSpPr>
          <p:cNvPr id="4" name="Footer Placeholder 3"/>
          <p:cNvSpPr>
            <a:spLocks noGrp="1"/>
          </p:cNvSpPr>
          <p:nvPr>
            <p:ph type="ftr" sz="quarter" idx="3"/>
          </p:nvPr>
        </p:nvSpPr>
        <p:spPr/>
        <p:txBody>
          <a:bodyPr/>
          <a:lstStyle/>
          <a:p>
            <a:r>
              <a:rPr lang="en-US" dirty="0" smtClean="0"/>
              <a:t>2016 Cengage Learning Computing Conference</a:t>
            </a:r>
            <a:endParaRPr lang="en-US" dirty="0"/>
          </a:p>
        </p:txBody>
      </p:sp>
      <p:sp>
        <p:nvSpPr>
          <p:cNvPr id="5" name="Slide Number Placeholder 4"/>
          <p:cNvSpPr>
            <a:spLocks noGrp="1"/>
          </p:cNvSpPr>
          <p:nvPr>
            <p:ph type="sldNum" sz="quarter" idx="4"/>
          </p:nvPr>
        </p:nvSpPr>
        <p:spPr/>
        <p:txBody>
          <a:bodyPr/>
          <a:lstStyle/>
          <a:p>
            <a:fld id="{ADBD4D5F-7D16-514C-813F-78D5D98AD5C7}" type="slidenum">
              <a:rPr lang="en-US" smtClean="0"/>
              <a:pPr/>
              <a:t>22</a:t>
            </a:fld>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Artificial Intelligence - NLP (continued)</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62500" lnSpcReduction="20000"/>
          </a:bodyPr>
          <a:lstStyle/>
          <a:p>
            <a:pPr lvl="0"/>
            <a:r>
              <a:rPr lang="en-US" dirty="0" smtClean="0"/>
              <a:t>Text summarization: An NLP-based system can extract clinical information from multiple reports and generate a single document for a doctor’s review.</a:t>
            </a:r>
          </a:p>
          <a:p>
            <a:pPr lvl="0"/>
            <a:endParaRPr lang="en-US" dirty="0" smtClean="0"/>
          </a:p>
          <a:p>
            <a:pPr lvl="0"/>
            <a:r>
              <a:rPr lang="en-US" dirty="0" smtClean="0"/>
              <a:t>Clinical data and virtual administrative assistant: An NLP-based system could accommodate such requests as scheduling an office visit or paying any outstanding medical bills.</a:t>
            </a:r>
          </a:p>
          <a:p>
            <a:pPr lvl="0"/>
            <a:endParaRPr lang="en-US" dirty="0" smtClean="0"/>
          </a:p>
          <a:p>
            <a:pPr lvl="0"/>
            <a:r>
              <a:rPr lang="en-US" dirty="0" smtClean="0"/>
              <a:t>Real-time translation services: An NLP-based system can provide real-time translation with a high degree of accuracy for patients and clinicians, similar to those services offered by companies such as Google and Microsoft.</a:t>
            </a:r>
          </a:p>
          <a:p>
            <a:endParaRPr lang="en-US" dirty="0"/>
          </a:p>
        </p:txBody>
      </p:sp>
      <p:sp>
        <p:nvSpPr>
          <p:cNvPr id="4" name="Footer Placeholder 3"/>
          <p:cNvSpPr>
            <a:spLocks noGrp="1"/>
          </p:cNvSpPr>
          <p:nvPr>
            <p:ph type="ftr" sz="quarter" idx="3"/>
          </p:nvPr>
        </p:nvSpPr>
        <p:spPr/>
        <p:txBody>
          <a:bodyPr/>
          <a:lstStyle/>
          <a:p>
            <a:r>
              <a:rPr lang="en-US" dirty="0" smtClean="0"/>
              <a:t>2016 Cengage Learning Computing Conference</a:t>
            </a:r>
            <a:endParaRPr lang="en-US" dirty="0"/>
          </a:p>
        </p:txBody>
      </p:sp>
      <p:sp>
        <p:nvSpPr>
          <p:cNvPr id="5" name="Slide Number Placeholder 4"/>
          <p:cNvSpPr>
            <a:spLocks noGrp="1"/>
          </p:cNvSpPr>
          <p:nvPr>
            <p:ph type="sldNum" sz="quarter" idx="4"/>
          </p:nvPr>
        </p:nvSpPr>
        <p:spPr/>
        <p:txBody>
          <a:bodyPr/>
          <a:lstStyle/>
          <a:p>
            <a:fld id="{ADBD4D5F-7D16-514C-813F-78D5D98AD5C7}" type="slidenum">
              <a:rPr lang="en-US" smtClean="0"/>
              <a:pPr/>
              <a:t>23</a:t>
            </a:fld>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For additional Current Materials </a:t>
            </a:r>
            <a:br>
              <a:rPr lang="en-US" dirty="0" smtClean="0"/>
            </a:br>
            <a:r>
              <a:rPr lang="en-US" dirty="0" smtClean="0"/>
              <a:t>Follow us!</a:t>
            </a:r>
            <a:endParaRPr lang="en-US" dirty="0"/>
          </a:p>
        </p:txBody>
      </p:sp>
      <p:sp>
        <p:nvSpPr>
          <p:cNvPr id="3" name="Content Placeholder 2"/>
          <p:cNvSpPr>
            <a:spLocks noGrp="1"/>
          </p:cNvSpPr>
          <p:nvPr>
            <p:ph idx="1"/>
          </p:nvPr>
        </p:nvSpPr>
        <p:spPr/>
        <p:txBody>
          <a:bodyPr>
            <a:normAutofit fontScale="85000" lnSpcReduction="20000"/>
          </a:bodyPr>
          <a:lstStyle/>
          <a:p>
            <a:pPr marL="0" indent="0">
              <a:buFontTx/>
              <a:buNone/>
              <a:defRPr/>
            </a:pPr>
            <a:r>
              <a:rPr lang="en-US" b="1" dirty="0" smtClean="0"/>
              <a:t>Facebook</a:t>
            </a:r>
            <a:r>
              <a:rPr lang="en-US" dirty="0" smtClean="0"/>
              <a:t>: </a:t>
            </a:r>
            <a:r>
              <a:rPr lang="en-US" b="1" dirty="0" smtClean="0">
                <a:solidFill>
                  <a:srgbClr val="0070C0"/>
                </a:solidFill>
              </a:rPr>
              <a:t>4LTR-Press-for-MIS</a:t>
            </a:r>
            <a:endParaRPr lang="en-US" dirty="0" smtClean="0">
              <a:solidFill>
                <a:srgbClr val="0070C0"/>
              </a:solidFill>
            </a:endParaRPr>
          </a:p>
          <a:p>
            <a:pPr marL="0" indent="0">
              <a:buFontTx/>
              <a:buNone/>
              <a:defRPr/>
            </a:pPr>
            <a:endParaRPr lang="en-US" b="1" dirty="0" smtClean="0"/>
          </a:p>
          <a:p>
            <a:pPr marL="0" indent="0">
              <a:buFontTx/>
              <a:buNone/>
              <a:defRPr/>
            </a:pPr>
            <a:endParaRPr lang="en-US" b="1" dirty="0" smtClean="0"/>
          </a:p>
          <a:p>
            <a:pPr marL="0" indent="0">
              <a:buFontTx/>
              <a:buNone/>
              <a:defRPr/>
            </a:pPr>
            <a:r>
              <a:rPr lang="en-US" b="1" dirty="0" smtClean="0"/>
              <a:t>Twitter</a:t>
            </a:r>
            <a:r>
              <a:rPr lang="en-US" dirty="0" smtClean="0"/>
              <a:t>: </a:t>
            </a:r>
            <a:r>
              <a:rPr lang="en-US" b="1" dirty="0" smtClean="0">
                <a:solidFill>
                  <a:srgbClr val="0070C0"/>
                </a:solidFill>
              </a:rPr>
              <a:t>4LTRPress_MIS</a:t>
            </a:r>
          </a:p>
          <a:p>
            <a:pPr marL="0" indent="0">
              <a:buFontTx/>
              <a:buNone/>
              <a:defRPr/>
            </a:pPr>
            <a:endParaRPr lang="en-US" b="1" dirty="0" smtClean="0"/>
          </a:p>
          <a:p>
            <a:pPr marL="0" indent="0">
              <a:buFontTx/>
              <a:buNone/>
              <a:defRPr/>
            </a:pPr>
            <a:endParaRPr lang="en-US" b="1" dirty="0" smtClean="0"/>
          </a:p>
          <a:p>
            <a:pPr marL="0" indent="0">
              <a:buFontTx/>
              <a:buNone/>
              <a:defRPr/>
            </a:pPr>
            <a:r>
              <a:rPr lang="en-US" b="1" dirty="0" smtClean="0"/>
              <a:t>LinkedIn</a:t>
            </a:r>
            <a:r>
              <a:rPr lang="en-US" dirty="0" smtClean="0"/>
              <a:t>: </a:t>
            </a:r>
            <a:r>
              <a:rPr lang="en-US" b="1" dirty="0" smtClean="0">
                <a:solidFill>
                  <a:srgbClr val="0070C0"/>
                </a:solidFill>
              </a:rPr>
              <a:t>http://www.linkedin.com/groups/4LTR-Press-MIS-4199712</a:t>
            </a:r>
          </a:p>
          <a:p>
            <a:endParaRPr lang="en-US" dirty="0"/>
          </a:p>
        </p:txBody>
      </p:sp>
      <p:sp>
        <p:nvSpPr>
          <p:cNvPr id="4" name="Footer Placeholder 3"/>
          <p:cNvSpPr>
            <a:spLocks noGrp="1"/>
          </p:cNvSpPr>
          <p:nvPr>
            <p:ph type="ftr" sz="quarter" idx="3"/>
          </p:nvPr>
        </p:nvSpPr>
        <p:spPr/>
        <p:txBody>
          <a:bodyPr/>
          <a:lstStyle/>
          <a:p>
            <a:r>
              <a:rPr lang="en-US" dirty="0" smtClean="0"/>
              <a:t>2016 Cengage Learning Computing Conference</a:t>
            </a:r>
            <a:endParaRPr lang="en-US" dirty="0"/>
          </a:p>
        </p:txBody>
      </p:sp>
      <p:sp>
        <p:nvSpPr>
          <p:cNvPr id="5" name="Slide Number Placeholder 4"/>
          <p:cNvSpPr>
            <a:spLocks noGrp="1"/>
          </p:cNvSpPr>
          <p:nvPr>
            <p:ph type="sldNum" sz="quarter" idx="4"/>
          </p:nvPr>
        </p:nvSpPr>
        <p:spPr/>
        <p:txBody>
          <a:bodyPr/>
          <a:lstStyle/>
          <a:p>
            <a:fld id="{ADBD4D5F-7D16-514C-813F-78D5D98AD5C7}" type="slidenum">
              <a:rPr lang="en-US" smtClean="0"/>
              <a:pPr/>
              <a:t>24</a:t>
            </a:fld>
            <a:endParaRPr lang="en-US" dirty="0"/>
          </a:p>
        </p:txBody>
      </p:sp>
      <p:pic>
        <p:nvPicPr>
          <p:cNvPr id="6" name="Picture 5" descr="Bidgoli-MIS6.jpg"/>
          <p:cNvPicPr>
            <a:picLocks noChangeAspect="1"/>
          </p:cNvPicPr>
          <p:nvPr/>
        </p:nvPicPr>
        <p:blipFill>
          <a:blip r:embed="rId2"/>
          <a:stretch>
            <a:fillRect/>
          </a:stretch>
        </p:blipFill>
        <p:spPr>
          <a:xfrm>
            <a:off x="6333067" y="1470830"/>
            <a:ext cx="2602441" cy="3331124"/>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Please contact me with any questions or comments:</a:t>
            </a:r>
            <a:endParaRPr lang="en-US" dirty="0"/>
          </a:p>
        </p:txBody>
      </p:sp>
      <p:sp>
        <p:nvSpPr>
          <p:cNvPr id="3" name="Content Placeholder 2"/>
          <p:cNvSpPr>
            <a:spLocks noGrp="1"/>
          </p:cNvSpPr>
          <p:nvPr>
            <p:ph idx="1"/>
          </p:nvPr>
        </p:nvSpPr>
        <p:spPr/>
        <p:txBody>
          <a:bodyPr>
            <a:normAutofit fontScale="92500" lnSpcReduction="10000"/>
          </a:bodyPr>
          <a:lstStyle/>
          <a:p>
            <a:pPr marL="0" indent="0">
              <a:buFontTx/>
              <a:buNone/>
            </a:pPr>
            <a:r>
              <a:rPr lang="en-US" b="1" dirty="0" smtClean="0"/>
              <a:t>Hossein Bidgoli</a:t>
            </a:r>
            <a:endParaRPr lang="en-US" dirty="0" smtClean="0"/>
          </a:p>
          <a:p>
            <a:pPr marL="0" indent="0">
              <a:buFontTx/>
              <a:buNone/>
            </a:pPr>
            <a:r>
              <a:rPr lang="en-US" b="1" dirty="0" smtClean="0">
                <a:solidFill>
                  <a:srgbClr val="0070C0"/>
                </a:solidFill>
              </a:rPr>
              <a:t>hbidgoli@csub.edu</a:t>
            </a:r>
            <a:endParaRPr lang="en-US" dirty="0" smtClean="0">
              <a:solidFill>
                <a:srgbClr val="0070C0"/>
              </a:solidFill>
            </a:endParaRPr>
          </a:p>
          <a:p>
            <a:pPr marL="0" indent="0">
              <a:buFontTx/>
              <a:buNone/>
            </a:pPr>
            <a:r>
              <a:rPr lang="en-US" b="1" dirty="0" smtClean="0">
                <a:solidFill>
                  <a:srgbClr val="0070C0"/>
                </a:solidFill>
              </a:rPr>
              <a:t>https://www.csub.edu/~hbidgoli/</a:t>
            </a:r>
            <a:endParaRPr lang="en-US" dirty="0" smtClean="0">
              <a:solidFill>
                <a:srgbClr val="0070C0"/>
              </a:solidFill>
            </a:endParaRPr>
          </a:p>
          <a:p>
            <a:pPr marL="0" indent="0">
              <a:buFontTx/>
              <a:buNone/>
            </a:pPr>
            <a:endParaRPr lang="en-US" b="1" dirty="0" smtClean="0"/>
          </a:p>
          <a:p>
            <a:pPr marL="0" indent="0">
              <a:buFontTx/>
              <a:buNone/>
            </a:pPr>
            <a:r>
              <a:rPr lang="en-US" b="1" dirty="0" smtClean="0"/>
              <a:t>661-654-2331</a:t>
            </a:r>
          </a:p>
          <a:p>
            <a:pPr marL="0" indent="0">
              <a:buFontTx/>
              <a:buNone/>
            </a:pPr>
            <a:endParaRPr lang="en-US" dirty="0" smtClean="0"/>
          </a:p>
          <a:p>
            <a:pPr marL="0" indent="0">
              <a:buFontTx/>
              <a:buNone/>
            </a:pPr>
            <a:r>
              <a:rPr lang="en-US" b="1" dirty="0" smtClean="0"/>
              <a:t>Thank you!</a:t>
            </a:r>
            <a:endParaRPr lang="en-US" dirty="0"/>
          </a:p>
        </p:txBody>
      </p:sp>
      <p:sp>
        <p:nvSpPr>
          <p:cNvPr id="4" name="Footer Placeholder 3"/>
          <p:cNvSpPr>
            <a:spLocks noGrp="1"/>
          </p:cNvSpPr>
          <p:nvPr>
            <p:ph type="ftr" sz="quarter" idx="3"/>
          </p:nvPr>
        </p:nvSpPr>
        <p:spPr/>
        <p:txBody>
          <a:bodyPr/>
          <a:lstStyle/>
          <a:p>
            <a:r>
              <a:rPr lang="en-US" dirty="0" smtClean="0"/>
              <a:t>2016 Cengage Learning Computing Conference</a:t>
            </a:r>
            <a:endParaRPr lang="en-US" dirty="0"/>
          </a:p>
        </p:txBody>
      </p:sp>
      <p:sp>
        <p:nvSpPr>
          <p:cNvPr id="5" name="Slide Number Placeholder 4"/>
          <p:cNvSpPr>
            <a:spLocks noGrp="1"/>
          </p:cNvSpPr>
          <p:nvPr>
            <p:ph type="sldNum" sz="quarter" idx="4"/>
          </p:nvPr>
        </p:nvSpPr>
        <p:spPr/>
        <p:txBody>
          <a:bodyPr/>
          <a:lstStyle/>
          <a:p>
            <a:fld id="{ADBD4D5F-7D16-514C-813F-78D5D98AD5C7}" type="slidenum">
              <a:rPr lang="en-US" smtClean="0"/>
              <a:pPr/>
              <a:t>25</a:t>
            </a:fld>
            <a:endParaRPr lang="en-US" dirty="0"/>
          </a:p>
        </p:txBody>
      </p:sp>
      <p:pic>
        <p:nvPicPr>
          <p:cNvPr id="6" name="Picture 5" descr="Bidgoli-MIS6.jpg"/>
          <p:cNvPicPr>
            <a:picLocks noChangeAspect="1"/>
          </p:cNvPicPr>
          <p:nvPr/>
        </p:nvPicPr>
        <p:blipFill>
          <a:blip r:embed="rId2"/>
          <a:stretch>
            <a:fillRect/>
          </a:stretch>
        </p:blipFill>
        <p:spPr>
          <a:xfrm>
            <a:off x="6019801" y="1908043"/>
            <a:ext cx="2958042" cy="3786294"/>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1" dirty="0" smtClean="0"/>
              <a:t/>
            </a:r>
            <a:br>
              <a:rPr lang="en-US" sz="4000" b="1" dirty="0" smtClean="0"/>
            </a:br>
            <a:r>
              <a:rPr lang="en-US" sz="4000" b="1" dirty="0" smtClean="0"/>
              <a:t>In My Experience Two IT Topics Get  Students' Attention</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77500" lnSpcReduction="20000"/>
          </a:bodyPr>
          <a:lstStyle/>
          <a:p>
            <a:pPr lvl="0"/>
            <a:r>
              <a:rPr lang="en-US" dirty="0" smtClean="0"/>
              <a:t>Topics related to Jobs</a:t>
            </a:r>
          </a:p>
          <a:p>
            <a:pPr lvl="0"/>
            <a:r>
              <a:rPr lang="en-US" dirty="0" smtClean="0"/>
              <a:t>Topics related to Health Issues</a:t>
            </a:r>
          </a:p>
          <a:p>
            <a:pPr lvl="0"/>
            <a:endParaRPr lang="en-US" dirty="0" smtClean="0"/>
          </a:p>
          <a:p>
            <a:pPr lvl="0"/>
            <a:r>
              <a:rPr lang="en-US" dirty="0" smtClean="0"/>
              <a:t>IS/IT students should be given a basic knowledge and familiarity with these fields and applications that are also creating high paying jobs</a:t>
            </a:r>
          </a:p>
          <a:p>
            <a:pPr lvl="0"/>
            <a:endParaRPr lang="en-US" dirty="0" smtClean="0"/>
          </a:p>
          <a:p>
            <a:pPr lvl="0"/>
            <a:r>
              <a:rPr lang="en-US" dirty="0" smtClean="0"/>
              <a:t>This basic training should encourage some of these students to pursue a career in these new and fast growing fields</a:t>
            </a:r>
          </a:p>
          <a:p>
            <a:endParaRPr lang="en-US" dirty="0"/>
          </a:p>
        </p:txBody>
      </p:sp>
      <p:sp>
        <p:nvSpPr>
          <p:cNvPr id="4" name="Footer Placeholder 3"/>
          <p:cNvSpPr>
            <a:spLocks noGrp="1"/>
          </p:cNvSpPr>
          <p:nvPr>
            <p:ph type="ftr" sz="quarter" idx="3"/>
          </p:nvPr>
        </p:nvSpPr>
        <p:spPr/>
        <p:txBody>
          <a:bodyPr/>
          <a:lstStyle/>
          <a:p>
            <a:r>
              <a:rPr lang="en-US" dirty="0" smtClean="0"/>
              <a:t>2016 Cengage Learning Computing Conference</a:t>
            </a:r>
            <a:endParaRPr lang="en-US" dirty="0"/>
          </a:p>
        </p:txBody>
      </p:sp>
      <p:sp>
        <p:nvSpPr>
          <p:cNvPr id="5" name="Slide Number Placeholder 4"/>
          <p:cNvSpPr>
            <a:spLocks noGrp="1"/>
          </p:cNvSpPr>
          <p:nvPr>
            <p:ph type="sldNum" sz="quarter" idx="4"/>
          </p:nvPr>
        </p:nvSpPr>
        <p:spPr/>
        <p:txBody>
          <a:bodyPr/>
          <a:lstStyle/>
          <a:p>
            <a:fld id="{ADBD4D5F-7D16-514C-813F-78D5D98AD5C7}" type="slidenum">
              <a:rPr lang="en-US" smtClean="0"/>
              <a:pPr/>
              <a:t>3</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Healthcare in the United States</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62500" lnSpcReduction="20000"/>
          </a:bodyPr>
          <a:lstStyle/>
          <a:p>
            <a:pPr lvl="0"/>
            <a:r>
              <a:rPr lang="en-US" dirty="0" smtClean="0"/>
              <a:t>According to a study conducted in 2014, United State Healthcare ranked last compared to 10 other industrialized nations</a:t>
            </a:r>
          </a:p>
          <a:p>
            <a:pPr lvl="0"/>
            <a:r>
              <a:rPr lang="en-US" dirty="0" smtClean="0"/>
              <a:t>United Kingdom</a:t>
            </a:r>
          </a:p>
          <a:p>
            <a:pPr lvl="0"/>
            <a:r>
              <a:rPr lang="en-US" dirty="0" smtClean="0"/>
              <a:t>Switzerland</a:t>
            </a:r>
          </a:p>
          <a:p>
            <a:pPr lvl="0"/>
            <a:r>
              <a:rPr lang="en-US" dirty="0" smtClean="0"/>
              <a:t>Sweden</a:t>
            </a:r>
          </a:p>
          <a:p>
            <a:pPr lvl="0"/>
            <a:r>
              <a:rPr lang="en-US" dirty="0" smtClean="0"/>
              <a:t>Australia</a:t>
            </a:r>
          </a:p>
          <a:p>
            <a:pPr lvl="0"/>
            <a:r>
              <a:rPr lang="en-US" dirty="0" smtClean="0"/>
              <a:t>Germany &amp; Netherlands (tied)</a:t>
            </a:r>
          </a:p>
          <a:p>
            <a:pPr lvl="0"/>
            <a:r>
              <a:rPr lang="en-US" dirty="0" smtClean="0"/>
              <a:t>New Zealand &amp; Norway (tied)</a:t>
            </a:r>
          </a:p>
          <a:p>
            <a:pPr lvl="0"/>
            <a:r>
              <a:rPr lang="en-US" dirty="0" smtClean="0"/>
              <a:t>France</a:t>
            </a:r>
          </a:p>
          <a:p>
            <a:pPr lvl="0"/>
            <a:r>
              <a:rPr lang="en-US" dirty="0" smtClean="0"/>
              <a:t>Canada</a:t>
            </a:r>
          </a:p>
          <a:p>
            <a:pPr lvl="0"/>
            <a:r>
              <a:rPr lang="en-US" dirty="0" smtClean="0"/>
              <a:t>United States</a:t>
            </a:r>
          </a:p>
          <a:p>
            <a:endParaRPr lang="en-US" dirty="0"/>
          </a:p>
        </p:txBody>
      </p:sp>
      <p:sp>
        <p:nvSpPr>
          <p:cNvPr id="4" name="Footer Placeholder 3"/>
          <p:cNvSpPr>
            <a:spLocks noGrp="1"/>
          </p:cNvSpPr>
          <p:nvPr>
            <p:ph type="ftr" sz="quarter" idx="3"/>
          </p:nvPr>
        </p:nvSpPr>
        <p:spPr/>
        <p:txBody>
          <a:bodyPr/>
          <a:lstStyle/>
          <a:p>
            <a:r>
              <a:rPr lang="en-US" dirty="0" smtClean="0"/>
              <a:t>2016 Cengage Learning Computing Conference</a:t>
            </a:r>
            <a:endParaRPr lang="en-US" dirty="0"/>
          </a:p>
        </p:txBody>
      </p:sp>
      <p:sp>
        <p:nvSpPr>
          <p:cNvPr id="5" name="Slide Number Placeholder 4"/>
          <p:cNvSpPr>
            <a:spLocks noGrp="1"/>
          </p:cNvSpPr>
          <p:nvPr>
            <p:ph type="sldNum" sz="quarter" idx="4"/>
          </p:nvPr>
        </p:nvSpPr>
        <p:spPr/>
        <p:txBody>
          <a:bodyPr/>
          <a:lstStyle/>
          <a:p>
            <a:fld id="{ADBD4D5F-7D16-514C-813F-78D5D98AD5C7}" type="slidenum">
              <a:rPr lang="en-US" smtClean="0"/>
              <a:pPr/>
              <a:t>4</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Factors Chosen in the Study</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92500" lnSpcReduction="20000"/>
          </a:bodyPr>
          <a:lstStyle/>
          <a:p>
            <a:pPr lvl="0"/>
            <a:r>
              <a:rPr lang="en-US" dirty="0" smtClean="0"/>
              <a:t>Quality</a:t>
            </a:r>
          </a:p>
          <a:p>
            <a:pPr lvl="0"/>
            <a:r>
              <a:rPr lang="en-US" dirty="0" smtClean="0"/>
              <a:t>Efficiency</a:t>
            </a:r>
          </a:p>
          <a:p>
            <a:pPr lvl="0"/>
            <a:r>
              <a:rPr lang="en-US" dirty="0" smtClean="0"/>
              <a:t>Equity</a:t>
            </a:r>
          </a:p>
          <a:p>
            <a:pPr lvl="0"/>
            <a:r>
              <a:rPr lang="en-US" dirty="0" smtClean="0"/>
              <a:t>Healthy lives</a:t>
            </a:r>
          </a:p>
          <a:p>
            <a:pPr lvl="0"/>
            <a:r>
              <a:rPr lang="en-US" dirty="0" smtClean="0"/>
              <a:t>Another study, conducted the same year indicated that the US spends the most on healthcare compared to these nations</a:t>
            </a:r>
          </a:p>
          <a:p>
            <a:pPr lvl="0"/>
            <a:r>
              <a:rPr lang="en-US" dirty="0" smtClean="0"/>
              <a:t>We believe IT can Play a Major Role in all of these</a:t>
            </a:r>
          </a:p>
          <a:p>
            <a:endParaRPr lang="en-US" dirty="0"/>
          </a:p>
        </p:txBody>
      </p:sp>
      <p:sp>
        <p:nvSpPr>
          <p:cNvPr id="4" name="Footer Placeholder 3"/>
          <p:cNvSpPr>
            <a:spLocks noGrp="1"/>
          </p:cNvSpPr>
          <p:nvPr>
            <p:ph type="ftr" sz="quarter" idx="3"/>
          </p:nvPr>
        </p:nvSpPr>
        <p:spPr/>
        <p:txBody>
          <a:bodyPr/>
          <a:lstStyle/>
          <a:p>
            <a:r>
              <a:rPr lang="en-US" dirty="0" smtClean="0"/>
              <a:t>2016 Cengage Learning Computing Conference</a:t>
            </a:r>
            <a:endParaRPr lang="en-US" dirty="0"/>
          </a:p>
        </p:txBody>
      </p:sp>
      <p:sp>
        <p:nvSpPr>
          <p:cNvPr id="5" name="Slide Number Placeholder 4"/>
          <p:cNvSpPr>
            <a:spLocks noGrp="1"/>
          </p:cNvSpPr>
          <p:nvPr>
            <p:ph type="sldNum" sz="quarter" idx="4"/>
          </p:nvPr>
        </p:nvSpPr>
        <p:spPr/>
        <p:txBody>
          <a:bodyPr/>
          <a:lstStyle/>
          <a:p>
            <a:fld id="{ADBD4D5F-7D16-514C-813F-78D5D98AD5C7}" type="slidenum">
              <a:rPr lang="en-US" smtClean="0"/>
              <a:pPr/>
              <a:t>5</a:t>
            </a:fld>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Key Topics</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55000" lnSpcReduction="20000"/>
          </a:bodyPr>
          <a:lstStyle/>
          <a:p>
            <a:pPr lvl="0"/>
            <a:r>
              <a:rPr lang="en-US" sz="3800" dirty="0" smtClean="0"/>
              <a:t>The Internet</a:t>
            </a:r>
          </a:p>
          <a:p>
            <a:pPr lvl="0"/>
            <a:r>
              <a:rPr lang="en-US" sz="3800" dirty="0" smtClean="0"/>
              <a:t>Electronic Medical Record Systems</a:t>
            </a:r>
          </a:p>
          <a:p>
            <a:pPr lvl="0"/>
            <a:r>
              <a:rPr lang="en-US" sz="3800" dirty="0" smtClean="0"/>
              <a:t>The Big Data and Analytics</a:t>
            </a:r>
          </a:p>
          <a:p>
            <a:pPr lvl="0"/>
            <a:r>
              <a:rPr lang="en-US" sz="3800" dirty="0" smtClean="0"/>
              <a:t>Wearable Computing </a:t>
            </a:r>
          </a:p>
          <a:p>
            <a:pPr lvl="0"/>
            <a:r>
              <a:rPr lang="en-US" sz="3800" dirty="0" smtClean="0"/>
              <a:t>Mobile Computing and Mobile Apps</a:t>
            </a:r>
          </a:p>
          <a:p>
            <a:pPr lvl="0"/>
            <a:r>
              <a:rPr lang="en-US" sz="3800" dirty="0" smtClean="0"/>
              <a:t>Collaboration Systems</a:t>
            </a:r>
          </a:p>
          <a:p>
            <a:pPr lvl="0"/>
            <a:r>
              <a:rPr lang="en-US" sz="3800" dirty="0" smtClean="0"/>
              <a:t> Virtual Reality</a:t>
            </a:r>
          </a:p>
          <a:p>
            <a:pPr lvl="0"/>
            <a:r>
              <a:rPr lang="en-US" sz="3800" dirty="0" smtClean="0"/>
              <a:t>Robotics</a:t>
            </a:r>
          </a:p>
          <a:p>
            <a:pPr lvl="0"/>
            <a:r>
              <a:rPr lang="en-US" sz="3800" dirty="0" smtClean="0"/>
              <a:t>Artificial Intelligence- IBM Watson</a:t>
            </a:r>
          </a:p>
          <a:p>
            <a:pPr lvl="0"/>
            <a:r>
              <a:rPr lang="en-US" sz="3800" dirty="0" smtClean="0"/>
              <a:t>Artificial Intelligence- NLP</a:t>
            </a:r>
          </a:p>
          <a:p>
            <a:endParaRPr lang="en-US" dirty="0"/>
          </a:p>
        </p:txBody>
      </p:sp>
      <p:sp>
        <p:nvSpPr>
          <p:cNvPr id="4" name="Footer Placeholder 3"/>
          <p:cNvSpPr>
            <a:spLocks noGrp="1"/>
          </p:cNvSpPr>
          <p:nvPr>
            <p:ph type="ftr" sz="quarter" idx="3"/>
          </p:nvPr>
        </p:nvSpPr>
        <p:spPr/>
        <p:txBody>
          <a:bodyPr/>
          <a:lstStyle/>
          <a:p>
            <a:r>
              <a:rPr lang="en-US" dirty="0" smtClean="0"/>
              <a:t>2016 Cengage Learning Computing Conference</a:t>
            </a:r>
            <a:endParaRPr lang="en-US" dirty="0"/>
          </a:p>
        </p:txBody>
      </p:sp>
      <p:sp>
        <p:nvSpPr>
          <p:cNvPr id="5" name="Slide Number Placeholder 4"/>
          <p:cNvSpPr>
            <a:spLocks noGrp="1"/>
          </p:cNvSpPr>
          <p:nvPr>
            <p:ph type="sldNum" sz="quarter" idx="4"/>
          </p:nvPr>
        </p:nvSpPr>
        <p:spPr/>
        <p:txBody>
          <a:bodyPr/>
          <a:lstStyle/>
          <a:p>
            <a:fld id="{ADBD4D5F-7D16-514C-813F-78D5D98AD5C7}" type="slidenum">
              <a:rPr lang="en-US" smtClean="0"/>
              <a:pPr/>
              <a:t>6</a:t>
            </a:fld>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The Internet: Its Applications in Telemedicine and Self-diagnosing</a:t>
            </a:r>
            <a:r>
              <a:rPr lang="en-US" dirty="0" smtClean="0"/>
              <a:t/>
            </a:r>
            <a:br>
              <a:rPr lang="en-US" dirty="0" smtClean="0"/>
            </a:br>
            <a:endParaRPr lang="en-US" dirty="0"/>
          </a:p>
        </p:txBody>
      </p:sp>
      <p:sp>
        <p:nvSpPr>
          <p:cNvPr id="3" name="Content Placeholder 2"/>
          <p:cNvSpPr>
            <a:spLocks noGrp="1"/>
          </p:cNvSpPr>
          <p:nvPr>
            <p:ph idx="1"/>
          </p:nvPr>
        </p:nvSpPr>
        <p:spPr/>
        <p:txBody>
          <a:bodyPr/>
          <a:lstStyle/>
          <a:p>
            <a:pPr lvl="0"/>
            <a:r>
              <a:rPr lang="en-US" dirty="0" smtClean="0"/>
              <a:t>Yahoo! Health (</a:t>
            </a:r>
            <a:r>
              <a:rPr lang="en-US" dirty="0" smtClean="0">
                <a:solidFill>
                  <a:srgbClr val="0070C0"/>
                </a:solidFill>
              </a:rPr>
              <a:t>http://health.yahoo.net</a:t>
            </a:r>
            <a:r>
              <a:rPr lang="en-US" dirty="0" smtClean="0"/>
              <a:t>)</a:t>
            </a:r>
          </a:p>
          <a:p>
            <a:pPr lvl="0"/>
            <a:r>
              <a:rPr lang="en-US" dirty="0" smtClean="0"/>
              <a:t>National Institutes of Health (NIH) (</a:t>
            </a:r>
            <a:r>
              <a:rPr lang="en-US" dirty="0" smtClean="0">
                <a:solidFill>
                  <a:srgbClr val="0070C0"/>
                </a:solidFill>
              </a:rPr>
              <a:t>www.nih.gov</a:t>
            </a:r>
            <a:r>
              <a:rPr lang="en-US" dirty="0" smtClean="0"/>
              <a:t>)</a:t>
            </a:r>
          </a:p>
          <a:p>
            <a:pPr lvl="0"/>
            <a:r>
              <a:rPr lang="en-US" dirty="0" smtClean="0"/>
              <a:t>WebMD (</a:t>
            </a:r>
            <a:r>
              <a:rPr lang="en-US" dirty="0" smtClean="0">
                <a:solidFill>
                  <a:srgbClr val="0070C0"/>
                </a:solidFill>
              </a:rPr>
              <a:t>www.webmd.com</a:t>
            </a:r>
            <a:r>
              <a:rPr lang="en-US" dirty="0" smtClean="0"/>
              <a:t>)</a:t>
            </a:r>
          </a:p>
          <a:p>
            <a:pPr lvl="0"/>
            <a:r>
              <a:rPr lang="en-US" dirty="0" smtClean="0"/>
              <a:t>MedicineNet (</a:t>
            </a:r>
            <a:r>
              <a:rPr lang="en-US" dirty="0" smtClean="0">
                <a:solidFill>
                  <a:srgbClr val="0070C0"/>
                </a:solidFill>
              </a:rPr>
              <a:t>www.medicinenet.com/script/main/hp.asp</a:t>
            </a:r>
            <a:r>
              <a:rPr lang="en-US" dirty="0" smtClean="0"/>
              <a:t>)</a:t>
            </a:r>
          </a:p>
          <a:p>
            <a:endParaRPr lang="en-US" dirty="0"/>
          </a:p>
        </p:txBody>
      </p:sp>
      <p:sp>
        <p:nvSpPr>
          <p:cNvPr id="4" name="Footer Placeholder 3"/>
          <p:cNvSpPr>
            <a:spLocks noGrp="1"/>
          </p:cNvSpPr>
          <p:nvPr>
            <p:ph type="ftr" sz="quarter" idx="3"/>
          </p:nvPr>
        </p:nvSpPr>
        <p:spPr/>
        <p:txBody>
          <a:bodyPr/>
          <a:lstStyle/>
          <a:p>
            <a:r>
              <a:rPr lang="en-US" dirty="0" smtClean="0"/>
              <a:t>2016 Cengage Learning Computing Conference</a:t>
            </a:r>
            <a:endParaRPr lang="en-US" dirty="0"/>
          </a:p>
        </p:txBody>
      </p:sp>
      <p:sp>
        <p:nvSpPr>
          <p:cNvPr id="5" name="Slide Number Placeholder 4"/>
          <p:cNvSpPr>
            <a:spLocks noGrp="1"/>
          </p:cNvSpPr>
          <p:nvPr>
            <p:ph type="sldNum" sz="quarter" idx="4"/>
          </p:nvPr>
        </p:nvSpPr>
        <p:spPr/>
        <p:txBody>
          <a:bodyPr/>
          <a:lstStyle/>
          <a:p>
            <a:fld id="{ADBD4D5F-7D16-514C-813F-78D5D98AD5C7}" type="slidenum">
              <a:rPr lang="en-US" smtClean="0"/>
              <a:pPr/>
              <a:t>7</a:t>
            </a:fld>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Electronic Medical Record Systems</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40000" lnSpcReduction="20000"/>
          </a:bodyPr>
          <a:lstStyle/>
          <a:p>
            <a:r>
              <a:rPr lang="en-US" sz="6400" dirty="0" smtClean="0"/>
              <a:t>Improved Patient Care </a:t>
            </a:r>
          </a:p>
          <a:p>
            <a:r>
              <a:rPr lang="en-US" sz="6400" dirty="0" smtClean="0"/>
              <a:t>Increased Patient Participation </a:t>
            </a:r>
          </a:p>
          <a:p>
            <a:r>
              <a:rPr lang="en-US" sz="6400" dirty="0" smtClean="0"/>
              <a:t>Improved Care Coordination </a:t>
            </a:r>
          </a:p>
          <a:p>
            <a:r>
              <a:rPr lang="en-US" sz="6400" dirty="0" smtClean="0"/>
              <a:t>Improved Diagnostics &amp; Patient Outcomes </a:t>
            </a:r>
          </a:p>
          <a:p>
            <a:r>
              <a:rPr lang="en-US" sz="6400" dirty="0" smtClean="0"/>
              <a:t>Practice Efficiencies and Cost Savings </a:t>
            </a:r>
          </a:p>
          <a:p>
            <a:r>
              <a:rPr lang="en-US" sz="6400" dirty="0" smtClean="0"/>
              <a:t>What Medication are you Taking Dilemma! </a:t>
            </a:r>
          </a:p>
          <a:p>
            <a:r>
              <a:rPr lang="en-US" sz="6400" dirty="0" smtClean="0"/>
              <a:t>Going Green and Sustainability Issues </a:t>
            </a:r>
          </a:p>
          <a:p>
            <a:r>
              <a:rPr lang="en-US" sz="6400" dirty="0" smtClean="0"/>
              <a:t>Kaiser Permanente Case</a:t>
            </a:r>
          </a:p>
          <a:p>
            <a:endParaRPr lang="en-US" dirty="0" smtClean="0"/>
          </a:p>
          <a:p>
            <a:pPr lvl="0"/>
            <a:endParaRPr lang="en-US" b="1" dirty="0" smtClean="0"/>
          </a:p>
          <a:p>
            <a:endParaRPr lang="en-US" dirty="0"/>
          </a:p>
        </p:txBody>
      </p:sp>
      <p:sp>
        <p:nvSpPr>
          <p:cNvPr id="4" name="Footer Placeholder 3"/>
          <p:cNvSpPr>
            <a:spLocks noGrp="1"/>
          </p:cNvSpPr>
          <p:nvPr>
            <p:ph type="ftr" sz="quarter" idx="3"/>
          </p:nvPr>
        </p:nvSpPr>
        <p:spPr/>
        <p:txBody>
          <a:bodyPr/>
          <a:lstStyle/>
          <a:p>
            <a:r>
              <a:rPr lang="en-US" dirty="0" smtClean="0"/>
              <a:t>2016 Cengage Learning Computing Conference</a:t>
            </a:r>
            <a:endParaRPr lang="en-US" dirty="0"/>
          </a:p>
        </p:txBody>
      </p:sp>
      <p:sp>
        <p:nvSpPr>
          <p:cNvPr id="5" name="Slide Number Placeholder 4"/>
          <p:cNvSpPr>
            <a:spLocks noGrp="1"/>
          </p:cNvSpPr>
          <p:nvPr>
            <p:ph type="sldNum" sz="quarter" idx="4"/>
          </p:nvPr>
        </p:nvSpPr>
        <p:spPr/>
        <p:txBody>
          <a:bodyPr/>
          <a:lstStyle/>
          <a:p>
            <a:fld id="{ADBD4D5F-7D16-514C-813F-78D5D98AD5C7}" type="slidenum">
              <a:rPr lang="en-US" smtClean="0"/>
              <a:pPr/>
              <a:t>8</a:t>
            </a:fld>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The Big Data and Analytics</a:t>
            </a:r>
            <a:r>
              <a:rPr lang="en-US" dirty="0" smtClean="0"/>
              <a:t/>
            </a:r>
            <a:br>
              <a:rPr lang="en-US" dirty="0" smtClean="0"/>
            </a:br>
            <a:endParaRPr lang="en-US" dirty="0"/>
          </a:p>
        </p:txBody>
      </p:sp>
      <p:sp>
        <p:nvSpPr>
          <p:cNvPr id="3" name="Content Placeholder 2"/>
          <p:cNvSpPr>
            <a:spLocks noGrp="1"/>
          </p:cNvSpPr>
          <p:nvPr>
            <p:ph idx="1"/>
          </p:nvPr>
        </p:nvSpPr>
        <p:spPr/>
        <p:txBody>
          <a:bodyPr>
            <a:normAutofit lnSpcReduction="10000"/>
          </a:bodyPr>
          <a:lstStyle/>
          <a:p>
            <a:pPr lvl="0"/>
            <a:r>
              <a:rPr lang="en-US" sz="2400" dirty="0" smtClean="0"/>
              <a:t>EMRs are the Foundation</a:t>
            </a:r>
          </a:p>
          <a:p>
            <a:pPr lvl="0"/>
            <a:r>
              <a:rPr lang="en-US" sz="2400" dirty="0" smtClean="0"/>
              <a:t>Proactive  vs. Reactive Healthcare</a:t>
            </a:r>
          </a:p>
          <a:p>
            <a:pPr lvl="0"/>
            <a:r>
              <a:rPr lang="en-US" sz="2400" dirty="0" smtClean="0"/>
              <a:t>Prevention</a:t>
            </a:r>
          </a:p>
          <a:p>
            <a:pPr lvl="0"/>
            <a:r>
              <a:rPr lang="en-US" sz="2400" dirty="0" smtClean="0"/>
              <a:t>Better Diagnostic</a:t>
            </a:r>
          </a:p>
          <a:p>
            <a:pPr lvl="0"/>
            <a:r>
              <a:rPr lang="en-US" sz="2400" dirty="0" smtClean="0"/>
              <a:t>Express Scripts processes nearly 1.5 billion prescriptions per year</a:t>
            </a:r>
          </a:p>
          <a:p>
            <a:pPr lvl="0"/>
            <a:r>
              <a:rPr lang="en-US" sz="2400" dirty="0" smtClean="0"/>
              <a:t>Uses Big Data to make sure that patients  are filling their prescriptions through mail order</a:t>
            </a:r>
          </a:p>
          <a:p>
            <a:pPr lvl="0"/>
            <a:r>
              <a:rPr lang="en-US" sz="2400" dirty="0" smtClean="0"/>
              <a:t>This is a lot less expensive than through pharmacies</a:t>
            </a:r>
            <a:endParaRPr lang="en-US" sz="2400" dirty="0"/>
          </a:p>
        </p:txBody>
      </p:sp>
      <p:sp>
        <p:nvSpPr>
          <p:cNvPr id="4" name="Footer Placeholder 3"/>
          <p:cNvSpPr>
            <a:spLocks noGrp="1"/>
          </p:cNvSpPr>
          <p:nvPr>
            <p:ph type="ftr" sz="quarter" idx="3"/>
          </p:nvPr>
        </p:nvSpPr>
        <p:spPr/>
        <p:txBody>
          <a:bodyPr/>
          <a:lstStyle/>
          <a:p>
            <a:r>
              <a:rPr lang="en-US" dirty="0" smtClean="0"/>
              <a:t>2016 Cengage Learning Computing Conference</a:t>
            </a:r>
            <a:endParaRPr lang="en-US" dirty="0"/>
          </a:p>
        </p:txBody>
      </p:sp>
      <p:sp>
        <p:nvSpPr>
          <p:cNvPr id="5" name="Slide Number Placeholder 4"/>
          <p:cNvSpPr>
            <a:spLocks noGrp="1"/>
          </p:cNvSpPr>
          <p:nvPr>
            <p:ph type="sldNum" sz="quarter" idx="4"/>
          </p:nvPr>
        </p:nvSpPr>
        <p:spPr/>
        <p:txBody>
          <a:bodyPr/>
          <a:lstStyle/>
          <a:p>
            <a:fld id="{ADBD4D5F-7D16-514C-813F-78D5D98AD5C7}" type="slidenum">
              <a:rPr lang="en-US" smtClean="0"/>
              <a:pPr/>
              <a:t>9</a:t>
            </a:fld>
            <a:endParaRPr lang="en-US" dirty="0"/>
          </a:p>
        </p:txBody>
      </p:sp>
    </p:spTree>
  </p:cSld>
  <p:clrMapOvr>
    <a:masterClrMapping/>
  </p:clrMapOvr>
</p:sld>
</file>

<file path=ppt/theme/theme1.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251</TotalTime>
  <Words>1414</Words>
  <Application>Microsoft Macintosh PowerPoint</Application>
  <PresentationFormat>On-screen Show (4:3)</PresentationFormat>
  <Paragraphs>216</Paragraphs>
  <Slides>25</Slides>
  <Notes>0</Notes>
  <HiddenSlides>0</HiddenSlides>
  <MMClips>0</MMClips>
  <ScaleCrop>false</ScaleCrop>
  <HeadingPairs>
    <vt:vector size="4" baseType="variant">
      <vt:variant>
        <vt:lpstr>Theme</vt:lpstr>
      </vt:variant>
      <vt:variant>
        <vt:i4>2</vt:i4>
      </vt:variant>
      <vt:variant>
        <vt:lpstr>Slide Titles</vt:lpstr>
      </vt:variant>
      <vt:variant>
        <vt:i4>25</vt:i4>
      </vt:variant>
    </vt:vector>
  </HeadingPairs>
  <TitlesOfParts>
    <vt:vector size="27" baseType="lpstr">
      <vt:lpstr>1_Custom Design</vt:lpstr>
      <vt:lpstr>Office Theme</vt:lpstr>
      <vt:lpstr>Integrating "e-Health" Concepts and Applications into your First IS/IT Course: Connecting your Course to Real Life Practice </vt:lpstr>
      <vt:lpstr>Hossein Bidgoli, Ph.D.</vt:lpstr>
      <vt:lpstr> In My Experience Two IT Topics Get  Students' Attention </vt:lpstr>
      <vt:lpstr>Healthcare in the United States </vt:lpstr>
      <vt:lpstr> Factors Chosen in the Study </vt:lpstr>
      <vt:lpstr>Key Topics </vt:lpstr>
      <vt:lpstr> The Internet: Its Applications in Telemedicine and Self-diagnosing </vt:lpstr>
      <vt:lpstr>Electronic Medical Record Systems </vt:lpstr>
      <vt:lpstr>The Big Data and Analytics </vt:lpstr>
      <vt:lpstr> The Big Data and Analytics (continued) </vt:lpstr>
      <vt:lpstr> The Big Data and Analytics (continued) </vt:lpstr>
      <vt:lpstr> The Big Data and Analytics (continued) </vt:lpstr>
      <vt:lpstr> The Big Data and Analytics (continued) </vt:lpstr>
      <vt:lpstr>Wearable Computing  </vt:lpstr>
      <vt:lpstr>Mobile Computing and Mobile Apps </vt:lpstr>
      <vt:lpstr>Collaboration Systems </vt:lpstr>
      <vt:lpstr>Virtual Reality </vt:lpstr>
      <vt:lpstr>Robotics </vt:lpstr>
      <vt:lpstr>Robotics (continued)</vt:lpstr>
      <vt:lpstr>Artificial Intelligence- IBM Watson </vt:lpstr>
      <vt:lpstr> Artificial Intelligence- IBM Watson (continued) </vt:lpstr>
      <vt:lpstr>Artificial Intelligence - NLP </vt:lpstr>
      <vt:lpstr> Artificial Intelligence - NLP (continued) </vt:lpstr>
      <vt:lpstr>For additional Current Materials  Follow us!</vt:lpstr>
      <vt:lpstr>Please contact me with any questions or comments:</vt:lpstr>
    </vt:vector>
  </TitlesOfParts>
  <Company>Thomson Learning</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Matthew Williams</dc:creator>
  <cp:lastModifiedBy>Hossine Bidgoli</cp:lastModifiedBy>
  <cp:revision>52</cp:revision>
  <dcterms:created xsi:type="dcterms:W3CDTF">2015-11-02T15:51:27Z</dcterms:created>
  <dcterms:modified xsi:type="dcterms:W3CDTF">2017-03-04T00:36:00Z</dcterms:modified>
</cp:coreProperties>
</file>