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7" r:id="rId2"/>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86" d="100"/>
          <a:sy n="86" d="100"/>
        </p:scale>
        <p:origin x="53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8724AFC-1FA6-4B3D-973C-0417BACFBA84}" type="datetimeFigureOut">
              <a:rPr lang="en-US" smtClean="0"/>
              <a:t>2/1/2023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ED1020B-410A-417B-8127-AC5107C39D9D}" type="slidenum">
              <a:rPr lang="en-US" smtClean="0"/>
              <a:t>‹#›</a:t>
            </a:fld>
            <a:endParaRPr lang="en-US"/>
          </a:p>
        </p:txBody>
      </p:sp>
    </p:spTree>
    <p:extLst>
      <p:ext uri="{BB962C8B-B14F-4D97-AF65-F5344CB8AC3E}">
        <p14:creationId xmlns:p14="http://schemas.microsoft.com/office/powerpoint/2010/main" val="80252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E3207C-45C0-490B-AEEC-FA3656FFEBDC}" type="datetime1">
              <a:rPr lang="en-US" smtClean="0"/>
              <a:t>2/1/2023</a:t>
            </a:fld>
            <a:endParaRPr lang="en-US"/>
          </a:p>
        </p:txBody>
      </p:sp>
      <p:sp>
        <p:nvSpPr>
          <p:cNvPr id="5" name="Footer Placeholder 4"/>
          <p:cNvSpPr>
            <a:spLocks noGrp="1"/>
          </p:cNvSpPr>
          <p:nvPr>
            <p:ph type="ftr" sz="quarter" idx="11"/>
          </p:nvPr>
        </p:nvSpPr>
        <p:spPr/>
        <p:txBody>
          <a:bodyPr/>
          <a:lstStyle/>
          <a:p>
            <a:r>
              <a:rPr lang="en-US"/>
              <a:t>Payment Services - January 2021</a:t>
            </a:r>
          </a:p>
        </p:txBody>
      </p:sp>
      <p:sp>
        <p:nvSpPr>
          <p:cNvPr id="6" name="Slide Number Placeholder 5"/>
          <p:cNvSpPr>
            <a:spLocks noGrp="1"/>
          </p:cNvSpPr>
          <p:nvPr>
            <p:ph type="sldNum" sz="quarter" idx="12"/>
          </p:nvPr>
        </p:nvSpPr>
        <p:spPr/>
        <p:txBody>
          <a:bodyPr/>
          <a:lstStyle/>
          <a:p>
            <a:fld id="{BF39D785-B33F-41D9-A2A3-23229B841E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987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97B23-7DD6-422C-8986-FA4945E4FA08}" type="datetime1">
              <a:rPr lang="en-US" smtClean="0"/>
              <a:t>2/1/2023</a:t>
            </a:fld>
            <a:endParaRPr lang="en-US"/>
          </a:p>
        </p:txBody>
      </p:sp>
      <p:sp>
        <p:nvSpPr>
          <p:cNvPr id="5" name="Footer Placeholder 4"/>
          <p:cNvSpPr>
            <a:spLocks noGrp="1"/>
          </p:cNvSpPr>
          <p:nvPr>
            <p:ph type="ftr" sz="quarter" idx="11"/>
          </p:nvPr>
        </p:nvSpPr>
        <p:spPr/>
        <p:txBody>
          <a:bodyPr/>
          <a:lstStyle/>
          <a:p>
            <a:r>
              <a:rPr lang="en-US"/>
              <a:t>Payment Services - January 2021</a:t>
            </a:r>
          </a:p>
        </p:txBody>
      </p:sp>
      <p:sp>
        <p:nvSpPr>
          <p:cNvPr id="6" name="Slide Number Placeholder 5"/>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387823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8FCAA8-17C9-4CFA-BC27-BC61631AD45A}" type="datetime1">
              <a:rPr lang="en-US" smtClean="0"/>
              <a:t>2/1/2023</a:t>
            </a:fld>
            <a:endParaRPr lang="en-US"/>
          </a:p>
        </p:txBody>
      </p:sp>
      <p:sp>
        <p:nvSpPr>
          <p:cNvPr id="5" name="Footer Placeholder 4"/>
          <p:cNvSpPr>
            <a:spLocks noGrp="1"/>
          </p:cNvSpPr>
          <p:nvPr>
            <p:ph type="ftr" sz="quarter" idx="11"/>
          </p:nvPr>
        </p:nvSpPr>
        <p:spPr/>
        <p:txBody>
          <a:bodyPr/>
          <a:lstStyle/>
          <a:p>
            <a:r>
              <a:rPr lang="en-US"/>
              <a:t>Payment Services - January 2021</a:t>
            </a:r>
          </a:p>
        </p:txBody>
      </p:sp>
      <p:sp>
        <p:nvSpPr>
          <p:cNvPr id="6" name="Slide Number Placeholder 5"/>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307123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C9E99E-E6C8-4A27-BCC4-87A7CBEEF38C}" type="datetime1">
              <a:rPr lang="en-US" smtClean="0"/>
              <a:t>2/1/2023</a:t>
            </a:fld>
            <a:endParaRPr lang="en-US"/>
          </a:p>
        </p:txBody>
      </p:sp>
      <p:sp>
        <p:nvSpPr>
          <p:cNvPr id="5" name="Footer Placeholder 4"/>
          <p:cNvSpPr>
            <a:spLocks noGrp="1"/>
          </p:cNvSpPr>
          <p:nvPr>
            <p:ph type="ftr" sz="quarter" idx="11"/>
          </p:nvPr>
        </p:nvSpPr>
        <p:spPr/>
        <p:txBody>
          <a:bodyPr/>
          <a:lstStyle/>
          <a:p>
            <a:r>
              <a:rPr lang="en-US"/>
              <a:t>Payment Services - January 2021</a:t>
            </a:r>
          </a:p>
        </p:txBody>
      </p:sp>
      <p:sp>
        <p:nvSpPr>
          <p:cNvPr id="6" name="Slide Number Placeholder 5"/>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259749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DAE6F-4896-4BCB-85A2-6AB6A00BEE4D}" type="datetime1">
              <a:rPr lang="en-US" smtClean="0"/>
              <a:t>2/1/2023</a:t>
            </a:fld>
            <a:endParaRPr lang="en-US"/>
          </a:p>
        </p:txBody>
      </p:sp>
      <p:sp>
        <p:nvSpPr>
          <p:cNvPr id="5" name="Footer Placeholder 4"/>
          <p:cNvSpPr>
            <a:spLocks noGrp="1"/>
          </p:cNvSpPr>
          <p:nvPr>
            <p:ph type="ftr" sz="quarter" idx="11"/>
          </p:nvPr>
        </p:nvSpPr>
        <p:spPr/>
        <p:txBody>
          <a:bodyPr/>
          <a:lstStyle/>
          <a:p>
            <a:r>
              <a:rPr lang="en-US"/>
              <a:t>Payment Services - January 2021</a:t>
            </a:r>
          </a:p>
        </p:txBody>
      </p:sp>
      <p:sp>
        <p:nvSpPr>
          <p:cNvPr id="6" name="Slide Number Placeholder 5"/>
          <p:cNvSpPr>
            <a:spLocks noGrp="1"/>
          </p:cNvSpPr>
          <p:nvPr>
            <p:ph type="sldNum" sz="quarter" idx="12"/>
          </p:nvPr>
        </p:nvSpPr>
        <p:spPr/>
        <p:txBody>
          <a:bodyPr/>
          <a:lstStyle/>
          <a:p>
            <a:fld id="{BF39D785-B33F-41D9-A2A3-23229B841E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54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FE027B-8396-4E92-9F69-E79B0177D642}" type="datetime1">
              <a:rPr lang="en-US" smtClean="0"/>
              <a:t>2/1/2023</a:t>
            </a:fld>
            <a:endParaRPr lang="en-US"/>
          </a:p>
        </p:txBody>
      </p:sp>
      <p:sp>
        <p:nvSpPr>
          <p:cNvPr id="6" name="Footer Placeholder 5"/>
          <p:cNvSpPr>
            <a:spLocks noGrp="1"/>
          </p:cNvSpPr>
          <p:nvPr>
            <p:ph type="ftr" sz="quarter" idx="11"/>
          </p:nvPr>
        </p:nvSpPr>
        <p:spPr/>
        <p:txBody>
          <a:bodyPr/>
          <a:lstStyle/>
          <a:p>
            <a:r>
              <a:rPr lang="en-US"/>
              <a:t>Payment Services - January 2021</a:t>
            </a:r>
          </a:p>
        </p:txBody>
      </p:sp>
      <p:sp>
        <p:nvSpPr>
          <p:cNvPr id="7" name="Slide Number Placeholder 6"/>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360557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DF26EF-E379-4CB2-BCC6-C38C58F02773}" type="datetime1">
              <a:rPr lang="en-US" smtClean="0"/>
              <a:t>2/1/2023</a:t>
            </a:fld>
            <a:endParaRPr lang="en-US"/>
          </a:p>
        </p:txBody>
      </p:sp>
      <p:sp>
        <p:nvSpPr>
          <p:cNvPr id="8" name="Footer Placeholder 7"/>
          <p:cNvSpPr>
            <a:spLocks noGrp="1"/>
          </p:cNvSpPr>
          <p:nvPr>
            <p:ph type="ftr" sz="quarter" idx="11"/>
          </p:nvPr>
        </p:nvSpPr>
        <p:spPr/>
        <p:txBody>
          <a:bodyPr/>
          <a:lstStyle/>
          <a:p>
            <a:r>
              <a:rPr lang="en-US"/>
              <a:t>Payment Services - January 2021</a:t>
            </a:r>
          </a:p>
        </p:txBody>
      </p:sp>
      <p:sp>
        <p:nvSpPr>
          <p:cNvPr id="9" name="Slide Number Placeholder 8"/>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128236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F3F8AD-47FB-4B32-BBE7-78BFCCA3E05B}" type="datetime1">
              <a:rPr lang="en-US" smtClean="0"/>
              <a:t>2/1/2023</a:t>
            </a:fld>
            <a:endParaRPr lang="en-US"/>
          </a:p>
        </p:txBody>
      </p:sp>
      <p:sp>
        <p:nvSpPr>
          <p:cNvPr id="4" name="Footer Placeholder 3"/>
          <p:cNvSpPr>
            <a:spLocks noGrp="1"/>
          </p:cNvSpPr>
          <p:nvPr>
            <p:ph type="ftr" sz="quarter" idx="11"/>
          </p:nvPr>
        </p:nvSpPr>
        <p:spPr/>
        <p:txBody>
          <a:bodyPr/>
          <a:lstStyle/>
          <a:p>
            <a:r>
              <a:rPr lang="en-US"/>
              <a:t>Payment Services - January 2021</a:t>
            </a:r>
          </a:p>
        </p:txBody>
      </p:sp>
      <p:sp>
        <p:nvSpPr>
          <p:cNvPr id="5" name="Slide Number Placeholder 4"/>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121711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3F0244-4203-447E-A54F-B4CBC29750E6}" type="datetime1">
              <a:rPr lang="en-US" smtClean="0"/>
              <a:t>2/1/2023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Payment Services - January 2021</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1942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97ECBC-7872-465A-89AB-D1EEE588176D}" type="datetime1">
              <a:rPr lang="en-US" smtClean="0"/>
              <a:t>2/1/2023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Payment Services - January 2021</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39D785-B33F-41D9-A2A3-23229B841EDD}" type="slidenum">
              <a:rPr lang="en-US" smtClean="0"/>
              <a:t>‹#›</a:t>
            </a:fld>
            <a:endParaRPr lang="en-US"/>
          </a:p>
        </p:txBody>
      </p:sp>
    </p:spTree>
    <p:extLst>
      <p:ext uri="{BB962C8B-B14F-4D97-AF65-F5344CB8AC3E}">
        <p14:creationId xmlns:p14="http://schemas.microsoft.com/office/powerpoint/2010/main" val="222034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4ADE9-68D9-4AD8-A8AB-C8740B75195E}" type="datetime1">
              <a:rPr lang="en-US" smtClean="0"/>
              <a:t>2/1/2023</a:t>
            </a:fld>
            <a:endParaRPr lang="en-US"/>
          </a:p>
        </p:txBody>
      </p:sp>
      <p:sp>
        <p:nvSpPr>
          <p:cNvPr id="6" name="Footer Placeholder 5"/>
          <p:cNvSpPr>
            <a:spLocks noGrp="1"/>
          </p:cNvSpPr>
          <p:nvPr>
            <p:ph type="ftr" sz="quarter" idx="11"/>
          </p:nvPr>
        </p:nvSpPr>
        <p:spPr/>
        <p:txBody>
          <a:bodyPr/>
          <a:lstStyle/>
          <a:p>
            <a:r>
              <a:rPr lang="en-US"/>
              <a:t>Payment Services - January 2021</a:t>
            </a:r>
          </a:p>
        </p:txBody>
      </p:sp>
      <p:sp>
        <p:nvSpPr>
          <p:cNvPr id="7" name="Slide Number Placeholder 6"/>
          <p:cNvSpPr>
            <a:spLocks noGrp="1"/>
          </p:cNvSpPr>
          <p:nvPr>
            <p:ph type="sldNum" sz="quarter" idx="12"/>
          </p:nvPr>
        </p:nvSpPr>
        <p:spPr/>
        <p:txBody>
          <a:bodyPr/>
          <a:lstStyle/>
          <a:p>
            <a:fld id="{BF39D785-B33F-41D9-A2A3-23229B841EDD}" type="slidenum">
              <a:rPr lang="en-US" smtClean="0"/>
              <a:t>‹#›</a:t>
            </a:fld>
            <a:endParaRPr lang="en-US"/>
          </a:p>
        </p:txBody>
      </p:sp>
    </p:spTree>
    <p:extLst>
      <p:ext uri="{BB962C8B-B14F-4D97-AF65-F5344CB8AC3E}">
        <p14:creationId xmlns:p14="http://schemas.microsoft.com/office/powerpoint/2010/main" val="318558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2A1D820-3EC1-4CFF-8D05-AA632032B21A}" type="datetime1">
              <a:rPr lang="en-US" smtClean="0"/>
              <a:t>2/1/2023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Payment Services - January 2021</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F39D785-B33F-41D9-A2A3-23229B841EDD}"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8794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F7DC-FCA0-47D4-9D58-DC4C35C88B69}"/>
              </a:ext>
            </a:extLst>
          </p:cNvPr>
          <p:cNvSpPr>
            <a:spLocks noGrp="1"/>
          </p:cNvSpPr>
          <p:nvPr>
            <p:ph type="title"/>
          </p:nvPr>
        </p:nvSpPr>
        <p:spPr>
          <a:xfrm>
            <a:off x="926905" y="458585"/>
            <a:ext cx="10058400" cy="1080558"/>
          </a:xfrm>
        </p:spPr>
        <p:txBody>
          <a:bodyPr>
            <a:normAutofit/>
          </a:bodyPr>
          <a:lstStyle/>
          <a:p>
            <a:r>
              <a:rPr lang="en-US" sz="3600" b="1" dirty="0"/>
              <a:t>The following information for the receiving payee and bank </a:t>
            </a:r>
            <a:r>
              <a:rPr lang="en-US" sz="3600" b="1" u="sng" dirty="0"/>
              <a:t>must be provided </a:t>
            </a:r>
            <a:r>
              <a:rPr lang="en-US" sz="3600" b="1" dirty="0"/>
              <a:t>in order for a wire to be sent:</a:t>
            </a:r>
          </a:p>
        </p:txBody>
      </p:sp>
      <p:sp>
        <p:nvSpPr>
          <p:cNvPr id="4" name="TextBox 3">
            <a:extLst>
              <a:ext uri="{FF2B5EF4-FFF2-40B4-BE49-F238E27FC236}">
                <a16:creationId xmlns:a16="http://schemas.microsoft.com/office/drawing/2014/main" id="{413E7511-B319-4C79-8729-D47BF2362C61}"/>
              </a:ext>
            </a:extLst>
          </p:cNvPr>
          <p:cNvSpPr txBox="1"/>
          <p:nvPr/>
        </p:nvSpPr>
        <p:spPr>
          <a:xfrm>
            <a:off x="554477" y="1658471"/>
            <a:ext cx="11488366" cy="4801314"/>
          </a:xfrm>
          <a:prstGeom prst="rect">
            <a:avLst/>
          </a:prstGeom>
          <a:noFill/>
        </p:spPr>
        <p:txBody>
          <a:bodyPr wrap="square" rtlCol="0">
            <a:spAutoFit/>
          </a:bodyPr>
          <a:lstStyle/>
          <a:p>
            <a:pPr marL="342900" indent="-342900">
              <a:buFont typeface="+mj-lt"/>
              <a:buAutoNum type="arabicPeriod"/>
            </a:pPr>
            <a:r>
              <a:rPr lang="en-US" dirty="0"/>
              <a:t>Bank Name</a:t>
            </a:r>
          </a:p>
          <a:p>
            <a:pPr marL="342900" indent="-342900">
              <a:buFont typeface="+mj-lt"/>
              <a:buAutoNum type="arabicPeriod"/>
            </a:pPr>
            <a:r>
              <a:rPr lang="en-US" dirty="0"/>
              <a:t>Branch Address</a:t>
            </a:r>
          </a:p>
          <a:p>
            <a:pPr marL="342900" indent="-342900">
              <a:buFont typeface="+mj-lt"/>
              <a:buAutoNum type="arabicPeriod"/>
            </a:pPr>
            <a:r>
              <a:rPr lang="en-US" dirty="0"/>
              <a:t>Bank Account Name for the beneficiary </a:t>
            </a:r>
          </a:p>
          <a:p>
            <a:pPr marL="342900" indent="-342900">
              <a:buFont typeface="+mj-lt"/>
              <a:buAutoNum type="arabicPeriod"/>
            </a:pPr>
            <a:r>
              <a:rPr lang="en-US" dirty="0"/>
              <a:t>Beneficiary Address</a:t>
            </a:r>
          </a:p>
          <a:p>
            <a:pPr marL="342900" indent="-342900">
              <a:buFont typeface="+mj-lt"/>
              <a:buAutoNum type="arabicPeriod"/>
            </a:pPr>
            <a:r>
              <a:rPr lang="en-US" dirty="0"/>
              <a:t>IBAN (international bank account number)</a:t>
            </a:r>
          </a:p>
          <a:p>
            <a:pPr marL="342900" indent="-342900">
              <a:buFont typeface="+mj-lt"/>
              <a:buAutoNum type="arabicPeriod"/>
            </a:pPr>
            <a:r>
              <a:rPr lang="en-US" dirty="0"/>
              <a:t>SWIFT or BIC code </a:t>
            </a:r>
          </a:p>
          <a:p>
            <a:pPr marL="342900" indent="-342900">
              <a:buFont typeface="+mj-lt"/>
              <a:buAutoNum type="arabicPeriod"/>
            </a:pPr>
            <a:r>
              <a:rPr lang="en-US" dirty="0"/>
              <a:t>IRC – International Routing Code (if applicable.  Some countries require it.) </a:t>
            </a:r>
          </a:p>
          <a:p>
            <a:pPr marL="342900" indent="-342900">
              <a:buFont typeface="+mj-lt"/>
              <a:buAutoNum type="arabicPeriod"/>
            </a:pPr>
            <a:r>
              <a:rPr lang="en-US" dirty="0"/>
              <a:t>What should be referenced on the wire? Invoice number? Student Name? Detail that information in the Description field. </a:t>
            </a:r>
          </a:p>
          <a:p>
            <a:r>
              <a:rPr lang="en-US" dirty="0"/>
              <a:t>**</a:t>
            </a:r>
            <a:r>
              <a:rPr lang="en-US" b="1" dirty="0"/>
              <a:t>We can’t process wires that specify a secondary beneficiary </a:t>
            </a:r>
            <a:r>
              <a:rPr lang="en-US" dirty="0"/>
              <a:t>(someone other than the payee on the form).**</a:t>
            </a:r>
          </a:p>
          <a:p>
            <a:endParaRPr lang="en-US" sz="1050" dirty="0"/>
          </a:p>
          <a:p>
            <a:r>
              <a:rPr lang="en-US" u="sng" dirty="0"/>
              <a:t>If the invoice has a secondary beneficiary, or you can’t get some of the required information, you have 2 choices:</a:t>
            </a:r>
          </a:p>
          <a:p>
            <a:pPr marL="342900" indent="-342900">
              <a:buAutoNum type="arabicPeriod"/>
            </a:pPr>
            <a:r>
              <a:rPr lang="en-US" dirty="0"/>
              <a:t>Pay using a ProCard, assuming the goods &amp; services aren’t listed as prohibited items in the ProCard Handbook. When choosing this option, the department will pay a 2.5% international transaction fee. </a:t>
            </a:r>
          </a:p>
          <a:p>
            <a:pPr marL="342900" indent="-342900">
              <a:buAutoNum type="arabicPeriod"/>
            </a:pPr>
            <a:r>
              <a:rPr lang="en-US" dirty="0"/>
              <a:t>Submit a regular Direct Pay and a check will be produced; specify it to be picked up by Payment Services.  The chartfield(s) on the DP will be charged to have the check sent via USPS, UPS, or FedEx international (tracked) mail. Payment Services will coordinate with the Mailroom. </a:t>
            </a:r>
          </a:p>
        </p:txBody>
      </p:sp>
      <p:sp>
        <p:nvSpPr>
          <p:cNvPr id="5" name="Footer Placeholder 4">
            <a:extLst>
              <a:ext uri="{FF2B5EF4-FFF2-40B4-BE49-F238E27FC236}">
                <a16:creationId xmlns:a16="http://schemas.microsoft.com/office/drawing/2014/main" id="{D13F5599-12FF-485D-9FD5-1BFB826EE02F}"/>
              </a:ext>
            </a:extLst>
          </p:cNvPr>
          <p:cNvSpPr>
            <a:spLocks noGrp="1"/>
          </p:cNvSpPr>
          <p:nvPr>
            <p:ph type="ftr" sz="quarter" idx="11"/>
          </p:nvPr>
        </p:nvSpPr>
        <p:spPr/>
        <p:txBody>
          <a:bodyPr/>
          <a:lstStyle/>
          <a:p>
            <a:r>
              <a:rPr lang="en-US" dirty="0"/>
              <a:t>Payment Services – FEBRUARY 2022</a:t>
            </a:r>
          </a:p>
        </p:txBody>
      </p:sp>
    </p:spTree>
    <p:extLst>
      <p:ext uri="{BB962C8B-B14F-4D97-AF65-F5344CB8AC3E}">
        <p14:creationId xmlns:p14="http://schemas.microsoft.com/office/powerpoint/2010/main" val="2868761610"/>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44546A"/>
      </a:dk2>
      <a:lt2>
        <a:srgbClr val="E7E6E6"/>
      </a:lt2>
      <a:accent1>
        <a:srgbClr val="4472C4"/>
      </a:accent1>
      <a:accent2>
        <a:srgbClr val="4472C4"/>
      </a:accent2>
      <a:accent3>
        <a:srgbClr val="4472C4"/>
      </a:accent3>
      <a:accent4>
        <a:srgbClr val="4472C4"/>
      </a:accent4>
      <a:accent5>
        <a:srgbClr val="4472C4"/>
      </a:accent5>
      <a:accent6>
        <a:srgbClr val="4472C4"/>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1717</TotalTime>
  <Words>223</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Calibri Light</vt:lpstr>
      <vt:lpstr>Retrospect</vt:lpstr>
      <vt:lpstr>The following information for the receiving payee and bank must be provided in order for a wire to be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Travel on  CSU Business</dc:title>
  <dc:creator>Becky Lappin</dc:creator>
  <cp:lastModifiedBy>Becky Lappin</cp:lastModifiedBy>
  <cp:revision>160</cp:revision>
  <cp:lastPrinted>2019-06-24T23:10:22Z</cp:lastPrinted>
  <dcterms:created xsi:type="dcterms:W3CDTF">2019-06-21T14:44:19Z</dcterms:created>
  <dcterms:modified xsi:type="dcterms:W3CDTF">2023-02-02T00:16:43Z</dcterms:modified>
</cp:coreProperties>
</file>