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3" r:id="rId4"/>
    <p:sldId id="277" r:id="rId5"/>
    <p:sldId id="274" r:id="rId6"/>
    <p:sldId id="275" r:id="rId7"/>
    <p:sldId id="276" r:id="rId8"/>
    <p:sldId id="283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4" r:id="rId18"/>
    <p:sldId id="268" r:id="rId19"/>
    <p:sldId id="278" r:id="rId20"/>
    <p:sldId id="279" r:id="rId21"/>
    <p:sldId id="280" r:id="rId22"/>
    <p:sldId id="281" r:id="rId23"/>
    <p:sldId id="282" r:id="rId24"/>
    <p:sldId id="269" r:id="rId25"/>
    <p:sldId id="270" r:id="rId26"/>
    <p:sldId id="271" r:id="rId27"/>
    <p:sldId id="272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3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BB5AA-4228-4327-9A93-6A2C2BFC6CB2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9E86C-739F-44E6-A7E1-A92A6955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24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15F75-C660-4734-BBB4-99C361BD2435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E7EB6-DCFB-455E-A8ED-E441CD192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476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0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3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543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0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6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3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0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0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9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 Better Questions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Presentation on Student Success at CSUB</a:t>
            </a:r>
          </a:p>
          <a:p>
            <a:endParaRPr lang="en-US" dirty="0"/>
          </a:p>
          <a:p>
            <a:r>
              <a:rPr lang="en-US" dirty="0" smtClean="0"/>
              <a:t>Kris Krishnan, </a:t>
            </a:r>
            <a:r>
              <a:rPr lang="en-US" dirty="0" err="1" smtClean="0"/>
              <a:t>Ed.D</a:t>
            </a:r>
            <a:endParaRPr lang="en-US" dirty="0" smtClean="0"/>
          </a:p>
          <a:p>
            <a:r>
              <a:rPr lang="en-US" dirty="0" smtClean="0"/>
              <a:t>Vikash Lakhani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70" y="309634"/>
            <a:ext cx="10690112" cy="697129"/>
          </a:xfrm>
        </p:spPr>
        <p:txBody>
          <a:bodyPr>
            <a:normAutofit/>
          </a:bodyPr>
          <a:lstStyle/>
          <a:p>
            <a:r>
              <a:rPr lang="en-US" dirty="0" smtClean="0"/>
              <a:t>Average GPA - first time freshmen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68336" y="1182248"/>
            <a:ext cx="7804779" cy="556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82" y="369935"/>
            <a:ext cx="10940236" cy="941624"/>
          </a:xfrm>
        </p:spPr>
        <p:txBody>
          <a:bodyPr/>
          <a:lstStyle/>
          <a:p>
            <a:r>
              <a:rPr lang="en-US" dirty="0" smtClean="0"/>
              <a:t>Credit accumulation – first time freshmen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1181" y="1856508"/>
            <a:ext cx="10940237" cy="356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8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45" y="2382981"/>
            <a:ext cx="9905998" cy="969819"/>
          </a:xfrm>
        </p:spPr>
        <p:txBody>
          <a:bodyPr/>
          <a:lstStyle/>
          <a:p>
            <a:pPr algn="ctr"/>
            <a:r>
              <a:rPr lang="en-US" dirty="0" smtClean="0"/>
              <a:t>Student Success Dashboards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4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40" y="240631"/>
            <a:ext cx="9905998" cy="932387"/>
          </a:xfrm>
        </p:spPr>
        <p:txBody>
          <a:bodyPr/>
          <a:lstStyle/>
          <a:p>
            <a:r>
              <a:rPr lang="en-US" dirty="0" smtClean="0"/>
              <a:t>Registration Tracking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5139" y="1477820"/>
            <a:ext cx="10596061" cy="450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29" y="208547"/>
            <a:ext cx="9905998" cy="816689"/>
          </a:xfrm>
        </p:spPr>
        <p:txBody>
          <a:bodyPr/>
          <a:lstStyle/>
          <a:p>
            <a:r>
              <a:rPr lang="en-US" dirty="0" smtClean="0"/>
              <a:t>Registration Tracking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4929" y="1588218"/>
            <a:ext cx="11101144" cy="484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29" y="192505"/>
            <a:ext cx="9905998" cy="841968"/>
          </a:xfrm>
        </p:spPr>
        <p:txBody>
          <a:bodyPr/>
          <a:lstStyle/>
          <a:p>
            <a:r>
              <a:rPr lang="en-US" dirty="0" smtClean="0"/>
              <a:t>Registration Tracking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4929" y="1279273"/>
            <a:ext cx="8967544" cy="53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17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29" y="192505"/>
            <a:ext cx="9905998" cy="841968"/>
          </a:xfrm>
        </p:spPr>
        <p:txBody>
          <a:bodyPr/>
          <a:lstStyle/>
          <a:p>
            <a:r>
              <a:rPr lang="en-US" dirty="0" smtClean="0"/>
              <a:t>Registration Tracking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35630" y="1575384"/>
            <a:ext cx="7252286" cy="492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02" y="176463"/>
            <a:ext cx="9905998" cy="802592"/>
          </a:xfrm>
        </p:spPr>
        <p:txBody>
          <a:bodyPr/>
          <a:lstStyle/>
          <a:p>
            <a:r>
              <a:rPr lang="en-US" dirty="0" smtClean="0"/>
              <a:t>Tracking EO665 students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6802" y="1773382"/>
            <a:ext cx="11047672" cy="485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Attrition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leaves?</a:t>
            </a:r>
          </a:p>
          <a:p>
            <a:r>
              <a:rPr lang="en-US" dirty="0" smtClean="0"/>
              <a:t>When do they leave?</a:t>
            </a:r>
          </a:p>
          <a:p>
            <a:r>
              <a:rPr lang="en-US" dirty="0" smtClean="0"/>
              <a:t>Where do they go?</a:t>
            </a:r>
          </a:p>
        </p:txBody>
      </p:sp>
    </p:spTree>
    <p:extLst>
      <p:ext uri="{BB962C8B-B14F-4D97-AF65-F5344CB8AC3E}">
        <p14:creationId xmlns:p14="http://schemas.microsoft.com/office/powerpoint/2010/main" val="23159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98022"/>
          </a:xfrm>
        </p:spPr>
        <p:txBody>
          <a:bodyPr/>
          <a:lstStyle/>
          <a:p>
            <a:r>
              <a:rPr lang="en-US" dirty="0" smtClean="0"/>
              <a:t>Attrition – First-Time Freshmen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094309"/>
              </p:ext>
            </p:extLst>
          </p:nvPr>
        </p:nvGraphicFramePr>
        <p:xfrm>
          <a:off x="1261871" y="1163782"/>
          <a:ext cx="7924800" cy="1333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944742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38996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568387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810431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86394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29228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70474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36797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477235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429964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012610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80558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8301974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550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1YR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013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2YR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455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3YR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528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4YR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43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5YR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786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6YR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1296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1" y="2497282"/>
            <a:ext cx="9237103" cy="414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CSUB New Student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5531" y="3647902"/>
            <a:ext cx="1438275" cy="6096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3782" y="673331"/>
            <a:ext cx="8111749" cy="510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350" y="5220998"/>
            <a:ext cx="1219200" cy="90487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8437" y="739834"/>
            <a:ext cx="7934325" cy="45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872" y="897775"/>
            <a:ext cx="8326628" cy="48688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769" y="5471136"/>
            <a:ext cx="2532833" cy="138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662" y="1028541"/>
            <a:ext cx="7953375" cy="4637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9485" y="5006253"/>
            <a:ext cx="14763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CSU 2025 Graduation </a:t>
            </a:r>
            <a:r>
              <a:rPr lang="en-US" dirty="0"/>
              <a:t>I</a:t>
            </a:r>
            <a:r>
              <a:rPr lang="en-US" dirty="0" smtClean="0"/>
              <a:t>nitiative </a:t>
            </a:r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644" y="1828800"/>
            <a:ext cx="682356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CSUB </a:t>
            </a:r>
            <a:r>
              <a:rPr lang="en-US" dirty="0"/>
              <a:t>G</a:t>
            </a:r>
            <a:r>
              <a:rPr lang="en-US" dirty="0" smtClean="0"/>
              <a:t>raduation </a:t>
            </a:r>
            <a:r>
              <a:rPr lang="en-US" dirty="0"/>
              <a:t>R</a:t>
            </a:r>
            <a:r>
              <a:rPr lang="en-US" dirty="0" smtClean="0"/>
              <a:t>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599" y="0"/>
            <a:ext cx="742749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effectLst/>
              </a:rPr>
              <a:t>What </a:t>
            </a:r>
            <a:r>
              <a:rPr lang="en-US" dirty="0">
                <a:effectLst/>
              </a:rPr>
              <a:t>role can faculty play in student success?</a:t>
            </a:r>
          </a:p>
          <a:p>
            <a:pPr lvl="1"/>
            <a:r>
              <a:rPr lang="en-US" dirty="0">
                <a:effectLst/>
              </a:rPr>
              <a:t>What do faculty need to help in student success?</a:t>
            </a:r>
          </a:p>
          <a:p>
            <a:pPr lvl="1"/>
            <a:r>
              <a:rPr lang="en-US" dirty="0" smtClean="0">
                <a:effectLst/>
              </a:rPr>
              <a:t>What </a:t>
            </a:r>
            <a:r>
              <a:rPr lang="en-US" dirty="0">
                <a:effectLst/>
              </a:rPr>
              <a:t>role can technology play in our efforts to improve student success?</a:t>
            </a:r>
          </a:p>
          <a:p>
            <a:pPr lvl="1"/>
            <a:r>
              <a:rPr lang="en-US" dirty="0">
                <a:effectLst/>
              </a:rPr>
              <a:t>What criteria do we use to determine at-risk students?</a:t>
            </a:r>
          </a:p>
          <a:p>
            <a:pPr lvl="1"/>
            <a:r>
              <a:rPr lang="en-US" dirty="0">
                <a:effectLst/>
              </a:rPr>
              <a:t>Who intervenes and when?</a:t>
            </a:r>
          </a:p>
          <a:p>
            <a:pPr lvl="1"/>
            <a:r>
              <a:rPr lang="en-US" dirty="0">
                <a:effectLst/>
              </a:rPr>
              <a:t>What resources do we have for students at-risk</a:t>
            </a:r>
            <a:r>
              <a:rPr lang="en-US" dirty="0" smtClean="0">
                <a:effectLst/>
              </a:rPr>
              <a:t>?</a:t>
            </a:r>
          </a:p>
          <a:p>
            <a:pPr lvl="1"/>
            <a:r>
              <a:rPr lang="en-US" dirty="0" smtClean="0">
                <a:effectLst/>
              </a:rPr>
              <a:t>How do we improve success rates for students entering needing remediation?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Success Forum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099621"/>
              </p:ext>
            </p:extLst>
          </p:nvPr>
        </p:nvGraphicFramePr>
        <p:xfrm>
          <a:off x="1468314" y="1943108"/>
          <a:ext cx="8924193" cy="4624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494">
                  <a:extLst>
                    <a:ext uri="{9D8B030D-6E8A-4147-A177-3AD203B41FA5}">
                      <a16:colId xmlns:a16="http://schemas.microsoft.com/office/drawing/2014/main" val="2917046778"/>
                    </a:ext>
                  </a:extLst>
                </a:gridCol>
                <a:gridCol w="7464699">
                  <a:extLst>
                    <a:ext uri="{9D8B030D-6E8A-4147-A177-3AD203B41FA5}">
                      <a16:colId xmlns:a16="http://schemas.microsoft.com/office/drawing/2014/main" val="1974007520"/>
                    </a:ext>
                  </a:extLst>
                </a:gridCol>
              </a:tblGrid>
              <a:tr h="44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Table Number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Table Topic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4033428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College </a:t>
                      </a:r>
                      <a:r>
                        <a:rPr lang="en-US" sz="1100" u="none" strike="noStrike" dirty="0">
                          <a:effectLst/>
                        </a:rPr>
                        <a:t>readiness (remediation)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3881662879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Academic Advising (Faculty and Staff)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202507771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Student Affairs/Engagement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1454459302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Progress to Degree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3669634735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Data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505851589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Student Support Programs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614601104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College Access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4182066753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Pro-active intervention (At-Risk, Early Warning, etc.)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617225755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Technology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2241199981"/>
                  </a:ext>
                </a:extLst>
              </a:tr>
              <a:tr h="44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Faculty Intervention of At-Risk Students (General Education/FYS)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2682543666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Clear and Accurate Academic Roadmaps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2806333382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High Impact Practices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472125330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Curriculum streamlining (removing barriers)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949195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Assessment/University Learning Outcomes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2202229387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Business Operations/Facilities/Safety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1140815353"/>
                  </a:ext>
                </a:extLst>
              </a:tr>
              <a:tr h="24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University Advancement/Alumni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/>
                </a:tc>
                <a:extLst>
                  <a:ext uri="{0D108BD9-81ED-4DB2-BD59-A6C34878D82A}">
                    <a16:rowId xmlns:a16="http://schemas.microsoft.com/office/drawing/2014/main" val="180452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311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38" y="149470"/>
            <a:ext cx="10964008" cy="659423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900" b="1" dirty="0"/>
              <a:t>Discussion Questions</a:t>
            </a:r>
            <a:endParaRPr lang="en-US" sz="2900" dirty="0"/>
          </a:p>
          <a:p>
            <a:pPr lvl="0"/>
            <a:r>
              <a:rPr lang="en-US" dirty="0"/>
              <a:t>How would addressing (table topic) help CSUB improve on its 4-year and 6-year graduation rates?</a:t>
            </a:r>
          </a:p>
          <a:p>
            <a:pPr lvl="0"/>
            <a:r>
              <a:rPr lang="en-US" dirty="0"/>
              <a:t>What are our strengths/challenges around (table topic)?</a:t>
            </a:r>
          </a:p>
          <a:p>
            <a:pPr lvl="0"/>
            <a:r>
              <a:rPr lang="en-US" dirty="0"/>
              <a:t>What sort of data is available/needed around (table topic)?</a:t>
            </a:r>
          </a:p>
          <a:p>
            <a:pPr lvl="0"/>
            <a:r>
              <a:rPr lang="en-US" dirty="0"/>
              <a:t>Who or what areas on-campus and off-campus do we need to collaborate with to strengthen our efforts around (table topic)? </a:t>
            </a:r>
          </a:p>
          <a:p>
            <a:pPr lvl="0"/>
            <a:r>
              <a:rPr lang="en-US" dirty="0"/>
              <a:t>What </a:t>
            </a:r>
            <a:r>
              <a:rPr lang="en-US" u="sng" dirty="0"/>
              <a:t>top 2</a:t>
            </a:r>
            <a:r>
              <a:rPr lang="en-US" dirty="0"/>
              <a:t> steps can we take in 2016/2017 to address (table topic)?</a:t>
            </a:r>
          </a:p>
          <a:p>
            <a:pPr lvl="0"/>
            <a:r>
              <a:rPr lang="en-US" dirty="0"/>
              <a:t>What </a:t>
            </a:r>
            <a:r>
              <a:rPr lang="en-US" u="sng" dirty="0"/>
              <a:t>top 2 steps</a:t>
            </a:r>
            <a:r>
              <a:rPr lang="en-US" dirty="0"/>
              <a:t> can we take in the long term to address (table topic)?</a:t>
            </a:r>
          </a:p>
          <a:p>
            <a:pPr lvl="0"/>
            <a:r>
              <a:rPr lang="en-US" dirty="0"/>
              <a:t>General question: What does “Student Success” mean to you as a group? (pick top 3 words/statements)</a:t>
            </a:r>
          </a:p>
          <a:p>
            <a:pPr algn="ctr"/>
            <a:r>
              <a:rPr lang="en-US" sz="2900" b="1" dirty="0"/>
              <a:t>Instructions</a:t>
            </a:r>
            <a:endParaRPr lang="en-US" sz="2900" dirty="0"/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For Discussions: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en-US" dirty="0"/>
              <a:t>Select a table facilitator (if one hasn’t been assigned to you)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en-US" dirty="0"/>
              <a:t>Select a note-taker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en-US" dirty="0"/>
              <a:t>Use discussion questions provided at the table to guide discussions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en-US" dirty="0"/>
              <a:t>Use flip-chart paper provided to record your thoughts around the discussion questions</a:t>
            </a:r>
          </a:p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</a:rPr>
              <a:t>For Report-Out:</a:t>
            </a:r>
            <a:endParaRPr lang="en-US" u="sng" dirty="0">
              <a:solidFill>
                <a:srgbClr val="FF0000"/>
              </a:solidFill>
            </a:endParaRP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en-US" dirty="0"/>
              <a:t>Identify 3-5 major take-</a:t>
            </a:r>
            <a:r>
              <a:rPr lang="en-US" dirty="0" err="1"/>
              <a:t>aways</a:t>
            </a:r>
            <a:r>
              <a:rPr lang="en-US" dirty="0"/>
              <a:t> from your group and write them on the post-it note(s) provided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en-US" dirty="0"/>
              <a:t>Identify top 3 words/statements that define “Student Success” for your group and write them on the post-it note(s) provided</a:t>
            </a:r>
          </a:p>
          <a:p>
            <a:pPr marL="342900" lvl="0" indent="-342900">
              <a:buClrTx/>
              <a:buFont typeface="+mj-lt"/>
              <a:buAutoNum type="arabicPeriod"/>
            </a:pPr>
            <a:r>
              <a:rPr lang="en-US" dirty="0"/>
              <a:t>Place the post-it note on the flip-chart paper arranged at the front of the room/on the </a:t>
            </a:r>
            <a:r>
              <a:rPr lang="en-US" dirty="0" smtClean="0"/>
              <a:t>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Pell Eligibility – First-Time Freshmen</a:t>
            </a:r>
            <a:endParaRPr lang="en-US" sz="3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2094" y="1828800"/>
            <a:ext cx="7554663" cy="4351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069" y="6130016"/>
            <a:ext cx="1162688" cy="3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Generation Status – First-Time Freshmen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9205" y="1828800"/>
            <a:ext cx="6960441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360" y="5903204"/>
            <a:ext cx="1887131" cy="55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Remedial Status – First-Time Freshmen</a:t>
            </a:r>
            <a:endParaRPr lang="en-US" sz="3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872" y="1911927"/>
            <a:ext cx="6873727" cy="4351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599" y="5530732"/>
            <a:ext cx="1162688" cy="73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HS GPA- - First-Time Freshmen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872" y="1828800"/>
            <a:ext cx="90957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6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5621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300" dirty="0"/>
              <a:t>Test Scores (SAT/ACT) – First-Time Freshmen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181" y="1812173"/>
            <a:ext cx="5330121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40" y="1694266"/>
            <a:ext cx="5083406" cy="458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4" y="324817"/>
            <a:ext cx="9692640" cy="60323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Race/Ethnicity– </a:t>
            </a:r>
            <a:r>
              <a:rPr lang="en-US" sz="3000" dirty="0"/>
              <a:t>First-Time Freshmen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872" y="1094340"/>
            <a:ext cx="7905402" cy="4351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963" y="5445678"/>
            <a:ext cx="2473991" cy="135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70" y="256674"/>
            <a:ext cx="11175067" cy="10006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Academic Performance – First Time Freshmen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0971" y="1551708"/>
            <a:ext cx="10983502" cy="452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243</TotalTime>
  <Words>617</Words>
  <Application>Microsoft Office PowerPoint</Application>
  <PresentationFormat>Widescreen</PresentationFormat>
  <Paragraphs>158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Schoolbook</vt:lpstr>
      <vt:lpstr>Wingdings 2</vt:lpstr>
      <vt:lpstr>View</vt:lpstr>
      <vt:lpstr>Asking Better Questions </vt:lpstr>
      <vt:lpstr>CSUB New Student Profile</vt:lpstr>
      <vt:lpstr>Pell Eligibility – First-Time Freshmen</vt:lpstr>
      <vt:lpstr>1st Generation Status – First-Time Freshmen</vt:lpstr>
      <vt:lpstr>Remedial Status – First-Time Freshmen</vt:lpstr>
      <vt:lpstr>Average HS GPA- - First-Time Freshmen</vt:lpstr>
      <vt:lpstr> Test Scores (SAT/ACT) – First-Time Freshmen</vt:lpstr>
      <vt:lpstr>Race/Ethnicity– First-Time Freshmen</vt:lpstr>
      <vt:lpstr>Academic Performance – First Time Freshmen</vt:lpstr>
      <vt:lpstr>Average GPA - first time freshmen</vt:lpstr>
      <vt:lpstr>Credit accumulation – first time freshmen</vt:lpstr>
      <vt:lpstr>Student Success Dashboards</vt:lpstr>
      <vt:lpstr>Registration Tracking</vt:lpstr>
      <vt:lpstr>Registration Tracking</vt:lpstr>
      <vt:lpstr>Registration Tracking</vt:lpstr>
      <vt:lpstr>Registration Tracking</vt:lpstr>
      <vt:lpstr>Tracking EO665 students</vt:lpstr>
      <vt:lpstr>Student Attrition</vt:lpstr>
      <vt:lpstr>Attrition – First-Time Freshmen</vt:lpstr>
      <vt:lpstr>PowerPoint Presentation</vt:lpstr>
      <vt:lpstr>PowerPoint Presentation</vt:lpstr>
      <vt:lpstr>PowerPoint Presentation</vt:lpstr>
      <vt:lpstr>PowerPoint Presentation</vt:lpstr>
      <vt:lpstr>New CSU 2025 Graduation Initiative Goals</vt:lpstr>
      <vt:lpstr>Predicting CSUB Graduation Rates</vt:lpstr>
      <vt:lpstr>PowerPoint Presentation</vt:lpstr>
      <vt:lpstr>Questions</vt:lpstr>
      <vt:lpstr>Student Success Forum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Better questions</dc:title>
  <dc:creator>Vikash Lakhani</dc:creator>
  <cp:lastModifiedBy>Dee Dee Price</cp:lastModifiedBy>
  <cp:revision>23</cp:revision>
  <dcterms:created xsi:type="dcterms:W3CDTF">2016-08-08T18:49:30Z</dcterms:created>
  <dcterms:modified xsi:type="dcterms:W3CDTF">2016-08-19T18:16:09Z</dcterms:modified>
</cp:coreProperties>
</file>