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318" r:id="rId3"/>
    <p:sldId id="299" r:id="rId4"/>
    <p:sldId id="280" r:id="rId5"/>
    <p:sldId id="328" r:id="rId6"/>
    <p:sldId id="309" r:id="rId7"/>
    <p:sldId id="320" r:id="rId8"/>
    <p:sldId id="321" r:id="rId9"/>
    <p:sldId id="322" r:id="rId10"/>
    <p:sldId id="305" r:id="rId11"/>
    <p:sldId id="303" r:id="rId12"/>
    <p:sldId id="301" r:id="rId13"/>
    <p:sldId id="315" r:id="rId14"/>
    <p:sldId id="308" r:id="rId15"/>
    <p:sldId id="316" r:id="rId16"/>
    <p:sldId id="300" r:id="rId17"/>
    <p:sldId id="324" r:id="rId18"/>
    <p:sldId id="325" r:id="rId19"/>
    <p:sldId id="290" r:id="rId20"/>
    <p:sldId id="298" r:id="rId21"/>
    <p:sldId id="307" r:id="rId22"/>
    <p:sldId id="317" r:id="rId23"/>
    <p:sldId id="310" r:id="rId24"/>
    <p:sldId id="311" r:id="rId25"/>
    <p:sldId id="269" r:id="rId26"/>
    <p:sldId id="312" r:id="rId27"/>
    <p:sldId id="314" r:id="rId28"/>
    <p:sldId id="270" r:id="rId29"/>
    <p:sldId id="282" r:id="rId30"/>
    <p:sldId id="326" r:id="rId31"/>
    <p:sldId id="327" r:id="rId3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5" d="100"/>
          <a:sy n="85" d="100"/>
        </p:scale>
        <p:origin x="318" y="-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B717-BE08-4CB4-8B96-D0BBC4EA1B1D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A269-CA58-4166-86C0-C58BB6D9D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5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B717-BE08-4CB4-8B96-D0BBC4EA1B1D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A269-CA58-4166-86C0-C58BB6D9D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2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B717-BE08-4CB4-8B96-D0BBC4EA1B1D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A269-CA58-4166-86C0-C58BB6D9D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43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B717-BE08-4CB4-8B96-D0BBC4EA1B1D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A269-CA58-4166-86C0-C58BB6D9D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3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B717-BE08-4CB4-8B96-D0BBC4EA1B1D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A269-CA58-4166-86C0-C58BB6D9D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37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B717-BE08-4CB4-8B96-D0BBC4EA1B1D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A269-CA58-4166-86C0-C58BB6D9D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43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B717-BE08-4CB4-8B96-D0BBC4EA1B1D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A269-CA58-4166-86C0-C58BB6D9D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60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B717-BE08-4CB4-8B96-D0BBC4EA1B1D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A269-CA58-4166-86C0-C58BB6D9D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93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B717-BE08-4CB4-8B96-D0BBC4EA1B1D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A269-CA58-4166-86C0-C58BB6D9D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41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B717-BE08-4CB4-8B96-D0BBC4EA1B1D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A269-CA58-4166-86C0-C58BB6D9D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3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B717-BE08-4CB4-8B96-D0BBC4EA1B1D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A269-CA58-4166-86C0-C58BB6D9D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3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5B717-BE08-4CB4-8B96-D0BBC4EA1B1D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2A269-CA58-4166-86C0-C58BB6D9D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1578" y="836023"/>
            <a:ext cx="6335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31" y="84628"/>
            <a:ext cx="3540034" cy="35400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82343" y="391886"/>
            <a:ext cx="4123949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California State University, Bakersfield</a:t>
            </a:r>
          </a:p>
          <a:p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Faculty Meeting</a:t>
            </a:r>
          </a:p>
          <a:p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August 24, 2018</a:t>
            </a:r>
          </a:p>
          <a:p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Provost Jenny J. Zorn, PhD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3667049"/>
            <a:ext cx="10058400" cy="406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37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702" y="104502"/>
            <a:ext cx="616413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Where do we get our Transfer students?</a:t>
            </a:r>
          </a:p>
          <a:p>
            <a:r>
              <a:rPr lang="en-US" sz="2400" dirty="0"/>
              <a:t>43% Bakersfield College</a:t>
            </a:r>
          </a:p>
          <a:p>
            <a:r>
              <a:rPr lang="en-US" sz="2400" dirty="0"/>
              <a:t>11% Antelope Valley College</a:t>
            </a:r>
          </a:p>
          <a:p>
            <a:r>
              <a:rPr lang="en-US" sz="2400" dirty="0"/>
              <a:t>8% Taft College</a:t>
            </a:r>
          </a:p>
          <a:p>
            <a:r>
              <a:rPr lang="en-US" sz="2400" dirty="0"/>
              <a:t>6% Porterville College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70" y="0"/>
            <a:ext cx="5289732" cy="3967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289" y="2903755"/>
            <a:ext cx="5272327" cy="395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52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1576" y="93745"/>
            <a:ext cx="5934510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Graduation Initiative Taskforce</a:t>
            </a:r>
          </a:p>
          <a:p>
            <a:endParaRPr lang="en-US" dirty="0"/>
          </a:p>
          <a:p>
            <a:r>
              <a:rPr lang="en-US" dirty="0"/>
              <a:t>Tactics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Block Scheduling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Degree Road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Four-Year Pledge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Supplemental Instruction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Advising Restructure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Academic Preparation for Developmental Support Courses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Winter Session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Summer Session (up 8% in 2018)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School based tactics focused on retention beyond year 2.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Graduation Acceleration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progress units 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Eliminating Holds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75" y="1280160"/>
            <a:ext cx="5817325" cy="436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34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455" y="752895"/>
            <a:ext cx="43183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Advising update</a:t>
            </a:r>
          </a:p>
          <a:p>
            <a:endParaRPr lang="en-US" dirty="0"/>
          </a:p>
          <a:p>
            <a:r>
              <a:rPr lang="en-US" dirty="0"/>
              <a:t>Phase I:  Staff Advising Centers established in the Schools, reporting to the Dean.  </a:t>
            </a:r>
          </a:p>
          <a:p>
            <a:endParaRPr lang="en-US" dirty="0"/>
          </a:p>
          <a:p>
            <a:r>
              <a:rPr lang="en-US" dirty="0"/>
              <a:t>Phase II:  Outside consultant review and campus conversation on advising resulting in a restructure of the Academic Advising Resource Center and the School Advising Centers. </a:t>
            </a:r>
          </a:p>
          <a:p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29" y="0"/>
            <a:ext cx="7787366" cy="51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68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0093" y="-252945"/>
            <a:ext cx="6635278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  <a:p>
            <a:pPr algn="ctr"/>
            <a:r>
              <a:rPr lang="en-US" b="1" dirty="0"/>
              <a:t>Summer 2018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Re-positioned staffing</a:t>
            </a:r>
          </a:p>
          <a:p>
            <a:endParaRPr lang="en-US" dirty="0"/>
          </a:p>
          <a:p>
            <a:r>
              <a:rPr lang="en-US" dirty="0"/>
              <a:t>Two staff advisors move from Academic Advising Resource Center to </a:t>
            </a:r>
          </a:p>
          <a:p>
            <a:r>
              <a:rPr lang="en-US" dirty="0"/>
              <a:t>	Social Sciences and Education</a:t>
            </a:r>
          </a:p>
          <a:p>
            <a:r>
              <a:rPr lang="en-US" dirty="0"/>
              <a:t>One staff advisor move from Academic Advising Resource Center to </a:t>
            </a:r>
          </a:p>
          <a:p>
            <a:r>
              <a:rPr lang="en-US" dirty="0"/>
              <a:t>	Natural Sciences, Mathematics, and Engineering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Restructured workloads </a:t>
            </a:r>
          </a:p>
          <a:p>
            <a:endParaRPr lang="en-US" dirty="0"/>
          </a:p>
          <a:p>
            <a:r>
              <a:rPr lang="en-US" dirty="0"/>
              <a:t>At Risk Advising – eliminated due to new </a:t>
            </a:r>
          </a:p>
          <a:p>
            <a:r>
              <a:rPr lang="en-US" dirty="0"/>
              <a:t>	Developmental Academic Preparation</a:t>
            </a:r>
          </a:p>
          <a:p>
            <a:r>
              <a:rPr lang="en-US" dirty="0"/>
              <a:t>Facilitating Graduation Project – moved to Schools</a:t>
            </a:r>
          </a:p>
          <a:p>
            <a:r>
              <a:rPr lang="en-US" dirty="0"/>
              <a:t>Midterm Progress Reports – moved to Schools</a:t>
            </a:r>
          </a:p>
          <a:p>
            <a:r>
              <a:rPr lang="en-US" dirty="0"/>
              <a:t>Affinity Mentors – moved to Enrollment Management</a:t>
            </a:r>
          </a:p>
          <a:p>
            <a:r>
              <a:rPr lang="en-US" dirty="0"/>
              <a:t>Spring Preview – moved to Enrollment Management</a:t>
            </a:r>
          </a:p>
          <a:p>
            <a:r>
              <a:rPr lang="en-US" dirty="0"/>
              <a:t>Early Start – moved to Schools</a:t>
            </a:r>
          </a:p>
          <a:p>
            <a:r>
              <a:rPr lang="en-US" dirty="0"/>
              <a:t>Student Success Peer Mentor Program – moved to Schools</a:t>
            </a:r>
          </a:p>
          <a:p>
            <a:r>
              <a:rPr lang="en-US" dirty="0"/>
              <a:t>15 to Finish – moved to Enrollment Management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754" y="1737360"/>
            <a:ext cx="4946468" cy="370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22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753" y="123504"/>
            <a:ext cx="593528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Academic Advising Resource Center</a:t>
            </a:r>
          </a:p>
          <a:p>
            <a:r>
              <a:rPr lang="en-US" b="1" dirty="0"/>
              <a:t>Workload</a:t>
            </a:r>
          </a:p>
          <a:p>
            <a:endParaRPr lang="en-US" dirty="0"/>
          </a:p>
          <a:p>
            <a:r>
              <a:rPr lang="en-US" dirty="0"/>
              <a:t>Academic Standing</a:t>
            </a:r>
          </a:p>
          <a:p>
            <a:r>
              <a:rPr lang="en-US" dirty="0"/>
              <a:t>Probation</a:t>
            </a:r>
          </a:p>
          <a:p>
            <a:r>
              <a:rPr lang="en-US" dirty="0"/>
              <a:t>Academic Jeopardy</a:t>
            </a:r>
          </a:p>
          <a:p>
            <a:r>
              <a:rPr lang="en-US" dirty="0"/>
              <a:t>Satisfactory Academic Progress</a:t>
            </a:r>
          </a:p>
          <a:p>
            <a:r>
              <a:rPr lang="en-US" dirty="0"/>
              <a:t>Undeclared Advising</a:t>
            </a:r>
          </a:p>
          <a:p>
            <a:r>
              <a:rPr lang="en-US" dirty="0"/>
              <a:t>Project Rebound initial advising</a:t>
            </a:r>
          </a:p>
          <a:p>
            <a:endParaRPr lang="en-US" dirty="0"/>
          </a:p>
          <a:p>
            <a:r>
              <a:rPr lang="en-US" b="1" dirty="0"/>
              <a:t>Reconstituted the Advising Leadership Team</a:t>
            </a:r>
          </a:p>
          <a:p>
            <a:r>
              <a:rPr lang="en-US" dirty="0"/>
              <a:t>AVP Vernon Harper, Chair</a:t>
            </a:r>
          </a:p>
          <a:p>
            <a:r>
              <a:rPr lang="en-US" dirty="0"/>
              <a:t>Associate Dean Liora Gubkin-Malicdem</a:t>
            </a:r>
          </a:p>
          <a:p>
            <a:r>
              <a:rPr lang="en-US" dirty="0"/>
              <a:t>Associate Dean Todd McBride</a:t>
            </a:r>
          </a:p>
          <a:p>
            <a:r>
              <a:rPr lang="en-US" dirty="0"/>
              <a:t>Associate Dean Tanya Boone-Holladay</a:t>
            </a:r>
          </a:p>
          <a:p>
            <a:r>
              <a:rPr lang="en-US" dirty="0"/>
              <a:t>Interim Associate Dean Mark Evans</a:t>
            </a:r>
          </a:p>
          <a:p>
            <a:r>
              <a:rPr lang="en-US" dirty="0"/>
              <a:t>Interim Director of Academic Operations Lisa Zuzarte</a:t>
            </a:r>
          </a:p>
          <a:p>
            <a:r>
              <a:rPr lang="en-US" dirty="0"/>
              <a:t>AVP </a:t>
            </a:r>
            <a:r>
              <a:rPr lang="en-US" dirty="0" err="1"/>
              <a:t>Vikash</a:t>
            </a:r>
            <a:r>
              <a:rPr lang="en-US" dirty="0"/>
              <a:t> Lakhani</a:t>
            </a:r>
          </a:p>
          <a:p>
            <a:r>
              <a:rPr lang="en-US" dirty="0"/>
              <a:t>Advisor </a:t>
            </a:r>
            <a:r>
              <a:rPr lang="en-US"/>
              <a:t>Yvette Morones</a:t>
            </a:r>
            <a:endParaRPr lang="en-US" dirty="0"/>
          </a:p>
          <a:p>
            <a:r>
              <a:rPr lang="en-US" dirty="0"/>
              <a:t>Marta Ruiz, staff support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148" y="1188720"/>
            <a:ext cx="6339841" cy="475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62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0093" y="-252945"/>
            <a:ext cx="90754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  <a:p>
            <a:endParaRPr lang="en-US" dirty="0"/>
          </a:p>
          <a:p>
            <a:pPr algn="ctr"/>
            <a:r>
              <a:rPr lang="en-US" b="1" dirty="0"/>
              <a:t>Fall 2018</a:t>
            </a:r>
          </a:p>
          <a:p>
            <a:endParaRPr lang="en-US" dirty="0"/>
          </a:p>
          <a:p>
            <a:r>
              <a:rPr lang="en-US" dirty="0"/>
              <a:t>Phase III:  Statement on advising and the roles and responsibilities of faculty and staff advisers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38" y="1501381"/>
            <a:ext cx="6775269" cy="508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15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97306" cy="71404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Block Scheduling Pilot</a:t>
            </a:r>
          </a:p>
          <a:p>
            <a:pPr algn="ctr"/>
            <a:r>
              <a:rPr lang="en-US" sz="2000" b="1" dirty="0"/>
              <a:t>Initial data points</a:t>
            </a:r>
          </a:p>
          <a:p>
            <a:pPr algn="ctr"/>
            <a:r>
              <a:rPr lang="en-US" sz="2000" b="1" dirty="0"/>
              <a:t>August 2018 update</a:t>
            </a:r>
          </a:p>
          <a:p>
            <a:r>
              <a:rPr lang="en-US" sz="2000" dirty="0"/>
              <a:t>1.Blocked students had higher GPAs &amp; lower probation than Non-Block students in fall 2017</a:t>
            </a:r>
          </a:p>
          <a:p>
            <a:r>
              <a:rPr lang="en-US" sz="2000" dirty="0"/>
              <a:t>	Term GPA  		Blocked: 2.5 	Non-blocked 2.3 (Non-blocked fall 2016 2.5)</a:t>
            </a:r>
          </a:p>
          <a:p>
            <a:r>
              <a:rPr lang="en-US" sz="2000" dirty="0"/>
              <a:t>	Probation status 	Blocked:  20%	Non-blocked:  30% (Non-blocked fall 2016 40%)</a:t>
            </a:r>
          </a:p>
          <a:p>
            <a:endParaRPr lang="en-US" sz="2000" dirty="0"/>
          </a:p>
          <a:p>
            <a:r>
              <a:rPr lang="en-US" sz="2000" dirty="0"/>
              <a:t>2.Blocked students took more units &amp; passed more than Non-blocked students in fall 2017</a:t>
            </a:r>
          </a:p>
          <a:p>
            <a:r>
              <a:rPr lang="en-US" sz="2000" dirty="0"/>
              <a:t>	Units taken	Blocked 15.2	Non-blocked 14.6</a:t>
            </a:r>
          </a:p>
          <a:p>
            <a:r>
              <a:rPr lang="en-US" sz="2000" dirty="0"/>
              <a:t>	Units passed	Blocked 11.4	Non-blocked 10.2</a:t>
            </a:r>
          </a:p>
          <a:p>
            <a:endParaRPr lang="en-US" sz="2000" dirty="0"/>
          </a:p>
          <a:p>
            <a:r>
              <a:rPr lang="en-US" sz="2000" dirty="0"/>
              <a:t>3.Blocked students retained at higher rate than historical average</a:t>
            </a:r>
          </a:p>
          <a:p>
            <a:r>
              <a:rPr lang="en-US" sz="2000" dirty="0"/>
              <a:t>	81% Enrolled as of Aug 1, 2018 for fall 2018</a:t>
            </a:r>
          </a:p>
          <a:p>
            <a:r>
              <a:rPr lang="en-US" sz="2000" dirty="0"/>
              <a:t>	72% Historical retention</a:t>
            </a:r>
          </a:p>
          <a:p>
            <a:endParaRPr lang="en-US" sz="2000" dirty="0"/>
          </a:p>
          <a:p>
            <a:r>
              <a:rPr lang="en-US" sz="2000" dirty="0"/>
              <a:t>4.Blocked students enrolled in more units than incoming sophomores in fall 2018</a:t>
            </a:r>
          </a:p>
          <a:p>
            <a:r>
              <a:rPr lang="en-US" sz="2000" dirty="0"/>
              <a:t>	Avg. units enrolled 	Blocked 14.15	All sophomores 13.4</a:t>
            </a:r>
          </a:p>
          <a:p>
            <a:r>
              <a:rPr lang="en-US" sz="2000" dirty="0"/>
              <a:t>	% units 15 or above Blocked 57%	All sophomores 45%</a:t>
            </a:r>
          </a:p>
          <a:p>
            <a:endParaRPr lang="en-US" sz="2000" dirty="0"/>
          </a:p>
          <a:p>
            <a:r>
              <a:rPr lang="en-US" sz="2000" dirty="0"/>
              <a:t>5.Blocked and other Graduation Initiatives, e.g., 15 to finish are increasing enrolled units</a:t>
            </a:r>
          </a:p>
          <a:p>
            <a:r>
              <a:rPr lang="en-US" sz="2000" dirty="0"/>
              <a:t>	Fall 2016  13.8  	Fall 2017  13.3  	Fall 2018  14.7 </a:t>
            </a:r>
          </a:p>
          <a:p>
            <a:r>
              <a:rPr lang="en-US" sz="2000" dirty="0"/>
              <a:t>				(788 students in block this year, 50% of students)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74373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628" y="0"/>
            <a:ext cx="8325395" cy="5088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en-US" sz="12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Information Technology Services</a:t>
            </a:r>
          </a:p>
          <a:p>
            <a:pPr fontAlgn="base"/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US" sz="1200" b="1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Accomplishments for 2017-2018</a:t>
            </a:r>
          </a:p>
          <a:p>
            <a:pPr>
              <a:lnSpc>
                <a:spcPct val="107000"/>
              </a:lnSpc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US" sz="1200" b="1" dirty="0">
                <a:solidFill>
                  <a:srgbClr val="1F4D78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Faculty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Zoom Video Conferencing – over 700 meetings held online, 125,000 meeting minutes, and 2670 participants – cost avoidance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 standards for technology computer refresh - 5-year refresh for labs, 4-year refresh for instructor stations, and 4-year refresh for faculty computers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One overall standard for our computer labs, smart classrooms, and ITV rooms.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Digital Measures for Business and Public Administration faculty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Six Computer Lab upgrades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 </a:t>
            </a:r>
            <a:r>
              <a:rPr lang="en-US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Smartroom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upgrades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36 tenure track faculty computer refreshes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Completion of Classroom Taskforce – analyzed all instructional spaces, provided report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Online Institution Research Board software for online processing using Cayuse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US" sz="1200" b="1" dirty="0">
                <a:solidFill>
                  <a:srgbClr val="1F4D78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Organizational Excellence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System and Human Resource System Split and Upgrades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 Job Applicant system – moved from paper to online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Started implementation of VoIP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Enterprise Document Management system – added Auxiliary Services and University Advancement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 services to the Cloud – Federated Authentication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new websites – modern and responsive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Implemented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HighPoint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automation for financial aid making it easier to manage their workload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ITS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Townhall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844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297" y="119228"/>
            <a:ext cx="6096000" cy="55946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en-US" sz="12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Information Technology Services</a:t>
            </a:r>
          </a:p>
          <a:p>
            <a:pPr fontAlgn="base"/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US" sz="1200" b="1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Top Priorities for 2018-2019</a:t>
            </a:r>
          </a:p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US" sz="1200" b="1" dirty="0">
                <a:solidFill>
                  <a:srgbClr val="1F4D78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Faculty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 $300,000 annually into instructional spaces (10-13 upgrades annually)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Standardize the instructional space experience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Canvas Pilot – easier management of the instructional online experience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 online Student Opinion of Curriculum and Instruction (SOCI) platform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Grant Proposal system – support faculty submission for grants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Automated Course and Roster integration into Blackboard &amp; Canvas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US" sz="1200" b="1" dirty="0">
                <a:solidFill>
                  <a:srgbClr val="1F4D78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Organizational Excellence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Box.com – Cloud File Storage and Collaboration – provide anytime, anywhere, on any device access.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 CMS 2.0 – responsive, modern, website building and editing tool.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Unify our Document Management Systems – bring on Business and Public Administration, Extended Education and Global Outreach, and Enrollment Management – reduce complexity and reduce cost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Migrate to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Systemwide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Applicant Tracking System – reducing cost for CSUB.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Questica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Budget and Financial Reporting System – simplify and provide access to financial information.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Printers and moved to managed services partner – reduce cost and provide real operational costs to campus.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Campus Training system – provide compliance and allow for education of campus employees.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Windows 10, SQL 2016, and Server 2016 migration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Concur – Travel and Expense Management System – simplify travel</a:t>
            </a:r>
          </a:p>
        </p:txBody>
      </p:sp>
    </p:spTree>
    <p:extLst>
      <p:ext uri="{BB962C8B-B14F-4D97-AF65-F5344CB8AC3E}">
        <p14:creationId xmlns:p14="http://schemas.microsoft.com/office/powerpoint/2010/main" val="571312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747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WASC Re-Accreditation Update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970059"/>
            <a:ext cx="8178580" cy="5206904"/>
          </a:xfrm>
        </p:spPr>
        <p:txBody>
          <a:bodyPr>
            <a:normAutofit/>
          </a:bodyPr>
          <a:lstStyle/>
          <a:p>
            <a:r>
              <a:rPr lang="en-US" sz="2000" dirty="0"/>
              <a:t>The WASC team will visit campus in the Fall of 2019 </a:t>
            </a:r>
          </a:p>
          <a:p>
            <a:r>
              <a:rPr lang="en-US" sz="2000" dirty="0"/>
              <a:t>WASC Steering Committee is nearing completion of the draft of the Institutional Report to be sent to campus by September 15, 2018 and discussed by campus</a:t>
            </a:r>
          </a:p>
          <a:p>
            <a:r>
              <a:rPr lang="en-US" sz="2000" dirty="0"/>
              <a:t>The Institutional Report will “Tell the story of CSUB now and in the future”  </a:t>
            </a:r>
          </a:p>
          <a:p>
            <a:r>
              <a:rPr lang="en-US" sz="2000" dirty="0"/>
              <a:t>Over 45 Faculty, Staff, and Students, from Bakersfield and AV campuses, participated in the WASC Workgroups, representing nearly every employee classification </a:t>
            </a:r>
          </a:p>
          <a:p>
            <a:r>
              <a:rPr lang="en-US" sz="2000" dirty="0"/>
              <a:t>12 Faculty and Administrators were selected to lead the 10 Workgroups</a:t>
            </a:r>
          </a:p>
          <a:p>
            <a:pPr marL="0" indent="0">
              <a:buNone/>
            </a:pPr>
            <a:r>
              <a:rPr lang="en-US" sz="2000" b="1" dirty="0"/>
              <a:t>	</a:t>
            </a:r>
            <a:r>
              <a:rPr lang="en-US" sz="2000" b="1" u="sng" dirty="0"/>
              <a:t>Timeline in Brief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b="1" dirty="0"/>
              <a:t>Fall 2018: </a:t>
            </a:r>
            <a:r>
              <a:rPr lang="en-US" sz="1600" dirty="0"/>
              <a:t>Draft Institutional Report to be sent to campus and vetted by the Academic Senate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b="1" dirty="0"/>
              <a:t>Spring 2019: </a:t>
            </a:r>
            <a:r>
              <a:rPr lang="en-US" sz="1600" dirty="0"/>
              <a:t>After Cabinet approval, the Institutional Report will be sent to WASC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b="1" dirty="0"/>
              <a:t>Fall 2019:  </a:t>
            </a:r>
            <a:r>
              <a:rPr lang="en-US" sz="1600" dirty="0"/>
              <a:t>On campus visit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1600" dirty="0"/>
          </a:p>
        </p:txBody>
      </p:sp>
      <p:pic>
        <p:nvPicPr>
          <p:cNvPr id="6" name="Picture 5" descr="Not only do you learn a lot about your institution, but you also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665" y="477520"/>
            <a:ext cx="2456135" cy="24008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4185204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15" y="0"/>
            <a:ext cx="45720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87" y="2852058"/>
            <a:ext cx="5508170" cy="41311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6314" y="1201783"/>
            <a:ext cx="1982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2017-18 </a:t>
            </a:r>
          </a:p>
          <a:p>
            <a:r>
              <a:rPr lang="en-US" b="1" dirty="0"/>
              <a:t>Saw many changes</a:t>
            </a:r>
          </a:p>
        </p:txBody>
      </p:sp>
    </p:spTree>
    <p:extLst>
      <p:ext uri="{BB962C8B-B14F-4D97-AF65-F5344CB8AC3E}">
        <p14:creationId xmlns:p14="http://schemas.microsoft.com/office/powerpoint/2010/main" val="318434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62148" y="195943"/>
            <a:ext cx="8843554" cy="3148148"/>
          </a:xfrm>
        </p:spPr>
        <p:txBody>
          <a:bodyPr>
            <a:normAutofit/>
          </a:bodyPr>
          <a:lstStyle/>
          <a:p>
            <a:r>
              <a:rPr lang="en-US" b="1" dirty="0"/>
              <a:t>			</a:t>
            </a:r>
            <a:r>
              <a:rPr lang="en-US" sz="2400" b="1" dirty="0"/>
              <a:t>	Disciplinary accreditations</a:t>
            </a:r>
            <a:br>
              <a:rPr lang="en-US" sz="2400" b="1" dirty="0"/>
            </a:br>
            <a:r>
              <a:rPr lang="en-US" sz="2400" b="1" dirty="0"/>
              <a:t> </a:t>
            </a:r>
            <a:br>
              <a:rPr lang="en-US" sz="2400" b="1" dirty="0"/>
            </a:br>
            <a:r>
              <a:rPr lang="en-US" sz="2400" dirty="0"/>
              <a:t>			</a:t>
            </a:r>
            <a:br>
              <a:rPr lang="en-US" sz="2400" dirty="0"/>
            </a:br>
            <a:r>
              <a:rPr lang="en-US" sz="2400" dirty="0"/>
              <a:t>			ABET accreditation visit in November 2017. 	</a:t>
            </a:r>
            <a:br>
              <a:rPr lang="en-US" sz="2400" dirty="0"/>
            </a:br>
            <a:r>
              <a:rPr lang="en-US" sz="2400" dirty="0"/>
              <a:t>			Responded to inquiries Spring 2018.  		</a:t>
            </a:r>
            <a:br>
              <a:rPr lang="en-US" sz="2400" dirty="0"/>
            </a:br>
            <a:r>
              <a:rPr lang="en-US" sz="2400" dirty="0"/>
              <a:t>			Final decision Fall 2018.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125" y="1616739"/>
            <a:ext cx="2163208" cy="15675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3057" y="3749767"/>
            <a:ext cx="43264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AACSB </a:t>
            </a:r>
          </a:p>
          <a:p>
            <a:r>
              <a:rPr lang="en-US" sz="2400" dirty="0"/>
              <a:t>End of February 2019 Report due</a:t>
            </a:r>
          </a:p>
          <a:p>
            <a:r>
              <a:rPr lang="en-US" sz="2400" dirty="0"/>
              <a:t>End of April 2019 Visit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00" y="3602883"/>
            <a:ext cx="1494099" cy="149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7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106" y="121584"/>
            <a:ext cx="10804903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Study Abroad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u="sng" dirty="0"/>
              <a:t>Outgoing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/>
              <a:t>Chancellor’s Office International Programs (1-year programs) for 2018-19: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/>
              <a:t>5 students</a:t>
            </a:r>
            <a:endParaRPr lang="en-US" altLang="en-US" sz="20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/>
              <a:t>Center for Global Outreach Semester Abroad Exchange for 2018-19: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/>
              <a:t>6 students for Fall 2018 (increase from 1 student in 2017)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/>
              <a:t>2 students for Winter 2019 (increase from 0 students in 2017)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/>
              <a:t>3 applications received for Spring 2019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Center for Global Outreach Summer 2018 short programs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34 students in 2018 (up from 20 students in 2017)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u="sng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Incoming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Exchange students from Summer 2017 - Spring 2018: </a:t>
            </a:r>
          </a:p>
          <a:p>
            <a:pPr marL="1257300" lvl="2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26 students (Up from 11 students last year)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Summer 2018: </a:t>
            </a:r>
          </a:p>
          <a:p>
            <a:pPr marL="1257300" lvl="2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11 students 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Fall 2018: </a:t>
            </a:r>
          </a:p>
          <a:p>
            <a:pPr marL="1257300" lvl="2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11 students will begin their studies at CSUB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18811" y="5009661"/>
            <a:ext cx="4868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Bucheon</a:t>
            </a:r>
            <a:r>
              <a:rPr lang="en-US" dirty="0"/>
              <a:t>, South Korea students summer study 	at CSUB 2018.</a:t>
            </a:r>
          </a:p>
          <a:p>
            <a:r>
              <a:rPr lang="en-US" dirty="0"/>
              <a:t>CSUB students studied in </a:t>
            </a:r>
            <a:r>
              <a:rPr lang="en-US" dirty="0" err="1"/>
              <a:t>Bucheon</a:t>
            </a:r>
            <a:r>
              <a:rPr lang="en-US" dirty="0"/>
              <a:t> summer 2018.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11" y="3055408"/>
            <a:ext cx="5331226" cy="195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73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" y="143691"/>
            <a:ext cx="39382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New Academic Programs</a:t>
            </a:r>
          </a:p>
          <a:p>
            <a:endParaRPr lang="en-US" dirty="0"/>
          </a:p>
          <a:p>
            <a:r>
              <a:rPr lang="en-US" dirty="0"/>
              <a:t>MSW hybrid at Antelope Valley</a:t>
            </a:r>
          </a:p>
          <a:p>
            <a:r>
              <a:rPr lang="en-US" dirty="0"/>
              <a:t>Natural Sciences, B.S. at Antelope Valley</a:t>
            </a:r>
          </a:p>
          <a:p>
            <a:r>
              <a:rPr lang="en-US" dirty="0"/>
              <a:t>Power and Energy Concentration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1064" y="143691"/>
            <a:ext cx="4831579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Programs under development</a:t>
            </a:r>
          </a:p>
          <a:p>
            <a:endParaRPr lang="en-US" dirty="0"/>
          </a:p>
          <a:p>
            <a:r>
              <a:rPr lang="en-US" dirty="0"/>
              <a:t>Currently Planned Implementation Year</a:t>
            </a:r>
          </a:p>
          <a:p>
            <a:pPr marL="342900" indent="-342900">
              <a:buAutoNum type="arabicPlain" startAt="2019"/>
            </a:pPr>
            <a:r>
              <a:rPr lang="en-US" dirty="0"/>
              <a:t> MS Computer Science</a:t>
            </a:r>
          </a:p>
          <a:p>
            <a:r>
              <a:rPr lang="en-US" dirty="0"/>
              <a:t>2019 MS Applied Economics and Analytics</a:t>
            </a:r>
          </a:p>
          <a:p>
            <a:r>
              <a:rPr lang="en-US" dirty="0"/>
              <a:t>2019 BA Women’s, Gender, and Sexuality Studies</a:t>
            </a:r>
          </a:p>
          <a:p>
            <a:r>
              <a:rPr lang="en-US" dirty="0"/>
              <a:t>2019 BA Ethnic and Cultural Studies</a:t>
            </a:r>
          </a:p>
          <a:p>
            <a:r>
              <a:rPr lang="en-US" dirty="0"/>
              <a:t>2019 BA Latina/o Latin American Studies</a:t>
            </a:r>
          </a:p>
          <a:p>
            <a:r>
              <a:rPr lang="en-US" dirty="0"/>
              <a:t>2019 BS Public Health</a:t>
            </a:r>
          </a:p>
          <a:p>
            <a:endParaRPr lang="en-US" dirty="0"/>
          </a:p>
          <a:p>
            <a:r>
              <a:rPr lang="en-US" dirty="0"/>
              <a:t>2020 MS Kinesiology</a:t>
            </a:r>
          </a:p>
          <a:p>
            <a:r>
              <a:rPr lang="en-US" dirty="0"/>
              <a:t>2020 MS Accounting</a:t>
            </a:r>
          </a:p>
          <a:p>
            <a:r>
              <a:rPr lang="en-US" dirty="0"/>
              <a:t>2020 MS Finance</a:t>
            </a:r>
          </a:p>
          <a:p>
            <a:endParaRPr lang="en-US" dirty="0"/>
          </a:p>
          <a:p>
            <a:r>
              <a:rPr lang="en-US" dirty="0"/>
              <a:t>2021 MS Technology Management</a:t>
            </a:r>
          </a:p>
          <a:p>
            <a:r>
              <a:rPr lang="en-US" dirty="0"/>
              <a:t>2021 MS Logistics and Supply Chain Management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7989"/>
            <a:ext cx="6653348" cy="499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50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0542" y="1461491"/>
            <a:ext cx="6096000" cy="30673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u="sng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 Grants</a:t>
            </a:r>
            <a:endParaRPr lang="en-US" sz="20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$11.6 million in 2017-18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Down from $14 million in 2016-17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Submitted 62 proposals in 2017-18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 from 50 in 2016-17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Currently 58 awards (32 are continuous)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patent applications processed in 2017-18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Acquired Software (CAYUSE) for Grants Administration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IRB Module of CAYUSE in place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8573" y="1280160"/>
            <a:ext cx="5161818" cy="342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92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3142" y="0"/>
            <a:ext cx="910481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				2017-18	2018-19	</a:t>
            </a:r>
          </a:p>
          <a:p>
            <a:r>
              <a:rPr lang="en-US" sz="2800" dirty="0"/>
              <a:t>Chancellor’s Office</a:t>
            </a:r>
          </a:p>
          <a:p>
            <a:r>
              <a:rPr lang="en-US" sz="2800" dirty="0"/>
              <a:t>Research, Scholarship, </a:t>
            </a:r>
          </a:p>
          <a:p>
            <a:r>
              <a:rPr lang="en-US" sz="2800" dirty="0"/>
              <a:t>&amp; Creative Activities </a:t>
            </a:r>
          </a:p>
          <a:p>
            <a:r>
              <a:rPr lang="en-US" sz="2800" dirty="0"/>
              <a:t>(RSCA)			$48,840	$51,900	</a:t>
            </a:r>
          </a:p>
          <a:p>
            <a:endParaRPr lang="en-US" sz="2800" dirty="0"/>
          </a:p>
          <a:p>
            <a:r>
              <a:rPr lang="en-US" sz="2800" dirty="0"/>
              <a:t>Provost </a:t>
            </a:r>
          </a:p>
          <a:p>
            <a:r>
              <a:rPr lang="en-US" sz="2800" dirty="0"/>
              <a:t>Mini-Grants			$49,590	$50,000	</a:t>
            </a:r>
          </a:p>
          <a:p>
            <a:endParaRPr lang="en-US" sz="2800" dirty="0"/>
          </a:p>
          <a:p>
            <a:r>
              <a:rPr lang="en-US" sz="2800" dirty="0"/>
              <a:t>Provost </a:t>
            </a:r>
          </a:p>
          <a:p>
            <a:r>
              <a:rPr lang="en-US" sz="2800" dirty="0"/>
              <a:t>Assigned Time Research			$50,000</a:t>
            </a:r>
          </a:p>
          <a:p>
            <a:endParaRPr lang="en-US" sz="2800" dirty="0"/>
          </a:p>
          <a:p>
            <a:r>
              <a:rPr lang="en-US" sz="2800" dirty="0"/>
              <a:t>TOTAL				$98,430	$151,900</a:t>
            </a:r>
            <a:r>
              <a:rPr lang="en-US" dirty="0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148" y="0"/>
            <a:ext cx="4326194" cy="3344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148" y="3454468"/>
            <a:ext cx="4471851" cy="314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48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56164" y="0"/>
            <a:ext cx="2617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Faculty searches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0590" y="456521"/>
            <a:ext cx="6583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38 new tenure track faculty arrived Fall 2018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70" y="1006566"/>
            <a:ext cx="11734849" cy="78232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05801" y="523220"/>
            <a:ext cx="34861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15 Searches for 2018-19</a:t>
            </a:r>
          </a:p>
          <a:p>
            <a:endParaRPr lang="en-US" sz="2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257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773" y="4618354"/>
            <a:ext cx="2602764" cy="19520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869" y="3765128"/>
            <a:ext cx="2638186" cy="19786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6311" y="-1072691"/>
            <a:ext cx="7841827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Faculty professional development workshops</a:t>
            </a:r>
          </a:p>
          <a:p>
            <a:pPr algn="ctr"/>
            <a:r>
              <a:rPr lang="en-US" sz="2400" b="1" dirty="0"/>
              <a:t>Fall 2018</a:t>
            </a:r>
          </a:p>
          <a:p>
            <a:endParaRPr lang="en-US" sz="2400" b="1" dirty="0"/>
          </a:p>
          <a:p>
            <a:r>
              <a:rPr lang="en-US" sz="2400" b="1" dirty="0"/>
              <a:t>Reading and writing across the curriculum</a:t>
            </a:r>
          </a:p>
          <a:p>
            <a:r>
              <a:rPr lang="en-US" sz="2400" b="1" dirty="0"/>
              <a:t>	Kim Flachmann</a:t>
            </a:r>
          </a:p>
          <a:p>
            <a:r>
              <a:rPr lang="en-US" sz="2400" b="1" dirty="0"/>
              <a:t>Teaching international students:  Challenges &amp; Satisfactions</a:t>
            </a:r>
          </a:p>
          <a:p>
            <a:r>
              <a:rPr lang="en-US" sz="2400" b="1" dirty="0"/>
              <a:t>	Jackie Kegley &amp; Mark Novak</a:t>
            </a:r>
          </a:p>
          <a:p>
            <a:r>
              <a:rPr lang="en-US" sz="2400" b="1" dirty="0"/>
              <a:t>Providing effective advising to students</a:t>
            </a:r>
          </a:p>
          <a:p>
            <a:r>
              <a:rPr lang="en-US" sz="2400" b="1" dirty="0"/>
              <a:t>	Aaron Hegde &amp; John Deal</a:t>
            </a:r>
          </a:p>
          <a:p>
            <a:r>
              <a:rPr lang="en-US" sz="2400" b="1" dirty="0"/>
              <a:t>Developing everyday heroes:  The growth mindset </a:t>
            </a:r>
          </a:p>
          <a:p>
            <a:r>
              <a:rPr lang="en-US" sz="2400" b="1" dirty="0"/>
              <a:t>and developing students’ resilience</a:t>
            </a:r>
          </a:p>
          <a:p>
            <a:r>
              <a:rPr lang="en-US" sz="2400" b="1" dirty="0"/>
              <a:t>	Allison Evans</a:t>
            </a:r>
          </a:p>
          <a:p>
            <a:r>
              <a:rPr lang="en-US" sz="2400" b="1" dirty="0"/>
              <a:t>Improving student performance &amp; reducing the equity gap:  </a:t>
            </a:r>
          </a:p>
          <a:p>
            <a:r>
              <a:rPr lang="en-US" sz="2400" b="1" dirty="0"/>
              <a:t>What can the faculty do to help students?</a:t>
            </a:r>
          </a:p>
          <a:p>
            <a:r>
              <a:rPr lang="en-US" sz="2400" b="1" dirty="0"/>
              <a:t>	John Tarjan &amp; Lori Paris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529" y="2011680"/>
            <a:ext cx="2535842" cy="19018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5497"/>
            <a:ext cx="2284209" cy="17131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17" y="4979018"/>
            <a:ext cx="2231911" cy="16739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58" y="4505497"/>
            <a:ext cx="1860665" cy="13954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608" y="29919"/>
            <a:ext cx="1679592" cy="2239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81" y="5126873"/>
            <a:ext cx="2064327" cy="154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37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Partnerships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980485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Finish in 4 – Bakersfield College</a:t>
            </a:r>
          </a:p>
          <a:p>
            <a:pPr lvl="1"/>
            <a:r>
              <a:rPr lang="en-US" dirty="0"/>
              <a:t>Collaborative between CSUB and BC to help students earn their ADT at BC in 2 years and earn their Baccalaureate Degree in 2 years at CSUB.</a:t>
            </a:r>
          </a:p>
          <a:p>
            <a:pPr lvl="1"/>
            <a:r>
              <a:rPr lang="en-US" dirty="0"/>
              <a:t>Faculty (Chairs) from over 25 programs collaborated to develop a transfer roadmap showing students what their curriculum looks like in their 1</a:t>
            </a:r>
            <a:r>
              <a:rPr lang="en-US" baseline="30000" dirty="0"/>
              <a:t>st</a:t>
            </a:r>
            <a:r>
              <a:rPr lang="en-US" dirty="0"/>
              <a:t> 2 years at BC and last 2 years at CSUB.</a:t>
            </a:r>
          </a:p>
          <a:p>
            <a:pPr lvl="1"/>
            <a:endParaRPr lang="en-US" dirty="0"/>
          </a:p>
          <a:p>
            <a:r>
              <a:rPr lang="en-US" dirty="0"/>
              <a:t>University Promise – Kern High School District</a:t>
            </a:r>
          </a:p>
          <a:p>
            <a:pPr lvl="1"/>
            <a:r>
              <a:rPr lang="en-US" dirty="0"/>
              <a:t>Guaranteed admission to KHSD students</a:t>
            </a:r>
          </a:p>
          <a:p>
            <a:pPr lvl="1"/>
            <a:r>
              <a:rPr lang="en-US" dirty="0"/>
              <a:t>Targeted outreach starting in the 9</a:t>
            </a:r>
            <a:r>
              <a:rPr lang="en-US" baseline="30000" dirty="0"/>
              <a:t>th</a:t>
            </a:r>
            <a:r>
              <a:rPr lang="en-US" dirty="0"/>
              <a:t> grade</a:t>
            </a:r>
          </a:p>
          <a:p>
            <a:pPr lvl="1"/>
            <a:r>
              <a:rPr lang="en-US" dirty="0"/>
              <a:t>Goal to increase number of students enrolling at CSUB who are college-ready</a:t>
            </a:r>
          </a:p>
          <a:p>
            <a:pPr lvl="1"/>
            <a:r>
              <a:rPr lang="en-US" dirty="0"/>
              <a:t>Data Sharing Agreement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1039">
            <a:off x="9262520" y="1032364"/>
            <a:ext cx="2362376" cy="3047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9106" y="4448453"/>
            <a:ext cx="2919046" cy="220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60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771" y="0"/>
            <a:ext cx="3950789" cy="29630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5196" y="-9503"/>
            <a:ext cx="639605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Promotions and Tenure Awards Fall 2018</a:t>
            </a:r>
          </a:p>
          <a:p>
            <a:r>
              <a:rPr lang="en-US" sz="2000" u="sng" dirty="0"/>
              <a:t>Full Professor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Barbara Bartholomew, English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Chris Eicher, Music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Anna Jacobsen, Biology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Antje Lauer, Biology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Deborah Boschini, Nursing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Matthew Leon, Psychology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Janet Armentor, Sociology</a:t>
            </a:r>
          </a:p>
          <a:p>
            <a:endParaRPr lang="en-US" sz="2000" dirty="0"/>
          </a:p>
          <a:p>
            <a:r>
              <a:rPr lang="en-US" sz="2000" u="sng" dirty="0"/>
              <a:t>Associate Professor and Tenure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Angel Vazquez-Ramos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Sandra Bozarth, Library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Saeed </a:t>
            </a:r>
            <a:r>
              <a:rPr lang="en-US" sz="2000" dirty="0" err="1"/>
              <a:t>Jafarzadeh</a:t>
            </a:r>
            <a:r>
              <a:rPr lang="en-US" sz="2000" dirty="0"/>
              <a:t>, Computer and Electrical Engineering </a:t>
            </a:r>
          </a:p>
          <a:p>
            <a:pPr lvl="1"/>
            <a:r>
              <a:rPr lang="en-US" sz="2000" dirty="0"/>
              <a:t>and Computer Science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William Krugh, Geology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Yvonne Ortiz-Bush, Advanced Education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El Hadidi Hager, Anthropology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97" y="2717074"/>
            <a:ext cx="5068388" cy="380129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291840" y="4049486"/>
            <a:ext cx="6148251" cy="8752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920343" y="1481546"/>
            <a:ext cx="2804160" cy="371747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849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59" y="412356"/>
            <a:ext cx="2143125" cy="2143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56" y="5011979"/>
            <a:ext cx="2533650" cy="1809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71118" y="1028725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Phyllis Heintz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 Zhou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Lori Paris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25977" y="412356"/>
            <a:ext cx="4152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Outgoing Chairs from 2017-18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3659" y="4923941"/>
            <a:ext cx="4933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Interim Chairs who served in 2017-18</a:t>
            </a:r>
          </a:p>
          <a:p>
            <a:endParaRPr lang="en-US" dirty="0"/>
          </a:p>
          <a:p>
            <a:r>
              <a:rPr lang="en-US" dirty="0"/>
              <a:t>1. </a:t>
            </a:r>
            <a:r>
              <a:rPr lang="en-US" sz="2400" dirty="0"/>
              <a:t>Jeff Moffit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14309" y="382395"/>
            <a:ext cx="374621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Incoming Chairs for 2018-19</a:t>
            </a:r>
          </a:p>
          <a:p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Debbie Boschini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Paul Newberry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60119" y="3903984"/>
            <a:ext cx="338894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Interim Chair for 2018-19</a:t>
            </a:r>
          </a:p>
          <a:p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Jean West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Rhonda Dugan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Rose </a:t>
            </a:r>
            <a:r>
              <a:rPr lang="en-US" sz="2400" dirty="0" err="1"/>
              <a:t>McCleary</a:t>
            </a:r>
            <a:endParaRPr lang="en-US" sz="2400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45" y="1597450"/>
            <a:ext cx="2406295" cy="16159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45" y="4334166"/>
            <a:ext cx="2143125" cy="2143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53" y="2229054"/>
            <a:ext cx="3837528" cy="255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65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1782" y="378823"/>
            <a:ext cx="8882111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Overarching Priorities for 2018-19 Academic Affairs</a:t>
            </a:r>
          </a:p>
          <a:p>
            <a:r>
              <a:rPr lang="en-US" sz="3200" dirty="0"/>
              <a:t>1.Student Success and the Graduation Initiative</a:t>
            </a:r>
          </a:p>
          <a:p>
            <a:r>
              <a:rPr lang="en-US" sz="3200" dirty="0"/>
              <a:t>2.Academic Preparation Implementation</a:t>
            </a:r>
          </a:p>
          <a:p>
            <a:r>
              <a:rPr lang="en-US" sz="3200" dirty="0"/>
              <a:t>3.WASC/WSCUC</a:t>
            </a:r>
          </a:p>
          <a:p>
            <a:r>
              <a:rPr lang="en-US" sz="3200" dirty="0"/>
              <a:t>4.Transitioning the new President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06" y="2923578"/>
            <a:ext cx="3593823" cy="36619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452" y="2923578"/>
            <a:ext cx="5085806" cy="37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69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generated with high confidence">
            <a:extLst>
              <a:ext uri="{FF2B5EF4-FFF2-40B4-BE49-F238E27FC236}">
                <a16:creationId xmlns:a16="http://schemas.microsoft.com/office/drawing/2014/main" id="{2AC5C604-5AA5-411B-BD2F-041CEAA1B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5" y="0"/>
            <a:ext cx="9470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42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F22664A-2254-4CC7-A04B-00E2D98F6B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2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21352" y="5266860"/>
            <a:ext cx="37706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Note:  Salaries do not include benefits.  </a:t>
            </a:r>
          </a:p>
          <a:p>
            <a:r>
              <a:rPr lang="en-US" sz="1200" dirty="0"/>
              <a:t>Benefits are centralized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3320" y="477186"/>
            <a:ext cx="23425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Fund 2017-18</a:t>
            </a:r>
          </a:p>
          <a:p>
            <a:r>
              <a:rPr lang="en-US" dirty="0"/>
              <a:t>Academic Affairs</a:t>
            </a:r>
          </a:p>
          <a:p>
            <a:endParaRPr lang="en-US" dirty="0"/>
          </a:p>
          <a:p>
            <a:r>
              <a:rPr lang="en-US" dirty="0"/>
              <a:t>Increased from </a:t>
            </a:r>
          </a:p>
          <a:p>
            <a:pPr lvl="1"/>
            <a:r>
              <a:rPr lang="en-US" dirty="0"/>
              <a:t>$41.6m to</a:t>
            </a:r>
          </a:p>
          <a:p>
            <a:pPr lvl="1"/>
            <a:r>
              <a:rPr lang="en-US" dirty="0"/>
              <a:t>$45.6m</a:t>
            </a:r>
          </a:p>
          <a:p>
            <a:r>
              <a:rPr lang="en-US" dirty="0"/>
              <a:t>($4m or 9.5% increase)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096649"/>
              </p:ext>
            </p:extLst>
          </p:nvPr>
        </p:nvGraphicFramePr>
        <p:xfrm>
          <a:off x="3427309" y="0"/>
          <a:ext cx="4480073" cy="5820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74064">
                  <a:extLst>
                    <a:ext uri="{9D8B030D-6E8A-4147-A177-3AD203B41FA5}">
                      <a16:colId xmlns:a16="http://schemas.microsoft.com/office/drawing/2014/main" val="2716211668"/>
                    </a:ext>
                  </a:extLst>
                </a:gridCol>
                <a:gridCol w="931945">
                  <a:extLst>
                    <a:ext uri="{9D8B030D-6E8A-4147-A177-3AD203B41FA5}">
                      <a16:colId xmlns:a16="http://schemas.microsoft.com/office/drawing/2014/main" val="3487452578"/>
                    </a:ext>
                  </a:extLst>
                </a:gridCol>
                <a:gridCol w="842119">
                  <a:extLst>
                    <a:ext uri="{9D8B030D-6E8A-4147-A177-3AD203B41FA5}">
                      <a16:colId xmlns:a16="http://schemas.microsoft.com/office/drawing/2014/main" val="697640226"/>
                    </a:ext>
                  </a:extLst>
                </a:gridCol>
                <a:gridCol w="931945">
                  <a:extLst>
                    <a:ext uri="{9D8B030D-6E8A-4147-A177-3AD203B41FA5}">
                      <a16:colId xmlns:a16="http://schemas.microsoft.com/office/drawing/2014/main" val="674323615"/>
                    </a:ext>
                  </a:extLst>
                </a:gridCol>
              </a:tblGrid>
              <a:tr h="606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Department/School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Total Actual Salaries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Operating &amp; Expenses Actuals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extLst>
                  <a:ext uri="{0D108BD9-81ED-4DB2-BD59-A6C34878D82A}">
                    <a16:rowId xmlns:a16="http://schemas.microsoft.com/office/drawing/2014/main" val="636940547"/>
                  </a:ext>
                </a:extLst>
              </a:tr>
              <a:tr h="15163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Academic Senate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$47,619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$4,576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extLst>
                  <a:ext uri="{0D108BD9-81ED-4DB2-BD59-A6C34878D82A}">
                    <a16:rowId xmlns:a16="http://schemas.microsoft.com/office/drawing/2014/main" val="452456603"/>
                  </a:ext>
                </a:extLst>
              </a:tr>
              <a:tr h="30326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Academic Operations &amp; Support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$376,352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$7,494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extLst>
                  <a:ext uri="{0D108BD9-81ED-4DB2-BD59-A6C34878D82A}">
                    <a16:rowId xmlns:a16="http://schemas.microsoft.com/office/drawing/2014/main" val="2066927673"/>
                  </a:ext>
                </a:extLst>
              </a:tr>
              <a:tr h="15163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Antelope Valley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$565,785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$32,154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extLst>
                  <a:ext uri="{0D108BD9-81ED-4DB2-BD59-A6C34878D82A}">
                    <a16:rowId xmlns:a16="http://schemas.microsoft.com/office/drawing/2014/main" val="1133543185"/>
                  </a:ext>
                </a:extLst>
              </a:tr>
              <a:tr h="30326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Faculty Teaching Learning Center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$288,068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$9,514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extLst>
                  <a:ext uri="{0D108BD9-81ED-4DB2-BD59-A6C34878D82A}">
                    <a16:rowId xmlns:a16="http://schemas.microsoft.com/office/drawing/2014/main" val="940698394"/>
                  </a:ext>
                </a:extLst>
              </a:tr>
              <a:tr h="15163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Provost/Faculty Affairs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$678,515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$38,806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extLst>
                  <a:ext uri="{0D108BD9-81ED-4DB2-BD59-A6C34878D82A}">
                    <a16:rowId xmlns:a16="http://schemas.microsoft.com/office/drawing/2014/main" val="2718888838"/>
                  </a:ext>
                </a:extLst>
              </a:tr>
              <a:tr h="15163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Academic Programs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$472,560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$11,241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extLst>
                  <a:ext uri="{0D108BD9-81ED-4DB2-BD59-A6C34878D82A}">
                    <a16:rowId xmlns:a16="http://schemas.microsoft.com/office/drawing/2014/main" val="3949918103"/>
                  </a:ext>
                </a:extLst>
              </a:tr>
              <a:tr h="30326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Grants &amp; Contracts Admin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$709,037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$7,961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extLst>
                  <a:ext uri="{0D108BD9-81ED-4DB2-BD59-A6C34878D82A}">
                    <a16:rowId xmlns:a16="http://schemas.microsoft.com/office/drawing/2014/main" val="2726588981"/>
                  </a:ext>
                </a:extLst>
              </a:tr>
              <a:tr h="30326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Institutional Research, Planning, &amp; Assessment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$502,302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$35,296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extLst>
                  <a:ext uri="{0D108BD9-81ED-4DB2-BD59-A6C34878D82A}">
                    <a16:rowId xmlns:a16="http://schemas.microsoft.com/office/drawing/2014/main" val="970718358"/>
                  </a:ext>
                </a:extLst>
              </a:tr>
              <a:tr h="15163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Enrollment Management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$3,568,952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$289,090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extLst>
                  <a:ext uri="{0D108BD9-81ED-4DB2-BD59-A6C34878D82A}">
                    <a16:rowId xmlns:a16="http://schemas.microsoft.com/office/drawing/2014/main" val="1449658962"/>
                  </a:ext>
                </a:extLst>
              </a:tr>
              <a:tr h="15163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Library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$1,811,393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$561,339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extLst>
                  <a:ext uri="{0D108BD9-81ED-4DB2-BD59-A6C34878D82A}">
                    <a16:rowId xmlns:a16="http://schemas.microsoft.com/office/drawing/2014/main" val="541767384"/>
                  </a:ext>
                </a:extLst>
              </a:tr>
              <a:tr h="15163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Arts &amp; Humanities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$8,445,011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$168,568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extLst>
                  <a:ext uri="{0D108BD9-81ED-4DB2-BD59-A6C34878D82A}">
                    <a16:rowId xmlns:a16="http://schemas.microsoft.com/office/drawing/2014/main" val="3451580409"/>
                  </a:ext>
                </a:extLst>
              </a:tr>
              <a:tr h="30326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Business &amp; Public Administration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$5,137,157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$218,994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extLst>
                  <a:ext uri="{0D108BD9-81ED-4DB2-BD59-A6C34878D82A}">
                    <a16:rowId xmlns:a16="http://schemas.microsoft.com/office/drawing/2014/main" val="3024666714"/>
                  </a:ext>
                </a:extLst>
              </a:tr>
              <a:tr h="45489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Natural Sciences, Mathematics, &amp; Engineering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$10,675,235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$394,189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extLst>
                  <a:ext uri="{0D108BD9-81ED-4DB2-BD59-A6C34878D82A}">
                    <a16:rowId xmlns:a16="http://schemas.microsoft.com/office/drawing/2014/main" val="2821950281"/>
                  </a:ext>
                </a:extLst>
              </a:tr>
              <a:tr h="30326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Social Sciences &amp; Education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$9,887,414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$255,901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extLst>
                  <a:ext uri="{0D108BD9-81ED-4DB2-BD59-A6C34878D82A}">
                    <a16:rowId xmlns:a16="http://schemas.microsoft.com/office/drawing/2014/main" val="2949720079"/>
                  </a:ext>
                </a:extLst>
              </a:tr>
              <a:tr h="30326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Extended Education &amp; Global Outreach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$46,088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$3,322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extLst>
                  <a:ext uri="{0D108BD9-81ED-4DB2-BD59-A6C34878D82A}">
                    <a16:rowId xmlns:a16="http://schemas.microsoft.com/office/drawing/2014/main" val="3616212144"/>
                  </a:ext>
                </a:extLst>
              </a:tr>
              <a:tr h="15163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Kegley Institute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$52,646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extLst>
                  <a:ext uri="{0D108BD9-81ED-4DB2-BD59-A6C34878D82A}">
                    <a16:rowId xmlns:a16="http://schemas.microsoft.com/office/drawing/2014/main" val="3999281445"/>
                  </a:ext>
                </a:extLst>
              </a:tr>
              <a:tr h="30326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Instruction/Academic Affairs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$134,559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$155,559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extLst>
                  <a:ext uri="{0D108BD9-81ED-4DB2-BD59-A6C34878D82A}">
                    <a16:rowId xmlns:a16="http://schemas.microsoft.com/office/drawing/2014/main" val="219294900"/>
                  </a:ext>
                </a:extLst>
              </a:tr>
              <a:tr h="151632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extLst>
                  <a:ext uri="{0D108BD9-81ED-4DB2-BD59-A6C34878D82A}">
                    <a16:rowId xmlns:a16="http://schemas.microsoft.com/office/drawing/2014/main" val="3091812644"/>
                  </a:ext>
                </a:extLst>
              </a:tr>
              <a:tr h="30326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TOTAL ACADEMIC AFFAIRS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$43,398,693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$2,194,004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$45,592,697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9" marR="5119" marT="5119" marB="0" anchor="b"/>
                </a:tc>
                <a:extLst>
                  <a:ext uri="{0D108BD9-81ED-4DB2-BD59-A6C34878D82A}">
                    <a16:rowId xmlns:a16="http://schemas.microsoft.com/office/drawing/2014/main" val="3997550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333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76" y="107575"/>
            <a:ext cx="1095935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Student Success:  Our Students are Succeeding</a:t>
            </a:r>
          </a:p>
          <a:p>
            <a:endParaRPr lang="en-US" dirty="0"/>
          </a:p>
          <a:p>
            <a:r>
              <a:rPr lang="en-US" dirty="0"/>
              <a:t>Our students: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 outstanding paper awards at conferences;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 admitted to graduate schools, law schools, and medical schools, including some of the best schools in the country;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 employed by the best companies in their industries;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the backbone of public service sector in Social Work, Nursing, Education, Psychologists, Law Enforcement, and Public Sector employees;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conduct research that is advancing knowledge and impacting our local region; 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 employed in their areas of expertise;</a:t>
            </a:r>
          </a:p>
          <a:p>
            <a:endParaRPr lang="en-US" dirty="0"/>
          </a:p>
          <a:p>
            <a:r>
              <a:rPr lang="en-US" dirty="0"/>
              <a:t>Our alumni: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a difference in their communities where they live;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contribute to the industries where they work;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 governmental and community leaders who serve the needs of Kern County and beyond;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enrich our lives in creative ways that touch our souls and help us develop empathy;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bring value to thinking creatively with curiosity.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624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724602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Graduation Initiative 2025</a:t>
            </a:r>
          </a:p>
          <a:p>
            <a:r>
              <a:rPr lang="en-US" u="sng" dirty="0"/>
              <a:t>Goals are to raise:</a:t>
            </a:r>
          </a:p>
          <a:p>
            <a:endParaRPr lang="en-US" dirty="0"/>
          </a:p>
          <a:p>
            <a:r>
              <a:rPr lang="en-US" dirty="0"/>
              <a:t>4 year graduation rate for first-time students from 16.3% to 30%</a:t>
            </a:r>
          </a:p>
          <a:p>
            <a:endParaRPr lang="en-US" dirty="0"/>
          </a:p>
          <a:p>
            <a:r>
              <a:rPr lang="en-US" dirty="0"/>
              <a:t>6 year graduation rate for first-time students from 40% to 56%</a:t>
            </a:r>
          </a:p>
          <a:p>
            <a:endParaRPr lang="en-US" dirty="0"/>
          </a:p>
          <a:p>
            <a:r>
              <a:rPr lang="en-US" dirty="0"/>
              <a:t>2 year graduation rate for transfer students from 40% to 48%</a:t>
            </a:r>
          </a:p>
          <a:p>
            <a:endParaRPr lang="en-US" dirty="0"/>
          </a:p>
          <a:p>
            <a:r>
              <a:rPr lang="en-US" dirty="0"/>
              <a:t>4 year graduation rate from transfer students from 69% to 74%</a:t>
            </a:r>
          </a:p>
          <a:p>
            <a:endParaRPr lang="en-US" dirty="0"/>
          </a:p>
          <a:p>
            <a:r>
              <a:rPr lang="en-US" u="sng" dirty="0"/>
              <a:t>Goals to bring gaps to 0:</a:t>
            </a:r>
          </a:p>
          <a:p>
            <a:endParaRPr lang="en-US" dirty="0"/>
          </a:p>
          <a:p>
            <a:r>
              <a:rPr lang="en-US" dirty="0"/>
              <a:t>Unrepresented Minority Students &amp; non-Unrepresented Minority Students </a:t>
            </a:r>
          </a:p>
          <a:p>
            <a:r>
              <a:rPr lang="en-US" dirty="0"/>
              <a:t>(currently 3%)</a:t>
            </a:r>
          </a:p>
          <a:p>
            <a:endParaRPr lang="en-US" dirty="0"/>
          </a:p>
          <a:p>
            <a:r>
              <a:rPr lang="en-US" dirty="0"/>
              <a:t>Pell and non-Pell</a:t>
            </a:r>
          </a:p>
          <a:p>
            <a:r>
              <a:rPr lang="en-US" dirty="0"/>
              <a:t>(currently 0%)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68" y="908978"/>
            <a:ext cx="5085805" cy="3814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148" y="3984155"/>
            <a:ext cx="3959520" cy="296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28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58E8A-A005-481D-A0A1-BCF54459AD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74600A-046F-45B3-A631-FCB6B155A3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16B000B7-75D7-4364-898F-AED2471FD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5" y="0"/>
            <a:ext cx="11295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85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54D21-2674-45C9-8311-087C8EFB9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D86CE860-7C21-4297-AE9D-48B01151E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4" y="0"/>
            <a:ext cx="11295528" cy="6858000"/>
          </a:xfrm>
        </p:spPr>
      </p:pic>
    </p:spTree>
    <p:extLst>
      <p:ext uri="{BB962C8B-B14F-4D97-AF65-F5344CB8AC3E}">
        <p14:creationId xmlns:p14="http://schemas.microsoft.com/office/powerpoint/2010/main" val="1038666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E32E8-8ECB-470E-9774-5E84DED1A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id="{58C169E8-9192-4EB1-B51C-C55D7BFF3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7" y="0"/>
            <a:ext cx="11295528" cy="6858000"/>
          </a:xfrm>
        </p:spPr>
      </p:pic>
    </p:spTree>
    <p:extLst>
      <p:ext uri="{BB962C8B-B14F-4D97-AF65-F5344CB8AC3E}">
        <p14:creationId xmlns:p14="http://schemas.microsoft.com/office/powerpoint/2010/main" val="2900952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1884</TotalTime>
  <Words>1327</Words>
  <Application>Microsoft Office PowerPoint</Application>
  <PresentationFormat>Widescreen</PresentationFormat>
  <Paragraphs>406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Symbol</vt:lpstr>
      <vt:lpstr>Times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WASC Re-Accreditation Update</vt:lpstr>
      <vt:lpstr>    Disciplinary accreditations          ABET accreditation visit in November 2017.      Responded to inquiries Spring 2018.        Final decision Fall 2018.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University Partnerships</vt:lpstr>
      <vt:lpstr>PowerPoint Presentation</vt:lpstr>
      <vt:lpstr>PowerPoint Presentation</vt:lpstr>
      <vt:lpstr>PowerPoint Presentation</vt:lpstr>
      <vt:lpstr>PowerPoint Presentation</vt:lpstr>
    </vt:vector>
  </TitlesOfParts>
  <Company>California State University, Bakersfield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Zorn</dc:creator>
  <cp:lastModifiedBy>Dee Dee Price</cp:lastModifiedBy>
  <cp:revision>157</cp:revision>
  <cp:lastPrinted>2017-07-20T18:27:54Z</cp:lastPrinted>
  <dcterms:created xsi:type="dcterms:W3CDTF">2017-07-20T17:49:43Z</dcterms:created>
  <dcterms:modified xsi:type="dcterms:W3CDTF">2018-09-05T21:31:18Z</dcterms:modified>
</cp:coreProperties>
</file>